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49"/>
  </p:notesMasterIdLst>
  <p:handoutMasterIdLst>
    <p:handoutMasterId r:id="rId50"/>
  </p:handoutMasterIdLst>
  <p:sldIdLst>
    <p:sldId id="279" r:id="rId6"/>
    <p:sldId id="505" r:id="rId7"/>
    <p:sldId id="465" r:id="rId8"/>
    <p:sldId id="500" r:id="rId9"/>
    <p:sldId id="501" r:id="rId10"/>
    <p:sldId id="437" r:id="rId11"/>
    <p:sldId id="467" r:id="rId12"/>
    <p:sldId id="469" r:id="rId13"/>
    <p:sldId id="476" r:id="rId14"/>
    <p:sldId id="477" r:id="rId15"/>
    <p:sldId id="478" r:id="rId16"/>
    <p:sldId id="479" r:id="rId17"/>
    <p:sldId id="480" r:id="rId18"/>
    <p:sldId id="481" r:id="rId19"/>
    <p:sldId id="482" r:id="rId20"/>
    <p:sldId id="483" r:id="rId21"/>
    <p:sldId id="484" r:id="rId22"/>
    <p:sldId id="506" r:id="rId23"/>
    <p:sldId id="504" r:id="rId24"/>
    <p:sldId id="486" r:id="rId25"/>
    <p:sldId id="502" r:id="rId26"/>
    <p:sldId id="503" r:id="rId27"/>
    <p:sldId id="487" r:id="rId28"/>
    <p:sldId id="488" r:id="rId29"/>
    <p:sldId id="490" r:id="rId30"/>
    <p:sldId id="491" r:id="rId31"/>
    <p:sldId id="492" r:id="rId32"/>
    <p:sldId id="493" r:id="rId33"/>
    <p:sldId id="494" r:id="rId34"/>
    <p:sldId id="495" r:id="rId35"/>
    <p:sldId id="496" r:id="rId36"/>
    <p:sldId id="497" r:id="rId37"/>
    <p:sldId id="498" r:id="rId38"/>
    <p:sldId id="499" r:id="rId39"/>
    <p:sldId id="507" r:id="rId40"/>
    <p:sldId id="461" r:id="rId41"/>
    <p:sldId id="462" r:id="rId42"/>
    <p:sldId id="458" r:id="rId43"/>
    <p:sldId id="434" r:id="rId44"/>
    <p:sldId id="440" r:id="rId45"/>
    <p:sldId id="441" r:id="rId46"/>
    <p:sldId id="388" r:id="rId47"/>
    <p:sldId id="508" r:id="rId48"/>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0220CA-A7BC-4414-ABD7-6836BB79116A}" v="187" dt="2024-10-24T06:43:37.119"/>
    <p1510:client id="{33D6C788-555A-23D7-5E24-9B68794AF825}" v="1" dt="2024-10-24T07:18:41.308"/>
    <p1510:client id="{9017DC71-6D30-4DE0-8A25-15669A803B72}" v="2" dt="2024-10-24T07:41:29.426"/>
    <p1510:client id="{CEB6A11D-C79E-7FCB-74EC-28FEA7901D5D}" v="286" dt="2024-10-24T07:28:07.994"/>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176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handoutMaster" Target="handoutMasters/handoutMaster1.xml"/><Relationship Id="rId55"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a:extLst>
              <a:ext uri="{FF2B5EF4-FFF2-40B4-BE49-F238E27FC236}">
                <a16:creationId xmlns:a16="http://schemas.microsoft.com/office/drawing/2014/main" id="{93CF68E5-CAA1-5C78-EA41-4202A07D800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a:extLst>
              <a:ext uri="{FF2B5EF4-FFF2-40B4-BE49-F238E27FC236}">
                <a16:creationId xmlns:a16="http://schemas.microsoft.com/office/drawing/2014/main" id="{1D6C835C-09F2-ABF0-A03C-1E2F6C981E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D51DDF8-D595-4789-9159-A05763A36297}" type="datetimeFigureOut">
              <a:rPr lang="zh-TW" altLang="en-US" smtClean="0"/>
              <a:t>2024/10/24</a:t>
            </a:fld>
            <a:endParaRPr lang="zh-TW" altLang="en-US"/>
          </a:p>
        </p:txBody>
      </p:sp>
      <p:sp>
        <p:nvSpPr>
          <p:cNvPr id="4" name="頁尾版面配置區 3">
            <a:extLst>
              <a:ext uri="{FF2B5EF4-FFF2-40B4-BE49-F238E27FC236}">
                <a16:creationId xmlns:a16="http://schemas.microsoft.com/office/drawing/2014/main" id="{B3AA247A-2612-31F2-3427-0F5DF2C1FA1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a:extLst>
              <a:ext uri="{FF2B5EF4-FFF2-40B4-BE49-F238E27FC236}">
                <a16:creationId xmlns:a16="http://schemas.microsoft.com/office/drawing/2014/main" id="{A5308196-037A-1365-6188-E4C498DCBD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795724C-D636-47D3-8670-FCCF03566615}" type="slidenum">
              <a:rPr lang="zh-TW" altLang="en-US" smtClean="0"/>
              <a:t>‹#›</a:t>
            </a:fld>
            <a:endParaRPr lang="zh-TW" altLang="en-US"/>
          </a:p>
        </p:txBody>
      </p:sp>
    </p:spTree>
    <p:extLst>
      <p:ext uri="{BB962C8B-B14F-4D97-AF65-F5344CB8AC3E}">
        <p14:creationId xmlns:p14="http://schemas.microsoft.com/office/powerpoint/2010/main" val="4161185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2024/10/24</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11390758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7024824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4129033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1626166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18855530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20426954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8643371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2239042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2598292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29031952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26</a:t>
            </a:fld>
            <a:endParaRPr lang="zh-TW" altLang="en-US"/>
          </a:p>
        </p:txBody>
      </p:sp>
    </p:spTree>
    <p:extLst>
      <p:ext uri="{BB962C8B-B14F-4D97-AF65-F5344CB8AC3E}">
        <p14:creationId xmlns:p14="http://schemas.microsoft.com/office/powerpoint/2010/main" val="6691131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15506827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41613587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29</a:t>
            </a:fld>
            <a:endParaRPr lang="zh-TW" altLang="en-US"/>
          </a:p>
        </p:txBody>
      </p:sp>
    </p:spTree>
    <p:extLst>
      <p:ext uri="{BB962C8B-B14F-4D97-AF65-F5344CB8AC3E}">
        <p14:creationId xmlns:p14="http://schemas.microsoft.com/office/powerpoint/2010/main" val="18643348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30</a:t>
            </a:fld>
            <a:endParaRPr lang="zh-TW" altLang="en-US"/>
          </a:p>
        </p:txBody>
      </p:sp>
    </p:spTree>
    <p:extLst>
      <p:ext uri="{BB962C8B-B14F-4D97-AF65-F5344CB8AC3E}">
        <p14:creationId xmlns:p14="http://schemas.microsoft.com/office/powerpoint/2010/main" val="33054291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31</a:t>
            </a:fld>
            <a:endParaRPr lang="zh-TW" altLang="en-US"/>
          </a:p>
        </p:txBody>
      </p:sp>
    </p:spTree>
    <p:extLst>
      <p:ext uri="{BB962C8B-B14F-4D97-AF65-F5344CB8AC3E}">
        <p14:creationId xmlns:p14="http://schemas.microsoft.com/office/powerpoint/2010/main" val="1170370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32</a:t>
            </a:fld>
            <a:endParaRPr lang="zh-TW" altLang="en-US"/>
          </a:p>
        </p:txBody>
      </p:sp>
    </p:spTree>
    <p:extLst>
      <p:ext uri="{BB962C8B-B14F-4D97-AF65-F5344CB8AC3E}">
        <p14:creationId xmlns:p14="http://schemas.microsoft.com/office/powerpoint/2010/main" val="31930273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33</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34</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35</a:t>
            </a:fld>
            <a:endParaRPr lang="zh-TW" altLang="en-US"/>
          </a:p>
        </p:txBody>
      </p:sp>
    </p:spTree>
    <p:extLst>
      <p:ext uri="{BB962C8B-B14F-4D97-AF65-F5344CB8AC3E}">
        <p14:creationId xmlns:p14="http://schemas.microsoft.com/office/powerpoint/2010/main" val="20429834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36</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37</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39</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42</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43</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2024/10/24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2024/10/24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 Target="slide12.xml"/><Relationship Id="rId7" Type="http://schemas.openxmlformats.org/officeDocument/2006/relationships/slide" Target="slide10.xml"/><Relationship Id="rId12"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7.png"/><Relationship Id="rId11" Type="http://schemas.openxmlformats.org/officeDocument/2006/relationships/slide" Target="slide8.xml"/><Relationship Id="rId5" Type="http://schemas.openxmlformats.org/officeDocument/2006/relationships/slide" Target="slide11.xml"/><Relationship Id="rId10" Type="http://schemas.openxmlformats.org/officeDocument/2006/relationships/image" Target="../media/image9.png"/><Relationship Id="rId4" Type="http://schemas.openxmlformats.org/officeDocument/2006/relationships/image" Target="../media/image6.png"/><Relationship Id="rId9" Type="http://schemas.openxmlformats.org/officeDocument/2006/relationships/slide" Target="slide9.xml"/></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 Target="slide13.xml"/><Relationship Id="rId7" Type="http://schemas.openxmlformats.org/officeDocument/2006/relationships/slide" Target="slide15.xml"/><Relationship Id="rId12"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11" Type="http://schemas.openxmlformats.org/officeDocument/2006/relationships/slide" Target="slide17.xml"/><Relationship Id="rId5" Type="http://schemas.openxmlformats.org/officeDocument/2006/relationships/slide" Target="slide14.xml"/><Relationship Id="rId10" Type="http://schemas.openxmlformats.org/officeDocument/2006/relationships/image" Target="../media/image14.png"/><Relationship Id="rId4" Type="http://schemas.openxmlformats.org/officeDocument/2006/relationships/image" Target="../media/image11.png"/><Relationship Id="rId9" Type="http://schemas.openxmlformats.org/officeDocument/2006/relationships/slide" Target="slide16.xml"/></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16.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slide" Target="slide36.xml"/><Relationship Id="rId9" Type="http://schemas.openxmlformats.org/officeDocument/2006/relationships/hyperlink" Target="https://www.acti.com/solutions/cloud-based-NVR-solution?sid=S130" TargetMode="External"/><Relationship Id="rId14" Type="http://schemas.openxmlformats.org/officeDocument/2006/relationships/hyperlink" Target="https://www.acti.com/solutions/windows-based-NVR-solution?sid=S110"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2.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slide" Target="slide36.xml"/><Relationship Id="rId9" Type="http://schemas.openxmlformats.org/officeDocument/2006/relationships/hyperlink" Target="https://www.acti.com/solutions/cloud-based-NVR-solution?sid=S130" TargetMode="External"/><Relationship Id="rId14" Type="http://schemas.openxmlformats.org/officeDocument/2006/relationships/hyperlink" Target="https://www.acti.com/solutions/windows-based-NVR-solution?sid=S110"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3.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hyperlink" Target="https://www.acti.com/solutions/third-party-vms-integrated-solution-sf23?sid=S230" TargetMode="External"/><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hyperlink" Target="https://www.acti.com/solutions/third-party-application-integrated-solution?sid=S220"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image" Target="../media/image24.png"/><Relationship Id="rId9" Type="http://schemas.openxmlformats.org/officeDocument/2006/relationships/image" Target="../media/image19.png"/><Relationship Id="rId14" Type="http://schemas.openxmlformats.org/officeDocument/2006/relationships/hyperlink" Target="https://www.acti.com/solutions/cloud-based-NVR-solution?sid=S130"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5.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6.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7.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8.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6.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hyperlink" Target="https://www.acti.com/solutions/windows-based-NVR-solution?sid=S110" TargetMode="External"/><Relationship Id="rId3" Type="http://schemas.openxmlformats.org/officeDocument/2006/relationships/image" Target="../media/image17.png"/><Relationship Id="rId7" Type="http://schemas.openxmlformats.org/officeDocument/2006/relationships/image" Target="../media/image19.png"/><Relationship Id="rId12" Type="http://schemas.openxmlformats.org/officeDocument/2006/relationships/image" Target="../media/image29.png"/><Relationship Id="rId17" Type="http://schemas.openxmlformats.org/officeDocument/2006/relationships/hyperlink" Target="https://www.acti.com/solutions/third-party-vms-integrated-solution-sf23?sid=S230" TargetMode="External"/><Relationship Id="rId2" Type="http://schemas.openxmlformats.org/officeDocument/2006/relationships/notesSlide" Target="../notesSlides/notesSlide14.xml"/><Relationship Id="rId16" Type="http://schemas.openxmlformats.org/officeDocument/2006/relationships/hyperlink" Target="https://www.acti.com/solutions/third-party-application-integrated-solution?sid=S220" TargetMode="External"/><Relationship Id="rId1" Type="http://schemas.openxmlformats.org/officeDocument/2006/relationships/slideLayout" Target="../slideLayouts/slideLayout8.xml"/><Relationship Id="rId6" Type="http://schemas.openxmlformats.org/officeDocument/2006/relationships/slide" Target="slide35.xml"/><Relationship Id="rId11" Type="http://schemas.openxmlformats.org/officeDocument/2006/relationships/image" Target="../media/image21.png"/><Relationship Id="rId5" Type="http://schemas.openxmlformats.org/officeDocument/2006/relationships/image" Target="../media/image18.png"/><Relationship Id="rId15" Type="http://schemas.openxmlformats.org/officeDocument/2006/relationships/hyperlink" Target="https://www.acti.com/solutions/cloud-based-NVR-solution?sid=S130" TargetMode="External"/><Relationship Id="rId10" Type="http://schemas.openxmlformats.org/officeDocument/2006/relationships/slide" Target="slide37.xml"/><Relationship Id="rId4" Type="http://schemas.openxmlformats.org/officeDocument/2006/relationships/slide" Target="slide34.xml"/><Relationship Id="rId9" Type="http://schemas.openxmlformats.org/officeDocument/2006/relationships/image" Target="../media/image20.png"/><Relationship Id="rId14" Type="http://schemas.openxmlformats.org/officeDocument/2006/relationships/hyperlink" Target="https://www.acti.com/solutions/windows-based-NVR-and-CMS-solution?sid=S120"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30.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www.acti.com/project-references?market=traffic#&amp;gid=1&amp;pid=6" TargetMode="External"/><Relationship Id="rId3" Type="http://schemas.openxmlformats.org/officeDocument/2006/relationships/hyperlink" Target="https://www.acti.com/project-references?market=traffic#&amp;gid=1&amp;pid=1" TargetMode="External"/><Relationship Id="rId7" Type="http://schemas.openxmlformats.org/officeDocument/2006/relationships/hyperlink" Target="https://www.acti.com/project-references?market=traffic#&amp;gid=1&amp;pid=3" TargetMode="External"/><Relationship Id="rId12" Type="http://schemas.openxmlformats.org/officeDocument/2006/relationships/image" Target="../media/image35.png"/><Relationship Id="rId2" Type="http://schemas.openxmlformats.org/officeDocument/2006/relationships/notesSlide" Target="../notesSlides/notesSlide16.xml"/><Relationship Id="rId16" Type="http://schemas.openxmlformats.org/officeDocument/2006/relationships/image" Target="../media/image37.png"/><Relationship Id="rId1" Type="http://schemas.openxmlformats.org/officeDocument/2006/relationships/slideLayout" Target="../slideLayouts/slideLayout8.xml"/><Relationship Id="rId6" Type="http://schemas.openxmlformats.org/officeDocument/2006/relationships/image" Target="../media/image32.png"/><Relationship Id="rId11" Type="http://schemas.openxmlformats.org/officeDocument/2006/relationships/hyperlink" Target="https://www.acti.com/project-references?market=traffic#&amp;gid=1&amp;pid=5" TargetMode="External"/><Relationship Id="rId5" Type="http://schemas.openxmlformats.org/officeDocument/2006/relationships/hyperlink" Target="https://www.acti.com/project-references?market=traffic#&amp;gid=1&amp;pid=2" TargetMode="External"/><Relationship Id="rId15" Type="http://schemas.openxmlformats.org/officeDocument/2006/relationships/hyperlink" Target="https://www.acti.com/project-references?market=traffic#&amp;gid=1&amp;pid=7" TargetMode="External"/><Relationship Id="rId10" Type="http://schemas.openxmlformats.org/officeDocument/2006/relationships/image" Target="../media/image34.png"/><Relationship Id="rId4" Type="http://schemas.openxmlformats.org/officeDocument/2006/relationships/image" Target="../media/image31.png"/><Relationship Id="rId9" Type="http://schemas.openxmlformats.org/officeDocument/2006/relationships/hyperlink" Target="https://www.acti.com/project-references?market=traffic#&amp;gid=1&amp;pid=4" TargetMode="External"/><Relationship Id="rId14" Type="http://schemas.openxmlformats.org/officeDocument/2006/relationships/image" Target="../media/image3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slide" Target="slide25.xml"/><Relationship Id="rId7" Type="http://schemas.openxmlformats.org/officeDocument/2006/relationships/slide" Target="slide27.xml"/><Relationship Id="rId12"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image" Target="../media/image7.png"/><Relationship Id="rId11" Type="http://schemas.openxmlformats.org/officeDocument/2006/relationships/slide" Target="slide29.xml"/><Relationship Id="rId5" Type="http://schemas.openxmlformats.org/officeDocument/2006/relationships/slide" Target="slide26.xml"/><Relationship Id="rId10" Type="http://schemas.openxmlformats.org/officeDocument/2006/relationships/image" Target="../media/image41.png"/><Relationship Id="rId4" Type="http://schemas.openxmlformats.org/officeDocument/2006/relationships/image" Target="../media/image9.png"/><Relationship Id="rId9" Type="http://schemas.openxmlformats.org/officeDocument/2006/relationships/slide" Target="slide28.xml"/></Relationships>
</file>

<file path=ppt/slides/_rels/slide24.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slide" Target="slide30.xml"/><Relationship Id="rId7" Type="http://schemas.openxmlformats.org/officeDocument/2006/relationships/slide" Target="slide32.xml"/><Relationship Id="rId12" Type="http://schemas.openxmlformats.org/officeDocument/2006/relationships/image" Target="../media/image47.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image" Target="../media/image44.png"/><Relationship Id="rId11" Type="http://schemas.openxmlformats.org/officeDocument/2006/relationships/slide" Target="slide34.xml"/><Relationship Id="rId5" Type="http://schemas.openxmlformats.org/officeDocument/2006/relationships/slide" Target="slide31.xml"/><Relationship Id="rId10" Type="http://schemas.openxmlformats.org/officeDocument/2006/relationships/image" Target="../media/image46.png"/><Relationship Id="rId4" Type="http://schemas.openxmlformats.org/officeDocument/2006/relationships/image" Target="../media/image43.png"/><Relationship Id="rId9" Type="http://schemas.openxmlformats.org/officeDocument/2006/relationships/slide" Target="slide33.xml"/></Relationships>
</file>

<file path=ppt/slides/_rels/slide25.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image" Target="../media/image22.png"/><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slide" Target="slide36.xml"/><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4.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48.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28.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49.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hyperlink" Target="https://www.acti.com/solutions/cloud-based-NVR-solution?sid=S130" TargetMode="External"/><Relationship Id="rId14" Type="http://schemas.openxmlformats.org/officeDocument/2006/relationships/slide" Target="slide36.xml"/></Relationships>
</file>

<file path=ppt/slides/_rels/slide29.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5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hyperlink" Target="https://www.acti.com/solutions/cloud-based-NVR-solution?sid=S130" TargetMode="External"/><Relationship Id="rId14" Type="http://schemas.openxmlformats.org/officeDocument/2006/relationships/slide" Target="slide36.xml"/></Relationships>
</file>

<file path=ppt/slides/_rels/slide30.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hyperlink" Target="https://www.acti.com/product/Q950" TargetMode="Externa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26.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51.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31.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52.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hyperlink" Target="https://www.acti.com/solutions/cloud-based-NVR-solution?sid=S130"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28.xm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7.png"/></Relationships>
</file>

<file path=ppt/slides/_rels/slide33.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hyperlink" Target="https://www.acti.com/solutions/windows-based-NVR-solution?sid=S110" TargetMode="External"/><Relationship Id="rId3" Type="http://schemas.openxmlformats.org/officeDocument/2006/relationships/image" Target="../media/image17.png"/><Relationship Id="rId7" Type="http://schemas.openxmlformats.org/officeDocument/2006/relationships/image" Target="../media/image19.png"/><Relationship Id="rId12" Type="http://schemas.openxmlformats.org/officeDocument/2006/relationships/image" Target="../media/image29.png"/><Relationship Id="rId17" Type="http://schemas.openxmlformats.org/officeDocument/2006/relationships/hyperlink" Target="https://www.acti.com/solutions/third-party-vms-integrated-solution-sf23?sid=S230" TargetMode="External"/><Relationship Id="rId2" Type="http://schemas.openxmlformats.org/officeDocument/2006/relationships/notesSlide" Target="../notesSlides/notesSlide29.xml"/><Relationship Id="rId16" Type="http://schemas.openxmlformats.org/officeDocument/2006/relationships/hyperlink" Target="https://www.acti.com/solutions/third-party-application-integrated-solution?sid=S220" TargetMode="External"/><Relationship Id="rId1" Type="http://schemas.openxmlformats.org/officeDocument/2006/relationships/slideLayout" Target="../slideLayouts/slideLayout8.xml"/><Relationship Id="rId6" Type="http://schemas.openxmlformats.org/officeDocument/2006/relationships/slide" Target="slide35.xml"/><Relationship Id="rId11" Type="http://schemas.openxmlformats.org/officeDocument/2006/relationships/image" Target="../media/image21.png"/><Relationship Id="rId5" Type="http://schemas.openxmlformats.org/officeDocument/2006/relationships/image" Target="../media/image18.png"/><Relationship Id="rId15" Type="http://schemas.openxmlformats.org/officeDocument/2006/relationships/hyperlink" Target="https://www.acti.com/solutions/cloud-based-NVR-solution?sid=S130" TargetMode="External"/><Relationship Id="rId10" Type="http://schemas.openxmlformats.org/officeDocument/2006/relationships/slide" Target="slide37.xml"/><Relationship Id="rId4" Type="http://schemas.openxmlformats.org/officeDocument/2006/relationships/slide" Target="slide34.xml"/><Relationship Id="rId9" Type="http://schemas.openxmlformats.org/officeDocument/2006/relationships/image" Target="../media/image20.png"/><Relationship Id="rId14" Type="http://schemas.openxmlformats.org/officeDocument/2006/relationships/hyperlink" Target="https://www.acti.com/solutions/windows-based-NVR-and-CMS-solution?sid=S120"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30.xm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7.png"/></Relationships>
</file>

<file path=ppt/slides/_rels/slide35.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4.jpeg"/><Relationship Id="rId7" Type="http://schemas.openxmlformats.org/officeDocument/2006/relationships/image" Target="../media/image58.jpeg"/><Relationship Id="rId2" Type="http://schemas.openxmlformats.org/officeDocument/2006/relationships/notesSlide" Target="../notesSlides/notesSlide31.xml"/><Relationship Id="rId1" Type="http://schemas.openxmlformats.org/officeDocument/2006/relationships/slideLayout" Target="../slideLayouts/slideLayout8.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55.jpeg"/></Relationships>
</file>

<file path=ppt/slides/_rels/slide36.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64.png"/><Relationship Id="rId2" Type="http://schemas.openxmlformats.org/officeDocument/2006/relationships/notesSlide" Target="../notesSlides/notesSlide32.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63.png"/><Relationship Id="rId5" Type="http://schemas.openxmlformats.org/officeDocument/2006/relationships/hyperlink" Target="https://www.acti.com/product/A952" TargetMode="External"/><Relationship Id="rId10" Type="http://schemas.openxmlformats.org/officeDocument/2006/relationships/image" Target="../media/image62.png"/><Relationship Id="rId4" Type="http://schemas.openxmlformats.org/officeDocument/2006/relationships/hyperlink" Target="https://www.acti.com/product/8426" TargetMode="External"/><Relationship Id="rId9" Type="http://schemas.openxmlformats.org/officeDocument/2006/relationships/image" Target="../media/image61.png"/></Relationships>
</file>

<file path=ppt/slides/_rels/slide3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33.xml"/><Relationship Id="rId1" Type="http://schemas.openxmlformats.org/officeDocument/2006/relationships/slideLayout" Target="../slideLayouts/slideLayout8.xml"/><Relationship Id="rId4" Type="http://schemas.openxmlformats.org/officeDocument/2006/relationships/image" Target="../media/image66.png"/></Relationships>
</file>

<file path=ppt/slides/_rels/slide38.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68.png"/><Relationship Id="rId4" Type="http://schemas.openxmlformats.org/officeDocument/2006/relationships/image" Target="../media/image67.png"/></Relationships>
</file>

<file path=ppt/slides/_rels/slide39.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63.png"/><Relationship Id="rId7" Type="http://schemas.openxmlformats.org/officeDocument/2006/relationships/image" Target="../media/image72.png"/><Relationship Id="rId2" Type="http://schemas.openxmlformats.org/officeDocument/2006/relationships/notesSlide" Target="../notesSlides/notesSlide34.xml"/><Relationship Id="rId1" Type="http://schemas.openxmlformats.org/officeDocument/2006/relationships/slideLayout" Target="../slideLayouts/slideLayout8.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35.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74.png"/></Relationships>
</file>

<file path=ppt/slides/_rels/slide43.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36.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a:solidFill>
                  <a:schemeClr val="tx1">
                    <a:lumMod val="50000"/>
                    <a:lumOff val="50000"/>
                  </a:schemeClr>
                </a:solidFill>
              </a:rPr>
              <a:t>ACTi </a:t>
            </a:r>
          </a:p>
          <a:p>
            <a:pPr algn="l"/>
            <a:r>
              <a:rPr lang="zh-TW" altLang="en-US" sz="4800" b="1">
                <a:solidFill>
                  <a:schemeClr val="tx1">
                    <a:lumMod val="50000"/>
                    <a:lumOff val="50000"/>
                  </a:schemeClr>
                </a:solidFill>
              </a:rPr>
              <a:t>城市監控解決方案</a:t>
            </a:r>
            <a:endParaRPr lang="en-US" sz="4800" b="1">
              <a:solidFill>
                <a:schemeClr val="tx1">
                  <a:lumMod val="50000"/>
                  <a:lumOff val="50000"/>
                </a:schemeClr>
              </a:solidFill>
            </a:endParaRPr>
          </a:p>
        </p:txBody>
      </p:sp>
      <p:pic>
        <p:nvPicPr>
          <p:cNvPr id="7" name="Picture 6">
            <a:extLst>
              <a:ext uri="{FF2B5EF4-FFF2-40B4-BE49-F238E27FC236}">
                <a16:creationId xmlns:a16="http://schemas.microsoft.com/office/drawing/2014/main" id="{3FCDCDAE-C972-828F-8634-6D3C62EDC607}"/>
              </a:ext>
            </a:extLst>
          </p:cNvPr>
          <p:cNvPicPr>
            <a:picLocks noChangeAspect="1"/>
          </p:cNvPicPr>
          <p:nvPr/>
        </p:nvPicPr>
        <p:blipFill>
          <a:blip r:embed="rId3">
            <a:alphaModFix amt="70000"/>
          </a:blip>
          <a:stretch>
            <a:fillRect/>
          </a:stretch>
        </p:blipFill>
        <p:spPr>
          <a:xfrm>
            <a:off x="755576" y="3688506"/>
            <a:ext cx="3960440" cy="2260774"/>
          </a:xfrm>
          <a:prstGeom prst="rect">
            <a:avLst/>
          </a:prstGeom>
          <a:effectLst>
            <a:softEdge rad="317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2874523" y="2998268"/>
            <a:ext cx="3394954" cy="1194353"/>
          </a:xfrm>
          <a:prstGeom prst="rect">
            <a:avLst/>
          </a:prstGeom>
          <a:gradFill flip="none" rotWithShape="1">
            <a:gsLst>
              <a:gs pos="17000">
                <a:schemeClr val="bg1"/>
              </a:gs>
              <a:gs pos="42000">
                <a:schemeClr val="bg1">
                  <a:lumMod val="95000"/>
                </a:schemeClr>
              </a:gs>
            </a:gsLst>
            <a:lin ang="10800000" scaled="0"/>
            <a:tileRect/>
          </a:gradFill>
          <a:ln>
            <a:noFill/>
          </a:ln>
        </p:spPr>
        <p:txBody>
          <a:bodyPr vert="horz" lIns="640080" tIns="45720" rIns="91440" bIns="45720" rtlCol="0" anchor="ctr">
            <a:noAutofit/>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sz="4000"/>
              <a:t>交通</a:t>
            </a:r>
            <a:endParaRPr lang="en-US" sz="4000"/>
          </a:p>
        </p:txBody>
      </p:sp>
    </p:spTree>
    <p:extLst>
      <p:ext uri="{BB962C8B-B14F-4D97-AF65-F5344CB8AC3E}">
        <p14:creationId xmlns:p14="http://schemas.microsoft.com/office/powerpoint/2010/main" val="4228003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t>: </a:t>
            </a:r>
            <a:r>
              <a:rPr lang="zh-TW" altLang="en-US"/>
              <a:t>概述</a:t>
            </a:r>
            <a:endParaRPr lang="en-US"/>
          </a:p>
        </p:txBody>
      </p:sp>
      <p:pic>
        <p:nvPicPr>
          <p:cNvPr id="1026" name="Picture 2">
            <a:extLst>
              <a:ext uri="{FF2B5EF4-FFF2-40B4-BE49-F238E27FC236}">
                <a16:creationId xmlns:a16="http://schemas.microsoft.com/office/drawing/2014/main" id="{180D5C38-A4A4-D2E9-55E5-D5C89528C4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772816"/>
            <a:ext cx="2238375" cy="15240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CBA5DF7-3777-89D3-2756-105E4C2E4B4B}"/>
              </a:ext>
            </a:extLst>
          </p:cNvPr>
          <p:cNvSpPr txBox="1"/>
          <p:nvPr/>
        </p:nvSpPr>
        <p:spPr>
          <a:xfrm>
            <a:off x="2843807" y="1727156"/>
            <a:ext cx="6120680" cy="1077218"/>
          </a:xfrm>
          <a:prstGeom prst="rect">
            <a:avLst/>
          </a:prstGeom>
          <a:noFill/>
        </p:spPr>
        <p:txBody>
          <a:bodyPr wrap="square">
            <a:spAutoFit/>
          </a:bodyPr>
          <a:lstStyle/>
          <a:p>
            <a:r>
              <a:rPr lang="en-US" sz="1600">
                <a:latin typeface="Times New Roman" panose="02020603050405020304" pitchFamily="18" charset="0"/>
                <a:ea typeface="標楷體" panose="03000509000000000000" pitchFamily="65" charset="-120"/>
                <a:cs typeface="Times New Roman" panose="02020603050405020304" pitchFamily="18" charset="0"/>
              </a:rPr>
              <a:t>ACTi</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 提供全方位解決方案，以使用高品質的監控攝像頭、影像分析和管理伺服器來優化城市安全和交通管理。交通擁堵、車禍、逆向行駛、黑名單車輛通行等多種事件，都可以通過影像監控結合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AI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技術進行偵測。</a:t>
            </a:r>
            <a:endParaRPr lang="en-US" sz="160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0" name="TextBox 9">
            <a:extLst>
              <a:ext uri="{FF2B5EF4-FFF2-40B4-BE49-F238E27FC236}">
                <a16:creationId xmlns:a16="http://schemas.microsoft.com/office/drawing/2014/main" id="{60B4391B-8304-3719-A07B-BEE7D43097DE}"/>
              </a:ext>
            </a:extLst>
          </p:cNvPr>
          <p:cNvSpPr txBox="1"/>
          <p:nvPr/>
        </p:nvSpPr>
        <p:spPr>
          <a:xfrm>
            <a:off x="395536" y="4341915"/>
            <a:ext cx="8616577" cy="1323439"/>
          </a:xfrm>
          <a:prstGeom prst="rect">
            <a:avLst/>
          </a:prstGeom>
          <a:noFill/>
        </p:spPr>
        <p:txBody>
          <a:bodyPr wrap="square">
            <a:spAutoFit/>
          </a:bodyPr>
          <a:lstStyle/>
          <a:p>
            <a:r>
              <a:rPr lang="zh-TW" altLang="en-US" sz="1600">
                <a:latin typeface="Times New Roman" panose="02020603050405020304" pitchFamily="18" charset="0"/>
                <a:ea typeface="標楷體" panose="03000509000000000000" pitchFamily="65" charset="-120"/>
                <a:cs typeface="Times New Roman" panose="02020603050405020304" pitchFamily="18" charset="0"/>
              </a:rPr>
              <a:t>各類型交通所面臨的安全或管理挑戰及其解決方案需求各不相同。主要的交通相關挑戰包括交通擁堵、天氣條件對交通安全的影響、車禍以及行為相關問題，像是逆向行駛。</a:t>
            </a:r>
            <a:endParaRPr lang="en-US" altLang="zh-TW" sz="1600">
              <a:latin typeface="Times New Roman" panose="02020603050405020304" pitchFamily="18" charset="0"/>
              <a:ea typeface="標楷體" panose="03000509000000000000" pitchFamily="65" charset="-120"/>
              <a:cs typeface="Times New Roman" panose="02020603050405020304" pitchFamily="18" charset="0"/>
            </a:endParaRPr>
          </a:p>
          <a:p>
            <a:endParaRPr lang="en-US" sz="160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endParaRPr>
          </a:p>
          <a:p>
            <a:r>
              <a:rPr lang="en-US" sz="160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rPr>
              <a:t>ACTi</a:t>
            </a:r>
            <a:r>
              <a:rPr lang="zh-TW" altLang="en-US" sz="160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rPr>
              <a:t> 的</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全方位交通監控解決方案包括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IP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攝影機、影像管理系統、移動監控、影像分析、警報系統、電子地圖系統等多種功能。</a:t>
            </a:r>
            <a:endParaRPr lang="en-US" sz="160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2309005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t>: </a:t>
            </a:r>
            <a:r>
              <a:rPr lang="zh-TW" altLang="en-US"/>
              <a:t>地圖</a:t>
            </a:r>
            <a:endParaRPr lang="en-US"/>
          </a:p>
        </p:txBody>
      </p:sp>
      <p:pic>
        <p:nvPicPr>
          <p:cNvPr id="13" name="Picture 12">
            <a:extLst>
              <a:ext uri="{FF2B5EF4-FFF2-40B4-BE49-F238E27FC236}">
                <a16:creationId xmlns:a16="http://schemas.microsoft.com/office/drawing/2014/main" id="{20BF4F23-413C-20B3-48B7-F954DF473AAE}"/>
              </a:ext>
            </a:extLst>
          </p:cNvPr>
          <p:cNvPicPr>
            <a:picLocks noChangeAspect="1"/>
          </p:cNvPicPr>
          <p:nvPr/>
        </p:nvPicPr>
        <p:blipFill>
          <a:blip r:embed="rId3"/>
          <a:stretch>
            <a:fillRect/>
          </a:stretch>
        </p:blipFill>
        <p:spPr>
          <a:xfrm>
            <a:off x="481012" y="1916832"/>
            <a:ext cx="8181975" cy="4629150"/>
          </a:xfrm>
          <a:prstGeom prst="rect">
            <a:avLst/>
          </a:prstGeom>
        </p:spPr>
      </p:pic>
      <p:sp>
        <p:nvSpPr>
          <p:cNvPr id="14" name="TextBox 13">
            <a:extLst>
              <a:ext uri="{FF2B5EF4-FFF2-40B4-BE49-F238E27FC236}">
                <a16:creationId xmlns:a16="http://schemas.microsoft.com/office/drawing/2014/main" id="{5FFEC75D-72C6-0DE9-503E-82C713268AB5}"/>
              </a:ext>
            </a:extLst>
          </p:cNvPr>
          <p:cNvSpPr txBox="1"/>
          <p:nvPr/>
        </p:nvSpPr>
        <p:spPr>
          <a:xfrm>
            <a:off x="2123728" y="3337247"/>
            <a:ext cx="958837" cy="30777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高速公路</a:t>
            </a:r>
            <a:endParaRPr lang="en-US" sz="1400" dirty="0">
              <a:latin typeface="標楷體" panose="03000509000000000000" pitchFamily="65" charset="-120"/>
              <a:ea typeface="標楷體" panose="03000509000000000000" pitchFamily="65" charset="-120"/>
            </a:endParaRPr>
          </a:p>
        </p:txBody>
      </p:sp>
      <p:sp>
        <p:nvSpPr>
          <p:cNvPr id="16" name="TextBox 15">
            <a:extLst>
              <a:ext uri="{FF2B5EF4-FFF2-40B4-BE49-F238E27FC236}">
                <a16:creationId xmlns:a16="http://schemas.microsoft.com/office/drawing/2014/main" id="{458E1A64-B217-E2B6-09D4-DE910F0DB6DE}"/>
              </a:ext>
            </a:extLst>
          </p:cNvPr>
          <p:cNvSpPr txBox="1"/>
          <p:nvPr/>
        </p:nvSpPr>
        <p:spPr>
          <a:xfrm>
            <a:off x="6444207" y="2636912"/>
            <a:ext cx="720163" cy="30777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隧道</a:t>
            </a:r>
            <a:endParaRPr lang="en-US" sz="1400" dirty="0">
              <a:latin typeface="標楷體" panose="03000509000000000000" pitchFamily="65" charset="-120"/>
              <a:ea typeface="標楷體" panose="03000509000000000000" pitchFamily="65" charset="-120"/>
            </a:endParaRPr>
          </a:p>
        </p:txBody>
      </p:sp>
      <p:sp>
        <p:nvSpPr>
          <p:cNvPr id="17" name="TextBox 16">
            <a:extLst>
              <a:ext uri="{FF2B5EF4-FFF2-40B4-BE49-F238E27FC236}">
                <a16:creationId xmlns:a16="http://schemas.microsoft.com/office/drawing/2014/main" id="{C4C7C13B-B360-52A6-7E51-4B41408DD60C}"/>
              </a:ext>
            </a:extLst>
          </p:cNvPr>
          <p:cNvSpPr txBox="1"/>
          <p:nvPr/>
        </p:nvSpPr>
        <p:spPr>
          <a:xfrm>
            <a:off x="4067943" y="3784854"/>
            <a:ext cx="607752" cy="30777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車道</a:t>
            </a:r>
            <a:endParaRPr lang="en-US" sz="1400" dirty="0">
              <a:latin typeface="標楷體" panose="03000509000000000000" pitchFamily="65" charset="-120"/>
              <a:ea typeface="標楷體" panose="03000509000000000000" pitchFamily="65" charset="-120"/>
            </a:endParaRPr>
          </a:p>
        </p:txBody>
      </p:sp>
      <p:sp>
        <p:nvSpPr>
          <p:cNvPr id="19" name="TextBox 18">
            <a:extLst>
              <a:ext uri="{FF2B5EF4-FFF2-40B4-BE49-F238E27FC236}">
                <a16:creationId xmlns:a16="http://schemas.microsoft.com/office/drawing/2014/main" id="{98F2A1F6-0B97-C35A-B47A-DC4ADF34348F}"/>
              </a:ext>
            </a:extLst>
          </p:cNvPr>
          <p:cNvSpPr txBox="1"/>
          <p:nvPr/>
        </p:nvSpPr>
        <p:spPr>
          <a:xfrm>
            <a:off x="3275856" y="4272651"/>
            <a:ext cx="586025" cy="30777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道路</a:t>
            </a:r>
            <a:endParaRPr lang="en-US" sz="1400" dirty="0">
              <a:latin typeface="標楷體" panose="03000509000000000000" pitchFamily="65" charset="-120"/>
              <a:ea typeface="標楷體" panose="03000509000000000000" pitchFamily="65" charset="-120"/>
            </a:endParaRPr>
          </a:p>
        </p:txBody>
      </p:sp>
      <p:sp>
        <p:nvSpPr>
          <p:cNvPr id="20" name="TextBox 19">
            <a:extLst>
              <a:ext uri="{FF2B5EF4-FFF2-40B4-BE49-F238E27FC236}">
                <a16:creationId xmlns:a16="http://schemas.microsoft.com/office/drawing/2014/main" id="{E62FCADF-EC16-404F-311C-30B85DDA44BD}"/>
              </a:ext>
            </a:extLst>
          </p:cNvPr>
          <p:cNvSpPr txBox="1"/>
          <p:nvPr/>
        </p:nvSpPr>
        <p:spPr>
          <a:xfrm>
            <a:off x="4355976" y="4849415"/>
            <a:ext cx="1728192" cy="30777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交叉口及圓環車道</a:t>
            </a:r>
            <a:endParaRPr lang="en-US" sz="1400" dirty="0">
              <a:latin typeface="標楷體" panose="03000509000000000000" pitchFamily="65" charset="-120"/>
              <a:ea typeface="標楷體" panose="03000509000000000000" pitchFamily="65" charset="-120"/>
            </a:endParaRPr>
          </a:p>
        </p:txBody>
      </p:sp>
      <p:sp>
        <p:nvSpPr>
          <p:cNvPr id="21" name="TextBox 20">
            <a:extLst>
              <a:ext uri="{FF2B5EF4-FFF2-40B4-BE49-F238E27FC236}">
                <a16:creationId xmlns:a16="http://schemas.microsoft.com/office/drawing/2014/main" id="{7A8DB00F-FA4D-EA66-8D42-3097ADA890D4}"/>
              </a:ext>
            </a:extLst>
          </p:cNvPr>
          <p:cNvSpPr txBox="1"/>
          <p:nvPr/>
        </p:nvSpPr>
        <p:spPr>
          <a:xfrm>
            <a:off x="7092280" y="4921423"/>
            <a:ext cx="779101" cy="30777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人行道</a:t>
            </a:r>
            <a:endParaRPr lang="en-US" altLang="zh-TW" sz="1400" dirty="0">
              <a:latin typeface="標楷體" panose="03000509000000000000" pitchFamily="65" charset="-120"/>
              <a:ea typeface="標楷體" panose="03000509000000000000" pitchFamily="65" charset="-120"/>
            </a:endParaRPr>
          </a:p>
        </p:txBody>
      </p:sp>
      <p:sp>
        <p:nvSpPr>
          <p:cNvPr id="22" name="TextBox 21">
            <a:extLst>
              <a:ext uri="{FF2B5EF4-FFF2-40B4-BE49-F238E27FC236}">
                <a16:creationId xmlns:a16="http://schemas.microsoft.com/office/drawing/2014/main" id="{4E01FA23-7489-21D5-ECCB-6458583EFFB9}"/>
              </a:ext>
            </a:extLst>
          </p:cNvPr>
          <p:cNvSpPr txBox="1"/>
          <p:nvPr/>
        </p:nvSpPr>
        <p:spPr>
          <a:xfrm>
            <a:off x="4371819" y="5960653"/>
            <a:ext cx="1092717" cy="30777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人行天橋</a:t>
            </a:r>
            <a:endParaRPr lang="en-US" sz="14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268926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t>: </a:t>
            </a:r>
            <a:r>
              <a:rPr lang="zh-TW" altLang="en-US"/>
              <a:t>監控應用與場景對應</a:t>
            </a:r>
            <a:endParaRPr lang="en-US"/>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533319565"/>
              </p:ext>
            </p:extLst>
          </p:nvPr>
        </p:nvGraphicFramePr>
        <p:xfrm>
          <a:off x="83507" y="1680575"/>
          <a:ext cx="8950293" cy="4886100"/>
        </p:xfrm>
        <a:graphic>
          <a:graphicData uri="http://schemas.openxmlformats.org/drawingml/2006/table">
            <a:tbl>
              <a:tblPr firstRow="1" bandRow="1">
                <a:tableStyleId>{5C22544A-7EE6-4342-B048-85BDC9FD1C3A}</a:tableStyleId>
              </a:tblPr>
              <a:tblGrid>
                <a:gridCol w="1638821">
                  <a:extLst>
                    <a:ext uri="{9D8B030D-6E8A-4147-A177-3AD203B41FA5}">
                      <a16:colId xmlns:a16="http://schemas.microsoft.com/office/drawing/2014/main" val="2167205820"/>
                    </a:ext>
                  </a:extLst>
                </a:gridCol>
                <a:gridCol w="913934">
                  <a:extLst>
                    <a:ext uri="{9D8B030D-6E8A-4147-A177-3AD203B41FA5}">
                      <a16:colId xmlns:a16="http://schemas.microsoft.com/office/drawing/2014/main" val="2565856468"/>
                    </a:ext>
                  </a:extLst>
                </a:gridCol>
                <a:gridCol w="913934">
                  <a:extLst>
                    <a:ext uri="{9D8B030D-6E8A-4147-A177-3AD203B41FA5}">
                      <a16:colId xmlns:a16="http://schemas.microsoft.com/office/drawing/2014/main" val="3900648050"/>
                    </a:ext>
                  </a:extLst>
                </a:gridCol>
                <a:gridCol w="913934">
                  <a:extLst>
                    <a:ext uri="{9D8B030D-6E8A-4147-A177-3AD203B41FA5}">
                      <a16:colId xmlns:a16="http://schemas.microsoft.com/office/drawing/2014/main" val="2122113404"/>
                    </a:ext>
                  </a:extLst>
                </a:gridCol>
                <a:gridCol w="913934">
                  <a:extLst>
                    <a:ext uri="{9D8B030D-6E8A-4147-A177-3AD203B41FA5}">
                      <a16:colId xmlns:a16="http://schemas.microsoft.com/office/drawing/2014/main" val="905671876"/>
                    </a:ext>
                  </a:extLst>
                </a:gridCol>
                <a:gridCol w="913934">
                  <a:extLst>
                    <a:ext uri="{9D8B030D-6E8A-4147-A177-3AD203B41FA5}">
                      <a16:colId xmlns:a16="http://schemas.microsoft.com/office/drawing/2014/main" val="3155535811"/>
                    </a:ext>
                  </a:extLst>
                </a:gridCol>
                <a:gridCol w="913934">
                  <a:extLst>
                    <a:ext uri="{9D8B030D-6E8A-4147-A177-3AD203B41FA5}">
                      <a16:colId xmlns:a16="http://schemas.microsoft.com/office/drawing/2014/main" val="2748578960"/>
                    </a:ext>
                  </a:extLst>
                </a:gridCol>
                <a:gridCol w="913934">
                  <a:extLst>
                    <a:ext uri="{9D8B030D-6E8A-4147-A177-3AD203B41FA5}">
                      <a16:colId xmlns:a16="http://schemas.microsoft.com/office/drawing/2014/main" val="2393102404"/>
                    </a:ext>
                  </a:extLst>
                </a:gridCol>
                <a:gridCol w="913934">
                  <a:extLst>
                    <a:ext uri="{9D8B030D-6E8A-4147-A177-3AD203B41FA5}">
                      <a16:colId xmlns:a16="http://schemas.microsoft.com/office/drawing/2014/main" val="3567203134"/>
                    </a:ext>
                  </a:extLst>
                </a:gridCol>
              </a:tblGrid>
              <a:tr h="302712">
                <a:tc>
                  <a:txBody>
                    <a:bodyPr/>
                    <a:lstStyle/>
                    <a:p>
                      <a:pPr algn="ctr"/>
                      <a:endParaRPr lang="en-US" sz="1300">
                        <a:solidFill>
                          <a:schemeClr val="tx1">
                            <a:lumMod val="76000"/>
                            <a:lumOff val="24000"/>
                          </a:schemeClr>
                        </a:solidFill>
                      </a:endParaRPr>
                    </a:p>
                  </a:txBody>
                  <a:tcPr anchor="ctr"/>
                </a:tc>
                <a:tc>
                  <a:txBody>
                    <a:bodyPr/>
                    <a:lstStyle/>
                    <a:p>
                      <a:pPr algn="ctr"/>
                      <a:r>
                        <a:rPr lang="zh-TW" altLang="en-US" sz="1400">
                          <a:solidFill>
                            <a:schemeClr val="bg1"/>
                          </a:solidFill>
                          <a:latin typeface="標楷體" panose="03000509000000000000" pitchFamily="65" charset="-120"/>
                          <a:ea typeface="標楷體" panose="03000509000000000000" pitchFamily="65" charset="-120"/>
                        </a:rPr>
                        <a:t>隧道</a:t>
                      </a:r>
                      <a:endParaRPr lang="en-US" sz="1400">
                        <a:solidFill>
                          <a:schemeClr val="bg1"/>
                        </a:solidFill>
                        <a:latin typeface="標楷體" panose="03000509000000000000" pitchFamily="65" charset="-120"/>
                        <a:ea typeface="標楷體" panose="03000509000000000000" pitchFamily="65" charset="-120"/>
                      </a:endParaRPr>
                    </a:p>
                  </a:txBody>
                  <a:tcPr anchor="ctr"/>
                </a:tc>
                <a:tc>
                  <a:txBody>
                    <a:bodyPr/>
                    <a:lstStyle/>
                    <a:p>
                      <a:pPr algn="ctr"/>
                      <a:r>
                        <a:rPr lang="zh-TW" altLang="en-US" sz="1400">
                          <a:solidFill>
                            <a:schemeClr val="bg1"/>
                          </a:solidFill>
                          <a:latin typeface="標楷體" panose="03000509000000000000" pitchFamily="65" charset="-120"/>
                          <a:ea typeface="標楷體" panose="03000509000000000000" pitchFamily="65" charset="-120"/>
                        </a:rPr>
                        <a:t>高速公路</a:t>
                      </a:r>
                      <a:endParaRPr lang="en-US" sz="1400">
                        <a:solidFill>
                          <a:schemeClr val="bg1"/>
                        </a:solidFill>
                        <a:latin typeface="標楷體" panose="03000509000000000000" pitchFamily="65" charset="-120"/>
                        <a:ea typeface="標楷體" panose="03000509000000000000" pitchFamily="65" charset="-120"/>
                      </a:endParaRPr>
                    </a:p>
                  </a:txBody>
                  <a:tcPr anchor="ctr"/>
                </a:tc>
                <a:tc>
                  <a:txBody>
                    <a:bodyPr/>
                    <a:lstStyle/>
                    <a:p>
                      <a:pPr algn="ctr"/>
                      <a:r>
                        <a:rPr lang="zh-TW" altLang="en-US" sz="1400">
                          <a:solidFill>
                            <a:schemeClr val="bg1"/>
                          </a:solidFill>
                          <a:latin typeface="標楷體" panose="03000509000000000000" pitchFamily="65" charset="-120"/>
                          <a:ea typeface="標楷體" panose="03000509000000000000" pitchFamily="65" charset="-120"/>
                        </a:rPr>
                        <a:t>道路</a:t>
                      </a:r>
                      <a:endParaRPr lang="en-US" sz="1400">
                        <a:solidFill>
                          <a:schemeClr val="bg1"/>
                        </a:solidFill>
                        <a:latin typeface="標楷體" panose="03000509000000000000" pitchFamily="65" charset="-120"/>
                        <a:ea typeface="標楷體" panose="03000509000000000000" pitchFamily="65" charset="-120"/>
                      </a:endParaRPr>
                    </a:p>
                  </a:txBody>
                  <a:tcPr anchor="ctr"/>
                </a:tc>
                <a:tc>
                  <a:txBody>
                    <a:bodyPr/>
                    <a:lstStyle/>
                    <a:p>
                      <a:pPr algn="ctr"/>
                      <a:r>
                        <a:rPr lang="zh-TW" altLang="en-US" sz="1400">
                          <a:solidFill>
                            <a:schemeClr val="bg1"/>
                          </a:solidFill>
                          <a:latin typeface="標楷體" panose="03000509000000000000" pitchFamily="65" charset="-120"/>
                          <a:ea typeface="標楷體" panose="03000509000000000000" pitchFamily="65" charset="-120"/>
                        </a:rPr>
                        <a:t>車道</a:t>
                      </a:r>
                      <a:endParaRPr lang="en-US" sz="1400">
                        <a:solidFill>
                          <a:schemeClr val="bg1"/>
                        </a:solidFill>
                        <a:latin typeface="標楷體" panose="03000509000000000000" pitchFamily="65" charset="-120"/>
                        <a:ea typeface="標楷體" panose="03000509000000000000" pitchFamily="65" charset="-120"/>
                      </a:endParaRPr>
                    </a:p>
                  </a:txBody>
                  <a:tcPr anchor="ctr"/>
                </a:tc>
                <a:tc>
                  <a:txBody>
                    <a:bodyPr/>
                    <a:lstStyle/>
                    <a:p>
                      <a:pPr algn="ctr"/>
                      <a:r>
                        <a:rPr lang="zh-TW" altLang="en-US" sz="1400">
                          <a:solidFill>
                            <a:schemeClr val="bg1"/>
                          </a:solidFill>
                          <a:latin typeface="標楷體" panose="03000509000000000000" pitchFamily="65" charset="-120"/>
                          <a:ea typeface="標楷體" panose="03000509000000000000" pitchFamily="65" charset="-120"/>
                        </a:rPr>
                        <a:t>圓環車道</a:t>
                      </a:r>
                      <a:endParaRPr lang="en-US" sz="1400">
                        <a:solidFill>
                          <a:schemeClr val="bg1"/>
                        </a:solidFill>
                        <a:latin typeface="標楷體" panose="03000509000000000000" pitchFamily="65" charset="-120"/>
                        <a:ea typeface="標楷體" panose="03000509000000000000" pitchFamily="65" charset="-120"/>
                      </a:endParaRPr>
                    </a:p>
                  </a:txBody>
                  <a:tcPr anchor="ctr"/>
                </a:tc>
                <a:tc>
                  <a:txBody>
                    <a:bodyPr/>
                    <a:lstStyle/>
                    <a:p>
                      <a:pPr algn="ctr"/>
                      <a:r>
                        <a:rPr lang="zh-TW" altLang="en-US" sz="1400">
                          <a:solidFill>
                            <a:schemeClr val="bg1"/>
                          </a:solidFill>
                          <a:latin typeface="標楷體" panose="03000509000000000000" pitchFamily="65" charset="-120"/>
                          <a:ea typeface="標楷體" panose="03000509000000000000" pitchFamily="65" charset="-120"/>
                        </a:rPr>
                        <a:t>交叉口</a:t>
                      </a:r>
                      <a:endParaRPr lang="en-US" sz="1400">
                        <a:solidFill>
                          <a:schemeClr val="bg1"/>
                        </a:solidFill>
                        <a:latin typeface="標楷體" panose="03000509000000000000" pitchFamily="65" charset="-120"/>
                        <a:ea typeface="標楷體" panose="03000509000000000000" pitchFamily="65" charset="-120"/>
                      </a:endParaRPr>
                    </a:p>
                  </a:txBody>
                  <a:tcPr anchor="ctr"/>
                </a:tc>
                <a:tc>
                  <a:txBody>
                    <a:bodyPr/>
                    <a:lstStyle/>
                    <a:p>
                      <a:pPr algn="ctr"/>
                      <a:r>
                        <a:rPr lang="zh-TW" altLang="en-US" sz="1400">
                          <a:solidFill>
                            <a:schemeClr val="bg1"/>
                          </a:solidFill>
                          <a:latin typeface="標楷體" panose="03000509000000000000" pitchFamily="65" charset="-120"/>
                          <a:ea typeface="標楷體" panose="03000509000000000000" pitchFamily="65" charset="-120"/>
                        </a:rPr>
                        <a:t>人行天橋</a:t>
                      </a:r>
                      <a:endParaRPr lang="en-US" sz="1400">
                        <a:solidFill>
                          <a:schemeClr val="bg1"/>
                        </a:solidFill>
                        <a:latin typeface="標楷體" panose="03000509000000000000" pitchFamily="65" charset="-120"/>
                        <a:ea typeface="標楷體" panose="03000509000000000000" pitchFamily="65" charset="-120"/>
                      </a:endParaRPr>
                    </a:p>
                  </a:txBody>
                  <a:tcPr anchor="ctr"/>
                </a:tc>
                <a:tc>
                  <a:txBody>
                    <a:bodyPr/>
                    <a:lstStyle/>
                    <a:p>
                      <a:pPr algn="ctr"/>
                      <a:r>
                        <a:rPr lang="zh-TW" altLang="en-US" sz="1400">
                          <a:solidFill>
                            <a:schemeClr val="bg1"/>
                          </a:solidFill>
                          <a:latin typeface="標楷體" panose="03000509000000000000" pitchFamily="65" charset="-120"/>
                          <a:ea typeface="標楷體" panose="03000509000000000000" pitchFamily="65" charset="-120"/>
                        </a:rPr>
                        <a:t>人行道</a:t>
                      </a:r>
                      <a:endParaRPr lang="en-US" sz="1400">
                        <a:solidFill>
                          <a:schemeClr val="bg1"/>
                        </a:solidFill>
                        <a:latin typeface="標楷體" panose="03000509000000000000" pitchFamily="65" charset="-120"/>
                        <a:ea typeface="標楷體" panose="03000509000000000000" pitchFamily="65" charset="-120"/>
                      </a:endParaRPr>
                    </a:p>
                  </a:txBody>
                  <a:tcPr anchor="ctr"/>
                </a:tc>
                <a:extLst>
                  <a:ext uri="{0D108BD9-81ED-4DB2-BD59-A6C34878D82A}">
                    <a16:rowId xmlns:a16="http://schemas.microsoft.com/office/drawing/2014/main" val="2090737549"/>
                  </a:ext>
                </a:extLst>
              </a:tr>
              <a:tr h="458130">
                <a:tc>
                  <a:txBody>
                    <a:bodyPr/>
                    <a:lstStyle/>
                    <a:p>
                      <a:pPr algn="l"/>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車輛逆向行駛偵測</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078924313"/>
                  </a:ext>
                </a:extLst>
              </a:tr>
              <a:tr h="458130">
                <a:tc>
                  <a:txBody>
                    <a:bodyPr/>
                    <a:lstStyle/>
                    <a:p>
                      <a:pPr algn="l"/>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限制區域行駛偵測</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8130">
                <a:tc>
                  <a:txBody>
                    <a:bodyPr/>
                    <a:lstStyle/>
                    <a:p>
                      <a:pPr algn="l"/>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違規停駛偵測</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10431295"/>
                  </a:ext>
                </a:extLst>
              </a:tr>
              <a:tr h="458130">
                <a:tc>
                  <a:txBody>
                    <a:bodyPr/>
                    <a:lstStyle/>
                    <a:p>
                      <a:pPr algn="l"/>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可疑逗留偵測</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58130">
                <a:tc>
                  <a:txBody>
                    <a:bodyPr/>
                    <a:lstStyle/>
                    <a:p>
                      <a:pPr algn="l"/>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交通堵塞監控</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458130">
                <a:tc>
                  <a:txBody>
                    <a:bodyPr/>
                    <a:lstStyle/>
                    <a:p>
                      <a:pPr algn="l"/>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違規停車偵測</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1261085878"/>
                  </a:ext>
                </a:extLst>
              </a:tr>
              <a:tr h="458130">
                <a:tc>
                  <a:txBody>
                    <a:bodyPr/>
                    <a:lstStyle/>
                    <a:p>
                      <a:pPr algn="l"/>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被盜車輛偵測</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0837835"/>
                  </a:ext>
                </a:extLst>
              </a:tr>
              <a:tr h="458130">
                <a:tc>
                  <a:txBody>
                    <a:bodyPr/>
                    <a:lstStyle/>
                    <a:p>
                      <a:pPr lvl="0" algn="l">
                        <a:buNone/>
                      </a:pPr>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快車道貨車偵測</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endParaRPr lang="en-US" sz="1300">
                        <a:solidFill>
                          <a:schemeClr val="tx1">
                            <a:lumMod val="76000"/>
                            <a:lumOff val="24000"/>
                          </a:schemeClr>
                        </a:solidFill>
                      </a:endParaRPr>
                    </a:p>
                  </a:txBody>
                  <a:tcPr anchor="ctr"/>
                </a:tc>
                <a:extLst>
                  <a:ext uri="{0D108BD9-81ED-4DB2-BD59-A6C34878D82A}">
                    <a16:rowId xmlns:a16="http://schemas.microsoft.com/office/drawing/2014/main" val="2091576229"/>
                  </a:ext>
                </a:extLst>
              </a:tr>
              <a:tr h="458130">
                <a:tc>
                  <a:txBody>
                    <a:bodyPr/>
                    <a:lstStyle/>
                    <a:p>
                      <a:pPr lvl="0" algn="l">
                        <a:buNone/>
                      </a:pPr>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安全保障</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r>
                        <a:rPr lang="en-US" sz="1300">
                          <a:solidFill>
                            <a:schemeClr val="tx1">
                              <a:lumMod val="76000"/>
                              <a:lumOff val="24000"/>
                            </a:schemeClr>
                          </a:solidFill>
                        </a:rPr>
                        <a:t>Y</a:t>
                      </a:r>
                    </a:p>
                  </a:txBody>
                  <a:tcPr anchor="ctr"/>
                </a:tc>
                <a:extLst>
                  <a:ext uri="{0D108BD9-81ED-4DB2-BD59-A6C34878D82A}">
                    <a16:rowId xmlns:a16="http://schemas.microsoft.com/office/drawing/2014/main" val="2188733179"/>
                  </a:ext>
                </a:extLst>
              </a:tr>
              <a:tr h="458130">
                <a:tc>
                  <a:txBody>
                    <a:bodyPr/>
                    <a:lstStyle/>
                    <a:p>
                      <a:pPr lvl="0" algn="l">
                        <a:buNone/>
                      </a:pPr>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黑名單車輛識別</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endParaRPr lang="en-US" sz="1300">
                        <a:solidFill>
                          <a:schemeClr val="tx1">
                            <a:lumMod val="76000"/>
                            <a:lumOff val="24000"/>
                          </a:schemeClr>
                        </a:solidFill>
                      </a:endParaRPr>
                    </a:p>
                  </a:txBody>
                  <a:tcPr anchor="ct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31">
            <a:hlinkClick r:id="rId3" action="ppaction://hlinksldjump"/>
            <a:extLst>
              <a:ext uri="{FF2B5EF4-FFF2-40B4-BE49-F238E27FC236}">
                <a16:creationId xmlns:a16="http://schemas.microsoft.com/office/drawing/2014/main" id="{CAB0493F-4C96-7F57-11D3-45C823F7D80B}"/>
              </a:ext>
            </a:extLst>
          </p:cNvPr>
          <p:cNvPicPr>
            <a:picLocks noChangeAspect="1"/>
          </p:cNvPicPr>
          <p:nvPr/>
        </p:nvPicPr>
        <p:blipFill>
          <a:blip r:embed="rId4"/>
          <a:stretch>
            <a:fillRect/>
          </a:stretch>
        </p:blipFill>
        <p:spPr>
          <a:xfrm>
            <a:off x="7164288" y="2108051"/>
            <a:ext cx="1676400" cy="2905125"/>
          </a:xfrm>
          <a:prstGeom prst="rect">
            <a:avLst/>
          </a:prstGeom>
        </p:spPr>
      </p:pic>
      <p:pic>
        <p:nvPicPr>
          <p:cNvPr id="25" name="Picture 29">
            <a:hlinkClick r:id="rId5" action="ppaction://hlinksldjump"/>
            <a:extLst>
              <a:ext uri="{FF2B5EF4-FFF2-40B4-BE49-F238E27FC236}">
                <a16:creationId xmlns:a16="http://schemas.microsoft.com/office/drawing/2014/main" id="{FCF92C75-0D4E-0948-2721-7496ADD08651}"/>
              </a:ext>
            </a:extLst>
          </p:cNvPr>
          <p:cNvPicPr>
            <a:picLocks noChangeAspect="1"/>
          </p:cNvPicPr>
          <p:nvPr/>
        </p:nvPicPr>
        <p:blipFill>
          <a:blip r:embed="rId6"/>
          <a:stretch>
            <a:fillRect/>
          </a:stretch>
        </p:blipFill>
        <p:spPr>
          <a:xfrm>
            <a:off x="5421683" y="2137100"/>
            <a:ext cx="1655381" cy="2445872"/>
          </a:xfrm>
          <a:prstGeom prst="rect">
            <a:avLst/>
          </a:prstGeom>
        </p:spPr>
      </p:pic>
      <p:pic>
        <p:nvPicPr>
          <p:cNvPr id="23" name="Picture 27">
            <a:hlinkClick r:id="rId7" action="ppaction://hlinksldjump"/>
            <a:extLst>
              <a:ext uri="{FF2B5EF4-FFF2-40B4-BE49-F238E27FC236}">
                <a16:creationId xmlns:a16="http://schemas.microsoft.com/office/drawing/2014/main" id="{ED6AAFAD-C478-7D29-80D0-E33CC61CB32F}"/>
              </a:ext>
            </a:extLst>
          </p:cNvPr>
          <p:cNvPicPr>
            <a:picLocks noChangeAspect="1"/>
          </p:cNvPicPr>
          <p:nvPr/>
        </p:nvPicPr>
        <p:blipFill>
          <a:blip r:embed="rId8"/>
          <a:stretch>
            <a:fillRect/>
          </a:stretch>
        </p:blipFill>
        <p:spPr>
          <a:xfrm>
            <a:off x="3624225" y="2122934"/>
            <a:ext cx="1733550" cy="2324100"/>
          </a:xfrm>
          <a:prstGeom prst="rect">
            <a:avLst/>
          </a:prstGeom>
        </p:spPr>
      </p:pic>
      <p:pic>
        <p:nvPicPr>
          <p:cNvPr id="22" name="Picture 25">
            <a:hlinkClick r:id="rId9" action="ppaction://hlinksldjump"/>
            <a:extLst>
              <a:ext uri="{FF2B5EF4-FFF2-40B4-BE49-F238E27FC236}">
                <a16:creationId xmlns:a16="http://schemas.microsoft.com/office/drawing/2014/main" id="{56C14A0B-1F98-EBAE-8B24-279A1BA8B1B7}"/>
              </a:ext>
            </a:extLst>
          </p:cNvPr>
          <p:cNvPicPr>
            <a:picLocks noChangeAspect="1"/>
          </p:cNvPicPr>
          <p:nvPr/>
        </p:nvPicPr>
        <p:blipFill>
          <a:blip r:embed="rId10"/>
          <a:stretch>
            <a:fillRect/>
          </a:stretch>
        </p:blipFill>
        <p:spPr>
          <a:xfrm>
            <a:off x="2004045" y="2187960"/>
            <a:ext cx="1620180" cy="2745305"/>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t>: </a:t>
            </a:r>
            <a:r>
              <a:rPr lang="zh-TW" altLang="en-US"/>
              <a:t>監控應用</a:t>
            </a:r>
            <a:endParaRPr lang="en-US"/>
          </a:p>
        </p:txBody>
      </p:sp>
      <p:sp>
        <p:nvSpPr>
          <p:cNvPr id="8" name="文字方塊 7">
            <a:extLst>
              <a:ext uri="{FF2B5EF4-FFF2-40B4-BE49-F238E27FC236}">
                <a16:creationId xmlns:a16="http://schemas.microsoft.com/office/drawing/2014/main" id="{2AA6277B-97ED-78A1-E552-0E99ABF9A482}"/>
              </a:ext>
            </a:extLst>
          </p:cNvPr>
          <p:cNvSpPr txBox="1"/>
          <p:nvPr/>
        </p:nvSpPr>
        <p:spPr>
          <a:xfrm>
            <a:off x="1958536" y="3413420"/>
            <a:ext cx="1625629" cy="1169551"/>
          </a:xfrm>
          <a:prstGeom prst="rect">
            <a:avLst/>
          </a:prstGeom>
          <a:solidFill>
            <a:schemeClr val="bg1"/>
          </a:solidFill>
        </p:spPr>
        <p:txBody>
          <a:bodyPr wrap="square">
            <a:spAutoFit/>
          </a:bodyPr>
          <a:lstStyle/>
          <a:p>
            <a:pPr algn="ctr"/>
            <a:r>
              <a:rPr lang="zh-TW" altLang="en-US" sz="1400">
                <a:latin typeface="標楷體" panose="03000509000000000000" pitchFamily="65" charset="-120"/>
                <a:ea typeface="標楷體" panose="03000509000000000000" pitchFamily="65" charset="-120"/>
              </a:rPr>
              <a:t>限制區域行駛偵測</a:t>
            </a:r>
            <a:endParaRPr lang="en-US" altLang="zh-TW" sz="1400">
              <a:latin typeface="標楷體" panose="03000509000000000000" pitchFamily="65" charset="-120"/>
              <a:ea typeface="標楷體" panose="03000509000000000000" pitchFamily="65" charset="-120"/>
            </a:endParaRPr>
          </a:p>
          <a:p>
            <a:pPr algn="ctr"/>
            <a:endParaRPr lang="en-US" altLang="zh-TW" sz="140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偵測車輛出現在不允許行駛的區域，如人行道、公園等</a:t>
            </a:r>
          </a:p>
        </p:txBody>
      </p:sp>
      <p:sp>
        <p:nvSpPr>
          <p:cNvPr id="10" name="文字方塊 9">
            <a:extLst>
              <a:ext uri="{FF2B5EF4-FFF2-40B4-BE49-F238E27FC236}">
                <a16:creationId xmlns:a16="http://schemas.microsoft.com/office/drawing/2014/main" id="{1B7F431F-9426-2692-15D1-58DBDED8D45B}"/>
              </a:ext>
            </a:extLst>
          </p:cNvPr>
          <p:cNvSpPr txBox="1"/>
          <p:nvPr/>
        </p:nvSpPr>
        <p:spPr>
          <a:xfrm>
            <a:off x="3669734" y="3417413"/>
            <a:ext cx="1527385" cy="1169551"/>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違規停駛偵測</a:t>
            </a:r>
            <a:endParaRPr lang="en-US" altLang="zh-TW" sz="1400" dirty="0">
              <a:latin typeface="標楷體" panose="03000509000000000000" pitchFamily="65" charset="-120"/>
              <a:ea typeface="標楷體" panose="03000509000000000000" pitchFamily="65" charset="-120"/>
            </a:endParaRPr>
          </a:p>
          <a:p>
            <a:pPr algn="ctr"/>
            <a:endParaRPr lang="en-US" altLang="zh-TW" sz="1400">
              <a:solidFill>
                <a:schemeClr val="tx1">
                  <a:lumMod val="76000"/>
                  <a:lumOff val="24000"/>
                </a:schemeClr>
              </a:solidFill>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偵測車輛在禁止停車區域意外停下的情況。</a:t>
            </a:r>
            <a:endParaRPr lang="en-US" altLang="zh-TW" sz="1400">
              <a:solidFill>
                <a:schemeClr val="tx1">
                  <a:lumMod val="76000"/>
                  <a:lumOff val="24000"/>
                </a:schemeClr>
              </a:solidFill>
              <a:latin typeface="標楷體" panose="03000509000000000000" pitchFamily="65" charset="-120"/>
              <a:ea typeface="標楷體" panose="03000509000000000000" pitchFamily="65" charset="-120"/>
            </a:endParaRPr>
          </a:p>
        </p:txBody>
      </p:sp>
      <p:sp>
        <p:nvSpPr>
          <p:cNvPr id="12" name="文字方塊 11">
            <a:extLst>
              <a:ext uri="{FF2B5EF4-FFF2-40B4-BE49-F238E27FC236}">
                <a16:creationId xmlns:a16="http://schemas.microsoft.com/office/drawing/2014/main" id="{9414E5CE-3726-06F9-BC06-234F51072B38}"/>
              </a:ext>
            </a:extLst>
          </p:cNvPr>
          <p:cNvSpPr txBox="1"/>
          <p:nvPr/>
        </p:nvSpPr>
        <p:spPr>
          <a:xfrm>
            <a:off x="5332669" y="3429000"/>
            <a:ext cx="1716702" cy="1169551"/>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可疑逗留偵測</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偵測在夜間於公共場所徘徊的可疑人物。</a:t>
            </a:r>
            <a:endParaRPr lang="en-US" altLang="zh-TW" sz="1400" dirty="0">
              <a:latin typeface="標楷體" panose="03000509000000000000" pitchFamily="65" charset="-120"/>
              <a:ea typeface="標楷體" panose="03000509000000000000" pitchFamily="65" charset="-120"/>
            </a:endParaRPr>
          </a:p>
        </p:txBody>
      </p:sp>
      <p:sp>
        <p:nvSpPr>
          <p:cNvPr id="14" name="文字方塊 13">
            <a:extLst>
              <a:ext uri="{FF2B5EF4-FFF2-40B4-BE49-F238E27FC236}">
                <a16:creationId xmlns:a16="http://schemas.microsoft.com/office/drawing/2014/main" id="{5F7FBC4E-B60D-80F6-B4C4-42348FBED9E2}"/>
              </a:ext>
            </a:extLst>
          </p:cNvPr>
          <p:cNvSpPr txBox="1"/>
          <p:nvPr/>
        </p:nvSpPr>
        <p:spPr>
          <a:xfrm>
            <a:off x="7191981" y="3413420"/>
            <a:ext cx="1524750" cy="1384995"/>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交通堵塞監控</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利用基於 </a:t>
            </a:r>
            <a:r>
              <a:rPr lang="en-US" altLang="zh-TW" sz="1400">
                <a:latin typeface="標楷體" panose="03000509000000000000" pitchFamily="65" charset="-120"/>
                <a:ea typeface="標楷體" panose="03000509000000000000" pitchFamily="65" charset="-120"/>
              </a:rPr>
              <a:t>AI </a:t>
            </a:r>
            <a:r>
              <a:rPr lang="zh-TW" altLang="en-US" sz="1400">
                <a:latin typeface="標楷體" panose="03000509000000000000" pitchFamily="65" charset="-120"/>
                <a:ea typeface="標楷體" panose="03000509000000000000" pitchFamily="65" charset="-120"/>
              </a:rPr>
              <a:t>的交通擁堵偵測技術來監控交通流量和擁堵情況。</a:t>
            </a:r>
            <a:endParaRPr lang="en-US" altLang="zh-TW" sz="1400" dirty="0">
              <a:latin typeface="標楷體" panose="03000509000000000000" pitchFamily="65" charset="-120"/>
              <a:ea typeface="標楷體" panose="03000509000000000000" pitchFamily="65" charset="-120"/>
            </a:endParaRPr>
          </a:p>
        </p:txBody>
      </p:sp>
      <p:pic>
        <p:nvPicPr>
          <p:cNvPr id="21" name="Picture 23">
            <a:hlinkClick r:id="rId11" action="ppaction://hlinksldjump"/>
            <a:extLst>
              <a:ext uri="{FF2B5EF4-FFF2-40B4-BE49-F238E27FC236}">
                <a16:creationId xmlns:a16="http://schemas.microsoft.com/office/drawing/2014/main" id="{CF7F4C90-58E3-6B27-069B-6E04AC813A50}"/>
              </a:ext>
            </a:extLst>
          </p:cNvPr>
          <p:cNvPicPr>
            <a:picLocks noChangeAspect="1"/>
          </p:cNvPicPr>
          <p:nvPr/>
        </p:nvPicPr>
        <p:blipFill>
          <a:blip r:embed="rId12"/>
          <a:stretch>
            <a:fillRect/>
          </a:stretch>
        </p:blipFill>
        <p:spPr>
          <a:xfrm>
            <a:off x="197532" y="2142959"/>
            <a:ext cx="1602178" cy="2448272"/>
          </a:xfrm>
          <a:prstGeom prst="rect">
            <a:avLst/>
          </a:prstGeom>
        </p:spPr>
      </p:pic>
      <p:sp>
        <p:nvSpPr>
          <p:cNvPr id="5" name="文字方塊 4">
            <a:extLst>
              <a:ext uri="{FF2B5EF4-FFF2-40B4-BE49-F238E27FC236}">
                <a16:creationId xmlns:a16="http://schemas.microsoft.com/office/drawing/2014/main" id="{78CC96E1-0533-237A-8454-4A8E6488043D}"/>
              </a:ext>
            </a:extLst>
          </p:cNvPr>
          <p:cNvSpPr txBox="1"/>
          <p:nvPr/>
        </p:nvSpPr>
        <p:spPr>
          <a:xfrm>
            <a:off x="197532" y="3413421"/>
            <a:ext cx="1625600" cy="1169551"/>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車輛逆向行駛偵測</a:t>
            </a:r>
            <a:endParaRPr lang="en-US" altLang="zh-TW" sz="1400">
              <a:latin typeface="標楷體" panose="03000509000000000000" pitchFamily="65" charset="-120"/>
              <a:ea typeface="標楷體" panose="03000509000000000000" pitchFamily="65" charset="-120"/>
            </a:endParaRPr>
          </a:p>
          <a:p>
            <a:pPr algn="ctr"/>
            <a:endParaRPr lang="en-US" altLang="zh-TW" sz="140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當車輛以錯誤方向行駛時，系統會即時偵測並發出警報。</a:t>
            </a:r>
          </a:p>
        </p:txBody>
      </p:sp>
      <p:sp>
        <p:nvSpPr>
          <p:cNvPr id="4" name="文字方塊 3">
            <a:extLst>
              <a:ext uri="{FF2B5EF4-FFF2-40B4-BE49-F238E27FC236}">
                <a16:creationId xmlns:a16="http://schemas.microsoft.com/office/drawing/2014/main" id="{5EA3DE7A-60A1-1671-2008-473ED5EE5895}"/>
              </a:ext>
            </a:extLst>
          </p:cNvPr>
          <p:cNvSpPr txBox="1"/>
          <p:nvPr/>
        </p:nvSpPr>
        <p:spPr>
          <a:xfrm>
            <a:off x="2004045" y="4520192"/>
            <a:ext cx="1627284" cy="492984"/>
          </a:xfrm>
          <a:prstGeom prst="rect">
            <a:avLst/>
          </a:prstGeom>
          <a:solidFill>
            <a:schemeClr val="bg1"/>
          </a:solidFill>
        </p:spPr>
        <p:txBody>
          <a:bodyPr wrap="square" rtlCol="0">
            <a:spAutoFit/>
          </a:bodyPr>
          <a:lstStyle/>
          <a:p>
            <a:endParaRPr lang="zh-TW" altLang="en-US"/>
          </a:p>
        </p:txBody>
      </p:sp>
      <p:sp>
        <p:nvSpPr>
          <p:cNvPr id="6" name="文字方塊 5">
            <a:extLst>
              <a:ext uri="{FF2B5EF4-FFF2-40B4-BE49-F238E27FC236}">
                <a16:creationId xmlns:a16="http://schemas.microsoft.com/office/drawing/2014/main" id="{CB2FEF97-FD7D-4920-767A-0925B6F00B23}"/>
              </a:ext>
            </a:extLst>
          </p:cNvPr>
          <p:cNvSpPr txBox="1"/>
          <p:nvPr/>
        </p:nvSpPr>
        <p:spPr>
          <a:xfrm>
            <a:off x="7077064" y="4766684"/>
            <a:ext cx="1534441" cy="504056"/>
          </a:xfrm>
          <a:prstGeom prst="rect">
            <a:avLst/>
          </a:prstGeom>
          <a:solidFill>
            <a:schemeClr val="bg1"/>
          </a:solidFill>
        </p:spPr>
        <p:txBody>
          <a:bodyPr wrap="square" rtlCol="0">
            <a:spAutoFit/>
          </a:bodyPr>
          <a:lstStyle/>
          <a:p>
            <a:endParaRPr lang="zh-TW" altLang="en-US"/>
          </a:p>
        </p:txBody>
      </p:sp>
      <p:sp>
        <p:nvSpPr>
          <p:cNvPr id="7" name="文字方塊 6">
            <a:extLst>
              <a:ext uri="{FF2B5EF4-FFF2-40B4-BE49-F238E27FC236}">
                <a16:creationId xmlns:a16="http://schemas.microsoft.com/office/drawing/2014/main" id="{DDB77063-A243-CB51-A6AC-AFAAD9112E90}"/>
              </a:ext>
            </a:extLst>
          </p:cNvPr>
          <p:cNvSpPr txBox="1"/>
          <p:nvPr/>
        </p:nvSpPr>
        <p:spPr>
          <a:xfrm>
            <a:off x="8611505" y="4202349"/>
            <a:ext cx="247185" cy="369332"/>
          </a:xfrm>
          <a:prstGeom prst="rect">
            <a:avLst/>
          </a:prstGeom>
          <a:solidFill>
            <a:schemeClr val="bg1"/>
          </a:solidFill>
        </p:spPr>
        <p:txBody>
          <a:bodyPr wrap="square" rtlCol="0">
            <a:spAutoFit/>
          </a:bodyPr>
          <a:lstStyle/>
          <a:p>
            <a:endParaRPr lang="zh-TW" altLang="en-US"/>
          </a:p>
        </p:txBody>
      </p:sp>
      <p:sp>
        <p:nvSpPr>
          <p:cNvPr id="3" name="文字方塊 2">
            <a:extLst>
              <a:ext uri="{FF2B5EF4-FFF2-40B4-BE49-F238E27FC236}">
                <a16:creationId xmlns:a16="http://schemas.microsoft.com/office/drawing/2014/main" id="{0D376357-D42C-6F6A-FE77-06741BBA51FD}"/>
              </a:ext>
            </a:extLst>
          </p:cNvPr>
          <p:cNvSpPr txBox="1"/>
          <p:nvPr/>
        </p:nvSpPr>
        <p:spPr>
          <a:xfrm>
            <a:off x="3584165" y="3284984"/>
            <a:ext cx="3296320" cy="144016"/>
          </a:xfrm>
          <a:prstGeom prst="rect">
            <a:avLst/>
          </a:prstGeom>
          <a:solidFill>
            <a:schemeClr val="bg1"/>
          </a:solidFill>
        </p:spPr>
        <p:txBody>
          <a:bodyPr wrap="square" rtlCol="0">
            <a:spAutoFit/>
          </a:bodyPr>
          <a:lstStyle/>
          <a:p>
            <a:endParaRPr lang="zh-TW" altLang="en-US" dirty="0"/>
          </a:p>
        </p:txBody>
      </p:sp>
      <p:sp>
        <p:nvSpPr>
          <p:cNvPr id="11" name="文字方塊 10">
            <a:extLst>
              <a:ext uri="{FF2B5EF4-FFF2-40B4-BE49-F238E27FC236}">
                <a16:creationId xmlns:a16="http://schemas.microsoft.com/office/drawing/2014/main" id="{D3BC2F83-2E24-7CEC-CD71-4642C5316CC0}"/>
              </a:ext>
            </a:extLst>
          </p:cNvPr>
          <p:cNvSpPr txBox="1"/>
          <p:nvPr/>
        </p:nvSpPr>
        <p:spPr>
          <a:xfrm>
            <a:off x="7442616" y="3342807"/>
            <a:ext cx="1228433" cy="70613"/>
          </a:xfrm>
          <a:prstGeom prst="rect">
            <a:avLst/>
          </a:prstGeom>
          <a:solidFill>
            <a:schemeClr val="bg1"/>
          </a:solidFill>
        </p:spPr>
        <p:txBody>
          <a:bodyPr wrap="square" rtlCol="0">
            <a:spAutoFit/>
          </a:bodyPr>
          <a:lstStyle/>
          <a:p>
            <a:endParaRPr lang="zh-TW" altLang="en-US" dirty="0"/>
          </a:p>
        </p:txBody>
      </p:sp>
    </p:spTree>
    <p:extLst>
      <p:ext uri="{BB962C8B-B14F-4D97-AF65-F5344CB8AC3E}">
        <p14:creationId xmlns:p14="http://schemas.microsoft.com/office/powerpoint/2010/main" val="246058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3" action="ppaction://hlinksldjump"/>
            <a:extLst>
              <a:ext uri="{FF2B5EF4-FFF2-40B4-BE49-F238E27FC236}">
                <a16:creationId xmlns:a16="http://schemas.microsoft.com/office/drawing/2014/main" id="{6495D20D-3520-7325-6630-5A3B737C10F3}"/>
              </a:ext>
            </a:extLst>
          </p:cNvPr>
          <p:cNvPicPr>
            <a:picLocks noChangeAspect="1"/>
          </p:cNvPicPr>
          <p:nvPr/>
        </p:nvPicPr>
        <p:blipFill>
          <a:blip r:embed="rId4"/>
          <a:stretch>
            <a:fillRect/>
          </a:stretch>
        </p:blipFill>
        <p:spPr>
          <a:xfrm>
            <a:off x="179512" y="2103807"/>
            <a:ext cx="1685925" cy="2686050"/>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ltLang="zh-TW"/>
              <a:t>:</a:t>
            </a:r>
            <a:r>
              <a:rPr lang="zh-TW" altLang="en-US"/>
              <a:t> 監控應用</a:t>
            </a:r>
            <a:endParaRPr lang="en-US" altLang="zh-TW"/>
          </a:p>
        </p:txBody>
      </p:sp>
      <p:pic>
        <p:nvPicPr>
          <p:cNvPr id="5" name="Picture 4">
            <a:hlinkClick r:id="rId5" action="ppaction://hlinksldjump"/>
            <a:extLst>
              <a:ext uri="{FF2B5EF4-FFF2-40B4-BE49-F238E27FC236}">
                <a16:creationId xmlns:a16="http://schemas.microsoft.com/office/drawing/2014/main" id="{C3426EEA-0C12-3E43-9F6B-3F21F9247CF7}"/>
              </a:ext>
            </a:extLst>
          </p:cNvPr>
          <p:cNvPicPr>
            <a:picLocks noChangeAspect="1"/>
          </p:cNvPicPr>
          <p:nvPr/>
        </p:nvPicPr>
        <p:blipFill>
          <a:blip r:embed="rId6"/>
          <a:stretch>
            <a:fillRect/>
          </a:stretch>
        </p:blipFill>
        <p:spPr>
          <a:xfrm>
            <a:off x="1979712" y="2108051"/>
            <a:ext cx="1762125" cy="2905125"/>
          </a:xfrm>
          <a:prstGeom prst="rect">
            <a:avLst/>
          </a:prstGeom>
        </p:spPr>
      </p:pic>
      <p:pic>
        <p:nvPicPr>
          <p:cNvPr id="7" name="Picture 6">
            <a:hlinkClick r:id="rId7" action="ppaction://hlinksldjump"/>
            <a:extLst>
              <a:ext uri="{FF2B5EF4-FFF2-40B4-BE49-F238E27FC236}">
                <a16:creationId xmlns:a16="http://schemas.microsoft.com/office/drawing/2014/main" id="{3BF19974-BE67-6D56-5653-6252B710D13C}"/>
              </a:ext>
            </a:extLst>
          </p:cNvPr>
          <p:cNvPicPr>
            <a:picLocks noChangeAspect="1"/>
          </p:cNvPicPr>
          <p:nvPr/>
        </p:nvPicPr>
        <p:blipFill>
          <a:blip r:embed="rId8"/>
          <a:stretch>
            <a:fillRect/>
          </a:stretch>
        </p:blipFill>
        <p:spPr>
          <a:xfrm>
            <a:off x="3784079" y="2125561"/>
            <a:ext cx="1724025" cy="2676525"/>
          </a:xfrm>
          <a:prstGeom prst="rect">
            <a:avLst/>
          </a:prstGeom>
        </p:spPr>
      </p:pic>
      <p:pic>
        <p:nvPicPr>
          <p:cNvPr id="9" name="Picture 8">
            <a:hlinkClick r:id="rId9" action="ppaction://hlinksldjump"/>
            <a:extLst>
              <a:ext uri="{FF2B5EF4-FFF2-40B4-BE49-F238E27FC236}">
                <a16:creationId xmlns:a16="http://schemas.microsoft.com/office/drawing/2014/main" id="{7B4AEDA4-F673-3615-3E2B-ECE4D143B73C}"/>
              </a:ext>
            </a:extLst>
          </p:cNvPr>
          <p:cNvPicPr>
            <a:picLocks noChangeAspect="1"/>
          </p:cNvPicPr>
          <p:nvPr/>
        </p:nvPicPr>
        <p:blipFill>
          <a:blip r:embed="rId10"/>
          <a:stretch>
            <a:fillRect/>
          </a:stretch>
        </p:blipFill>
        <p:spPr>
          <a:xfrm>
            <a:off x="5540846" y="2142676"/>
            <a:ext cx="1695450" cy="2143125"/>
          </a:xfrm>
          <a:prstGeom prst="rect">
            <a:avLst/>
          </a:prstGeom>
        </p:spPr>
      </p:pic>
      <p:pic>
        <p:nvPicPr>
          <p:cNvPr id="11" name="Picture 10">
            <a:hlinkClick r:id="rId11" action="ppaction://hlinksldjump"/>
            <a:extLst>
              <a:ext uri="{FF2B5EF4-FFF2-40B4-BE49-F238E27FC236}">
                <a16:creationId xmlns:a16="http://schemas.microsoft.com/office/drawing/2014/main" id="{2AF1DAD8-6C2B-48BB-8909-A3CA6438DE31}"/>
              </a:ext>
            </a:extLst>
          </p:cNvPr>
          <p:cNvPicPr>
            <a:picLocks noChangeAspect="1"/>
          </p:cNvPicPr>
          <p:nvPr/>
        </p:nvPicPr>
        <p:blipFill>
          <a:blip r:embed="rId12"/>
          <a:stretch>
            <a:fillRect/>
          </a:stretch>
        </p:blipFill>
        <p:spPr>
          <a:xfrm>
            <a:off x="7283921" y="2142676"/>
            <a:ext cx="1724025" cy="2505075"/>
          </a:xfrm>
          <a:prstGeom prst="rect">
            <a:avLst/>
          </a:prstGeom>
        </p:spPr>
      </p:pic>
      <p:sp>
        <p:nvSpPr>
          <p:cNvPr id="4" name="文字方塊 3">
            <a:extLst>
              <a:ext uri="{FF2B5EF4-FFF2-40B4-BE49-F238E27FC236}">
                <a16:creationId xmlns:a16="http://schemas.microsoft.com/office/drawing/2014/main" id="{C83DEFFD-8672-028D-2E28-A7ED15D4B241}"/>
              </a:ext>
            </a:extLst>
          </p:cNvPr>
          <p:cNvSpPr txBox="1"/>
          <p:nvPr/>
        </p:nvSpPr>
        <p:spPr>
          <a:xfrm>
            <a:off x="179512" y="3342430"/>
            <a:ext cx="1454735" cy="1384995"/>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違規停車偵測</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偵測停靠在路邊或禁止停車區域的車輛。</a:t>
            </a:r>
            <a:endParaRPr lang="en-US" altLang="zh-TW" sz="1400" dirty="0">
              <a:latin typeface="標楷體" panose="03000509000000000000" pitchFamily="65" charset="-120"/>
              <a:ea typeface="標楷體" panose="03000509000000000000" pitchFamily="65" charset="-120"/>
            </a:endParaRPr>
          </a:p>
          <a:p>
            <a:pPr algn="ctr"/>
            <a:endParaRPr lang="zh-TW" altLang="en-US" sz="1400" dirty="0">
              <a:latin typeface="標楷體" panose="03000509000000000000" pitchFamily="65" charset="-120"/>
              <a:ea typeface="標楷體" panose="03000509000000000000" pitchFamily="65" charset="-120"/>
            </a:endParaRPr>
          </a:p>
        </p:txBody>
      </p:sp>
      <p:sp>
        <p:nvSpPr>
          <p:cNvPr id="8" name="文字方塊 7">
            <a:extLst>
              <a:ext uri="{FF2B5EF4-FFF2-40B4-BE49-F238E27FC236}">
                <a16:creationId xmlns:a16="http://schemas.microsoft.com/office/drawing/2014/main" id="{C8CFDD0F-E321-405C-1608-A01E718F67B6}"/>
              </a:ext>
            </a:extLst>
          </p:cNvPr>
          <p:cNvSpPr txBox="1"/>
          <p:nvPr/>
        </p:nvSpPr>
        <p:spPr>
          <a:xfrm>
            <a:off x="2055585" y="3345296"/>
            <a:ext cx="1610377" cy="1600438"/>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被盜車輛偵測</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利用高速自動車牌識別技術，在靜態或移動檢查點識別被盜車輛。</a:t>
            </a:r>
            <a:endParaRPr lang="en-US" altLang="zh-TW" sz="1400" dirty="0">
              <a:latin typeface="標楷體" panose="03000509000000000000" pitchFamily="65" charset="-120"/>
              <a:ea typeface="標楷體" panose="03000509000000000000" pitchFamily="65" charset="-120"/>
            </a:endParaRPr>
          </a:p>
          <a:p>
            <a:pPr algn="ctr"/>
            <a:endParaRPr lang="zh-TW" altLang="en-US" sz="1400" dirty="0">
              <a:latin typeface="標楷體" panose="03000509000000000000" pitchFamily="65" charset="-120"/>
              <a:ea typeface="標楷體" panose="03000509000000000000" pitchFamily="65" charset="-120"/>
            </a:endParaRPr>
          </a:p>
        </p:txBody>
      </p:sp>
      <p:sp>
        <p:nvSpPr>
          <p:cNvPr id="12" name="文字方塊 11">
            <a:extLst>
              <a:ext uri="{FF2B5EF4-FFF2-40B4-BE49-F238E27FC236}">
                <a16:creationId xmlns:a16="http://schemas.microsoft.com/office/drawing/2014/main" id="{FD5E5861-E0E3-811C-40D9-0FC40C0C4DD0}"/>
              </a:ext>
            </a:extLst>
          </p:cNvPr>
          <p:cNvSpPr txBox="1"/>
          <p:nvPr/>
        </p:nvSpPr>
        <p:spPr>
          <a:xfrm>
            <a:off x="3798661" y="3342430"/>
            <a:ext cx="1610377" cy="1169551"/>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快車道貨車偵測</a:t>
            </a:r>
            <a:endParaRPr lang="en-US" altLang="zh-TW" sz="1400">
              <a:latin typeface="標楷體" panose="03000509000000000000" pitchFamily="65" charset="-120"/>
              <a:ea typeface="標楷體" panose="03000509000000000000" pitchFamily="65" charset="-120"/>
            </a:endParaRPr>
          </a:p>
          <a:p>
            <a:pPr algn="ctr"/>
            <a:endParaRPr lang="zh-TW" altLang="en-US" sz="140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監控公共道路的快車道，自動偵測違規行駛的貨車。</a:t>
            </a:r>
          </a:p>
        </p:txBody>
      </p:sp>
      <p:sp>
        <p:nvSpPr>
          <p:cNvPr id="13" name="文字方塊 12">
            <a:extLst>
              <a:ext uri="{FF2B5EF4-FFF2-40B4-BE49-F238E27FC236}">
                <a16:creationId xmlns:a16="http://schemas.microsoft.com/office/drawing/2014/main" id="{2F51DA9A-6973-9E87-8AE3-120751B4B635}"/>
              </a:ext>
            </a:extLst>
          </p:cNvPr>
          <p:cNvSpPr txBox="1"/>
          <p:nvPr/>
        </p:nvSpPr>
        <p:spPr>
          <a:xfrm>
            <a:off x="5560478" y="3348556"/>
            <a:ext cx="1623442" cy="95410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安全保障</a:t>
            </a:r>
            <a:endParaRPr lang="en-US" altLang="zh-TW" sz="1400">
              <a:latin typeface="標楷體" panose="03000509000000000000" pitchFamily="65" charset="-120"/>
              <a:ea typeface="標楷體" panose="03000509000000000000" pitchFamily="65" charset="-120"/>
            </a:endParaRPr>
          </a:p>
          <a:p>
            <a:pPr algn="ctr"/>
            <a:endParaRPr lang="en-US" altLang="zh-TW" sz="140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利用影像監控系統來確保人員的安全。</a:t>
            </a:r>
          </a:p>
        </p:txBody>
      </p:sp>
      <p:sp>
        <p:nvSpPr>
          <p:cNvPr id="14" name="文字方塊 13">
            <a:extLst>
              <a:ext uri="{FF2B5EF4-FFF2-40B4-BE49-F238E27FC236}">
                <a16:creationId xmlns:a16="http://schemas.microsoft.com/office/drawing/2014/main" id="{98780E71-104F-1BF9-A171-C5D780574859}"/>
              </a:ext>
            </a:extLst>
          </p:cNvPr>
          <p:cNvSpPr txBox="1"/>
          <p:nvPr/>
        </p:nvSpPr>
        <p:spPr>
          <a:xfrm>
            <a:off x="7269038" y="3409202"/>
            <a:ext cx="1724025" cy="95410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黑名單車輛識別</a:t>
            </a:r>
            <a:endParaRPr lang="en-US" altLang="zh-TW" sz="1400">
              <a:latin typeface="標楷體" panose="03000509000000000000" pitchFamily="65" charset="-120"/>
              <a:ea typeface="標楷體" panose="03000509000000000000" pitchFamily="65" charset="-120"/>
            </a:endParaRPr>
          </a:p>
          <a:p>
            <a:pPr algn="ctr"/>
            <a:endParaRPr lang="zh-TW" altLang="en-US" sz="140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通過自動識別車牌來辨識黑名單車輛。</a:t>
            </a:r>
          </a:p>
        </p:txBody>
      </p:sp>
      <p:sp>
        <p:nvSpPr>
          <p:cNvPr id="2" name="文字方塊 1">
            <a:extLst>
              <a:ext uri="{FF2B5EF4-FFF2-40B4-BE49-F238E27FC236}">
                <a16:creationId xmlns:a16="http://schemas.microsoft.com/office/drawing/2014/main" id="{A2403593-3D50-585B-F35F-B48DA0628866}"/>
              </a:ext>
            </a:extLst>
          </p:cNvPr>
          <p:cNvSpPr txBox="1"/>
          <p:nvPr/>
        </p:nvSpPr>
        <p:spPr>
          <a:xfrm>
            <a:off x="77821" y="4591455"/>
            <a:ext cx="1454735" cy="504056"/>
          </a:xfrm>
          <a:prstGeom prst="rect">
            <a:avLst/>
          </a:prstGeom>
          <a:solidFill>
            <a:schemeClr val="bg1"/>
          </a:solidFill>
        </p:spPr>
        <p:txBody>
          <a:bodyPr wrap="square" rtlCol="0">
            <a:spAutoFit/>
          </a:bodyPr>
          <a:lstStyle/>
          <a:p>
            <a:endParaRPr lang="zh-TW" altLang="en-US"/>
          </a:p>
        </p:txBody>
      </p:sp>
      <p:sp>
        <p:nvSpPr>
          <p:cNvPr id="6" name="文字方塊 5">
            <a:extLst>
              <a:ext uri="{FF2B5EF4-FFF2-40B4-BE49-F238E27FC236}">
                <a16:creationId xmlns:a16="http://schemas.microsoft.com/office/drawing/2014/main" id="{153E8CDB-6A27-7771-7B36-B3D2089F86F2}"/>
              </a:ext>
            </a:extLst>
          </p:cNvPr>
          <p:cNvSpPr txBox="1"/>
          <p:nvPr/>
        </p:nvSpPr>
        <p:spPr>
          <a:xfrm>
            <a:off x="1634247" y="3774332"/>
            <a:ext cx="101691" cy="955959"/>
          </a:xfrm>
          <a:prstGeom prst="rect">
            <a:avLst/>
          </a:prstGeom>
          <a:solidFill>
            <a:schemeClr val="bg1"/>
          </a:solidFill>
        </p:spPr>
        <p:txBody>
          <a:bodyPr wrap="square" rtlCol="0">
            <a:spAutoFit/>
          </a:bodyPr>
          <a:lstStyle/>
          <a:p>
            <a:endParaRPr lang="zh-TW" altLang="en-US"/>
          </a:p>
        </p:txBody>
      </p:sp>
      <p:sp>
        <p:nvSpPr>
          <p:cNvPr id="10" name="文字方塊 9">
            <a:extLst>
              <a:ext uri="{FF2B5EF4-FFF2-40B4-BE49-F238E27FC236}">
                <a16:creationId xmlns:a16="http://schemas.microsoft.com/office/drawing/2014/main" id="{CF31411A-844C-BC57-BE36-380F3E93E52B}"/>
              </a:ext>
            </a:extLst>
          </p:cNvPr>
          <p:cNvSpPr txBox="1"/>
          <p:nvPr/>
        </p:nvSpPr>
        <p:spPr>
          <a:xfrm>
            <a:off x="797668" y="4440817"/>
            <a:ext cx="632298" cy="369332"/>
          </a:xfrm>
          <a:prstGeom prst="rect">
            <a:avLst/>
          </a:prstGeom>
          <a:solidFill>
            <a:schemeClr val="bg1"/>
          </a:solidFill>
        </p:spPr>
        <p:txBody>
          <a:bodyPr wrap="square" rtlCol="0">
            <a:spAutoFit/>
          </a:bodyPr>
          <a:lstStyle/>
          <a:p>
            <a:endParaRPr lang="zh-TW" altLang="en-US"/>
          </a:p>
        </p:txBody>
      </p:sp>
      <p:sp>
        <p:nvSpPr>
          <p:cNvPr id="16" name="文字方塊 15">
            <a:extLst>
              <a:ext uri="{FF2B5EF4-FFF2-40B4-BE49-F238E27FC236}">
                <a16:creationId xmlns:a16="http://schemas.microsoft.com/office/drawing/2014/main" id="{062C70F7-62B0-DBE7-130F-9F2E630C4A8F}"/>
              </a:ext>
            </a:extLst>
          </p:cNvPr>
          <p:cNvSpPr txBox="1"/>
          <p:nvPr/>
        </p:nvSpPr>
        <p:spPr>
          <a:xfrm>
            <a:off x="2055585" y="4730291"/>
            <a:ext cx="829116" cy="369332"/>
          </a:xfrm>
          <a:prstGeom prst="rect">
            <a:avLst/>
          </a:prstGeom>
          <a:solidFill>
            <a:schemeClr val="bg1"/>
          </a:solidFill>
        </p:spPr>
        <p:txBody>
          <a:bodyPr wrap="square" rtlCol="0">
            <a:spAutoFit/>
          </a:bodyPr>
          <a:lstStyle/>
          <a:p>
            <a:endParaRPr lang="zh-TW" altLang="en-US"/>
          </a:p>
        </p:txBody>
      </p:sp>
      <p:sp>
        <p:nvSpPr>
          <p:cNvPr id="17" name="文字方塊 16">
            <a:extLst>
              <a:ext uri="{FF2B5EF4-FFF2-40B4-BE49-F238E27FC236}">
                <a16:creationId xmlns:a16="http://schemas.microsoft.com/office/drawing/2014/main" id="{C7BBB568-7BB9-07AB-3044-6EA8C83F9561}"/>
              </a:ext>
            </a:extLst>
          </p:cNvPr>
          <p:cNvSpPr txBox="1"/>
          <p:nvPr/>
        </p:nvSpPr>
        <p:spPr>
          <a:xfrm>
            <a:off x="3798661" y="4440817"/>
            <a:ext cx="1562751" cy="369332"/>
          </a:xfrm>
          <a:prstGeom prst="rect">
            <a:avLst/>
          </a:prstGeom>
          <a:solidFill>
            <a:schemeClr val="bg1"/>
          </a:solidFill>
        </p:spPr>
        <p:txBody>
          <a:bodyPr wrap="square" rtlCol="0">
            <a:spAutoFit/>
          </a:bodyPr>
          <a:lstStyle/>
          <a:p>
            <a:endParaRPr lang="zh-TW" altLang="en-US"/>
          </a:p>
        </p:txBody>
      </p:sp>
      <p:sp>
        <p:nvSpPr>
          <p:cNvPr id="19" name="文字方塊 18">
            <a:extLst>
              <a:ext uri="{FF2B5EF4-FFF2-40B4-BE49-F238E27FC236}">
                <a16:creationId xmlns:a16="http://schemas.microsoft.com/office/drawing/2014/main" id="{7ADD6C5D-25AE-B131-955F-76063416C82C}"/>
              </a:ext>
            </a:extLst>
          </p:cNvPr>
          <p:cNvSpPr txBox="1"/>
          <p:nvPr/>
        </p:nvSpPr>
        <p:spPr>
          <a:xfrm>
            <a:off x="7236295" y="4440817"/>
            <a:ext cx="1562751" cy="491146"/>
          </a:xfrm>
          <a:prstGeom prst="rect">
            <a:avLst/>
          </a:prstGeom>
          <a:solidFill>
            <a:schemeClr val="bg1"/>
          </a:solidFill>
        </p:spPr>
        <p:txBody>
          <a:bodyPr wrap="square" rtlCol="0">
            <a:spAutoFit/>
          </a:bodyPr>
          <a:lstStyle/>
          <a:p>
            <a:endParaRPr lang="zh-TW" altLang="en-US"/>
          </a:p>
        </p:txBody>
      </p:sp>
      <p:sp>
        <p:nvSpPr>
          <p:cNvPr id="20" name="文字方塊 19">
            <a:extLst>
              <a:ext uri="{FF2B5EF4-FFF2-40B4-BE49-F238E27FC236}">
                <a16:creationId xmlns:a16="http://schemas.microsoft.com/office/drawing/2014/main" id="{9B5E3697-AF1D-BD0D-86AC-B983D2EDF284}"/>
              </a:ext>
            </a:extLst>
          </p:cNvPr>
          <p:cNvSpPr txBox="1"/>
          <p:nvPr/>
        </p:nvSpPr>
        <p:spPr>
          <a:xfrm>
            <a:off x="8017670" y="4352135"/>
            <a:ext cx="182747" cy="369332"/>
          </a:xfrm>
          <a:prstGeom prst="rect">
            <a:avLst/>
          </a:prstGeom>
          <a:solidFill>
            <a:schemeClr val="bg1"/>
          </a:solidFill>
        </p:spPr>
        <p:txBody>
          <a:bodyPr wrap="square" rtlCol="0">
            <a:spAutoFit/>
          </a:bodyPr>
          <a:lstStyle/>
          <a:p>
            <a:endParaRPr lang="zh-TW" altLang="en-US"/>
          </a:p>
        </p:txBody>
      </p:sp>
    </p:spTree>
    <p:extLst>
      <p:ext uri="{BB962C8B-B14F-4D97-AF65-F5344CB8AC3E}">
        <p14:creationId xmlns:p14="http://schemas.microsoft.com/office/powerpoint/2010/main" val="1750418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t>:</a:t>
            </a:r>
            <a:r>
              <a:rPr lang="zh-TW" altLang="en-US"/>
              <a:t> 監控應用</a:t>
            </a:r>
            <a:endParaRPr lang="en-US"/>
          </a:p>
        </p:txBody>
      </p:sp>
      <p:pic>
        <p:nvPicPr>
          <p:cNvPr id="2050" name="Picture 2">
            <a:extLst>
              <a:ext uri="{FF2B5EF4-FFF2-40B4-BE49-F238E27FC236}">
                <a16:creationId xmlns:a16="http://schemas.microsoft.com/office/drawing/2014/main" id="{91817CB1-B4ED-198E-8A15-84C8985BA0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700808"/>
            <a:ext cx="3810000" cy="21717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zh-TW" altLang="en-US" sz="2400">
                <a:latin typeface="標楷體" panose="03000509000000000000" pitchFamily="65" charset="-120"/>
                <a:ea typeface="標楷體" panose="03000509000000000000" pitchFamily="65" charset="-120"/>
              </a:rPr>
              <a:t>車輛逆向行駛偵測</a:t>
            </a:r>
            <a:endParaRPr lang="en-US" altLang="zh-TW" sz="2400">
              <a:latin typeface="標楷體" panose="03000509000000000000" pitchFamily="65" charset="-120"/>
              <a:ea typeface="標楷體" panose="03000509000000000000" pitchFamily="65" charset="-120"/>
            </a:endParaRPr>
          </a:p>
          <a:p>
            <a:br>
              <a:rPr lang="en-US" b="0" i="0">
                <a:solidFill>
                  <a:srgbClr val="FFFFFF"/>
                </a:solidFill>
                <a:effectLst/>
                <a:latin typeface="標楷體" panose="03000509000000000000" pitchFamily="65" charset="-120"/>
                <a:ea typeface="標楷體" panose="03000509000000000000" pitchFamily="65" charset="-120"/>
              </a:rPr>
            </a:br>
            <a:endParaRPr lang="en-US">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1" y="2570607"/>
            <a:ext cx="4755929" cy="584775"/>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當車輛以錯誤方向行駛時，系統會即時偵測並發出警報。</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zh-TW" altLang="en-US" sz="1600">
                <a:latin typeface="標楷體" panose="03000509000000000000" pitchFamily="65" charset="-120"/>
                <a:ea typeface="標楷體" panose="03000509000000000000" pitchFamily="65" charset="-120"/>
              </a:rPr>
              <a:t>車輛逆向行駛無論是故意還是意外，都是嚴重的安全風險。提前反應可以在事故發生前處理這類情況。</a:t>
            </a:r>
            <a:endParaRPr lang="en-US" altLang="zh-TW" sz="1600">
              <a:latin typeface="標楷體" panose="03000509000000000000" pitchFamily="65" charset="-120"/>
              <a:ea typeface="標楷體" panose="03000509000000000000" pitchFamily="65" charset="-120"/>
            </a:endParaRPr>
          </a:p>
          <a:p>
            <a:pPr algn="l"/>
            <a:endParaRPr lang="en-US" sz="1600" b="0" i="0">
              <a:solidFill>
                <a:srgbClr val="535353"/>
              </a:solidFill>
              <a:effectLst/>
              <a:latin typeface="標楷體" panose="03000509000000000000" pitchFamily="65" charset="-120"/>
              <a:ea typeface="標楷體" panose="03000509000000000000" pitchFamily="65" charset="-120"/>
            </a:endParaRPr>
          </a:p>
          <a:p>
            <a:pPr algn="l"/>
            <a:r>
              <a:rPr lang="zh-TW" altLang="en-US" sz="1600">
                <a:latin typeface="標楷體" panose="03000509000000000000" pitchFamily="65" charset="-120"/>
                <a:ea typeface="標楷體" panose="03000509000000000000" pitchFamily="65" charset="-120"/>
              </a:rPr>
              <a:t>這是基於 </a:t>
            </a:r>
            <a:r>
              <a:rPr lang="en-US" altLang="zh-TW" sz="1600">
                <a:latin typeface="標楷體" panose="03000509000000000000" pitchFamily="65" charset="-120"/>
                <a:ea typeface="標楷體" panose="03000509000000000000" pitchFamily="65" charset="-120"/>
              </a:rPr>
              <a:t>ACTi </a:t>
            </a:r>
            <a:r>
              <a:rPr lang="zh-TW" altLang="en-US" sz="1600">
                <a:latin typeface="標楷體" panose="03000509000000000000" pitchFamily="65" charset="-120"/>
                <a:ea typeface="標楷體" panose="03000509000000000000" pitchFamily="65" charset="-120"/>
              </a:rPr>
              <a:t>攝影機內部的</a:t>
            </a:r>
            <a:r>
              <a:rPr lang="zh-TW" altLang="en-US" sz="1600" b="1">
                <a:latin typeface="標楷體" panose="03000509000000000000" pitchFamily="65" charset="-120"/>
                <a:ea typeface="標楷體" panose="03000509000000000000" pitchFamily="65" charset="-120"/>
              </a:rPr>
              <a:t>車輛逆向行駛偵測</a:t>
            </a:r>
            <a:r>
              <a:rPr lang="zh-TW" altLang="en-US" sz="1600">
                <a:latin typeface="標楷體" panose="03000509000000000000" pitchFamily="65" charset="-120"/>
                <a:ea typeface="標楷體" panose="03000509000000000000" pitchFamily="65" charset="-120"/>
              </a:rPr>
              <a:t>分析技術。 </a:t>
            </a:r>
            <a:r>
              <a:rPr lang="zh-TW" altLang="en-US" sz="1600">
                <a:solidFill>
                  <a:schemeClr val="tx2">
                    <a:lumMod val="60000"/>
                    <a:lumOff val="40000"/>
                  </a:schemeClr>
                </a:solidFill>
                <a:latin typeface="標楷體" panose="03000509000000000000" pitchFamily="65" charset="-120"/>
                <a:ea typeface="標楷體" panose="03000509000000000000" pitchFamily="65" charset="-120"/>
                <a:hlinkClick r:id="rId4" action="ppaction://hlinksldjump"/>
              </a:rPr>
              <a:t>查看更多</a:t>
            </a:r>
            <a:endParaRPr lang="en-US" sz="1600" b="0" i="0">
              <a:solidFill>
                <a:srgbClr val="535353"/>
              </a:solidFill>
              <a:effectLst/>
              <a:latin typeface="標楷體" panose="03000509000000000000" pitchFamily="65" charset="-120"/>
              <a:ea typeface="標楷體" panose="03000509000000000000" pitchFamily="65" charset="-120"/>
            </a:endParaRP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b="1">
              <a:solidFill>
                <a:schemeClr val="accent3">
                  <a:lumMod val="50000"/>
                </a:schemeClr>
              </a:solidFill>
              <a:latin typeface="標楷體" panose="03000509000000000000" pitchFamily="65" charset="-120"/>
              <a:ea typeface="標楷體" panose="03000509000000000000" pitchFamily="65" charset="-120"/>
            </a:endParaRPr>
          </a:p>
        </p:txBody>
      </p:sp>
      <p:pic>
        <p:nvPicPr>
          <p:cNvPr id="15" name="Picture 14">
            <a:extLst>
              <a:ext uri="{FF2B5EF4-FFF2-40B4-BE49-F238E27FC236}">
                <a16:creationId xmlns:a16="http://schemas.microsoft.com/office/drawing/2014/main" id="{9EC6F51D-F165-8781-2227-BECCF897EF69}"/>
              </a:ext>
            </a:extLst>
          </p:cNvPr>
          <p:cNvPicPr>
            <a:picLocks noChangeAspect="1"/>
          </p:cNvPicPr>
          <p:nvPr/>
        </p:nvPicPr>
        <p:blipFill>
          <a:blip r:embed="rId5"/>
          <a:stretch>
            <a:fillRect/>
          </a:stretch>
        </p:blipFill>
        <p:spPr>
          <a:xfrm>
            <a:off x="228988" y="6093296"/>
            <a:ext cx="1819275" cy="581025"/>
          </a:xfrm>
          <a:prstGeom prst="rect">
            <a:avLst/>
          </a:prstGeom>
        </p:spPr>
      </p:pic>
      <p:grpSp>
        <p:nvGrpSpPr>
          <p:cNvPr id="10" name="Group 9">
            <a:extLst>
              <a:ext uri="{FF2B5EF4-FFF2-40B4-BE49-F238E27FC236}">
                <a16:creationId xmlns:a16="http://schemas.microsoft.com/office/drawing/2014/main" id="{FF27B80B-8C6B-54DB-9301-944A46A4CC08}"/>
              </a:ext>
            </a:extLst>
          </p:cNvPr>
          <p:cNvGrpSpPr/>
          <p:nvPr/>
        </p:nvGrpSpPr>
        <p:grpSpPr>
          <a:xfrm>
            <a:off x="2162445" y="6055196"/>
            <a:ext cx="1734389" cy="627230"/>
            <a:chOff x="2162445" y="6055196"/>
            <a:chExt cx="1734389" cy="627230"/>
          </a:xfrm>
        </p:grpSpPr>
        <p:pic>
          <p:nvPicPr>
            <p:cNvPr id="20" name="Picture 19">
              <a:extLst>
                <a:ext uri="{FF2B5EF4-FFF2-40B4-BE49-F238E27FC236}">
                  <a16:creationId xmlns:a16="http://schemas.microsoft.com/office/drawing/2014/main" id="{0894EC64-28AB-8BC8-C01E-DF9ABBB1F5F1}"/>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4" name="TextBox 3">
              <a:extLst>
                <a:ext uri="{FF2B5EF4-FFF2-40B4-BE49-F238E27FC236}">
                  <a16:creationId xmlns:a16="http://schemas.microsoft.com/office/drawing/2014/main" id="{9C7BCCF9-1986-3F67-5B07-27774C3698E9}"/>
                </a:ext>
              </a:extLst>
            </p:cNvPr>
            <p:cNvSpPr txBox="1"/>
            <p:nvPr/>
          </p:nvSpPr>
          <p:spPr>
            <a:xfrm>
              <a:off x="3164147" y="6451594"/>
              <a:ext cx="732687" cy="230832"/>
            </a:xfrm>
            <a:prstGeom prst="rect">
              <a:avLst/>
            </a:prstGeom>
            <a:noFill/>
          </p:spPr>
          <p:txBody>
            <a:bodyPr wrap="square" rtlCol="0">
              <a:spAutoFit/>
            </a:bodyPr>
            <a:lstStyle/>
            <a:p>
              <a:r>
                <a:rPr lang="zh-TW" altLang="en-US" sz="900" i="1" dirty="0">
                  <a:solidFill>
                    <a:srgbClr val="0000FF"/>
                  </a:solidFill>
                  <a:hlinkClick r:id="rId7"/>
                </a:rPr>
                <a:t>查看更多</a:t>
              </a:r>
              <a:endParaRPr lang="en-US" sz="900" i="1" dirty="0">
                <a:solidFill>
                  <a:srgbClr val="0000FF"/>
                </a:solidFill>
              </a:endParaRPr>
            </a:p>
          </p:txBody>
        </p:sp>
      </p:grpSp>
      <p:grpSp>
        <p:nvGrpSpPr>
          <p:cNvPr id="11" name="Group 10">
            <a:extLst>
              <a:ext uri="{FF2B5EF4-FFF2-40B4-BE49-F238E27FC236}">
                <a16:creationId xmlns:a16="http://schemas.microsoft.com/office/drawing/2014/main" id="{F85BC6E8-ED16-38B5-D704-9C7937E78C81}"/>
              </a:ext>
            </a:extLst>
          </p:cNvPr>
          <p:cNvGrpSpPr/>
          <p:nvPr/>
        </p:nvGrpSpPr>
        <p:grpSpPr>
          <a:xfrm>
            <a:off x="3884029" y="6102821"/>
            <a:ext cx="1773986" cy="577775"/>
            <a:chOff x="3884029" y="6102821"/>
            <a:chExt cx="1773986" cy="577775"/>
          </a:xfrm>
        </p:grpSpPr>
        <p:pic>
          <p:nvPicPr>
            <p:cNvPr id="22" name="Picture 21">
              <a:extLst>
                <a:ext uri="{FF2B5EF4-FFF2-40B4-BE49-F238E27FC236}">
                  <a16:creationId xmlns:a16="http://schemas.microsoft.com/office/drawing/2014/main" id="{3C98F07B-A90F-C005-CF80-AD366DD281B3}"/>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5" name="TextBox 4">
              <a:extLst>
                <a:ext uri="{FF2B5EF4-FFF2-40B4-BE49-F238E27FC236}">
                  <a16:creationId xmlns:a16="http://schemas.microsoft.com/office/drawing/2014/main" id="{0A206C68-28C4-6E4A-B8B4-E485A480D99B}"/>
                </a:ext>
              </a:extLst>
            </p:cNvPr>
            <p:cNvSpPr txBox="1"/>
            <p:nvPr/>
          </p:nvSpPr>
          <p:spPr>
            <a:xfrm>
              <a:off x="4827787" y="6449764"/>
              <a:ext cx="830228" cy="230832"/>
            </a:xfrm>
            <a:prstGeom prst="rect">
              <a:avLst/>
            </a:prstGeom>
            <a:noFill/>
          </p:spPr>
          <p:txBody>
            <a:bodyPr wrap="square" rtlCol="0">
              <a:spAutoFit/>
            </a:bodyPr>
            <a:lstStyle/>
            <a:p>
              <a:r>
                <a:rPr lang="zh-TW" altLang="en-US" sz="900" i="1" dirty="0">
                  <a:solidFill>
                    <a:srgbClr val="0000FF"/>
                  </a:solidFill>
                  <a:hlinkClick r:id="rId9"/>
                </a:rPr>
                <a:t>查看更多</a:t>
              </a:r>
              <a:endParaRPr lang="en-US" sz="900" i="1" dirty="0">
                <a:solidFill>
                  <a:srgbClr val="0000FF"/>
                </a:solidFill>
              </a:endParaRPr>
            </a:p>
          </p:txBody>
        </p:sp>
      </p:grpSp>
      <p:grpSp>
        <p:nvGrpSpPr>
          <p:cNvPr id="14" name="Group 13">
            <a:extLst>
              <a:ext uri="{FF2B5EF4-FFF2-40B4-BE49-F238E27FC236}">
                <a16:creationId xmlns:a16="http://schemas.microsoft.com/office/drawing/2014/main" id="{26646C04-B224-52CA-57D7-2A28DEFD8218}"/>
              </a:ext>
            </a:extLst>
          </p:cNvPr>
          <p:cNvGrpSpPr/>
          <p:nvPr/>
        </p:nvGrpSpPr>
        <p:grpSpPr>
          <a:xfrm>
            <a:off x="5500838" y="6030580"/>
            <a:ext cx="2113901" cy="639333"/>
            <a:chOff x="5500838" y="6030580"/>
            <a:chExt cx="2113901" cy="639333"/>
          </a:xfrm>
        </p:grpSpPr>
        <p:pic>
          <p:nvPicPr>
            <p:cNvPr id="24" name="Picture 23">
              <a:extLst>
                <a:ext uri="{FF2B5EF4-FFF2-40B4-BE49-F238E27FC236}">
                  <a16:creationId xmlns:a16="http://schemas.microsoft.com/office/drawing/2014/main" id="{43761EED-F32E-A99D-E69C-E3B9CC22EE17}"/>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6" name="TextBox 5">
              <a:extLst>
                <a:ext uri="{FF2B5EF4-FFF2-40B4-BE49-F238E27FC236}">
                  <a16:creationId xmlns:a16="http://schemas.microsoft.com/office/drawing/2014/main" id="{192EDDE6-3B7B-E36F-6E46-BC6C0B31A439}"/>
                </a:ext>
              </a:extLst>
            </p:cNvPr>
            <p:cNvSpPr txBox="1"/>
            <p:nvPr/>
          </p:nvSpPr>
          <p:spPr>
            <a:xfrm>
              <a:off x="6538350" y="6439081"/>
              <a:ext cx="1076389" cy="230832"/>
            </a:xfrm>
            <a:prstGeom prst="rect">
              <a:avLst/>
            </a:prstGeom>
            <a:noFill/>
          </p:spPr>
          <p:txBody>
            <a:bodyPr wrap="square" rtlCol="0">
              <a:spAutoFit/>
            </a:bodyPr>
            <a:lstStyle/>
            <a:p>
              <a:r>
                <a:rPr lang="zh-TW" altLang="en-US" sz="900" i="1" dirty="0">
                  <a:solidFill>
                    <a:srgbClr val="0000FF"/>
                  </a:solidFill>
                  <a:hlinkClick r:id="rId11"/>
                </a:rPr>
                <a:t>查看更多</a:t>
              </a:r>
              <a:endParaRPr lang="en-US" sz="900" i="1" dirty="0">
                <a:solidFill>
                  <a:srgbClr val="0000FF"/>
                </a:solidFill>
              </a:endParaRPr>
            </a:p>
          </p:txBody>
        </p:sp>
      </p:grpSp>
      <p:grpSp>
        <p:nvGrpSpPr>
          <p:cNvPr id="19" name="Group 18">
            <a:extLst>
              <a:ext uri="{FF2B5EF4-FFF2-40B4-BE49-F238E27FC236}">
                <a16:creationId xmlns:a16="http://schemas.microsoft.com/office/drawing/2014/main" id="{52CA746A-5F20-F6A2-1C6B-3FDF72B59C49}"/>
              </a:ext>
            </a:extLst>
          </p:cNvPr>
          <p:cNvGrpSpPr/>
          <p:nvPr/>
        </p:nvGrpSpPr>
        <p:grpSpPr>
          <a:xfrm>
            <a:off x="7260522" y="6019647"/>
            <a:ext cx="1639290" cy="669693"/>
            <a:chOff x="7260522" y="6019647"/>
            <a:chExt cx="1639290" cy="669693"/>
          </a:xfrm>
        </p:grpSpPr>
        <p:pic>
          <p:nvPicPr>
            <p:cNvPr id="3" name="Picture 2">
              <a:extLst>
                <a:ext uri="{FF2B5EF4-FFF2-40B4-BE49-F238E27FC236}">
                  <a16:creationId xmlns:a16="http://schemas.microsoft.com/office/drawing/2014/main" id="{037A7922-37D9-D403-872F-C82AE3BF7E78}"/>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7" name="TextBox 6">
              <a:extLst>
                <a:ext uri="{FF2B5EF4-FFF2-40B4-BE49-F238E27FC236}">
                  <a16:creationId xmlns:a16="http://schemas.microsoft.com/office/drawing/2014/main" id="{8F35B348-4822-DCE7-C84B-A5167959D374}"/>
                </a:ext>
              </a:extLst>
            </p:cNvPr>
            <p:cNvSpPr txBox="1"/>
            <p:nvPr/>
          </p:nvSpPr>
          <p:spPr>
            <a:xfrm>
              <a:off x="8167125" y="6458508"/>
              <a:ext cx="732687" cy="230832"/>
            </a:xfrm>
            <a:prstGeom prst="rect">
              <a:avLst/>
            </a:prstGeom>
            <a:noFill/>
          </p:spPr>
          <p:txBody>
            <a:bodyPr wrap="square" rtlCol="0">
              <a:spAutoFit/>
            </a:bodyPr>
            <a:lstStyle/>
            <a:p>
              <a:r>
                <a:rPr lang="zh-TW" altLang="en-US" sz="900" i="1" dirty="0">
                  <a:solidFill>
                    <a:srgbClr val="0000FF"/>
                  </a:solidFill>
                  <a:hlinkClick r:id="rId13"/>
                </a:rPr>
                <a:t>查看更多</a:t>
              </a:r>
              <a:endParaRPr lang="en-US" sz="900" i="1" dirty="0">
                <a:solidFill>
                  <a:srgbClr val="0000FF"/>
                </a:solidFill>
              </a:endParaRPr>
            </a:p>
          </p:txBody>
        </p:sp>
      </p:grpSp>
      <p:sp>
        <p:nvSpPr>
          <p:cNvPr id="21" name="文字方塊 20">
            <a:extLst>
              <a:ext uri="{FF2B5EF4-FFF2-40B4-BE49-F238E27FC236}">
                <a16:creationId xmlns:a16="http://schemas.microsoft.com/office/drawing/2014/main" id="{CB23FB59-D143-4686-505D-40689FE21AB1}"/>
              </a:ext>
            </a:extLst>
          </p:cNvPr>
          <p:cNvSpPr txBox="1"/>
          <p:nvPr/>
        </p:nvSpPr>
        <p:spPr>
          <a:xfrm>
            <a:off x="1432475" y="6449764"/>
            <a:ext cx="830228" cy="230832"/>
          </a:xfrm>
          <a:prstGeom prst="rect">
            <a:avLst/>
          </a:prstGeom>
          <a:noFill/>
        </p:spPr>
        <p:txBody>
          <a:bodyPr wrap="square" rtlCol="0">
            <a:spAutoFit/>
          </a:bodyPr>
          <a:lstStyle/>
          <a:p>
            <a:r>
              <a:rPr lang="zh-TW" altLang="en-US" sz="900" i="1" dirty="0">
                <a:solidFill>
                  <a:srgbClr val="0000FF"/>
                </a:solidFill>
                <a:hlinkClick r:id="rId14">
                  <a:extLst>
                    <a:ext uri="{A12FA001-AC4F-418D-AE19-62706E023703}">
                      <ahyp:hlinkClr xmlns:ahyp="http://schemas.microsoft.com/office/drawing/2018/hyperlinkcolor" val="tx"/>
                    </a:ext>
                  </a:extLst>
                </a:hlinkClick>
              </a:rPr>
              <a:t>查看更多</a:t>
            </a:r>
            <a:endParaRPr lang="zh-TW" altLang="en-US" sz="9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ltLang="zh-TW"/>
              <a:t>:</a:t>
            </a:r>
            <a:r>
              <a:rPr lang="zh-TW" altLang="en-US"/>
              <a:t> 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zh-TW" altLang="en-US" sz="2400">
                <a:latin typeface="標楷體" panose="03000509000000000000" pitchFamily="65" charset="-120"/>
                <a:ea typeface="標楷體" panose="03000509000000000000" pitchFamily="65" charset="-120"/>
              </a:rPr>
              <a:t>限制區域行駛偵測</a:t>
            </a:r>
            <a:endParaRPr lang="en-US" altLang="zh-TW" sz="2400">
              <a:latin typeface="標楷體" panose="03000509000000000000" pitchFamily="65" charset="-120"/>
              <a:ea typeface="標楷體" panose="03000509000000000000" pitchFamily="65" charset="-120"/>
            </a:endParaRP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偵測車輛出現在不允許行駛的區域，如人行道、公園等</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zh-TW" altLang="en-US" sz="1600">
                <a:latin typeface="標楷體" panose="03000509000000000000" pitchFamily="65" charset="-120"/>
                <a:ea typeface="標楷體" panose="03000509000000000000" pitchFamily="65" charset="-120"/>
              </a:rPr>
              <a:t>有許多地方禁止機車行駛，例如人行道、公共廣場、公園、特定類型的隧道、橋樑等其他區域。違規行為將通過車輛偵測分析技術即時偵測並報告。</a:t>
            </a:r>
            <a:endParaRPr lang="en-US" sz="1600">
              <a:solidFill>
                <a:schemeClr val="tx1">
                  <a:lumMod val="50000"/>
                  <a:lumOff val="50000"/>
                </a:schemeClr>
              </a:solidFill>
              <a:latin typeface="標楷體" panose="03000509000000000000" pitchFamily="65" charset="-120"/>
              <a:ea typeface="標楷體" panose="03000509000000000000" pitchFamily="65" charset="-120"/>
            </a:endParaRPr>
          </a:p>
        </p:txBody>
      </p:sp>
      <p:pic>
        <p:nvPicPr>
          <p:cNvPr id="3074" name="Picture 2">
            <a:extLst>
              <a:ext uri="{FF2B5EF4-FFF2-40B4-BE49-F238E27FC236}">
                <a16:creationId xmlns:a16="http://schemas.microsoft.com/office/drawing/2014/main" id="{1253D9F4-5291-6412-3748-D9DE3F7825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538" y="1619508"/>
            <a:ext cx="3810000" cy="23717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r>
              <a:rPr lang="zh-TW" altLang="en-US" sz="1600">
                <a:latin typeface="Times New Roman" panose="02020603050405020304" pitchFamily="18" charset="0"/>
                <a:ea typeface="標楷體" panose="03000509000000000000" pitchFamily="65" charset="-120"/>
                <a:cs typeface="Times New Roman" panose="02020603050405020304" pitchFamily="18" charset="0"/>
              </a:rPr>
              <a:t>這是基於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ACTi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攝影機內部的</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車輛進入區域偵測</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分析技術。</a:t>
            </a:r>
            <a:r>
              <a:rPr lang="zh-TW" altLang="en-US" sz="1600" b="0" i="0">
                <a:solidFill>
                  <a:schemeClr val="tx2">
                    <a:lumMod val="60000"/>
                    <a:lumOff val="40000"/>
                  </a:schemeClr>
                </a:solidFill>
                <a:effectLst/>
                <a:latin typeface="Times New Roman" panose="02020603050405020304" pitchFamily="18" charset="0"/>
                <a:ea typeface="標楷體" panose="03000509000000000000" pitchFamily="65" charset="-120"/>
                <a:cs typeface="Times New Roman" panose="02020603050405020304" pitchFamily="18" charset="0"/>
                <a:hlinkClick r:id="rId4" action="ppaction://hlinksldjump"/>
              </a:rPr>
              <a:t>查看更多</a:t>
            </a:r>
            <a:endParaRPr lang="en-US" sz="1600" b="0" i="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b="1">
              <a:solidFill>
                <a:schemeClr val="accent3">
                  <a:lumMod val="50000"/>
                </a:schemeClr>
              </a:solidFill>
              <a:latin typeface="標楷體" panose="03000509000000000000" pitchFamily="65" charset="-120"/>
              <a:ea typeface="標楷體" panose="03000509000000000000" pitchFamily="65" charset="-120"/>
            </a:endParaRPr>
          </a:p>
        </p:txBody>
      </p:sp>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5"/>
          <a:stretch>
            <a:fillRect/>
          </a:stretch>
        </p:blipFill>
        <p:spPr>
          <a:xfrm>
            <a:off x="228988" y="6093296"/>
            <a:ext cx="1819275" cy="581025"/>
          </a:xfrm>
          <a:prstGeom prst="rect">
            <a:avLst/>
          </a:prstGeom>
        </p:spPr>
      </p:pic>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2078348" cy="643741"/>
            <a:chOff x="2162445" y="6055196"/>
            <a:chExt cx="2078348" cy="643741"/>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172371" y="6468105"/>
              <a:ext cx="1068422" cy="230832"/>
            </a:xfrm>
            <a:prstGeom prst="rect">
              <a:avLst/>
            </a:prstGeom>
            <a:noFill/>
          </p:spPr>
          <p:txBody>
            <a:bodyPr wrap="square" rtlCol="0">
              <a:spAutoFit/>
            </a:bodyPr>
            <a:lstStyle/>
            <a:p>
              <a:r>
                <a:rPr lang="zh-TW" altLang="en-US" sz="900" i="1">
                  <a:solidFill>
                    <a:srgbClr val="0000FF"/>
                  </a:solidFill>
                  <a:hlinkClick r:id="rId7"/>
                </a:rPr>
                <a:t>查看更多</a:t>
              </a:r>
              <a:endParaRPr lang="en-US" sz="9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906384" cy="599501"/>
            <a:chOff x="3884029" y="6102821"/>
            <a:chExt cx="1906384" cy="599501"/>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805011" y="6471490"/>
              <a:ext cx="985402" cy="230832"/>
            </a:xfrm>
            <a:prstGeom prst="rect">
              <a:avLst/>
            </a:prstGeom>
            <a:noFill/>
          </p:spPr>
          <p:txBody>
            <a:bodyPr wrap="square" rtlCol="0">
              <a:spAutoFit/>
            </a:bodyPr>
            <a:lstStyle/>
            <a:p>
              <a:r>
                <a:rPr lang="zh-TW" altLang="en-US" sz="900" i="1">
                  <a:solidFill>
                    <a:srgbClr val="0000FF"/>
                  </a:solidFill>
                  <a:hlinkClick r:id="rId9"/>
                </a:rPr>
                <a:t>查看更多</a:t>
              </a:r>
              <a:endParaRPr lang="en-US" sz="900" i="1">
                <a:solidFill>
                  <a:srgbClr val="0000FF"/>
                </a:solidFill>
              </a:endParaRPr>
            </a:p>
          </p:txBody>
        </p:sp>
      </p:grpSp>
      <p:grpSp>
        <p:nvGrpSpPr>
          <p:cNvPr id="25" name="Group 24">
            <a:extLst>
              <a:ext uri="{FF2B5EF4-FFF2-40B4-BE49-F238E27FC236}">
                <a16:creationId xmlns:a16="http://schemas.microsoft.com/office/drawing/2014/main" id="{94E398CE-077D-9608-3D90-92BEC2319B00}"/>
              </a:ext>
            </a:extLst>
          </p:cNvPr>
          <p:cNvGrpSpPr/>
          <p:nvPr/>
        </p:nvGrpSpPr>
        <p:grpSpPr>
          <a:xfrm>
            <a:off x="5500838" y="6030580"/>
            <a:ext cx="2048263" cy="662229"/>
            <a:chOff x="5500838" y="6030580"/>
            <a:chExt cx="2048263" cy="662229"/>
          </a:xfrm>
        </p:grpSpPr>
        <p:pic>
          <p:nvPicPr>
            <p:cNvPr id="26" name="Picture 25">
              <a:extLst>
                <a:ext uri="{FF2B5EF4-FFF2-40B4-BE49-F238E27FC236}">
                  <a16:creationId xmlns:a16="http://schemas.microsoft.com/office/drawing/2014/main" id="{335049FB-3773-C77F-D789-3920870A5F03}"/>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F83E14-DD0F-D037-6C67-59B4CE07E3E8}"/>
                </a:ext>
              </a:extLst>
            </p:cNvPr>
            <p:cNvSpPr txBox="1"/>
            <p:nvPr/>
          </p:nvSpPr>
          <p:spPr>
            <a:xfrm>
              <a:off x="6563699" y="6461977"/>
              <a:ext cx="985402" cy="230832"/>
            </a:xfrm>
            <a:prstGeom prst="rect">
              <a:avLst/>
            </a:prstGeom>
            <a:noFill/>
          </p:spPr>
          <p:txBody>
            <a:bodyPr wrap="square" rtlCol="0">
              <a:spAutoFit/>
            </a:bodyPr>
            <a:lstStyle/>
            <a:p>
              <a:r>
                <a:rPr lang="zh-TW" altLang="en-US" sz="900" i="1">
                  <a:solidFill>
                    <a:srgbClr val="0000FF"/>
                  </a:solidFill>
                  <a:hlinkClick r:id="rId11"/>
                </a:rPr>
                <a:t>查看更多</a:t>
              </a:r>
              <a:endParaRPr lang="en-US" sz="900" i="1">
                <a:solidFill>
                  <a:srgbClr val="0000FF"/>
                </a:solidFill>
              </a:endParaRPr>
            </a:p>
          </p:txBody>
        </p:sp>
      </p:grpSp>
      <p:grpSp>
        <p:nvGrpSpPr>
          <p:cNvPr id="28" name="Group 27">
            <a:extLst>
              <a:ext uri="{FF2B5EF4-FFF2-40B4-BE49-F238E27FC236}">
                <a16:creationId xmlns:a16="http://schemas.microsoft.com/office/drawing/2014/main" id="{B6C85440-1561-4C72-BC60-A20DB7A4D39E}"/>
              </a:ext>
            </a:extLst>
          </p:cNvPr>
          <p:cNvGrpSpPr/>
          <p:nvPr/>
        </p:nvGrpSpPr>
        <p:grpSpPr>
          <a:xfrm>
            <a:off x="7260522" y="6019647"/>
            <a:ext cx="1811144" cy="682675"/>
            <a:chOff x="7260522" y="6019647"/>
            <a:chExt cx="1811144" cy="682675"/>
          </a:xfrm>
        </p:grpSpPr>
        <p:pic>
          <p:nvPicPr>
            <p:cNvPr id="29" name="Picture 28">
              <a:extLst>
                <a:ext uri="{FF2B5EF4-FFF2-40B4-BE49-F238E27FC236}">
                  <a16:creationId xmlns:a16="http://schemas.microsoft.com/office/drawing/2014/main" id="{E42A1B4A-E2AC-BA90-72C1-A82E5903F16C}"/>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74FFEAA9-CC7D-9AE7-88AC-5A6109ACA46C}"/>
                </a:ext>
              </a:extLst>
            </p:cNvPr>
            <p:cNvSpPr txBox="1"/>
            <p:nvPr/>
          </p:nvSpPr>
          <p:spPr>
            <a:xfrm>
              <a:off x="8152257" y="6471490"/>
              <a:ext cx="919409" cy="230832"/>
            </a:xfrm>
            <a:prstGeom prst="rect">
              <a:avLst/>
            </a:prstGeom>
            <a:noFill/>
          </p:spPr>
          <p:txBody>
            <a:bodyPr wrap="square" rtlCol="0">
              <a:spAutoFit/>
            </a:bodyPr>
            <a:lstStyle/>
            <a:p>
              <a:r>
                <a:rPr lang="zh-TW" altLang="en-US" sz="900" i="1">
                  <a:solidFill>
                    <a:srgbClr val="0000FF"/>
                  </a:solidFill>
                  <a:hlinkClick r:id="rId13"/>
                </a:rPr>
                <a:t>查看更多</a:t>
              </a:r>
              <a:endParaRPr lang="en-US" sz="900" i="1">
                <a:solidFill>
                  <a:srgbClr val="0000FF"/>
                </a:solidFill>
              </a:endParaRPr>
            </a:p>
          </p:txBody>
        </p:sp>
      </p:grpSp>
      <p:sp>
        <p:nvSpPr>
          <p:cNvPr id="3" name="文字方塊 2">
            <a:extLst>
              <a:ext uri="{FF2B5EF4-FFF2-40B4-BE49-F238E27FC236}">
                <a16:creationId xmlns:a16="http://schemas.microsoft.com/office/drawing/2014/main" id="{0BA06C64-5221-24F7-E29A-12BA94769022}"/>
              </a:ext>
            </a:extLst>
          </p:cNvPr>
          <p:cNvSpPr txBox="1"/>
          <p:nvPr/>
        </p:nvSpPr>
        <p:spPr>
          <a:xfrm>
            <a:off x="1450031" y="6465550"/>
            <a:ext cx="1398982" cy="230832"/>
          </a:xfrm>
          <a:prstGeom prst="rect">
            <a:avLst/>
          </a:prstGeom>
          <a:noFill/>
        </p:spPr>
        <p:txBody>
          <a:bodyPr wrap="square" rtlCol="0">
            <a:spAutoFit/>
          </a:bodyPr>
          <a:lstStyle/>
          <a:p>
            <a:r>
              <a:rPr lang="zh-TW" altLang="en-US" sz="900" i="1">
                <a:solidFill>
                  <a:srgbClr val="0000FF"/>
                </a:solidFill>
                <a:hlinkClick r:id="rId14">
                  <a:extLst>
                    <a:ext uri="{A12FA001-AC4F-418D-AE19-62706E023703}">
                      <ahyp:hlinkClr xmlns:ahyp="http://schemas.microsoft.com/office/drawing/2018/hyperlinkcolor" val="tx"/>
                    </a:ext>
                  </a:extLst>
                </a:hlinkClick>
              </a:rPr>
              <a:t>查看更多</a:t>
            </a:r>
            <a:endParaRPr lang="zh-TW" altLang="en-US" sz="900" i="1">
              <a:solidFill>
                <a:srgbClr val="0000FF"/>
              </a:solidFill>
            </a:endParaRPr>
          </a:p>
        </p:txBody>
      </p:sp>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ltLang="zh-TW"/>
              <a:t>:</a:t>
            </a:r>
            <a:r>
              <a:rPr lang="zh-TW" altLang="en-US"/>
              <a:t> 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461665"/>
          </a:xfrm>
          <a:prstGeom prst="rect">
            <a:avLst/>
          </a:prstGeom>
          <a:noFill/>
        </p:spPr>
        <p:txBody>
          <a:bodyPr wrap="square">
            <a:spAutoFit/>
          </a:bodyPr>
          <a:lstStyle/>
          <a:p>
            <a:r>
              <a:rPr lang="zh-TW" altLang="en-US" sz="2400">
                <a:solidFill>
                  <a:schemeClr val="tx1">
                    <a:lumMod val="76000"/>
                    <a:lumOff val="24000"/>
                  </a:schemeClr>
                </a:solidFill>
                <a:latin typeface="標楷體" panose="03000509000000000000" pitchFamily="65" charset="-120"/>
                <a:ea typeface="標楷體" panose="03000509000000000000" pitchFamily="65" charset="-120"/>
              </a:rPr>
              <a:t>違規停駛偵測</a:t>
            </a:r>
            <a:endParaRPr lang="en-US" altLang="zh-TW" sz="2400">
              <a:solidFill>
                <a:schemeClr val="tx1">
                  <a:lumMod val="76000"/>
                  <a:lumOff val="24000"/>
                </a:schemeClr>
              </a:solidFill>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338554"/>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偵測車輛在禁止停車區域意外停下的情況。</a:t>
            </a:r>
            <a:endParaRPr lang="en-US" altLang="zh-TW" sz="1600">
              <a:solidFill>
                <a:schemeClr val="tx1">
                  <a:lumMod val="76000"/>
                  <a:lumOff val="24000"/>
                </a:schemeClr>
              </a:solidFill>
              <a:latin typeface="標楷體" panose="03000509000000000000" pitchFamily="65" charset="-120"/>
              <a:ea typeface="標楷體" panose="03000509000000000000" pitchFamily="65" charset="-120"/>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違規停駛會立即引發交通事故或交通堵塞的風險。為了盡快解決這些問題，自動偵測系統可即時通知相關人員處理暫停車輛。</a:t>
            </a:r>
          </a:p>
        </p:txBody>
      </p:sp>
      <p:sp>
        <p:nvSpPr>
          <p:cNvPr id="2" name="TextBox 1">
            <a:extLst>
              <a:ext uri="{FF2B5EF4-FFF2-40B4-BE49-F238E27FC236}">
                <a16:creationId xmlns:a16="http://schemas.microsoft.com/office/drawing/2014/main" id="{7FDBAC82-1375-FEDA-303C-F3357C49D712}"/>
              </a:ext>
            </a:extLst>
          </p:cNvPr>
          <p:cNvSpPr txBox="1"/>
          <p:nvPr/>
        </p:nvSpPr>
        <p:spPr>
          <a:xfrm>
            <a:off x="228988" y="4670819"/>
            <a:ext cx="9007772" cy="584775"/>
          </a:xfrm>
          <a:prstGeom prst="rect">
            <a:avLst/>
          </a:prstGeom>
          <a:noFill/>
        </p:spPr>
        <p:txBody>
          <a:bodyPr wrap="square">
            <a:spAutoFit/>
          </a:bodyPr>
          <a:lstStyle/>
          <a:p>
            <a:pPr algn="l"/>
            <a:endParaRPr lang="en-US" sz="1600">
              <a:solidFill>
                <a:srgbClr val="535353"/>
              </a:solidFill>
              <a:latin typeface="Times New Roman" panose="02020603050405020304" pitchFamily="18" charset="0"/>
              <a:ea typeface="標楷體" panose="03000509000000000000" pitchFamily="65" charset="-120"/>
              <a:cs typeface="Times New Roman" panose="02020603050405020304" pitchFamily="18" charset="0"/>
            </a:endParaRPr>
          </a:p>
          <a:p>
            <a:r>
              <a:rPr lang="zh-TW" altLang="en-US" sz="1600">
                <a:latin typeface="Times New Roman" panose="02020603050405020304" pitchFamily="18" charset="0"/>
                <a:ea typeface="標楷體" panose="03000509000000000000" pitchFamily="65" charset="-120"/>
                <a:cs typeface="Times New Roman" panose="02020603050405020304" pitchFamily="18" charset="0"/>
              </a:rPr>
              <a:t>這是基於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ACTi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攝影機內部的</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停駛車輛偵測</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分析技術。</a:t>
            </a:r>
            <a:r>
              <a:rPr lang="en-US" sz="1600" b="0" i="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600" b="0" i="0">
                <a:solidFill>
                  <a:schemeClr val="tx2">
                    <a:lumMod val="60000"/>
                    <a:lumOff val="40000"/>
                  </a:schemeClr>
                </a:solidFill>
                <a:effectLst/>
                <a:latin typeface="Times New Roman" panose="02020603050405020304" pitchFamily="18" charset="0"/>
                <a:ea typeface="標楷體" panose="03000509000000000000" pitchFamily="65" charset="-120"/>
                <a:cs typeface="Times New Roman" panose="02020603050405020304" pitchFamily="18" charset="0"/>
                <a:hlinkClick r:id="rId3" action="ppaction://hlinksldjump"/>
              </a:rPr>
              <a:t>查看更多</a:t>
            </a:r>
            <a:endParaRPr lang="en-US" sz="1600" b="0" i="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1266" name="Picture 2">
            <a:extLst>
              <a:ext uri="{FF2B5EF4-FFF2-40B4-BE49-F238E27FC236}">
                <a16:creationId xmlns:a16="http://schemas.microsoft.com/office/drawing/2014/main" id="{D2EEE3C6-3673-6D6A-40B7-C843602F2B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783" y="1692830"/>
            <a:ext cx="3110105" cy="22470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2043088" cy="581025"/>
            <a:chOff x="228988" y="6093296"/>
            <a:chExt cx="2043088"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598B3B00-CA5D-15AF-B76F-CA3643EE02B1}"/>
                </a:ext>
              </a:extLst>
            </p:cNvPr>
            <p:cNvSpPr txBox="1"/>
            <p:nvPr/>
          </p:nvSpPr>
          <p:spPr>
            <a:xfrm>
              <a:off x="1466918" y="6436234"/>
              <a:ext cx="805158" cy="230832"/>
            </a:xfrm>
            <a:prstGeom prst="rect">
              <a:avLst/>
            </a:prstGeom>
            <a:noFill/>
          </p:spPr>
          <p:txBody>
            <a:bodyPr wrap="square" rtlCol="0">
              <a:spAutoFit/>
            </a:bodyPr>
            <a:lstStyle/>
            <a:p>
              <a:r>
                <a:rPr lang="zh-TW" altLang="en-US" sz="900" i="1" dirty="0">
                  <a:solidFill>
                    <a:srgbClr val="0000FF"/>
                  </a:solidFill>
                  <a:hlinkClick r:id="rId6"/>
                </a:rPr>
                <a:t>查看更多</a:t>
              </a:r>
              <a:endParaRPr lang="en-US" sz="900" i="1" dirty="0">
                <a:solidFill>
                  <a:srgbClr val="0000FF"/>
                </a:solidFill>
              </a:endParaRP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39407" cy="621083"/>
            <a:chOff x="2162445" y="6055196"/>
            <a:chExt cx="1739407" cy="621083"/>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186980" y="6445447"/>
              <a:ext cx="714872" cy="230832"/>
            </a:xfrm>
            <a:prstGeom prst="rect">
              <a:avLst/>
            </a:prstGeom>
            <a:noFill/>
          </p:spPr>
          <p:txBody>
            <a:bodyPr wrap="square" rtlCol="0">
              <a:spAutoFit/>
            </a:bodyPr>
            <a:lstStyle/>
            <a:p>
              <a:r>
                <a:rPr lang="zh-TW" altLang="en-US" sz="900" i="1" dirty="0">
                  <a:solidFill>
                    <a:srgbClr val="0000FF"/>
                  </a:solidFill>
                  <a:hlinkClick r:id="rId8"/>
                </a:rPr>
                <a:t>查看更多</a:t>
              </a:r>
              <a:endParaRPr lang="en-US" sz="900" i="1" dirty="0">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97157" cy="571500"/>
            <a:chOff x="3884029" y="6102821"/>
            <a:chExt cx="1697157" cy="571500"/>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824775" y="6443489"/>
              <a:ext cx="756411" cy="230832"/>
            </a:xfrm>
            <a:prstGeom prst="rect">
              <a:avLst/>
            </a:prstGeom>
            <a:noFill/>
          </p:spPr>
          <p:txBody>
            <a:bodyPr wrap="square" rtlCol="0">
              <a:spAutoFit/>
            </a:bodyPr>
            <a:lstStyle/>
            <a:p>
              <a:r>
                <a:rPr lang="zh-TW" altLang="en-US" sz="900" i="1" dirty="0">
                  <a:solidFill>
                    <a:srgbClr val="0000FF"/>
                  </a:solidFill>
                  <a:hlinkClick r:id="rId10"/>
                </a:rPr>
                <a:t>查看更多</a:t>
              </a:r>
              <a:endParaRPr lang="en-US" sz="900" i="1" dirty="0">
                <a:solidFill>
                  <a:srgbClr val="0000FF"/>
                </a:solidFill>
              </a:endParaRPr>
            </a:p>
          </p:txBody>
        </p:sp>
      </p:grpSp>
      <p:grpSp>
        <p:nvGrpSpPr>
          <p:cNvPr id="25" name="Group 24">
            <a:extLst>
              <a:ext uri="{FF2B5EF4-FFF2-40B4-BE49-F238E27FC236}">
                <a16:creationId xmlns:a16="http://schemas.microsoft.com/office/drawing/2014/main" id="{EBF0DADC-80F1-6BFC-BF68-B3FC8933D319}"/>
              </a:ext>
            </a:extLst>
          </p:cNvPr>
          <p:cNvGrpSpPr/>
          <p:nvPr/>
        </p:nvGrpSpPr>
        <p:grpSpPr>
          <a:xfrm>
            <a:off x="5500838" y="6030580"/>
            <a:ext cx="1778126" cy="643741"/>
            <a:chOff x="5500838" y="6030580"/>
            <a:chExt cx="1778126" cy="643741"/>
          </a:xfrm>
        </p:grpSpPr>
        <p:pic>
          <p:nvPicPr>
            <p:cNvPr id="26" name="Picture 25">
              <a:extLst>
                <a:ext uri="{FF2B5EF4-FFF2-40B4-BE49-F238E27FC236}">
                  <a16:creationId xmlns:a16="http://schemas.microsoft.com/office/drawing/2014/main" id="{A39FFA9F-AAE7-EEED-A54D-11328937CF08}"/>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93B5916C-5E60-9D45-E0A7-B0264FC7B81B}"/>
                </a:ext>
              </a:extLst>
            </p:cNvPr>
            <p:cNvSpPr txBox="1"/>
            <p:nvPr/>
          </p:nvSpPr>
          <p:spPr>
            <a:xfrm>
              <a:off x="6564092" y="6443489"/>
              <a:ext cx="714872" cy="230832"/>
            </a:xfrm>
            <a:prstGeom prst="rect">
              <a:avLst/>
            </a:prstGeom>
            <a:noFill/>
          </p:spPr>
          <p:txBody>
            <a:bodyPr wrap="square" rtlCol="0">
              <a:spAutoFit/>
            </a:bodyPr>
            <a:lstStyle/>
            <a:p>
              <a:r>
                <a:rPr lang="zh-TW" altLang="en-US" sz="900" i="1" dirty="0">
                  <a:solidFill>
                    <a:srgbClr val="0000FF"/>
                  </a:solidFill>
                  <a:hlinkClick r:id="rId12"/>
                </a:rPr>
                <a:t>查看更多</a:t>
              </a:r>
              <a:endParaRPr lang="en-US" sz="900" i="1" dirty="0">
                <a:solidFill>
                  <a:srgbClr val="0000FF"/>
                </a:solidFill>
              </a:endParaRPr>
            </a:p>
          </p:txBody>
        </p:sp>
      </p:grpSp>
      <p:grpSp>
        <p:nvGrpSpPr>
          <p:cNvPr id="28" name="Group 27">
            <a:extLst>
              <a:ext uri="{FF2B5EF4-FFF2-40B4-BE49-F238E27FC236}">
                <a16:creationId xmlns:a16="http://schemas.microsoft.com/office/drawing/2014/main" id="{9466558E-7F0D-2460-C229-6552C90FD71E}"/>
              </a:ext>
            </a:extLst>
          </p:cNvPr>
          <p:cNvGrpSpPr/>
          <p:nvPr/>
        </p:nvGrpSpPr>
        <p:grpSpPr>
          <a:xfrm>
            <a:off x="7260522" y="6019647"/>
            <a:ext cx="1668479" cy="657225"/>
            <a:chOff x="7260522" y="6019647"/>
            <a:chExt cx="1668479" cy="657225"/>
          </a:xfrm>
        </p:grpSpPr>
        <p:pic>
          <p:nvPicPr>
            <p:cNvPr id="29" name="Picture 28">
              <a:extLst>
                <a:ext uri="{FF2B5EF4-FFF2-40B4-BE49-F238E27FC236}">
                  <a16:creationId xmlns:a16="http://schemas.microsoft.com/office/drawing/2014/main" id="{B8E40B5E-9E37-2F89-14D3-4E1AC51DC35E}"/>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7C2A886E-41CA-1666-9A42-39F40200B953}"/>
                </a:ext>
              </a:extLst>
            </p:cNvPr>
            <p:cNvSpPr txBox="1"/>
            <p:nvPr/>
          </p:nvSpPr>
          <p:spPr>
            <a:xfrm>
              <a:off x="8151216" y="6428398"/>
              <a:ext cx="777785" cy="230832"/>
            </a:xfrm>
            <a:prstGeom prst="rect">
              <a:avLst/>
            </a:prstGeom>
            <a:noFill/>
          </p:spPr>
          <p:txBody>
            <a:bodyPr wrap="square" rtlCol="0">
              <a:spAutoFit/>
            </a:bodyPr>
            <a:lstStyle/>
            <a:p>
              <a:r>
                <a:rPr lang="zh-TW" altLang="en-US" sz="900" i="1" dirty="0">
                  <a:solidFill>
                    <a:srgbClr val="0000FF"/>
                  </a:solidFill>
                  <a:hlinkClick r:id="rId14"/>
                </a:rPr>
                <a:t>查看更多</a:t>
              </a:r>
              <a:endParaRPr lang="en-US" sz="900" i="1" dirty="0">
                <a:solidFill>
                  <a:srgbClr val="0000FF"/>
                </a:solidFill>
              </a:endParaRPr>
            </a:p>
          </p:txBody>
        </p:sp>
      </p:grpSp>
    </p:spTree>
    <p:extLst>
      <p:ext uri="{BB962C8B-B14F-4D97-AF65-F5344CB8AC3E}">
        <p14:creationId xmlns:p14="http://schemas.microsoft.com/office/powerpoint/2010/main" val="1450782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ltLang="zh-TW"/>
              <a:t>:</a:t>
            </a:r>
            <a:r>
              <a:rPr lang="zh-TW" altLang="en-US"/>
              <a:t> 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461665"/>
          </a:xfrm>
          <a:prstGeom prst="rect">
            <a:avLst/>
          </a:prstGeom>
          <a:noFill/>
        </p:spPr>
        <p:txBody>
          <a:bodyPr wrap="square">
            <a:spAutoFit/>
          </a:bodyPr>
          <a:lstStyle/>
          <a:p>
            <a:r>
              <a:rPr lang="zh-TW" altLang="en-US" sz="2400">
                <a:solidFill>
                  <a:schemeClr val="tx1">
                    <a:lumMod val="76000"/>
                    <a:lumOff val="24000"/>
                  </a:schemeClr>
                </a:solidFill>
                <a:latin typeface="標楷體" panose="03000509000000000000" pitchFamily="65" charset="-120"/>
                <a:ea typeface="標楷體" panose="03000509000000000000" pitchFamily="65" charset="-120"/>
              </a:rPr>
              <a:t>可疑逗留偵測</a:t>
            </a:r>
            <a:endParaRPr lang="en-US" altLang="zh-TW" sz="2400">
              <a:solidFill>
                <a:schemeClr val="tx1">
                  <a:lumMod val="76000"/>
                  <a:lumOff val="24000"/>
                </a:schemeClr>
              </a:solidFill>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338554"/>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偵測在夜間於公共場所徘徊的可疑人物。</a:t>
            </a:r>
            <a:endParaRPr lang="en-US" altLang="zh-TW" sz="1600">
              <a:solidFill>
                <a:schemeClr val="tx1">
                  <a:lumMod val="76000"/>
                  <a:lumOff val="24000"/>
                </a:schemeClr>
              </a:solidFill>
              <a:latin typeface="標楷體" panose="03000509000000000000" pitchFamily="65" charset="-120"/>
              <a:ea typeface="標楷體" panose="03000509000000000000" pitchFamily="65" charset="-120"/>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zh-TW" altLang="en-US" sz="1600">
                <a:latin typeface="標楷體" panose="03000509000000000000" pitchFamily="65" charset="-120"/>
                <a:ea typeface="標楷體" panose="03000509000000000000" pitchFamily="65" charset="-120"/>
              </a:rPr>
              <a:t>公共區域為了安全目的進行監控。在公共區域</a:t>
            </a:r>
            <a:r>
              <a:rPr lang="en-US" altLang="zh-TW" sz="1600">
                <a:latin typeface="標楷體" panose="03000509000000000000" pitchFamily="65" charset="-120"/>
                <a:ea typeface="標楷體" panose="03000509000000000000" pitchFamily="65" charset="-120"/>
              </a:rPr>
              <a:t>(</a:t>
            </a:r>
            <a:r>
              <a:rPr lang="zh-TW" altLang="en-US" sz="1600">
                <a:latin typeface="標楷體" panose="03000509000000000000" pitchFamily="65" charset="-120"/>
                <a:ea typeface="標楷體" panose="03000509000000000000" pitchFamily="65" charset="-120"/>
              </a:rPr>
              <a:t>如城市公園</a:t>
            </a:r>
            <a:r>
              <a:rPr lang="en-US" altLang="zh-TW" sz="1600">
                <a:latin typeface="標楷體" panose="03000509000000000000" pitchFamily="65" charset="-120"/>
                <a:ea typeface="標楷體" panose="03000509000000000000" pitchFamily="65" charset="-120"/>
              </a:rPr>
              <a:t>)</a:t>
            </a:r>
            <a:r>
              <a:rPr lang="zh-TW" altLang="en-US" sz="1600">
                <a:latin typeface="標楷體" panose="03000509000000000000" pitchFamily="65" charset="-120"/>
                <a:ea typeface="標楷體" panose="03000509000000000000" pitchFamily="65" charset="-120"/>
              </a:rPr>
              <a:t>偵測到可疑逗留行為時，這可能代表潛在的安全風險，尤其是在夜間。</a:t>
            </a:r>
            <a:endParaRPr lang="en-US" sz="1600">
              <a:solidFill>
                <a:schemeClr val="tx1">
                  <a:lumMod val="50000"/>
                  <a:lumOff val="50000"/>
                </a:schemeClr>
              </a:solidFill>
              <a:latin typeface="標楷體" panose="03000509000000000000" pitchFamily="65" charset="-120"/>
              <a:ea typeface="標楷體" panose="03000509000000000000" pitchFamily="65" charset="-12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r>
              <a:rPr lang="zh-TW" altLang="en-US" sz="1600">
                <a:latin typeface="標楷體" panose="03000509000000000000" pitchFamily="65" charset="-120"/>
                <a:ea typeface="標楷體" panose="03000509000000000000" pitchFamily="65" charset="-120"/>
              </a:rPr>
              <a:t>這是基於 </a:t>
            </a:r>
            <a:r>
              <a:rPr lang="en-US" altLang="zh-TW" sz="1600">
                <a:latin typeface="標楷體" panose="03000509000000000000" pitchFamily="65" charset="-120"/>
                <a:ea typeface="標楷體" panose="03000509000000000000" pitchFamily="65" charset="-120"/>
              </a:rPr>
              <a:t>ACTi </a:t>
            </a:r>
            <a:r>
              <a:rPr lang="zh-TW" altLang="en-US" sz="1600">
                <a:latin typeface="標楷體" panose="03000509000000000000" pitchFamily="65" charset="-120"/>
                <a:ea typeface="標楷體" panose="03000509000000000000" pitchFamily="65" charset="-120"/>
              </a:rPr>
              <a:t>攝影機內部的</a:t>
            </a:r>
            <a:r>
              <a:rPr lang="zh-TW" altLang="en-US" sz="1600" b="1">
                <a:latin typeface="標楷體" panose="03000509000000000000" pitchFamily="65" charset="-120"/>
                <a:ea typeface="標楷體" panose="03000509000000000000" pitchFamily="65" charset="-120"/>
              </a:rPr>
              <a:t>可疑逗留偵測</a:t>
            </a:r>
            <a:r>
              <a:rPr lang="zh-TW" altLang="en-US" sz="1600">
                <a:latin typeface="標楷體" panose="03000509000000000000" pitchFamily="65" charset="-120"/>
                <a:ea typeface="標楷體" panose="03000509000000000000" pitchFamily="65" charset="-120"/>
              </a:rPr>
              <a:t>分析技術。</a:t>
            </a:r>
            <a:r>
              <a:rPr lang="en-US" sz="1600" b="0" i="0">
                <a:solidFill>
                  <a:srgbClr val="535353"/>
                </a:solidFill>
                <a:effectLst/>
                <a:latin typeface="標楷體" panose="03000509000000000000" pitchFamily="65" charset="-120"/>
                <a:ea typeface="標楷體" panose="03000509000000000000" pitchFamily="65" charset="-120"/>
              </a:rPr>
              <a:t> </a:t>
            </a:r>
            <a:r>
              <a:rPr lang="zh-TW" altLang="en-US" sz="1600" b="0" i="0">
                <a:solidFill>
                  <a:schemeClr val="tx2">
                    <a:lumMod val="60000"/>
                    <a:lumOff val="40000"/>
                  </a:schemeClr>
                </a:solidFill>
                <a:effectLst/>
                <a:latin typeface="標楷體" panose="03000509000000000000" pitchFamily="65" charset="-120"/>
                <a:ea typeface="標楷體" panose="03000509000000000000" pitchFamily="65" charset="-120"/>
                <a:hlinkClick r:id="rId3" action="ppaction://hlinksldjump"/>
              </a:rPr>
              <a:t>查看更多</a:t>
            </a:r>
            <a:endParaRPr lang="en-US" sz="1600" b="0" i="0">
              <a:solidFill>
                <a:srgbClr val="535353"/>
              </a:solidFill>
              <a:effectLst/>
              <a:latin typeface="標楷體" panose="03000509000000000000" pitchFamily="65" charset="-120"/>
              <a:ea typeface="標楷體" panose="03000509000000000000" pitchFamily="65" charset="-120"/>
            </a:endParaRPr>
          </a:p>
        </p:txBody>
      </p:sp>
      <p:pic>
        <p:nvPicPr>
          <p:cNvPr id="12290" name="Picture 2">
            <a:extLst>
              <a:ext uri="{FF2B5EF4-FFF2-40B4-BE49-F238E27FC236}">
                <a16:creationId xmlns:a16="http://schemas.microsoft.com/office/drawing/2014/main" id="{BF72091D-E4F1-0136-326F-E1C9B17A13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759949"/>
            <a:ext cx="3734127" cy="212845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2038711" cy="744140"/>
            <a:chOff x="228988" y="6093296"/>
            <a:chExt cx="2038711" cy="744140"/>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434261" y="6421938"/>
              <a:ext cx="833438" cy="415498"/>
            </a:xfrm>
            <a:prstGeom prst="rect">
              <a:avLst/>
            </a:prstGeom>
            <a:noFill/>
          </p:spPr>
          <p:txBody>
            <a:bodyPr wrap="square" rtlCol="0">
              <a:spAutoFit/>
            </a:bodyPr>
            <a:lstStyle/>
            <a:p>
              <a:r>
                <a:rPr lang="zh-TW" altLang="en-US" sz="900" i="1" dirty="0">
                  <a:solidFill>
                    <a:srgbClr val="0000FF"/>
                  </a:solidFill>
                  <a:hlinkClick r:id="rId6"/>
                </a:rPr>
                <a:t>查看更多</a:t>
              </a:r>
              <a:endParaRPr lang="en-US" altLang="zh-TW" sz="900" i="1" dirty="0">
                <a:solidFill>
                  <a:srgbClr val="0000FF"/>
                </a:solidFill>
              </a:endParaRPr>
            </a:p>
            <a:p>
              <a:endParaRPr lang="en-US" sz="1200" i="1" dirty="0">
                <a:solidFill>
                  <a:srgbClr val="0000FF"/>
                </a:solidFill>
              </a:endParaRP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872253" cy="619125"/>
            <a:chOff x="2162445" y="6055196"/>
            <a:chExt cx="1872253" cy="619125"/>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201260" y="6430682"/>
              <a:ext cx="833438" cy="230832"/>
            </a:xfrm>
            <a:prstGeom prst="rect">
              <a:avLst/>
            </a:prstGeom>
            <a:noFill/>
          </p:spPr>
          <p:txBody>
            <a:bodyPr wrap="square" rtlCol="0">
              <a:spAutoFit/>
            </a:bodyPr>
            <a:lstStyle/>
            <a:p>
              <a:r>
                <a:rPr lang="zh-TW" altLang="en-US" sz="900" i="1" dirty="0">
                  <a:solidFill>
                    <a:srgbClr val="0000FF"/>
                  </a:solidFill>
                  <a:hlinkClick r:id="rId8"/>
                </a:rPr>
                <a:t>查看更多</a:t>
              </a:r>
              <a:endParaRPr lang="en-US" altLang="zh-TW" sz="900" i="1" dirty="0">
                <a:solidFill>
                  <a:srgbClr val="0000FF"/>
                </a:solidFill>
              </a:endParaRPr>
            </a:p>
          </p:txBody>
        </p:sp>
      </p:grpSp>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881500" cy="630934"/>
            <a:chOff x="5500838" y="6030580"/>
            <a:chExt cx="1881500" cy="630934"/>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548900" y="6430682"/>
              <a:ext cx="833438" cy="230832"/>
            </a:xfrm>
            <a:prstGeom prst="rect">
              <a:avLst/>
            </a:prstGeom>
            <a:noFill/>
          </p:spPr>
          <p:txBody>
            <a:bodyPr wrap="square" rtlCol="0">
              <a:spAutoFit/>
            </a:bodyPr>
            <a:lstStyle/>
            <a:p>
              <a:r>
                <a:rPr lang="zh-TW" altLang="en-US" sz="900" i="1" dirty="0">
                  <a:solidFill>
                    <a:srgbClr val="0000FF"/>
                  </a:solidFill>
                  <a:hlinkClick r:id="rId11"/>
                </a:rPr>
                <a:t>查看更多</a:t>
              </a:r>
              <a:endParaRPr lang="en-US" altLang="zh-TW" sz="900" i="1" dirty="0">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679926" cy="657225"/>
            <a:chOff x="7260522" y="6019647"/>
            <a:chExt cx="1679926"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146373" y="6421188"/>
              <a:ext cx="794075" cy="230832"/>
            </a:xfrm>
            <a:prstGeom prst="rect">
              <a:avLst/>
            </a:prstGeom>
            <a:noFill/>
          </p:spPr>
          <p:txBody>
            <a:bodyPr wrap="square" rtlCol="0">
              <a:spAutoFit/>
            </a:bodyPr>
            <a:lstStyle/>
            <a:p>
              <a:r>
                <a:rPr lang="zh-TW" altLang="en-US" sz="900" i="1" dirty="0">
                  <a:solidFill>
                    <a:srgbClr val="0000FF"/>
                  </a:solidFill>
                  <a:hlinkClick r:id="rId13"/>
                </a:rPr>
                <a:t>查看更多</a:t>
              </a:r>
              <a:endParaRPr lang="en-US" altLang="zh-TW" sz="900" i="1" dirty="0">
                <a:solidFill>
                  <a:srgbClr val="0000FF"/>
                </a:solidFill>
              </a:endParaRPr>
            </a:p>
          </p:txBody>
        </p:sp>
      </p:grpSp>
      <p:sp>
        <p:nvSpPr>
          <p:cNvPr id="17" name="文字方塊 16">
            <a:extLst>
              <a:ext uri="{FF2B5EF4-FFF2-40B4-BE49-F238E27FC236}">
                <a16:creationId xmlns:a16="http://schemas.microsoft.com/office/drawing/2014/main" id="{37648E4E-5C34-3D8C-0EF7-69FD10D958EE}"/>
              </a:ext>
            </a:extLst>
          </p:cNvPr>
          <p:cNvSpPr txBox="1"/>
          <p:nvPr/>
        </p:nvSpPr>
        <p:spPr>
          <a:xfrm>
            <a:off x="4822822" y="6442095"/>
            <a:ext cx="663591" cy="230832"/>
          </a:xfrm>
          <a:prstGeom prst="rect">
            <a:avLst/>
          </a:prstGeom>
          <a:noFill/>
        </p:spPr>
        <p:txBody>
          <a:bodyPr wrap="square">
            <a:spAutoFit/>
          </a:bodyPr>
          <a:lstStyle/>
          <a:p>
            <a:r>
              <a:rPr lang="zh-TW" altLang="en-US" sz="900" i="1" dirty="0">
                <a:solidFill>
                  <a:srgbClr val="0000FF"/>
                </a:solidFill>
                <a:hlinkClick r:id="rId14"/>
              </a:rPr>
              <a:t>查看更多</a:t>
            </a:r>
            <a:endParaRPr lang="en-US" altLang="zh-TW" sz="900" i="1" dirty="0">
              <a:solidFill>
                <a:srgbClr val="0000FF"/>
              </a:solidFill>
            </a:endParaRPr>
          </a:p>
        </p:txBody>
      </p:sp>
    </p:spTree>
    <p:extLst>
      <p:ext uri="{BB962C8B-B14F-4D97-AF65-F5344CB8AC3E}">
        <p14:creationId xmlns:p14="http://schemas.microsoft.com/office/powerpoint/2010/main" val="26731901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r>
              <a:rPr lang="zh-TW" altLang="en-US" sz="1600">
                <a:latin typeface="Times New Roman" panose="02020603050405020304" pitchFamily="18" charset="0"/>
                <a:ea typeface="標楷體" panose="03000509000000000000" pitchFamily="65" charset="-120"/>
                <a:cs typeface="Times New Roman" panose="02020603050405020304" pitchFamily="18" charset="0"/>
              </a:rPr>
              <a:t>有兩個需要自動警示交通壅塞的原因：</a:t>
            </a:r>
          </a:p>
          <a:p>
            <a:pPr>
              <a:buFont typeface="+mj-lt"/>
              <a:buAutoNum type="arabicPeriod"/>
            </a:pPr>
            <a:r>
              <a:rPr lang="zh-TW" altLang="en-US" sz="1600">
                <a:latin typeface="Times New Roman" panose="02020603050405020304" pitchFamily="18" charset="0"/>
                <a:ea typeface="標楷體" panose="03000509000000000000" pitchFamily="65" charset="-120"/>
                <a:cs typeface="Times New Roman" panose="02020603050405020304" pitchFamily="18" charset="0"/>
              </a:rPr>
              <a:t>收集交通壅塞模式的統計資料，以便於長期解決方案的規劃</a:t>
            </a:r>
          </a:p>
          <a:p>
            <a:pPr>
              <a:buFont typeface="+mj-lt"/>
              <a:buAutoNum type="arabicPeriod"/>
            </a:pPr>
            <a:r>
              <a:rPr lang="zh-TW" altLang="en-US" sz="1600">
                <a:latin typeface="Times New Roman" panose="02020603050405020304" pitchFamily="18" charset="0"/>
                <a:ea typeface="標楷體" panose="03000509000000000000" pitchFamily="65" charset="-120"/>
                <a:cs typeface="Times New Roman" panose="02020603050405020304" pitchFamily="18" charset="0"/>
              </a:rPr>
              <a:t>偵測異常的交通壅塞並即時處理。</a:t>
            </a:r>
          </a:p>
          <a:p>
            <a:r>
              <a:rPr lang="zh-TW" altLang="en-US" sz="1600">
                <a:latin typeface="Times New Roman" panose="02020603050405020304" pitchFamily="18" charset="0"/>
                <a:ea typeface="標楷體" panose="03000509000000000000" pitchFamily="65" charset="-120"/>
                <a:cs typeface="Times New Roman" panose="02020603050405020304" pitchFamily="18" charset="0"/>
              </a:rPr>
              <a:t>突如其來的交通堵塞可能源於某些事故。若未能及時處理，壅塞可能影響成千上萬的車輛。</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ltLang="zh-TW"/>
              <a:t>:</a:t>
            </a:r>
            <a:r>
              <a:rPr lang="zh-TW" altLang="en-US"/>
              <a:t> 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461665"/>
          </a:xfrm>
          <a:prstGeom prst="rect">
            <a:avLst/>
          </a:prstGeom>
          <a:noFill/>
        </p:spPr>
        <p:txBody>
          <a:bodyPr wrap="square">
            <a:spAutoFit/>
          </a:bodyPr>
          <a:lstStyle/>
          <a:p>
            <a:r>
              <a:rPr lang="zh-TW" altLang="en-US" sz="2400">
                <a:solidFill>
                  <a:schemeClr val="tx1">
                    <a:lumMod val="76000"/>
                    <a:lumOff val="24000"/>
                  </a:schemeClr>
                </a:solidFill>
                <a:latin typeface="標楷體" panose="03000509000000000000" pitchFamily="65" charset="-120"/>
                <a:ea typeface="標楷體" panose="03000509000000000000" pitchFamily="65" charset="-120"/>
              </a:rPr>
              <a:t>交通堵塞監控</a:t>
            </a:r>
            <a:endParaRPr lang="en-US" altLang="zh-TW" sz="2400">
              <a:solidFill>
                <a:schemeClr val="tx1">
                  <a:lumMod val="76000"/>
                  <a:lumOff val="24000"/>
                </a:schemeClr>
              </a:solidFill>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利用基於 </a:t>
            </a:r>
            <a:r>
              <a:rPr lang="en-US" altLang="zh-TW" sz="1600">
                <a:latin typeface="標楷體" panose="03000509000000000000" pitchFamily="65" charset="-120"/>
                <a:ea typeface="標楷體" panose="03000509000000000000" pitchFamily="65" charset="-120"/>
              </a:rPr>
              <a:t>AI </a:t>
            </a:r>
            <a:r>
              <a:rPr lang="zh-TW" altLang="en-US" sz="1600">
                <a:latin typeface="標楷體" panose="03000509000000000000" pitchFamily="65" charset="-120"/>
                <a:ea typeface="標楷體" panose="03000509000000000000" pitchFamily="65" charset="-120"/>
              </a:rPr>
              <a:t>的交通擁堵偵測技術來監控交通流量和擁堵情況。</a:t>
            </a:r>
            <a:endParaRPr lang="en-US" altLang="zh-TW" sz="1600">
              <a:solidFill>
                <a:schemeClr val="tx1">
                  <a:lumMod val="76000"/>
                  <a:lumOff val="24000"/>
                </a:schemeClr>
              </a:solidFill>
              <a:latin typeface="標楷體" panose="03000509000000000000" pitchFamily="65" charset="-120"/>
              <a:ea typeface="標楷體" panose="03000509000000000000" pitchFamily="65" charset="-12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51458"/>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r>
              <a:rPr lang="zh-TW" altLang="en-US" sz="1600">
                <a:latin typeface="Times New Roman" panose="02020603050405020304" pitchFamily="18" charset="0"/>
                <a:ea typeface="標楷體" panose="03000509000000000000" pitchFamily="65" charset="-120"/>
                <a:cs typeface="Times New Roman" panose="02020603050405020304" pitchFamily="18" charset="0"/>
              </a:rPr>
              <a:t>這是基於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ACTi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攝影機內部的</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車輛計數</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分析技術。</a:t>
            </a:r>
            <a:r>
              <a:rPr lang="zh-TW" altLang="en-US" sz="1600" b="0" i="0">
                <a:solidFill>
                  <a:schemeClr val="tx2">
                    <a:lumMod val="60000"/>
                    <a:lumOff val="40000"/>
                  </a:schemeClr>
                </a:solidFill>
                <a:effectLst/>
                <a:latin typeface="Times New Roman" panose="02020603050405020304" pitchFamily="18" charset="0"/>
                <a:ea typeface="標楷體" panose="03000509000000000000" pitchFamily="65" charset="-120"/>
                <a:cs typeface="Times New Roman" panose="02020603050405020304" pitchFamily="18" charset="0"/>
                <a:hlinkClick r:id="rId3" action="ppaction://hlinksldjump"/>
              </a:rPr>
              <a:t>查看更多</a:t>
            </a:r>
            <a:endParaRPr lang="en-US" sz="1600" b="0" i="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3314" name="Picture 2">
            <a:extLst>
              <a:ext uri="{FF2B5EF4-FFF2-40B4-BE49-F238E27FC236}">
                <a16:creationId xmlns:a16="http://schemas.microsoft.com/office/drawing/2014/main" id="{4E8AE466-FE7F-DD4C-3751-1430509C49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737" y="1668783"/>
            <a:ext cx="3512383" cy="234451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2017291" cy="581025"/>
            <a:chOff x="228988" y="6093296"/>
            <a:chExt cx="2017291"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822D3FCF-0245-554B-4584-0EFF62B5BFAD}"/>
                </a:ext>
              </a:extLst>
            </p:cNvPr>
            <p:cNvSpPr txBox="1"/>
            <p:nvPr/>
          </p:nvSpPr>
          <p:spPr>
            <a:xfrm>
              <a:off x="1445265" y="6434726"/>
              <a:ext cx="801014" cy="230832"/>
            </a:xfrm>
            <a:prstGeom prst="rect">
              <a:avLst/>
            </a:prstGeom>
            <a:noFill/>
          </p:spPr>
          <p:txBody>
            <a:bodyPr wrap="square" rtlCol="0">
              <a:spAutoFit/>
            </a:bodyPr>
            <a:lstStyle/>
            <a:p>
              <a:r>
                <a:rPr lang="zh-TW" altLang="en-US" sz="900" i="1" dirty="0">
                  <a:solidFill>
                    <a:srgbClr val="0000FF"/>
                  </a:solidFill>
                  <a:hlinkClick r:id="rId6"/>
                </a:rPr>
                <a:t>查看更多</a:t>
              </a:r>
              <a:endParaRPr lang="en-US" altLang="zh-TW" sz="900" i="1" dirty="0">
                <a:solidFill>
                  <a:srgbClr val="0000FF"/>
                </a:solidFill>
              </a:endParaRP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869297" cy="647921"/>
            <a:chOff x="2162445" y="6055196"/>
            <a:chExt cx="1869297" cy="647921"/>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202241" y="6472285"/>
              <a:ext cx="829501" cy="230832"/>
            </a:xfrm>
            <a:prstGeom prst="rect">
              <a:avLst/>
            </a:prstGeom>
            <a:noFill/>
          </p:spPr>
          <p:txBody>
            <a:bodyPr wrap="square" rtlCol="0">
              <a:spAutoFit/>
            </a:bodyPr>
            <a:lstStyle/>
            <a:p>
              <a:r>
                <a:rPr lang="zh-TW" altLang="en-US" sz="900" i="1" dirty="0">
                  <a:solidFill>
                    <a:srgbClr val="0000FF"/>
                  </a:solidFill>
                  <a:hlinkClick r:id="rId8">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771832" cy="596515"/>
            <a:chOff x="3884029" y="6102821"/>
            <a:chExt cx="1771832" cy="596515"/>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806902" y="6468504"/>
              <a:ext cx="848959" cy="230832"/>
            </a:xfrm>
            <a:prstGeom prst="rect">
              <a:avLst/>
            </a:prstGeom>
            <a:noFill/>
          </p:spPr>
          <p:txBody>
            <a:bodyPr wrap="square" rtlCol="0">
              <a:spAutoFit/>
            </a:bodyPr>
            <a:lstStyle/>
            <a:p>
              <a:r>
                <a:rPr lang="zh-TW" altLang="en-US" sz="900" i="1" dirty="0">
                  <a:solidFill>
                    <a:srgbClr val="0000FF"/>
                  </a:solidFill>
                  <a:hlinkClick r:id="rId10">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741169" cy="634978"/>
            <a:chOff x="5500838" y="6030580"/>
            <a:chExt cx="1741169" cy="634978"/>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487888" y="6434726"/>
              <a:ext cx="754119" cy="230832"/>
            </a:xfrm>
            <a:prstGeom prst="rect">
              <a:avLst/>
            </a:prstGeom>
            <a:noFill/>
          </p:spPr>
          <p:txBody>
            <a:bodyPr wrap="square" rtlCol="0">
              <a:spAutoFit/>
            </a:bodyPr>
            <a:lstStyle/>
            <a:p>
              <a:r>
                <a:rPr lang="zh-TW" altLang="en-US" sz="900" i="1" dirty="0">
                  <a:solidFill>
                    <a:srgbClr val="0000FF"/>
                  </a:solidFill>
                  <a:hlinkClick r:id="rId12"/>
                </a:rPr>
                <a:t>查看更多</a:t>
              </a:r>
              <a:endParaRPr lang="en-US" altLang="zh-TW" sz="900" i="1" dirty="0">
                <a:solidFill>
                  <a:srgbClr val="0000FF"/>
                </a:solidFill>
              </a:endParaRPr>
            </a:p>
          </p:txBody>
        </p:sp>
      </p:grpSp>
      <p:grpSp>
        <p:nvGrpSpPr>
          <p:cNvPr id="28" name="Group 27">
            <a:extLst>
              <a:ext uri="{FF2B5EF4-FFF2-40B4-BE49-F238E27FC236}">
                <a16:creationId xmlns:a16="http://schemas.microsoft.com/office/drawing/2014/main" id="{178CDBB1-0432-C250-5245-AB3EF5D772C2}"/>
              </a:ext>
            </a:extLst>
          </p:cNvPr>
          <p:cNvGrpSpPr/>
          <p:nvPr/>
        </p:nvGrpSpPr>
        <p:grpSpPr>
          <a:xfrm>
            <a:off x="7260522" y="6019647"/>
            <a:ext cx="1637691" cy="657225"/>
            <a:chOff x="7260522" y="6019647"/>
            <a:chExt cx="1637691" cy="657225"/>
          </a:xfrm>
        </p:grpSpPr>
        <p:pic>
          <p:nvPicPr>
            <p:cNvPr id="29" name="Picture 28">
              <a:extLst>
                <a:ext uri="{FF2B5EF4-FFF2-40B4-BE49-F238E27FC236}">
                  <a16:creationId xmlns:a16="http://schemas.microsoft.com/office/drawing/2014/main" id="{E201F861-17FD-8849-D407-5CE7F289DB6E}"/>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B3365538-1925-D3B7-565F-2D35DFB10F04}"/>
                </a:ext>
              </a:extLst>
            </p:cNvPr>
            <p:cNvSpPr txBox="1"/>
            <p:nvPr/>
          </p:nvSpPr>
          <p:spPr>
            <a:xfrm>
              <a:off x="8104138" y="6446040"/>
              <a:ext cx="794075" cy="230832"/>
            </a:xfrm>
            <a:prstGeom prst="rect">
              <a:avLst/>
            </a:prstGeom>
            <a:noFill/>
          </p:spPr>
          <p:txBody>
            <a:bodyPr wrap="square" rtlCol="0">
              <a:spAutoFit/>
            </a:bodyPr>
            <a:lstStyle/>
            <a:p>
              <a:r>
                <a:rPr lang="zh-TW" altLang="en-US" sz="900" i="1" dirty="0">
                  <a:solidFill>
                    <a:srgbClr val="0000FF"/>
                  </a:solidFill>
                  <a:hlinkClick r:id="rId14"/>
                </a:rPr>
                <a:t>查看更多</a:t>
              </a:r>
              <a:endParaRPr lang="en-US" altLang="zh-TW" sz="900" i="1" dirty="0">
                <a:solidFill>
                  <a:srgbClr val="0000FF"/>
                </a:solidFill>
              </a:endParaRPr>
            </a:p>
          </p:txBody>
        </p:sp>
      </p:grpSp>
    </p:spTree>
    <p:extLst>
      <p:ext uri="{BB962C8B-B14F-4D97-AF65-F5344CB8AC3E}">
        <p14:creationId xmlns:p14="http://schemas.microsoft.com/office/powerpoint/2010/main" val="3379247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偵測停在路邊或禁止停車區域的車輛。 </a:t>
            </a:r>
          </a:p>
          <a:p>
            <a:r>
              <a:rPr lang="zh-TW" altLang="en-US" sz="1600">
                <a:latin typeface="標楷體" panose="03000509000000000000" pitchFamily="65" charset="-120"/>
                <a:ea typeface="標楷體" panose="03000509000000000000" pitchFamily="65" charset="-120"/>
              </a:rPr>
              <a:t>違規行為可能包括：</a:t>
            </a:r>
          </a:p>
          <a:p>
            <a:pPr algn="l"/>
            <a:r>
              <a:rPr lang="zh-TW" altLang="en-US" sz="1600">
                <a:latin typeface="標楷體" panose="03000509000000000000" pitchFamily="65" charset="-120"/>
                <a:ea typeface="標楷體" panose="03000509000000000000" pitchFamily="65" charset="-120"/>
              </a:rPr>
              <a:t>錯誤的車輛停放類型、禁止停車區域、禁止停車時段</a:t>
            </a:r>
            <a:endParaRPr lang="en-US" sz="1600">
              <a:solidFill>
                <a:schemeClr val="tx1">
                  <a:lumMod val="50000"/>
                  <a:lumOff val="50000"/>
                </a:schemeClr>
              </a:solidFill>
              <a:latin typeface="標楷體" panose="03000509000000000000" pitchFamily="65" charset="-120"/>
              <a:ea typeface="標楷體" panose="03000509000000000000" pitchFamily="65" charset="-12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ltLang="zh-TW"/>
              <a:t>:</a:t>
            </a:r>
            <a:r>
              <a:rPr lang="zh-TW" altLang="en-US"/>
              <a:t> 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461665"/>
          </a:xfrm>
          <a:prstGeom prst="rect">
            <a:avLst/>
          </a:prstGeom>
          <a:noFill/>
        </p:spPr>
        <p:txBody>
          <a:bodyPr wrap="square">
            <a:spAutoFit/>
          </a:bodyPr>
          <a:lstStyle/>
          <a:p>
            <a:r>
              <a:rPr lang="zh-TW" altLang="en-US" sz="2400">
                <a:latin typeface="標楷體" panose="03000509000000000000" pitchFamily="65" charset="-120"/>
                <a:ea typeface="標楷體" panose="03000509000000000000" pitchFamily="65" charset="-120"/>
              </a:rPr>
              <a:t>違規停車偵測</a:t>
            </a:r>
            <a:endParaRPr lang="en-US" altLang="zh-TW" sz="2400">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338554"/>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偵測停靠在路邊或禁止停車區域的車輛。</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869160"/>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zh-TW" altLang="en-US" sz="1600">
                <a:latin typeface="標楷體" panose="03000509000000000000" pitchFamily="65" charset="-120"/>
                <a:ea typeface="標楷體" panose="03000509000000000000" pitchFamily="65" charset="-120"/>
              </a:rPr>
              <a:t>這是基於 </a:t>
            </a:r>
            <a:r>
              <a:rPr lang="en-US" altLang="zh-TW" sz="1600">
                <a:latin typeface="標楷體" panose="03000509000000000000" pitchFamily="65" charset="-120"/>
                <a:ea typeface="標楷體" panose="03000509000000000000" pitchFamily="65" charset="-120"/>
              </a:rPr>
              <a:t>ACTi </a:t>
            </a:r>
            <a:r>
              <a:rPr lang="zh-TW" altLang="en-US" sz="1600">
                <a:latin typeface="標楷體" panose="03000509000000000000" pitchFamily="65" charset="-120"/>
                <a:ea typeface="標楷體" panose="03000509000000000000" pitchFamily="65" charset="-120"/>
              </a:rPr>
              <a:t>攝影機內部的</a:t>
            </a:r>
            <a:r>
              <a:rPr lang="zh-TW" altLang="en-US" sz="1600" b="1">
                <a:latin typeface="標楷體" panose="03000509000000000000" pitchFamily="65" charset="-120"/>
                <a:ea typeface="標楷體" panose="03000509000000000000" pitchFamily="65" charset="-120"/>
              </a:rPr>
              <a:t>車輛徘徊偵測</a:t>
            </a:r>
            <a:r>
              <a:rPr lang="zh-TW" altLang="en-US" sz="1600">
                <a:latin typeface="標楷體" panose="03000509000000000000" pitchFamily="65" charset="-120"/>
                <a:ea typeface="標楷體" panose="03000509000000000000" pitchFamily="65" charset="-120"/>
              </a:rPr>
              <a:t>分析技術。 </a:t>
            </a:r>
            <a:r>
              <a:rPr lang="zh-TW" altLang="en-US" sz="1600" b="0" i="0">
                <a:solidFill>
                  <a:schemeClr val="tx2">
                    <a:lumMod val="60000"/>
                    <a:lumOff val="40000"/>
                  </a:schemeClr>
                </a:solidFill>
                <a:effectLst/>
                <a:latin typeface="標楷體" panose="03000509000000000000" pitchFamily="65" charset="-120"/>
                <a:ea typeface="標楷體" panose="03000509000000000000" pitchFamily="65" charset="-120"/>
                <a:hlinkClick r:id="rId3" action="ppaction://hlinksldjump"/>
              </a:rPr>
              <a:t>查看更多</a:t>
            </a:r>
            <a:endParaRPr lang="en-US" sz="1600" b="0" i="0">
              <a:solidFill>
                <a:srgbClr val="535353"/>
              </a:solidFill>
              <a:effectLst/>
              <a:latin typeface="標楷體" panose="03000509000000000000" pitchFamily="65" charset="-120"/>
              <a:ea typeface="標楷體" panose="03000509000000000000" pitchFamily="65" charset="-120"/>
            </a:endParaRPr>
          </a:p>
        </p:txBody>
      </p:sp>
      <p:pic>
        <p:nvPicPr>
          <p:cNvPr id="14338" name="Picture 2">
            <a:extLst>
              <a:ext uri="{FF2B5EF4-FFF2-40B4-BE49-F238E27FC236}">
                <a16:creationId xmlns:a16="http://schemas.microsoft.com/office/drawing/2014/main" id="{092CAC2E-EC80-9824-5BD3-467E157860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3018" y="1673978"/>
            <a:ext cx="3570490" cy="217799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855749" cy="583822"/>
            <a:chOff x="228988" y="6093296"/>
            <a:chExt cx="1855749" cy="583822"/>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C163922C-9F01-B439-53AB-E4433A01A5B4}"/>
                </a:ext>
              </a:extLst>
            </p:cNvPr>
            <p:cNvSpPr txBox="1"/>
            <p:nvPr/>
          </p:nvSpPr>
          <p:spPr>
            <a:xfrm>
              <a:off x="1410624" y="6446286"/>
              <a:ext cx="674113" cy="230832"/>
            </a:xfrm>
            <a:prstGeom prst="rect">
              <a:avLst/>
            </a:prstGeom>
            <a:noFill/>
          </p:spPr>
          <p:txBody>
            <a:bodyPr wrap="square" rtlCol="0">
              <a:spAutoFit/>
            </a:bodyPr>
            <a:lstStyle/>
            <a:p>
              <a:r>
                <a:rPr lang="zh-TW" altLang="en-US" sz="900" i="1" dirty="0">
                  <a:solidFill>
                    <a:srgbClr val="0000FF"/>
                  </a:solidFill>
                  <a:hlinkClick r:id="rId6">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21584" cy="627215"/>
            <a:chOff x="2162445" y="6055196"/>
            <a:chExt cx="1721584" cy="627215"/>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210432" y="6451579"/>
              <a:ext cx="673597" cy="230832"/>
            </a:xfrm>
            <a:prstGeom prst="rect">
              <a:avLst/>
            </a:prstGeom>
            <a:noFill/>
          </p:spPr>
          <p:txBody>
            <a:bodyPr wrap="square" rtlCol="0">
              <a:spAutoFit/>
            </a:bodyPr>
            <a:lstStyle/>
            <a:p>
              <a:r>
                <a:rPr lang="zh-TW" altLang="en-US" sz="900" i="1" dirty="0">
                  <a:solidFill>
                    <a:srgbClr val="0000FF"/>
                  </a:solidFill>
                  <a:hlinkClick r:id="rId8">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776943" cy="574297"/>
            <a:chOff x="3884029" y="6102821"/>
            <a:chExt cx="1776943" cy="57429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843478" y="6446286"/>
              <a:ext cx="817494" cy="230832"/>
            </a:xfrm>
            <a:prstGeom prst="rect">
              <a:avLst/>
            </a:prstGeom>
            <a:noFill/>
          </p:spPr>
          <p:txBody>
            <a:bodyPr wrap="square" rtlCol="0">
              <a:spAutoFit/>
            </a:bodyPr>
            <a:lstStyle/>
            <a:p>
              <a:r>
                <a:rPr lang="zh-TW" altLang="en-US" sz="900" i="1" dirty="0">
                  <a:solidFill>
                    <a:srgbClr val="0000FF"/>
                  </a:solidFill>
                  <a:hlinkClick r:id="rId10">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5" name="Group 24">
            <a:extLst>
              <a:ext uri="{FF2B5EF4-FFF2-40B4-BE49-F238E27FC236}">
                <a16:creationId xmlns:a16="http://schemas.microsoft.com/office/drawing/2014/main" id="{3EF1512B-BE9D-5712-8C22-53DBA132613E}"/>
              </a:ext>
            </a:extLst>
          </p:cNvPr>
          <p:cNvGrpSpPr/>
          <p:nvPr/>
        </p:nvGrpSpPr>
        <p:grpSpPr>
          <a:xfrm>
            <a:off x="5500838" y="6030580"/>
            <a:ext cx="1682007" cy="628650"/>
            <a:chOff x="5500838" y="6030580"/>
            <a:chExt cx="1682007" cy="628650"/>
          </a:xfrm>
        </p:grpSpPr>
        <p:pic>
          <p:nvPicPr>
            <p:cNvPr id="26" name="Picture 25">
              <a:extLst>
                <a:ext uri="{FF2B5EF4-FFF2-40B4-BE49-F238E27FC236}">
                  <a16:creationId xmlns:a16="http://schemas.microsoft.com/office/drawing/2014/main" id="{51EB6DFF-C30E-35A9-D742-BC1360A98E0C}"/>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9CE41B68-865A-BF2B-EA99-B3728DFFD48B}"/>
                </a:ext>
              </a:extLst>
            </p:cNvPr>
            <p:cNvSpPr txBox="1"/>
            <p:nvPr/>
          </p:nvSpPr>
          <p:spPr>
            <a:xfrm>
              <a:off x="6508732" y="6412367"/>
              <a:ext cx="674113" cy="230832"/>
            </a:xfrm>
            <a:prstGeom prst="rect">
              <a:avLst/>
            </a:prstGeom>
            <a:noFill/>
          </p:spPr>
          <p:txBody>
            <a:bodyPr wrap="square" rtlCol="0">
              <a:spAutoFit/>
            </a:bodyPr>
            <a:lstStyle/>
            <a:p>
              <a:r>
                <a:rPr lang="zh-TW" altLang="en-US" sz="900" i="1" dirty="0">
                  <a:solidFill>
                    <a:srgbClr val="0000FF"/>
                  </a:solidFill>
                  <a:hlinkClick r:id="rId12">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8" name="Group 27">
            <a:extLst>
              <a:ext uri="{FF2B5EF4-FFF2-40B4-BE49-F238E27FC236}">
                <a16:creationId xmlns:a16="http://schemas.microsoft.com/office/drawing/2014/main" id="{084274DF-C081-B748-B69B-566E51E115DC}"/>
              </a:ext>
            </a:extLst>
          </p:cNvPr>
          <p:cNvGrpSpPr/>
          <p:nvPr/>
        </p:nvGrpSpPr>
        <p:grpSpPr>
          <a:xfrm>
            <a:off x="7260522" y="6019647"/>
            <a:ext cx="1668383" cy="657225"/>
            <a:chOff x="7260522" y="6019647"/>
            <a:chExt cx="1668383" cy="657225"/>
          </a:xfrm>
        </p:grpSpPr>
        <p:pic>
          <p:nvPicPr>
            <p:cNvPr id="29" name="Picture 28">
              <a:extLst>
                <a:ext uri="{FF2B5EF4-FFF2-40B4-BE49-F238E27FC236}">
                  <a16:creationId xmlns:a16="http://schemas.microsoft.com/office/drawing/2014/main" id="{A526A0A8-DAA3-903A-329C-ED9BC744ED5A}"/>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861F56F9-57E4-B0C3-0A2D-19138A3513D3}"/>
                </a:ext>
              </a:extLst>
            </p:cNvPr>
            <p:cNvSpPr txBox="1"/>
            <p:nvPr/>
          </p:nvSpPr>
          <p:spPr>
            <a:xfrm>
              <a:off x="8151120" y="6429917"/>
              <a:ext cx="777785" cy="230832"/>
            </a:xfrm>
            <a:prstGeom prst="rect">
              <a:avLst/>
            </a:prstGeom>
            <a:noFill/>
          </p:spPr>
          <p:txBody>
            <a:bodyPr wrap="square" rtlCol="0">
              <a:spAutoFit/>
            </a:bodyPr>
            <a:lstStyle/>
            <a:p>
              <a:r>
                <a:rPr lang="zh-TW" altLang="en-US" sz="900" i="1" dirty="0">
                  <a:solidFill>
                    <a:srgbClr val="0000FF"/>
                  </a:solidFill>
                  <a:hlinkClick r:id="rId14">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spTree>
    <p:extLst>
      <p:ext uri="{BB962C8B-B14F-4D97-AF65-F5344CB8AC3E}">
        <p14:creationId xmlns:p14="http://schemas.microsoft.com/office/powerpoint/2010/main" val="336103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zh-TW" altLang="en-US" sz="1600">
                <a:latin typeface="標楷體" panose="03000509000000000000" pitchFamily="65" charset="-120"/>
                <a:ea typeface="標楷體" panose="03000509000000000000" pitchFamily="65" charset="-120"/>
              </a:rPr>
              <a:t>透過高速自動車牌識別技術，在車輛通過檢查點時識別失竊車輛。檢查點可以是固定的交通監控站或警車。</a:t>
            </a:r>
            <a:endParaRPr lang="en-US" sz="1600">
              <a:solidFill>
                <a:schemeClr val="tx1">
                  <a:lumMod val="50000"/>
                  <a:lumOff val="50000"/>
                </a:schemeClr>
              </a:solidFill>
              <a:latin typeface="標楷體" panose="03000509000000000000" pitchFamily="65" charset="-120"/>
              <a:ea typeface="標楷體" panose="03000509000000000000" pitchFamily="65" charset="-12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ltLang="zh-TW"/>
              <a:t>:</a:t>
            </a:r>
            <a:r>
              <a:rPr lang="zh-TW" altLang="en-US"/>
              <a:t> 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zh-TW" altLang="en-US" sz="2400">
                <a:latin typeface="標楷體" panose="03000509000000000000" pitchFamily="65" charset="-120"/>
                <a:ea typeface="標楷體" panose="03000509000000000000" pitchFamily="65" charset="-120"/>
              </a:rPr>
              <a:t>被盜車輛偵測</a:t>
            </a:r>
            <a:endParaRPr lang="en-US" altLang="zh-TW" sz="2400">
              <a:latin typeface="標楷體" panose="03000509000000000000" pitchFamily="65" charset="-120"/>
              <a:ea typeface="標楷體" panose="03000509000000000000" pitchFamily="65" charset="-120"/>
            </a:endParaRPr>
          </a:p>
          <a:p>
            <a:br>
              <a:rPr lang="en-US" b="0" i="0">
                <a:solidFill>
                  <a:srgbClr val="FFFFFF"/>
                </a:solidFill>
                <a:effectLst/>
                <a:latin typeface="標楷體" panose="03000509000000000000" pitchFamily="65" charset="-120"/>
                <a:ea typeface="標楷體" panose="03000509000000000000" pitchFamily="65" charset="-120"/>
              </a:rPr>
            </a:br>
            <a:endParaRPr lang="en-US">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利用高速自動車牌識別技術，在靜態或移動檢查點識別被盜車輛</a:t>
            </a:r>
            <a:endParaRPr lang="en-US" sz="1600" b="0" i="0">
              <a:solidFill>
                <a:schemeClr val="tx1">
                  <a:lumMod val="50000"/>
                  <a:lumOff val="50000"/>
                </a:schemeClr>
              </a:solidFill>
              <a:effectLst/>
              <a:latin typeface="標楷體" panose="03000509000000000000" pitchFamily="65" charset="-120"/>
              <a:ea typeface="標楷體" panose="03000509000000000000" pitchFamily="65" charset="-12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869160"/>
            <a:ext cx="9007772" cy="584775"/>
          </a:xfrm>
          <a:prstGeom prst="rect">
            <a:avLst/>
          </a:prstGeom>
          <a:noFill/>
        </p:spPr>
        <p:txBody>
          <a:bodyPr wrap="square">
            <a:spAutoFit/>
          </a:bodyPr>
          <a:lstStyle/>
          <a:p>
            <a:pPr algn="l"/>
            <a:endParaRPr lang="en-US" sz="1600">
              <a:solidFill>
                <a:srgbClr val="535353"/>
              </a:solidFill>
              <a:latin typeface="Times New Roman" panose="02020603050405020304" pitchFamily="18" charset="0"/>
              <a:ea typeface="標楷體" panose="03000509000000000000" pitchFamily="65" charset="-120"/>
              <a:cs typeface="Times New Roman" panose="02020603050405020304" pitchFamily="18" charset="0"/>
            </a:endParaRPr>
          </a:p>
          <a:p>
            <a:pPr algn="l"/>
            <a:r>
              <a:rPr lang="zh-TW" altLang="en-US" sz="1600">
                <a:latin typeface="Times New Roman" panose="02020603050405020304" pitchFamily="18" charset="0"/>
                <a:ea typeface="標楷體" panose="03000509000000000000" pitchFamily="65" charset="-120"/>
                <a:cs typeface="Times New Roman" panose="02020603050405020304" pitchFamily="18" charset="0"/>
              </a:rPr>
              <a:t>這是基於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ACTi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攝影機內部的</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自動車牌識別（</a:t>
            </a:r>
            <a:r>
              <a:rPr lang="en-US" altLang="zh-TW" sz="1600" b="1">
                <a:latin typeface="Times New Roman" panose="02020603050405020304" pitchFamily="18" charset="0"/>
                <a:ea typeface="標楷體" panose="03000509000000000000" pitchFamily="65" charset="-120"/>
                <a:cs typeface="Times New Roman" panose="02020603050405020304" pitchFamily="18" charset="0"/>
              </a:rPr>
              <a:t>ALPR</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分析技術。 </a:t>
            </a:r>
            <a:r>
              <a:rPr lang="zh-TW" altLang="en-US" sz="1600" b="0" i="0">
                <a:solidFill>
                  <a:schemeClr val="tx2">
                    <a:lumMod val="60000"/>
                    <a:lumOff val="40000"/>
                  </a:schemeClr>
                </a:solidFill>
                <a:effectLst/>
                <a:latin typeface="Times New Roman" panose="02020603050405020304" pitchFamily="18" charset="0"/>
                <a:ea typeface="標楷體" panose="03000509000000000000" pitchFamily="65" charset="-120"/>
                <a:cs typeface="Times New Roman" panose="02020603050405020304" pitchFamily="18" charset="0"/>
                <a:hlinkClick r:id="rId3" action="ppaction://hlinksldjump"/>
              </a:rPr>
              <a:t>查看更多</a:t>
            </a:r>
            <a:endParaRPr lang="en-US" sz="1600" b="0" i="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5362" name="Picture 2">
            <a:extLst>
              <a:ext uri="{FF2B5EF4-FFF2-40B4-BE49-F238E27FC236}">
                <a16:creationId xmlns:a16="http://schemas.microsoft.com/office/drawing/2014/main" id="{A4018AEF-091A-051B-FB4B-D8184DFF77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783" y="1759949"/>
            <a:ext cx="3810000" cy="20859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3804D04-0273-6116-0CCF-BD968029524F}"/>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A62367-1C25-279D-627E-318F1DEF6075}"/>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6" name="Group 5">
            <a:extLst>
              <a:ext uri="{FF2B5EF4-FFF2-40B4-BE49-F238E27FC236}">
                <a16:creationId xmlns:a16="http://schemas.microsoft.com/office/drawing/2014/main" id="{C6B23585-E456-A70F-C685-D78AB801EC0E}"/>
              </a:ext>
            </a:extLst>
          </p:cNvPr>
          <p:cNvGrpSpPr/>
          <p:nvPr/>
        </p:nvGrpSpPr>
        <p:grpSpPr>
          <a:xfrm>
            <a:off x="228988" y="6093296"/>
            <a:ext cx="1852002" cy="581025"/>
            <a:chOff x="228988" y="6093296"/>
            <a:chExt cx="1852002" cy="581025"/>
          </a:xfrm>
        </p:grpSpPr>
        <p:pic>
          <p:nvPicPr>
            <p:cNvPr id="7" name="Picture 6">
              <a:extLst>
                <a:ext uri="{FF2B5EF4-FFF2-40B4-BE49-F238E27FC236}">
                  <a16:creationId xmlns:a16="http://schemas.microsoft.com/office/drawing/2014/main" id="{4304C43B-D4C8-341F-F435-6F147782BCC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AB894C8C-F51A-8344-1687-D3210A8DBA50}"/>
                </a:ext>
              </a:extLst>
            </p:cNvPr>
            <p:cNvSpPr txBox="1"/>
            <p:nvPr/>
          </p:nvSpPr>
          <p:spPr>
            <a:xfrm>
              <a:off x="1407673" y="6417434"/>
              <a:ext cx="673317" cy="230832"/>
            </a:xfrm>
            <a:prstGeom prst="rect">
              <a:avLst/>
            </a:prstGeom>
            <a:noFill/>
          </p:spPr>
          <p:txBody>
            <a:bodyPr wrap="square" rtlCol="0">
              <a:spAutoFit/>
            </a:bodyPr>
            <a:lstStyle/>
            <a:p>
              <a:r>
                <a:rPr lang="zh-TW" altLang="en-US" sz="900" i="1" dirty="0">
                  <a:solidFill>
                    <a:srgbClr val="0000FF"/>
                  </a:solidFill>
                  <a:hlinkClick r:id="rId6">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0" name="Group 9">
            <a:extLst>
              <a:ext uri="{FF2B5EF4-FFF2-40B4-BE49-F238E27FC236}">
                <a16:creationId xmlns:a16="http://schemas.microsoft.com/office/drawing/2014/main" id="{911C6473-3E12-161F-29E9-8FE88F079382}"/>
              </a:ext>
            </a:extLst>
          </p:cNvPr>
          <p:cNvGrpSpPr/>
          <p:nvPr/>
        </p:nvGrpSpPr>
        <p:grpSpPr>
          <a:xfrm>
            <a:off x="2162445" y="6055196"/>
            <a:ext cx="1760294" cy="643741"/>
            <a:chOff x="2162445" y="6055196"/>
            <a:chExt cx="1760294" cy="643741"/>
          </a:xfrm>
        </p:grpSpPr>
        <p:pic>
          <p:nvPicPr>
            <p:cNvPr id="11" name="Picture 10">
              <a:extLst>
                <a:ext uri="{FF2B5EF4-FFF2-40B4-BE49-F238E27FC236}">
                  <a16:creationId xmlns:a16="http://schemas.microsoft.com/office/drawing/2014/main" id="{F1A4549F-4EE3-99F5-07A9-0F9571E2D73A}"/>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E2CA49DC-7278-2465-5DA9-DEE7D8E680A8}"/>
                </a:ext>
              </a:extLst>
            </p:cNvPr>
            <p:cNvSpPr txBox="1"/>
            <p:nvPr/>
          </p:nvSpPr>
          <p:spPr>
            <a:xfrm>
              <a:off x="3182561" y="6468105"/>
              <a:ext cx="740178" cy="230832"/>
            </a:xfrm>
            <a:prstGeom prst="rect">
              <a:avLst/>
            </a:prstGeom>
            <a:noFill/>
          </p:spPr>
          <p:txBody>
            <a:bodyPr wrap="square" rtlCol="0">
              <a:spAutoFit/>
            </a:bodyPr>
            <a:lstStyle/>
            <a:p>
              <a:r>
                <a:rPr lang="zh-TW" altLang="en-US" sz="900" i="1" dirty="0">
                  <a:solidFill>
                    <a:srgbClr val="0000FF"/>
                  </a:solidFill>
                  <a:hlinkClick r:id="rId8">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9" name="Group 18">
            <a:extLst>
              <a:ext uri="{FF2B5EF4-FFF2-40B4-BE49-F238E27FC236}">
                <a16:creationId xmlns:a16="http://schemas.microsoft.com/office/drawing/2014/main" id="{9475CDE5-79CC-7B21-A4B1-466AE6539D44}"/>
              </a:ext>
            </a:extLst>
          </p:cNvPr>
          <p:cNvGrpSpPr/>
          <p:nvPr/>
        </p:nvGrpSpPr>
        <p:grpSpPr>
          <a:xfrm>
            <a:off x="3884029" y="6102821"/>
            <a:ext cx="1623514" cy="596116"/>
            <a:chOff x="3884029" y="6102821"/>
            <a:chExt cx="1623514" cy="596116"/>
          </a:xfrm>
        </p:grpSpPr>
        <p:pic>
          <p:nvPicPr>
            <p:cNvPr id="21" name="Picture 20">
              <a:extLst>
                <a:ext uri="{FF2B5EF4-FFF2-40B4-BE49-F238E27FC236}">
                  <a16:creationId xmlns:a16="http://schemas.microsoft.com/office/drawing/2014/main" id="{AB39D622-8F3A-D1FF-03C5-4BDEA92275BB}"/>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0D7B01F6-C371-382C-935F-82FE58EF476E}"/>
                </a:ext>
              </a:extLst>
            </p:cNvPr>
            <p:cNvSpPr txBox="1"/>
            <p:nvPr/>
          </p:nvSpPr>
          <p:spPr>
            <a:xfrm>
              <a:off x="4810836" y="6468105"/>
              <a:ext cx="696707" cy="230832"/>
            </a:xfrm>
            <a:prstGeom prst="rect">
              <a:avLst/>
            </a:prstGeom>
            <a:noFill/>
          </p:spPr>
          <p:txBody>
            <a:bodyPr wrap="square" rtlCol="0">
              <a:spAutoFit/>
            </a:bodyPr>
            <a:lstStyle/>
            <a:p>
              <a:r>
                <a:rPr lang="zh-TW" altLang="en-US" sz="900" i="1" dirty="0">
                  <a:solidFill>
                    <a:srgbClr val="0000FF"/>
                  </a:solidFill>
                  <a:hlinkClick r:id="rId10">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5" name="Group 24">
            <a:extLst>
              <a:ext uri="{FF2B5EF4-FFF2-40B4-BE49-F238E27FC236}">
                <a16:creationId xmlns:a16="http://schemas.microsoft.com/office/drawing/2014/main" id="{795DE859-6E1C-1F38-D94C-B20ACB491E47}"/>
              </a:ext>
            </a:extLst>
          </p:cNvPr>
          <p:cNvGrpSpPr/>
          <p:nvPr/>
        </p:nvGrpSpPr>
        <p:grpSpPr>
          <a:xfrm>
            <a:off x="5500838" y="6030580"/>
            <a:ext cx="1730684" cy="663367"/>
            <a:chOff x="5500838" y="6030580"/>
            <a:chExt cx="1730684" cy="663367"/>
          </a:xfrm>
        </p:grpSpPr>
        <p:pic>
          <p:nvPicPr>
            <p:cNvPr id="26" name="Picture 25">
              <a:extLst>
                <a:ext uri="{FF2B5EF4-FFF2-40B4-BE49-F238E27FC236}">
                  <a16:creationId xmlns:a16="http://schemas.microsoft.com/office/drawing/2014/main" id="{2AA7B3F7-1DDE-82E1-9AD5-572184C5FF0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9B7B3F1-AA39-7DC9-3559-B7E2244F5F10}"/>
                </a:ext>
              </a:extLst>
            </p:cNvPr>
            <p:cNvSpPr txBox="1"/>
            <p:nvPr/>
          </p:nvSpPr>
          <p:spPr>
            <a:xfrm>
              <a:off x="6534815" y="6463115"/>
              <a:ext cx="696707" cy="230832"/>
            </a:xfrm>
            <a:prstGeom prst="rect">
              <a:avLst/>
            </a:prstGeom>
            <a:noFill/>
          </p:spPr>
          <p:txBody>
            <a:bodyPr wrap="square" rtlCol="0">
              <a:spAutoFit/>
            </a:bodyPr>
            <a:lstStyle/>
            <a:p>
              <a:r>
                <a:rPr lang="zh-TW" altLang="en-US" sz="900" i="1" dirty="0">
                  <a:solidFill>
                    <a:srgbClr val="0000FF"/>
                  </a:solidFill>
                  <a:hlinkClick r:id="rId12">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8" name="Group 27">
            <a:extLst>
              <a:ext uri="{FF2B5EF4-FFF2-40B4-BE49-F238E27FC236}">
                <a16:creationId xmlns:a16="http://schemas.microsoft.com/office/drawing/2014/main" id="{41D4D2C8-F053-E694-CD1D-51DD1D09D645}"/>
              </a:ext>
            </a:extLst>
          </p:cNvPr>
          <p:cNvGrpSpPr/>
          <p:nvPr/>
        </p:nvGrpSpPr>
        <p:grpSpPr>
          <a:xfrm>
            <a:off x="7260522" y="6019647"/>
            <a:ext cx="1575852" cy="674300"/>
            <a:chOff x="7260522" y="6019647"/>
            <a:chExt cx="1575852" cy="674300"/>
          </a:xfrm>
        </p:grpSpPr>
        <p:pic>
          <p:nvPicPr>
            <p:cNvPr id="29" name="Picture 28">
              <a:extLst>
                <a:ext uri="{FF2B5EF4-FFF2-40B4-BE49-F238E27FC236}">
                  <a16:creationId xmlns:a16="http://schemas.microsoft.com/office/drawing/2014/main" id="{D24E5DFA-BF41-D9D5-BD69-BD9FAD6CA4B4}"/>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FA38D35C-C6FD-5084-6551-CD7A552A25FD}"/>
                </a:ext>
              </a:extLst>
            </p:cNvPr>
            <p:cNvSpPr txBox="1"/>
            <p:nvPr/>
          </p:nvSpPr>
          <p:spPr>
            <a:xfrm>
              <a:off x="8139667" y="6463115"/>
              <a:ext cx="696707" cy="230832"/>
            </a:xfrm>
            <a:prstGeom prst="rect">
              <a:avLst/>
            </a:prstGeom>
            <a:noFill/>
          </p:spPr>
          <p:txBody>
            <a:bodyPr wrap="square" rtlCol="0">
              <a:spAutoFit/>
            </a:bodyPr>
            <a:lstStyle/>
            <a:p>
              <a:r>
                <a:rPr lang="zh-TW" altLang="en-US" sz="900" i="1" dirty="0">
                  <a:solidFill>
                    <a:srgbClr val="0000FF"/>
                  </a:solidFill>
                  <a:hlinkClick r:id="rId14">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spTree>
    <p:extLst>
      <p:ext uri="{BB962C8B-B14F-4D97-AF65-F5344CB8AC3E}">
        <p14:creationId xmlns:p14="http://schemas.microsoft.com/office/powerpoint/2010/main" val="31327371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zh-TW" altLang="en-US" sz="1600">
                <a:latin typeface="標楷體" panose="03000509000000000000" pitchFamily="65" charset="-120"/>
                <a:ea typeface="標楷體" panose="03000509000000000000" pitchFamily="65" charset="-120"/>
              </a:rPr>
              <a:t>在大多數國家，卡車不允許進入高速公路的快車道，以確保小型車輛的安全。然而，當右側車道遇到擁堵時，一些卡車司機可能會為了趕時間而短暫切換到快車道，以超越車流、趕上交貨期限。這類魯莽駕駛若被發現，將面臨高額罰款。但並非每次都有警察在場目擊這類事件。</a:t>
            </a:r>
            <a:endParaRPr lang="en-US" sz="1600">
              <a:solidFill>
                <a:schemeClr val="tx1">
                  <a:lumMod val="50000"/>
                  <a:lumOff val="50000"/>
                </a:schemeClr>
              </a:solidFill>
              <a:latin typeface="標楷體" panose="03000509000000000000" pitchFamily="65" charset="-120"/>
              <a:ea typeface="標楷體" panose="03000509000000000000" pitchFamily="65" charset="-12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ltLang="zh-TW"/>
              <a:t>:</a:t>
            </a:r>
            <a:r>
              <a:rPr lang="zh-TW" altLang="en-US"/>
              <a:t> 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zh-TW" altLang="en-US" sz="2400">
                <a:latin typeface="標楷體" panose="03000509000000000000" pitchFamily="65" charset="-120"/>
                <a:ea typeface="標楷體" panose="03000509000000000000" pitchFamily="65" charset="-120"/>
              </a:rPr>
              <a:t>快車道貨車偵測</a:t>
            </a:r>
            <a:endParaRPr lang="en-US" altLang="zh-TW" sz="2400">
              <a:latin typeface="標楷體" panose="03000509000000000000" pitchFamily="65" charset="-120"/>
              <a:ea typeface="標楷體" panose="03000509000000000000" pitchFamily="65" charset="-120"/>
            </a:endParaRPr>
          </a:p>
          <a:p>
            <a:br>
              <a:rPr lang="en-US" b="0" i="0">
                <a:solidFill>
                  <a:srgbClr val="FFFFFF"/>
                </a:solidFill>
                <a:effectLst/>
                <a:latin typeface="標楷體" panose="03000509000000000000" pitchFamily="65" charset="-120"/>
                <a:ea typeface="標楷體" panose="03000509000000000000" pitchFamily="65" charset="-120"/>
              </a:rPr>
            </a:br>
            <a:endParaRPr lang="en-US">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598003"/>
            <a:ext cx="4755929" cy="338554"/>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監控公共道路的快車道，自動偵測違規行駛的貨車。</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zh-TW" altLang="en-US" sz="1600">
                <a:latin typeface="Times New Roman" panose="02020603050405020304" pitchFamily="18" charset="0"/>
                <a:ea typeface="標楷體" panose="03000509000000000000" pitchFamily="65" charset="-120"/>
                <a:cs typeface="Times New Roman" panose="02020603050405020304" pitchFamily="18" charset="0"/>
              </a:rPr>
              <a:t>這是基於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ACTi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攝影機內部的</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車輛類型偵測</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分析技術。 </a:t>
            </a:r>
            <a:r>
              <a:rPr lang="zh-TW" altLang="en-US" sz="1600" b="0" i="0">
                <a:solidFill>
                  <a:schemeClr val="tx2">
                    <a:lumMod val="60000"/>
                    <a:lumOff val="40000"/>
                  </a:schemeClr>
                </a:solidFill>
                <a:effectLst/>
                <a:latin typeface="Times New Roman" panose="02020603050405020304" pitchFamily="18" charset="0"/>
                <a:ea typeface="標楷體" panose="03000509000000000000" pitchFamily="65" charset="-120"/>
                <a:cs typeface="Times New Roman" panose="02020603050405020304" pitchFamily="18" charset="0"/>
                <a:hlinkClick r:id="rId3" action="ppaction://hlinksldjump"/>
              </a:rPr>
              <a:t>查看更多</a:t>
            </a:r>
            <a:endParaRPr lang="en-US" sz="1600" b="0" i="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6386" name="Picture 2">
            <a:extLst>
              <a:ext uri="{FF2B5EF4-FFF2-40B4-BE49-F238E27FC236}">
                <a16:creationId xmlns:a16="http://schemas.microsoft.com/office/drawing/2014/main" id="{79C3CC0D-B7A4-ABAC-96B9-9DF0C835E9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3945" y="1757695"/>
            <a:ext cx="3810000" cy="21431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E207F02-A77E-BC95-B2F8-3D859A19190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A605596-F2D9-6C3D-4E97-C53F9B7ECD64}"/>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6" name="Group 5">
            <a:extLst>
              <a:ext uri="{FF2B5EF4-FFF2-40B4-BE49-F238E27FC236}">
                <a16:creationId xmlns:a16="http://schemas.microsoft.com/office/drawing/2014/main" id="{6E21760F-7C28-AFD0-5C22-586A43BCADD2}"/>
              </a:ext>
            </a:extLst>
          </p:cNvPr>
          <p:cNvGrpSpPr/>
          <p:nvPr/>
        </p:nvGrpSpPr>
        <p:grpSpPr>
          <a:xfrm>
            <a:off x="228988" y="6093296"/>
            <a:ext cx="1916730" cy="584581"/>
            <a:chOff x="228988" y="6093296"/>
            <a:chExt cx="1916730" cy="584581"/>
          </a:xfrm>
        </p:grpSpPr>
        <p:pic>
          <p:nvPicPr>
            <p:cNvPr id="7" name="Picture 6">
              <a:extLst>
                <a:ext uri="{FF2B5EF4-FFF2-40B4-BE49-F238E27FC236}">
                  <a16:creationId xmlns:a16="http://schemas.microsoft.com/office/drawing/2014/main" id="{9EB1121F-2476-57A7-B3AB-AA325C62EF8E}"/>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F5F7DFEB-23E4-9B5B-410C-D47DA5FF0AD1}"/>
                </a:ext>
              </a:extLst>
            </p:cNvPr>
            <p:cNvSpPr txBox="1"/>
            <p:nvPr/>
          </p:nvSpPr>
          <p:spPr>
            <a:xfrm>
              <a:off x="1451083" y="6447045"/>
              <a:ext cx="694635" cy="230832"/>
            </a:xfrm>
            <a:prstGeom prst="rect">
              <a:avLst/>
            </a:prstGeom>
            <a:noFill/>
          </p:spPr>
          <p:txBody>
            <a:bodyPr wrap="square" rtlCol="0">
              <a:spAutoFit/>
            </a:bodyPr>
            <a:lstStyle/>
            <a:p>
              <a:r>
                <a:rPr lang="zh-TW" altLang="en-US" sz="900" i="1" dirty="0">
                  <a:solidFill>
                    <a:srgbClr val="0000FF"/>
                  </a:solidFill>
                  <a:hlinkClick r:id="rId6">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0" name="Group 9">
            <a:extLst>
              <a:ext uri="{FF2B5EF4-FFF2-40B4-BE49-F238E27FC236}">
                <a16:creationId xmlns:a16="http://schemas.microsoft.com/office/drawing/2014/main" id="{AB79DB52-F6FB-5CC4-0A69-46981C3E69AC}"/>
              </a:ext>
            </a:extLst>
          </p:cNvPr>
          <p:cNvGrpSpPr/>
          <p:nvPr/>
        </p:nvGrpSpPr>
        <p:grpSpPr>
          <a:xfrm>
            <a:off x="2162445" y="6055196"/>
            <a:ext cx="1647766" cy="622681"/>
            <a:chOff x="2162445" y="6055196"/>
            <a:chExt cx="1647766" cy="622681"/>
          </a:xfrm>
        </p:grpSpPr>
        <p:pic>
          <p:nvPicPr>
            <p:cNvPr id="11" name="Picture 10">
              <a:extLst>
                <a:ext uri="{FF2B5EF4-FFF2-40B4-BE49-F238E27FC236}">
                  <a16:creationId xmlns:a16="http://schemas.microsoft.com/office/drawing/2014/main" id="{56AE8288-26E7-0B7A-3EC1-CA5510C9933C}"/>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018C3F0F-1754-98B5-4E76-8BF9C4923209}"/>
                </a:ext>
              </a:extLst>
            </p:cNvPr>
            <p:cNvSpPr txBox="1"/>
            <p:nvPr/>
          </p:nvSpPr>
          <p:spPr>
            <a:xfrm>
              <a:off x="3168215" y="6447045"/>
              <a:ext cx="641996" cy="230832"/>
            </a:xfrm>
            <a:prstGeom prst="rect">
              <a:avLst/>
            </a:prstGeom>
            <a:noFill/>
          </p:spPr>
          <p:txBody>
            <a:bodyPr wrap="square" rtlCol="0">
              <a:spAutoFit/>
            </a:bodyPr>
            <a:lstStyle/>
            <a:p>
              <a:r>
                <a:rPr lang="zh-TW" altLang="en-US" sz="900" i="1" dirty="0">
                  <a:solidFill>
                    <a:srgbClr val="0000FF"/>
                  </a:solidFill>
                  <a:hlinkClick r:id="rId8">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9" name="Group 18">
            <a:extLst>
              <a:ext uri="{FF2B5EF4-FFF2-40B4-BE49-F238E27FC236}">
                <a16:creationId xmlns:a16="http://schemas.microsoft.com/office/drawing/2014/main" id="{AB46EBE8-23C8-CFAB-CA0F-591AC1F6E97F}"/>
              </a:ext>
            </a:extLst>
          </p:cNvPr>
          <p:cNvGrpSpPr/>
          <p:nvPr/>
        </p:nvGrpSpPr>
        <p:grpSpPr>
          <a:xfrm>
            <a:off x="3884029" y="6102821"/>
            <a:ext cx="1637071" cy="606335"/>
            <a:chOff x="3884029" y="6102821"/>
            <a:chExt cx="1637071" cy="606335"/>
          </a:xfrm>
        </p:grpSpPr>
        <p:pic>
          <p:nvPicPr>
            <p:cNvPr id="21" name="Picture 20">
              <a:extLst>
                <a:ext uri="{FF2B5EF4-FFF2-40B4-BE49-F238E27FC236}">
                  <a16:creationId xmlns:a16="http://schemas.microsoft.com/office/drawing/2014/main" id="{2C1C4B50-A732-5B11-F4E1-C9655BEB0971}"/>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21E0AA55-DAB5-81C8-8B7A-7155DCE8B26C}"/>
                </a:ext>
              </a:extLst>
            </p:cNvPr>
            <p:cNvSpPr txBox="1"/>
            <p:nvPr/>
          </p:nvSpPr>
          <p:spPr>
            <a:xfrm>
              <a:off x="4806507" y="6478324"/>
              <a:ext cx="714593" cy="230832"/>
            </a:xfrm>
            <a:prstGeom prst="rect">
              <a:avLst/>
            </a:prstGeom>
            <a:noFill/>
          </p:spPr>
          <p:txBody>
            <a:bodyPr wrap="square" rtlCol="0">
              <a:spAutoFit/>
            </a:bodyPr>
            <a:lstStyle/>
            <a:p>
              <a:r>
                <a:rPr lang="zh-TW" altLang="en-US" sz="900" i="1" dirty="0">
                  <a:solidFill>
                    <a:srgbClr val="0000FF"/>
                  </a:solidFill>
                  <a:hlinkClick r:id="rId10">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5" name="Group 24">
            <a:extLst>
              <a:ext uri="{FF2B5EF4-FFF2-40B4-BE49-F238E27FC236}">
                <a16:creationId xmlns:a16="http://schemas.microsoft.com/office/drawing/2014/main" id="{8F60DDC2-684C-6389-D3E3-12CBB82F63A7}"/>
              </a:ext>
            </a:extLst>
          </p:cNvPr>
          <p:cNvGrpSpPr/>
          <p:nvPr/>
        </p:nvGrpSpPr>
        <p:grpSpPr>
          <a:xfrm>
            <a:off x="5500838" y="6030580"/>
            <a:ext cx="1694230" cy="640712"/>
            <a:chOff x="5500838" y="6030580"/>
            <a:chExt cx="1694230" cy="640712"/>
          </a:xfrm>
        </p:grpSpPr>
        <p:pic>
          <p:nvPicPr>
            <p:cNvPr id="26" name="Picture 25">
              <a:extLst>
                <a:ext uri="{FF2B5EF4-FFF2-40B4-BE49-F238E27FC236}">
                  <a16:creationId xmlns:a16="http://schemas.microsoft.com/office/drawing/2014/main" id="{DF94F4B4-EE8B-9DC3-B885-B0EA537BCC78}"/>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89AA7182-985C-1464-7CAB-3F04EDE5803E}"/>
                </a:ext>
              </a:extLst>
            </p:cNvPr>
            <p:cNvSpPr txBox="1"/>
            <p:nvPr/>
          </p:nvSpPr>
          <p:spPr>
            <a:xfrm>
              <a:off x="6503000" y="6440460"/>
              <a:ext cx="692068" cy="230832"/>
            </a:xfrm>
            <a:prstGeom prst="rect">
              <a:avLst/>
            </a:prstGeom>
            <a:noFill/>
          </p:spPr>
          <p:txBody>
            <a:bodyPr wrap="square" rtlCol="0">
              <a:spAutoFit/>
            </a:bodyPr>
            <a:lstStyle/>
            <a:p>
              <a:r>
                <a:rPr lang="zh-TW" altLang="en-US" sz="900" i="1" dirty="0">
                  <a:solidFill>
                    <a:srgbClr val="0000FF"/>
                  </a:solidFill>
                  <a:hlinkClick r:id="rId12">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8" name="Group 27">
            <a:extLst>
              <a:ext uri="{FF2B5EF4-FFF2-40B4-BE49-F238E27FC236}">
                <a16:creationId xmlns:a16="http://schemas.microsoft.com/office/drawing/2014/main" id="{EA30E48C-CC85-4B8B-6D93-075041D6060F}"/>
              </a:ext>
            </a:extLst>
          </p:cNvPr>
          <p:cNvGrpSpPr/>
          <p:nvPr/>
        </p:nvGrpSpPr>
        <p:grpSpPr>
          <a:xfrm>
            <a:off x="7260522" y="6019647"/>
            <a:ext cx="1635889" cy="658230"/>
            <a:chOff x="7260522" y="6019647"/>
            <a:chExt cx="1635889" cy="658230"/>
          </a:xfrm>
        </p:grpSpPr>
        <p:pic>
          <p:nvPicPr>
            <p:cNvPr id="29" name="Picture 28">
              <a:extLst>
                <a:ext uri="{FF2B5EF4-FFF2-40B4-BE49-F238E27FC236}">
                  <a16:creationId xmlns:a16="http://schemas.microsoft.com/office/drawing/2014/main" id="{5252516F-90B4-5850-89D6-AC470874BDFD}"/>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87CC13C-5A87-F18E-828E-4696CB508E75}"/>
                </a:ext>
              </a:extLst>
            </p:cNvPr>
            <p:cNvSpPr txBox="1"/>
            <p:nvPr/>
          </p:nvSpPr>
          <p:spPr>
            <a:xfrm>
              <a:off x="8128173" y="6447045"/>
              <a:ext cx="768238" cy="230832"/>
            </a:xfrm>
            <a:prstGeom prst="rect">
              <a:avLst/>
            </a:prstGeom>
            <a:noFill/>
          </p:spPr>
          <p:txBody>
            <a:bodyPr wrap="square" rtlCol="0">
              <a:spAutoFit/>
            </a:bodyPr>
            <a:lstStyle/>
            <a:p>
              <a:r>
                <a:rPr lang="zh-TW" altLang="en-US" sz="900" i="1" dirty="0">
                  <a:solidFill>
                    <a:srgbClr val="0000FF"/>
                  </a:solidFill>
                  <a:hlinkClick r:id="rId14">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spTree>
    <p:extLst>
      <p:ext uri="{BB962C8B-B14F-4D97-AF65-F5344CB8AC3E}">
        <p14:creationId xmlns:p14="http://schemas.microsoft.com/office/powerpoint/2010/main" val="5380236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r>
              <a:rPr lang="en-US" altLang="zh-TW" sz="1600">
                <a:latin typeface="Times New Roman" panose="02020603050405020304" pitchFamily="18" charset="0"/>
                <a:ea typeface="標楷體" panose="03000509000000000000" pitchFamily="65" charset="-120"/>
                <a:cs typeface="Times New Roman" panose="02020603050405020304" pitchFamily="18" charset="0"/>
              </a:rPr>
              <a:t>ACTi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為小型零售業提供監控解決方案，確保安全，並同時進行全景及細節監控。透過在店鋪中央或角落安裝具備寬視角的攝影機，可以完整覆蓋整個區域。同時，入口處的高度尺上隱蔽安裝的攝影機能夠捕捉進入店鋪人員的臉部影像。</a:t>
            </a:r>
            <a:endParaRPr lang="en-US" sz="1600">
              <a:solidFill>
                <a:schemeClr val="tx1">
                  <a:lumMod val="50000"/>
                  <a:lumOff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a:p>
            <a:r>
              <a:rPr lang="zh-TW" altLang="en-US" sz="1600">
                <a:latin typeface="Times New Roman" panose="02020603050405020304" pitchFamily="18" charset="0"/>
                <a:ea typeface="標楷體" panose="03000509000000000000" pitchFamily="65" charset="-120"/>
                <a:cs typeface="Times New Roman" panose="02020603050405020304" pitchFamily="18" charset="0"/>
              </a:rPr>
              <a:t>針對大型專案，</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ACTi TV Wall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能夠同時在多個螢幕上顯示多個視角畫面。透過全面的畫面概覽，提升情境感知能力及運營效率。</a:t>
            </a:r>
            <a:endParaRPr lang="en-US" sz="1600">
              <a:solidFill>
                <a:schemeClr val="tx1">
                  <a:lumMod val="50000"/>
                  <a:lumOff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ltLang="zh-TW"/>
              <a:t>:</a:t>
            </a:r>
            <a:r>
              <a:rPr lang="zh-TW" altLang="en-US"/>
              <a:t> 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461665"/>
          </a:xfrm>
          <a:prstGeom prst="rect">
            <a:avLst/>
          </a:prstGeom>
          <a:noFill/>
        </p:spPr>
        <p:txBody>
          <a:bodyPr wrap="square">
            <a:spAutoFit/>
          </a:bodyPr>
          <a:lstStyle/>
          <a:p>
            <a:r>
              <a:rPr lang="zh-TW" altLang="en-US" sz="2400">
                <a:latin typeface="標楷體" panose="03000509000000000000" pitchFamily="65" charset="-120"/>
                <a:ea typeface="標楷體" panose="03000509000000000000" pitchFamily="65" charset="-120"/>
              </a:rPr>
              <a:t>安全保障</a:t>
            </a:r>
            <a:endParaRPr lang="en-US" altLang="zh-TW" sz="2400">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338554"/>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利用影像監控系統來確保人員的安全。</a:t>
            </a:r>
          </a:p>
        </p:txBody>
      </p:sp>
      <p:pic>
        <p:nvPicPr>
          <p:cNvPr id="15" name="Picture 14">
            <a:extLst>
              <a:ext uri="{FF2B5EF4-FFF2-40B4-BE49-F238E27FC236}">
                <a16:creationId xmlns:a16="http://schemas.microsoft.com/office/drawing/2014/main" id="{9EC6F51D-F165-8781-2227-BECCF897EF69}"/>
              </a:ext>
            </a:extLst>
          </p:cNvPr>
          <p:cNvPicPr>
            <a:picLocks noChangeAspect="1"/>
          </p:cNvPicPr>
          <p:nvPr/>
        </p:nvPicPr>
        <p:blipFill>
          <a:blip r:embed="rId3"/>
          <a:stretch>
            <a:fillRect/>
          </a:stretch>
        </p:blipFill>
        <p:spPr>
          <a:xfrm>
            <a:off x="228988" y="6093296"/>
            <a:ext cx="1819275" cy="581025"/>
          </a:xfrm>
          <a:prstGeom prst="rect">
            <a:avLst/>
          </a:prstGeom>
        </p:spPr>
      </p:pic>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pic>
        <p:nvPicPr>
          <p:cNvPr id="20" name="Picture 19">
            <a:hlinkClick r:id="rId4" action="ppaction://hlinksldjump"/>
            <a:extLst>
              <a:ext uri="{FF2B5EF4-FFF2-40B4-BE49-F238E27FC236}">
                <a16:creationId xmlns:a16="http://schemas.microsoft.com/office/drawing/2014/main" id="{0894EC64-28AB-8BC8-C01E-DF9ABBB1F5F1}"/>
              </a:ext>
            </a:extLst>
          </p:cNvPr>
          <p:cNvPicPr>
            <a:picLocks noChangeAspect="1"/>
          </p:cNvPicPr>
          <p:nvPr/>
        </p:nvPicPr>
        <p:blipFill>
          <a:blip r:embed="rId5"/>
          <a:stretch>
            <a:fillRect/>
          </a:stretch>
        </p:blipFill>
        <p:spPr>
          <a:xfrm>
            <a:off x="2162445" y="6055196"/>
            <a:ext cx="1590675" cy="619125"/>
          </a:xfrm>
          <a:prstGeom prst="rect">
            <a:avLst/>
          </a:prstGeom>
        </p:spPr>
      </p:pic>
      <p:pic>
        <p:nvPicPr>
          <p:cNvPr id="22" name="Picture 21">
            <a:hlinkClick r:id="rId6" action="ppaction://hlinksldjump"/>
            <a:extLst>
              <a:ext uri="{FF2B5EF4-FFF2-40B4-BE49-F238E27FC236}">
                <a16:creationId xmlns:a16="http://schemas.microsoft.com/office/drawing/2014/main" id="{3C98F07B-A90F-C005-CF80-AD366DD281B3}"/>
              </a:ext>
            </a:extLst>
          </p:cNvPr>
          <p:cNvPicPr>
            <a:picLocks noChangeAspect="1"/>
          </p:cNvPicPr>
          <p:nvPr/>
        </p:nvPicPr>
        <p:blipFill>
          <a:blip r:embed="rId7"/>
          <a:stretch>
            <a:fillRect/>
          </a:stretch>
        </p:blipFill>
        <p:spPr>
          <a:xfrm>
            <a:off x="3884029" y="6102821"/>
            <a:ext cx="1485900" cy="571500"/>
          </a:xfrm>
          <a:prstGeom prst="rect">
            <a:avLst/>
          </a:prstGeom>
        </p:spPr>
      </p:pic>
      <p:pic>
        <p:nvPicPr>
          <p:cNvPr id="24" name="Picture 23">
            <a:hlinkClick r:id="rId8" action="ppaction://hlinksldjump"/>
            <a:extLst>
              <a:ext uri="{FF2B5EF4-FFF2-40B4-BE49-F238E27FC236}">
                <a16:creationId xmlns:a16="http://schemas.microsoft.com/office/drawing/2014/main" id="{43761EED-F32E-A99D-E69C-E3B9CC22EE17}"/>
              </a:ext>
            </a:extLst>
          </p:cNvPr>
          <p:cNvPicPr>
            <a:picLocks noChangeAspect="1"/>
          </p:cNvPicPr>
          <p:nvPr/>
        </p:nvPicPr>
        <p:blipFill>
          <a:blip r:embed="rId9"/>
          <a:stretch>
            <a:fillRect/>
          </a:stretch>
        </p:blipFill>
        <p:spPr>
          <a:xfrm>
            <a:off x="5500838" y="6030580"/>
            <a:ext cx="1628775" cy="628650"/>
          </a:xfrm>
          <a:prstGeom prst="rect">
            <a:avLst/>
          </a:prstGeom>
        </p:spPr>
      </p:pic>
      <p:pic>
        <p:nvPicPr>
          <p:cNvPr id="3" name="Picture 2">
            <a:hlinkClick r:id="rId10" action="ppaction://hlinksldjump"/>
            <a:extLst>
              <a:ext uri="{FF2B5EF4-FFF2-40B4-BE49-F238E27FC236}">
                <a16:creationId xmlns:a16="http://schemas.microsoft.com/office/drawing/2014/main" id="{037A7922-37D9-D403-872F-C82AE3BF7E78}"/>
              </a:ext>
            </a:extLst>
          </p:cNvPr>
          <p:cNvPicPr>
            <a:picLocks noChangeAspect="1"/>
          </p:cNvPicPr>
          <p:nvPr/>
        </p:nvPicPr>
        <p:blipFill>
          <a:blip r:embed="rId11"/>
          <a:stretch>
            <a:fillRect/>
          </a:stretch>
        </p:blipFill>
        <p:spPr>
          <a:xfrm>
            <a:off x="7260522" y="6019647"/>
            <a:ext cx="1476375" cy="657225"/>
          </a:xfrm>
          <a:prstGeom prst="rect">
            <a:avLst/>
          </a:prstGeom>
        </p:spPr>
      </p:pic>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4" name="文字方塊 3">
            <a:extLst>
              <a:ext uri="{FF2B5EF4-FFF2-40B4-BE49-F238E27FC236}">
                <a16:creationId xmlns:a16="http://schemas.microsoft.com/office/drawing/2014/main" id="{754F7C8E-284B-C9B2-98B7-323543E94962}"/>
              </a:ext>
            </a:extLst>
          </p:cNvPr>
          <p:cNvSpPr txBox="1"/>
          <p:nvPr/>
        </p:nvSpPr>
        <p:spPr>
          <a:xfrm>
            <a:off x="1400807" y="6441710"/>
            <a:ext cx="1091725" cy="230832"/>
          </a:xfrm>
          <a:prstGeom prst="rect">
            <a:avLst/>
          </a:prstGeom>
          <a:noFill/>
        </p:spPr>
        <p:txBody>
          <a:bodyPr wrap="square">
            <a:spAutoFit/>
          </a:bodyPr>
          <a:lstStyle/>
          <a:p>
            <a:r>
              <a:rPr lang="zh-TW" altLang="en-US" sz="900" i="1" dirty="0">
                <a:solidFill>
                  <a:srgbClr val="0000FF"/>
                </a:solidFill>
                <a:hlinkClick r:id="rId13">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sp>
        <p:nvSpPr>
          <p:cNvPr id="6" name="文字方塊 5">
            <a:extLst>
              <a:ext uri="{FF2B5EF4-FFF2-40B4-BE49-F238E27FC236}">
                <a16:creationId xmlns:a16="http://schemas.microsoft.com/office/drawing/2014/main" id="{2017A9CD-D97E-AF6B-B2C5-EF755BB05EF0}"/>
              </a:ext>
            </a:extLst>
          </p:cNvPr>
          <p:cNvSpPr txBox="1"/>
          <p:nvPr/>
        </p:nvSpPr>
        <p:spPr>
          <a:xfrm>
            <a:off x="3181752" y="6446570"/>
            <a:ext cx="1228458" cy="230832"/>
          </a:xfrm>
          <a:prstGeom prst="rect">
            <a:avLst/>
          </a:prstGeom>
          <a:noFill/>
        </p:spPr>
        <p:txBody>
          <a:bodyPr wrap="square">
            <a:spAutoFit/>
          </a:bodyPr>
          <a:lstStyle/>
          <a:p>
            <a:r>
              <a:rPr lang="zh-TW" altLang="en-US" sz="900" i="1" dirty="0">
                <a:solidFill>
                  <a:srgbClr val="0000FF"/>
                </a:solidFill>
                <a:hlinkClick r:id="rId14">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sp>
        <p:nvSpPr>
          <p:cNvPr id="9" name="文字方塊 8">
            <a:extLst>
              <a:ext uri="{FF2B5EF4-FFF2-40B4-BE49-F238E27FC236}">
                <a16:creationId xmlns:a16="http://schemas.microsoft.com/office/drawing/2014/main" id="{C5B9199C-875A-4D07-901E-C95362B02214}"/>
              </a:ext>
            </a:extLst>
          </p:cNvPr>
          <p:cNvSpPr txBox="1"/>
          <p:nvPr/>
        </p:nvSpPr>
        <p:spPr>
          <a:xfrm>
            <a:off x="4857329" y="6446570"/>
            <a:ext cx="1254095" cy="230832"/>
          </a:xfrm>
          <a:prstGeom prst="rect">
            <a:avLst/>
          </a:prstGeom>
          <a:noFill/>
        </p:spPr>
        <p:txBody>
          <a:bodyPr wrap="square">
            <a:spAutoFit/>
          </a:bodyPr>
          <a:lstStyle/>
          <a:p>
            <a:r>
              <a:rPr lang="zh-TW" altLang="en-US" sz="900" i="1" dirty="0">
                <a:solidFill>
                  <a:srgbClr val="0000FF"/>
                </a:solidFill>
                <a:hlinkClick r:id="rId15">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sp>
        <p:nvSpPr>
          <p:cNvPr id="11" name="文字方塊 10">
            <a:extLst>
              <a:ext uri="{FF2B5EF4-FFF2-40B4-BE49-F238E27FC236}">
                <a16:creationId xmlns:a16="http://schemas.microsoft.com/office/drawing/2014/main" id="{3EDC38C9-9433-4736-2768-2D4F9237F7BB}"/>
              </a:ext>
            </a:extLst>
          </p:cNvPr>
          <p:cNvSpPr txBox="1"/>
          <p:nvPr/>
        </p:nvSpPr>
        <p:spPr>
          <a:xfrm>
            <a:off x="6494457" y="6430462"/>
            <a:ext cx="1015803" cy="230832"/>
          </a:xfrm>
          <a:prstGeom prst="rect">
            <a:avLst/>
          </a:prstGeom>
          <a:noFill/>
        </p:spPr>
        <p:txBody>
          <a:bodyPr wrap="square">
            <a:spAutoFit/>
          </a:bodyPr>
          <a:lstStyle/>
          <a:p>
            <a:r>
              <a:rPr lang="zh-TW" altLang="en-US" sz="900" i="1" dirty="0">
                <a:solidFill>
                  <a:srgbClr val="0000FF"/>
                </a:solidFill>
                <a:hlinkClick r:id="rId16">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sp>
        <p:nvSpPr>
          <p:cNvPr id="19" name="文字方塊 18">
            <a:extLst>
              <a:ext uri="{FF2B5EF4-FFF2-40B4-BE49-F238E27FC236}">
                <a16:creationId xmlns:a16="http://schemas.microsoft.com/office/drawing/2014/main" id="{49F66ABC-C99F-2BCD-A630-8C57451AB240}"/>
              </a:ext>
            </a:extLst>
          </p:cNvPr>
          <p:cNvSpPr txBox="1"/>
          <p:nvPr/>
        </p:nvSpPr>
        <p:spPr>
          <a:xfrm>
            <a:off x="8142648" y="6437858"/>
            <a:ext cx="1134454" cy="230832"/>
          </a:xfrm>
          <a:prstGeom prst="rect">
            <a:avLst/>
          </a:prstGeom>
          <a:noFill/>
        </p:spPr>
        <p:txBody>
          <a:bodyPr wrap="square">
            <a:spAutoFit/>
          </a:bodyPr>
          <a:lstStyle/>
          <a:p>
            <a:r>
              <a:rPr lang="zh-TW" altLang="en-US" sz="900" i="1" dirty="0">
                <a:solidFill>
                  <a:srgbClr val="0000FF"/>
                </a:solidFill>
                <a:hlinkClick r:id="rId17">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spTree>
    <p:extLst>
      <p:ext uri="{BB962C8B-B14F-4D97-AF65-F5344CB8AC3E}">
        <p14:creationId xmlns:p14="http://schemas.microsoft.com/office/powerpoint/2010/main" val="42582384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zh-TW" altLang="en-US" sz="1600">
                <a:latin typeface="標楷體" panose="03000509000000000000" pitchFamily="65" charset="-120"/>
                <a:ea typeface="標楷體" panose="03000509000000000000" pitchFamily="65" charset="-120"/>
              </a:rPr>
              <a:t>有許多不同類型的黑名單。某些黑名單中記錄的是禁止進入特定地點的車輛，也有一些黑名單是關聯到犯罪嫌疑人的車輛。此外，黑名單中可能還包括牌照過期或其他原因而被列入的車輛。</a:t>
            </a:r>
            <a:endParaRPr lang="en-US" sz="1600">
              <a:solidFill>
                <a:schemeClr val="tx1">
                  <a:lumMod val="50000"/>
                  <a:lumOff val="50000"/>
                </a:schemeClr>
              </a:solidFill>
              <a:latin typeface="標楷體" panose="03000509000000000000" pitchFamily="65" charset="-120"/>
              <a:ea typeface="標楷體" panose="03000509000000000000" pitchFamily="65" charset="-12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ltLang="zh-TW"/>
              <a:t>:</a:t>
            </a:r>
            <a:r>
              <a:rPr lang="zh-TW" altLang="en-US"/>
              <a:t> 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zh-TW" altLang="en-US" sz="2400">
                <a:latin typeface="標楷體" panose="03000509000000000000" pitchFamily="65" charset="-120"/>
                <a:ea typeface="標楷體" panose="03000509000000000000" pitchFamily="65" charset="-120"/>
              </a:rPr>
              <a:t>黑名單車輛識別</a:t>
            </a:r>
            <a:endParaRPr lang="en-US" altLang="zh-TW" sz="2400">
              <a:latin typeface="標楷體" panose="03000509000000000000" pitchFamily="65" charset="-120"/>
              <a:ea typeface="標楷體" panose="03000509000000000000" pitchFamily="65" charset="-120"/>
            </a:endParaRPr>
          </a:p>
          <a:p>
            <a:br>
              <a:rPr lang="en-US" b="0" i="0">
                <a:solidFill>
                  <a:srgbClr val="FFFFFF"/>
                </a:solidFill>
                <a:effectLst/>
                <a:latin typeface="標楷體" panose="03000509000000000000" pitchFamily="65" charset="-120"/>
                <a:ea typeface="標楷體" panose="03000509000000000000" pitchFamily="65" charset="-120"/>
              </a:rPr>
            </a:br>
            <a:endParaRPr lang="en-US">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598003"/>
            <a:ext cx="4755929" cy="338554"/>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通過自動識別車牌來辨識黑名單車輛</a:t>
            </a:r>
            <a:endParaRPr lang="en-US" sz="1600" b="0" i="0">
              <a:solidFill>
                <a:schemeClr val="tx1">
                  <a:lumMod val="50000"/>
                  <a:lumOff val="50000"/>
                </a:schemeClr>
              </a:solidFill>
              <a:effectLst/>
              <a:latin typeface="標楷體" panose="03000509000000000000" pitchFamily="65" charset="-120"/>
              <a:ea typeface="標楷體" panose="03000509000000000000" pitchFamily="65" charset="-12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zh-TW" altLang="en-US" sz="1600">
                <a:latin typeface="Times New Roman" panose="02020603050405020304" pitchFamily="18" charset="0"/>
                <a:ea typeface="標楷體" panose="03000509000000000000" pitchFamily="65" charset="-120"/>
                <a:cs typeface="Times New Roman" panose="02020603050405020304" pitchFamily="18" charset="0"/>
              </a:rPr>
              <a:t>這是基於</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ACTi</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攝像機內建的</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自動車牌識別（</a:t>
            </a:r>
            <a:r>
              <a:rPr lang="en-US" altLang="zh-TW" sz="1600" b="1">
                <a:latin typeface="Times New Roman" panose="02020603050405020304" pitchFamily="18" charset="0"/>
                <a:ea typeface="標楷體" panose="03000509000000000000" pitchFamily="65" charset="-120"/>
                <a:cs typeface="Times New Roman" panose="02020603050405020304" pitchFamily="18" charset="0"/>
              </a:rPr>
              <a:t>ALPR</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分析技術。 </a:t>
            </a:r>
            <a:r>
              <a:rPr lang="zh-TW" altLang="en-US" sz="1600" b="0" i="0">
                <a:solidFill>
                  <a:schemeClr val="tx2">
                    <a:lumMod val="60000"/>
                    <a:lumOff val="40000"/>
                  </a:schemeClr>
                </a:solidFill>
                <a:effectLst/>
                <a:latin typeface="Times New Roman" panose="02020603050405020304" pitchFamily="18" charset="0"/>
                <a:ea typeface="標楷體" panose="03000509000000000000" pitchFamily="65" charset="-120"/>
                <a:cs typeface="Times New Roman" panose="02020603050405020304" pitchFamily="18" charset="0"/>
                <a:hlinkClick r:id="rId3" action="ppaction://hlinksldjump"/>
              </a:rPr>
              <a:t>查看更多</a:t>
            </a:r>
            <a:endParaRPr lang="en-US" sz="1600" b="0" i="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026" name="Picture 2">
            <a:extLst>
              <a:ext uri="{FF2B5EF4-FFF2-40B4-BE49-F238E27FC236}">
                <a16:creationId xmlns:a16="http://schemas.microsoft.com/office/drawing/2014/main" id="{A1A5F786-9F95-C4D1-4FBE-A45F6C42AC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445" y="1716278"/>
            <a:ext cx="3626584" cy="207621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880EB07B-2A6D-F175-0C3C-2188BF14F84F}"/>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7E884E3-0E23-A1E9-211A-11C640B5DFE0}"/>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6" name="Group 5">
            <a:extLst>
              <a:ext uri="{FF2B5EF4-FFF2-40B4-BE49-F238E27FC236}">
                <a16:creationId xmlns:a16="http://schemas.microsoft.com/office/drawing/2014/main" id="{C4B4CC2A-ECBA-C462-BA3F-9E90EC9DC4F8}"/>
              </a:ext>
            </a:extLst>
          </p:cNvPr>
          <p:cNvGrpSpPr/>
          <p:nvPr/>
        </p:nvGrpSpPr>
        <p:grpSpPr>
          <a:xfrm>
            <a:off x="228988" y="6093296"/>
            <a:ext cx="1977754" cy="581025"/>
            <a:chOff x="228988" y="6093296"/>
            <a:chExt cx="1977754" cy="581025"/>
          </a:xfrm>
        </p:grpSpPr>
        <p:pic>
          <p:nvPicPr>
            <p:cNvPr id="7" name="Picture 6">
              <a:extLst>
                <a:ext uri="{FF2B5EF4-FFF2-40B4-BE49-F238E27FC236}">
                  <a16:creationId xmlns:a16="http://schemas.microsoft.com/office/drawing/2014/main" id="{B63DE7F5-3426-E8D4-6768-4C0BA67D83AF}"/>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994415D8-4604-5CDF-B653-7B7D75D0444B}"/>
                </a:ext>
              </a:extLst>
            </p:cNvPr>
            <p:cNvSpPr txBox="1"/>
            <p:nvPr/>
          </p:nvSpPr>
          <p:spPr>
            <a:xfrm>
              <a:off x="1434852" y="6439876"/>
              <a:ext cx="771890" cy="230832"/>
            </a:xfrm>
            <a:prstGeom prst="rect">
              <a:avLst/>
            </a:prstGeom>
            <a:noFill/>
          </p:spPr>
          <p:txBody>
            <a:bodyPr wrap="square" rtlCol="0">
              <a:spAutoFit/>
            </a:bodyPr>
            <a:lstStyle/>
            <a:p>
              <a:r>
                <a:rPr lang="zh-TW" altLang="en-US" sz="900" i="1" dirty="0">
                  <a:solidFill>
                    <a:srgbClr val="0000FF"/>
                  </a:solidFill>
                  <a:hlinkClick r:id="rId6">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0" name="Group 9">
            <a:extLst>
              <a:ext uri="{FF2B5EF4-FFF2-40B4-BE49-F238E27FC236}">
                <a16:creationId xmlns:a16="http://schemas.microsoft.com/office/drawing/2014/main" id="{689E5B80-BADD-F6AC-BE2D-AC26801C686D}"/>
              </a:ext>
            </a:extLst>
          </p:cNvPr>
          <p:cNvGrpSpPr/>
          <p:nvPr/>
        </p:nvGrpSpPr>
        <p:grpSpPr>
          <a:xfrm>
            <a:off x="2162445" y="6055196"/>
            <a:ext cx="1738801" cy="619125"/>
            <a:chOff x="2162445" y="6055196"/>
            <a:chExt cx="1738801" cy="619125"/>
          </a:xfrm>
        </p:grpSpPr>
        <p:pic>
          <p:nvPicPr>
            <p:cNvPr id="11" name="Picture 10">
              <a:extLst>
                <a:ext uri="{FF2B5EF4-FFF2-40B4-BE49-F238E27FC236}">
                  <a16:creationId xmlns:a16="http://schemas.microsoft.com/office/drawing/2014/main" id="{5D19F5B4-7896-F749-929F-77E85E053A52}"/>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502C1802-D1B2-8907-F216-3C7C38C82D1C}"/>
                </a:ext>
              </a:extLst>
            </p:cNvPr>
            <p:cNvSpPr txBox="1"/>
            <p:nvPr/>
          </p:nvSpPr>
          <p:spPr>
            <a:xfrm>
              <a:off x="3168215" y="6407415"/>
              <a:ext cx="733031" cy="230832"/>
            </a:xfrm>
            <a:prstGeom prst="rect">
              <a:avLst/>
            </a:prstGeom>
            <a:noFill/>
          </p:spPr>
          <p:txBody>
            <a:bodyPr wrap="square" rtlCol="0">
              <a:spAutoFit/>
            </a:bodyPr>
            <a:lstStyle/>
            <a:p>
              <a:r>
                <a:rPr lang="zh-TW" altLang="en-US" sz="900" i="1" dirty="0">
                  <a:solidFill>
                    <a:srgbClr val="0000FF"/>
                  </a:solidFill>
                  <a:hlinkClick r:id="rId8">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9" name="Group 18">
            <a:extLst>
              <a:ext uri="{FF2B5EF4-FFF2-40B4-BE49-F238E27FC236}">
                <a16:creationId xmlns:a16="http://schemas.microsoft.com/office/drawing/2014/main" id="{B0C5CB74-CBB9-55D4-B3B9-1A3FCDC5262A}"/>
              </a:ext>
            </a:extLst>
          </p:cNvPr>
          <p:cNvGrpSpPr/>
          <p:nvPr/>
        </p:nvGrpSpPr>
        <p:grpSpPr>
          <a:xfrm>
            <a:off x="3884029" y="6102821"/>
            <a:ext cx="1652222" cy="589871"/>
            <a:chOff x="3884029" y="6102821"/>
            <a:chExt cx="1652222" cy="589871"/>
          </a:xfrm>
        </p:grpSpPr>
        <p:pic>
          <p:nvPicPr>
            <p:cNvPr id="21" name="Picture 20">
              <a:extLst>
                <a:ext uri="{FF2B5EF4-FFF2-40B4-BE49-F238E27FC236}">
                  <a16:creationId xmlns:a16="http://schemas.microsoft.com/office/drawing/2014/main" id="{84364777-7CCF-D69C-2ACA-725E83878F2D}"/>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ED7B9DEA-1390-30C0-9355-E604F6981C14}"/>
                </a:ext>
              </a:extLst>
            </p:cNvPr>
            <p:cNvSpPr txBox="1"/>
            <p:nvPr/>
          </p:nvSpPr>
          <p:spPr>
            <a:xfrm>
              <a:off x="4821542" y="6461860"/>
              <a:ext cx="714709" cy="230832"/>
            </a:xfrm>
            <a:prstGeom prst="rect">
              <a:avLst/>
            </a:prstGeom>
            <a:noFill/>
          </p:spPr>
          <p:txBody>
            <a:bodyPr wrap="square" rtlCol="0">
              <a:spAutoFit/>
            </a:bodyPr>
            <a:lstStyle/>
            <a:p>
              <a:r>
                <a:rPr lang="zh-TW" altLang="en-US" sz="900" i="1" dirty="0">
                  <a:solidFill>
                    <a:srgbClr val="0000FF"/>
                  </a:solidFill>
                  <a:hlinkClick r:id="rId10">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5" name="Group 24">
            <a:extLst>
              <a:ext uri="{FF2B5EF4-FFF2-40B4-BE49-F238E27FC236}">
                <a16:creationId xmlns:a16="http://schemas.microsoft.com/office/drawing/2014/main" id="{8B320E40-1DCA-F274-69EB-DCAD26F15D6F}"/>
              </a:ext>
            </a:extLst>
          </p:cNvPr>
          <p:cNvGrpSpPr/>
          <p:nvPr/>
        </p:nvGrpSpPr>
        <p:grpSpPr>
          <a:xfrm>
            <a:off x="5500838" y="6030580"/>
            <a:ext cx="1730251" cy="640128"/>
            <a:chOff x="5500838" y="6030580"/>
            <a:chExt cx="1730251" cy="640128"/>
          </a:xfrm>
        </p:grpSpPr>
        <p:pic>
          <p:nvPicPr>
            <p:cNvPr id="26" name="Picture 25">
              <a:extLst>
                <a:ext uri="{FF2B5EF4-FFF2-40B4-BE49-F238E27FC236}">
                  <a16:creationId xmlns:a16="http://schemas.microsoft.com/office/drawing/2014/main" id="{A99C5BC1-AB14-CCBD-F105-97D66EF9F030}"/>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9382F77-D79C-4607-521A-590B660CED70}"/>
                </a:ext>
              </a:extLst>
            </p:cNvPr>
            <p:cNvSpPr txBox="1"/>
            <p:nvPr/>
          </p:nvSpPr>
          <p:spPr>
            <a:xfrm>
              <a:off x="6516381" y="6439876"/>
              <a:ext cx="714708" cy="230832"/>
            </a:xfrm>
            <a:prstGeom prst="rect">
              <a:avLst/>
            </a:prstGeom>
            <a:noFill/>
          </p:spPr>
          <p:txBody>
            <a:bodyPr wrap="square" rtlCol="0">
              <a:spAutoFit/>
            </a:bodyPr>
            <a:lstStyle/>
            <a:p>
              <a:r>
                <a:rPr lang="zh-TW" altLang="en-US" sz="900" i="1" dirty="0">
                  <a:solidFill>
                    <a:srgbClr val="0000FF"/>
                  </a:solidFill>
                  <a:hlinkClick r:id="rId12">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8" name="Group 27">
            <a:extLst>
              <a:ext uri="{FF2B5EF4-FFF2-40B4-BE49-F238E27FC236}">
                <a16:creationId xmlns:a16="http://schemas.microsoft.com/office/drawing/2014/main" id="{7C1F0083-149B-AA4F-68A5-B8120A19BE36}"/>
              </a:ext>
            </a:extLst>
          </p:cNvPr>
          <p:cNvGrpSpPr/>
          <p:nvPr/>
        </p:nvGrpSpPr>
        <p:grpSpPr>
          <a:xfrm>
            <a:off x="7260522" y="6019647"/>
            <a:ext cx="1616809" cy="657225"/>
            <a:chOff x="7260522" y="6019647"/>
            <a:chExt cx="1616809" cy="657225"/>
          </a:xfrm>
        </p:grpSpPr>
        <p:pic>
          <p:nvPicPr>
            <p:cNvPr id="29" name="Picture 28">
              <a:extLst>
                <a:ext uri="{FF2B5EF4-FFF2-40B4-BE49-F238E27FC236}">
                  <a16:creationId xmlns:a16="http://schemas.microsoft.com/office/drawing/2014/main" id="{7A816236-83F6-2B4A-6C60-92360D4F73E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34233C1E-BD7B-2ADC-5029-C968DA56590F}"/>
                </a:ext>
              </a:extLst>
            </p:cNvPr>
            <p:cNvSpPr txBox="1"/>
            <p:nvPr/>
          </p:nvSpPr>
          <p:spPr>
            <a:xfrm>
              <a:off x="8157888" y="6439876"/>
              <a:ext cx="719443" cy="230832"/>
            </a:xfrm>
            <a:prstGeom prst="rect">
              <a:avLst/>
            </a:prstGeom>
            <a:noFill/>
          </p:spPr>
          <p:txBody>
            <a:bodyPr wrap="square" rtlCol="0">
              <a:spAutoFit/>
            </a:bodyPr>
            <a:lstStyle/>
            <a:p>
              <a:r>
                <a:rPr lang="zh-TW" altLang="en-US" sz="900" i="1" dirty="0">
                  <a:solidFill>
                    <a:srgbClr val="0000FF"/>
                  </a:solidFill>
                  <a:hlinkClick r:id="rId14">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spTree>
    <p:extLst>
      <p:ext uri="{BB962C8B-B14F-4D97-AF65-F5344CB8AC3E}">
        <p14:creationId xmlns:p14="http://schemas.microsoft.com/office/powerpoint/2010/main" val="9154421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交通</a:t>
            </a:r>
            <a:r>
              <a:rPr lang="en-US"/>
              <a:t>: </a:t>
            </a:r>
            <a:r>
              <a:rPr lang="zh-TW" altLang="en-US"/>
              <a:t>專案參考</a:t>
            </a:r>
            <a:endParaRPr lang="en-US"/>
          </a:p>
        </p:txBody>
      </p:sp>
      <p:pic>
        <p:nvPicPr>
          <p:cNvPr id="15" name="Picture 14">
            <a:hlinkClick r:id="rId3"/>
            <a:extLst>
              <a:ext uri="{FF2B5EF4-FFF2-40B4-BE49-F238E27FC236}">
                <a16:creationId xmlns:a16="http://schemas.microsoft.com/office/drawing/2014/main" id="{445CC619-07C4-8ACD-53D0-3DC42DBDE58A}"/>
              </a:ext>
            </a:extLst>
          </p:cNvPr>
          <p:cNvPicPr>
            <a:picLocks noChangeAspect="1"/>
          </p:cNvPicPr>
          <p:nvPr/>
        </p:nvPicPr>
        <p:blipFill>
          <a:blip r:embed="rId4"/>
          <a:stretch>
            <a:fillRect/>
          </a:stretch>
        </p:blipFill>
        <p:spPr>
          <a:xfrm>
            <a:off x="352991" y="1696959"/>
            <a:ext cx="2453583" cy="1446621"/>
          </a:xfrm>
          <a:prstGeom prst="rect">
            <a:avLst/>
          </a:prstGeom>
        </p:spPr>
      </p:pic>
      <p:pic>
        <p:nvPicPr>
          <p:cNvPr id="17" name="Picture 16">
            <a:hlinkClick r:id="rId5"/>
            <a:extLst>
              <a:ext uri="{FF2B5EF4-FFF2-40B4-BE49-F238E27FC236}">
                <a16:creationId xmlns:a16="http://schemas.microsoft.com/office/drawing/2014/main" id="{5A91F6EB-C798-F3A6-E1AF-9DB0A67962BF}"/>
              </a:ext>
            </a:extLst>
          </p:cNvPr>
          <p:cNvPicPr>
            <a:picLocks noChangeAspect="1"/>
          </p:cNvPicPr>
          <p:nvPr/>
        </p:nvPicPr>
        <p:blipFill>
          <a:blip r:embed="rId6"/>
          <a:stretch>
            <a:fillRect/>
          </a:stretch>
        </p:blipFill>
        <p:spPr>
          <a:xfrm>
            <a:off x="3195872" y="1696959"/>
            <a:ext cx="2461598" cy="1447164"/>
          </a:xfrm>
          <a:prstGeom prst="rect">
            <a:avLst/>
          </a:prstGeom>
        </p:spPr>
      </p:pic>
      <p:pic>
        <p:nvPicPr>
          <p:cNvPr id="22" name="Picture 21">
            <a:hlinkClick r:id="rId7"/>
            <a:extLst>
              <a:ext uri="{FF2B5EF4-FFF2-40B4-BE49-F238E27FC236}">
                <a16:creationId xmlns:a16="http://schemas.microsoft.com/office/drawing/2014/main" id="{58CEF018-FC5A-4546-CA41-88193CD24D65}"/>
              </a:ext>
            </a:extLst>
          </p:cNvPr>
          <p:cNvPicPr>
            <a:picLocks noChangeAspect="1"/>
          </p:cNvPicPr>
          <p:nvPr/>
        </p:nvPicPr>
        <p:blipFill>
          <a:blip r:embed="rId8"/>
          <a:stretch>
            <a:fillRect/>
          </a:stretch>
        </p:blipFill>
        <p:spPr>
          <a:xfrm>
            <a:off x="6074877" y="1703139"/>
            <a:ext cx="2461598" cy="1413804"/>
          </a:xfrm>
          <a:prstGeom prst="rect">
            <a:avLst/>
          </a:prstGeom>
        </p:spPr>
      </p:pic>
      <p:pic>
        <p:nvPicPr>
          <p:cNvPr id="31" name="Picture 30">
            <a:hlinkClick r:id="rId9"/>
            <a:extLst>
              <a:ext uri="{FF2B5EF4-FFF2-40B4-BE49-F238E27FC236}">
                <a16:creationId xmlns:a16="http://schemas.microsoft.com/office/drawing/2014/main" id="{2B047031-C44E-9E1A-31BF-C9EF875B7969}"/>
              </a:ext>
            </a:extLst>
          </p:cNvPr>
          <p:cNvPicPr>
            <a:picLocks noChangeAspect="1"/>
          </p:cNvPicPr>
          <p:nvPr/>
        </p:nvPicPr>
        <p:blipFill>
          <a:blip r:embed="rId10"/>
          <a:stretch>
            <a:fillRect/>
          </a:stretch>
        </p:blipFill>
        <p:spPr>
          <a:xfrm>
            <a:off x="351581" y="3376101"/>
            <a:ext cx="2453583" cy="1380140"/>
          </a:xfrm>
          <a:prstGeom prst="rect">
            <a:avLst/>
          </a:prstGeom>
        </p:spPr>
      </p:pic>
      <p:pic>
        <p:nvPicPr>
          <p:cNvPr id="33" name="Picture 32">
            <a:hlinkClick r:id="rId11"/>
            <a:extLst>
              <a:ext uri="{FF2B5EF4-FFF2-40B4-BE49-F238E27FC236}">
                <a16:creationId xmlns:a16="http://schemas.microsoft.com/office/drawing/2014/main" id="{A19CCD6E-EB22-79AE-DA12-789B575C86D2}"/>
              </a:ext>
            </a:extLst>
          </p:cNvPr>
          <p:cNvPicPr>
            <a:picLocks noChangeAspect="1"/>
          </p:cNvPicPr>
          <p:nvPr/>
        </p:nvPicPr>
        <p:blipFill>
          <a:blip r:embed="rId12"/>
          <a:stretch>
            <a:fillRect/>
          </a:stretch>
        </p:blipFill>
        <p:spPr>
          <a:xfrm>
            <a:off x="3192897" y="3376097"/>
            <a:ext cx="2461599" cy="1406628"/>
          </a:xfrm>
          <a:prstGeom prst="rect">
            <a:avLst/>
          </a:prstGeom>
        </p:spPr>
      </p:pic>
      <p:pic>
        <p:nvPicPr>
          <p:cNvPr id="35" name="Picture 34">
            <a:hlinkClick r:id="rId13"/>
            <a:extLst>
              <a:ext uri="{FF2B5EF4-FFF2-40B4-BE49-F238E27FC236}">
                <a16:creationId xmlns:a16="http://schemas.microsoft.com/office/drawing/2014/main" id="{0894A31D-9704-EB92-9C18-94C518D3FD04}"/>
              </a:ext>
            </a:extLst>
          </p:cNvPr>
          <p:cNvPicPr>
            <a:picLocks noChangeAspect="1"/>
          </p:cNvPicPr>
          <p:nvPr/>
        </p:nvPicPr>
        <p:blipFill>
          <a:blip r:embed="rId14"/>
          <a:stretch>
            <a:fillRect/>
          </a:stretch>
        </p:blipFill>
        <p:spPr>
          <a:xfrm>
            <a:off x="6074780" y="3357144"/>
            <a:ext cx="2461598" cy="1437118"/>
          </a:xfrm>
          <a:prstGeom prst="rect">
            <a:avLst/>
          </a:prstGeom>
        </p:spPr>
      </p:pic>
      <p:pic>
        <p:nvPicPr>
          <p:cNvPr id="37" name="Picture 36">
            <a:hlinkClick r:id="rId15"/>
            <a:extLst>
              <a:ext uri="{FF2B5EF4-FFF2-40B4-BE49-F238E27FC236}">
                <a16:creationId xmlns:a16="http://schemas.microsoft.com/office/drawing/2014/main" id="{6BF121AA-7D58-1554-F369-C8EDC8D07D06}"/>
              </a:ext>
            </a:extLst>
          </p:cNvPr>
          <p:cNvPicPr>
            <a:picLocks noChangeAspect="1"/>
          </p:cNvPicPr>
          <p:nvPr/>
        </p:nvPicPr>
        <p:blipFill>
          <a:blip r:embed="rId16"/>
          <a:stretch>
            <a:fillRect/>
          </a:stretch>
        </p:blipFill>
        <p:spPr>
          <a:xfrm>
            <a:off x="371568" y="5005058"/>
            <a:ext cx="2433596" cy="1429030"/>
          </a:xfrm>
          <a:prstGeom prst="rect">
            <a:avLst/>
          </a:prstGeom>
        </p:spPr>
      </p:pic>
    </p:spTree>
    <p:extLst>
      <p:ext uri="{BB962C8B-B14F-4D97-AF65-F5344CB8AC3E}">
        <p14:creationId xmlns:p14="http://schemas.microsoft.com/office/powerpoint/2010/main" val="26745970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2393003" y="3124727"/>
            <a:ext cx="4095346" cy="1194353"/>
          </a:xfrm>
          <a:prstGeom prst="rect">
            <a:avLst/>
          </a:prstGeom>
          <a:gradFill flip="none" rotWithShape="1">
            <a:gsLst>
              <a:gs pos="2000">
                <a:schemeClr val="bg1"/>
              </a:gs>
              <a:gs pos="51000">
                <a:schemeClr val="bg1">
                  <a:lumMod val="95000"/>
                </a:schemeClr>
              </a:gs>
            </a:gsLst>
            <a:lin ang="10800000" scaled="0"/>
            <a:tileRect/>
          </a:gradFill>
          <a:ln>
            <a:noFill/>
          </a:ln>
        </p:spPr>
        <p:txBody>
          <a:bodyPr vert="horz" lIns="640080" tIns="45720" rIns="91440" bIns="45720" rtlCol="0" anchor="ctr">
            <a:noAutofit/>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sz="4000"/>
              <a:t>公園</a:t>
            </a:r>
            <a:r>
              <a:rPr lang="en-US" altLang="zh-TW" sz="4000"/>
              <a:t>&amp;</a:t>
            </a:r>
            <a:r>
              <a:rPr lang="zh-TW" altLang="en-US" sz="4000"/>
              <a:t>廣場</a:t>
            </a:r>
            <a:endParaRPr lang="en-US" sz="4000"/>
          </a:p>
        </p:txBody>
      </p:sp>
    </p:spTree>
    <p:extLst>
      <p:ext uri="{BB962C8B-B14F-4D97-AF65-F5344CB8AC3E}">
        <p14:creationId xmlns:p14="http://schemas.microsoft.com/office/powerpoint/2010/main" val="36011043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 公園</a:t>
            </a:r>
            <a:r>
              <a:rPr lang="en-US" altLang="zh-TW"/>
              <a:t>&amp;</a:t>
            </a:r>
            <a:r>
              <a:rPr lang="zh-TW" altLang="en-US"/>
              <a:t>廣場</a:t>
            </a:r>
            <a:r>
              <a:rPr lang="en-US" altLang="zh-TW"/>
              <a:t>:</a:t>
            </a:r>
            <a:r>
              <a:rPr lang="zh-TW" altLang="en-US"/>
              <a:t>概述</a:t>
            </a:r>
            <a:endParaRPr lang="en-US"/>
          </a:p>
        </p:txBody>
      </p:sp>
      <p:sp>
        <p:nvSpPr>
          <p:cNvPr id="10" name="TextBox 9">
            <a:extLst>
              <a:ext uri="{FF2B5EF4-FFF2-40B4-BE49-F238E27FC236}">
                <a16:creationId xmlns:a16="http://schemas.microsoft.com/office/drawing/2014/main" id="{60B4391B-8304-3719-A07B-BEE7D43097DE}"/>
              </a:ext>
            </a:extLst>
          </p:cNvPr>
          <p:cNvSpPr txBox="1"/>
          <p:nvPr/>
        </p:nvSpPr>
        <p:spPr>
          <a:xfrm>
            <a:off x="330818" y="4057601"/>
            <a:ext cx="8616577" cy="1323439"/>
          </a:xfrm>
          <a:prstGeom prst="rect">
            <a:avLst/>
          </a:prstGeom>
          <a:noFill/>
        </p:spPr>
        <p:txBody>
          <a:bodyPr wrap="square">
            <a:spAutoFit/>
          </a:bodyPr>
          <a:lstStyle/>
          <a:p>
            <a:r>
              <a:rPr lang="zh-TW" altLang="en-US" sz="1600">
                <a:latin typeface="Times New Roman" panose="02020603050405020304" pitchFamily="18" charset="0"/>
                <a:ea typeface="標楷體" panose="03000509000000000000" pitchFamily="65" charset="-120"/>
                <a:cs typeface="Times New Roman" panose="02020603050405020304" pitchFamily="18" charset="0"/>
              </a:rPr>
              <a:t>每個公園和廣場類型的安全或業務管理相關挑戰和解決方案需求各不相同。由於這些公共區域對所有人開放，幫派聚集、犯罪活動和無家可歸問題是此處的主要挑戰。</a:t>
            </a:r>
            <a:endParaRPr lang="en-US" altLang="zh-TW" sz="1600">
              <a:latin typeface="Times New Roman" panose="02020603050405020304" pitchFamily="18" charset="0"/>
              <a:ea typeface="標楷體" panose="03000509000000000000" pitchFamily="65" charset="-120"/>
              <a:cs typeface="Times New Roman" panose="02020603050405020304" pitchFamily="18" charset="0"/>
            </a:endParaRPr>
          </a:p>
          <a:p>
            <a:endParaRPr lang="en-US" sz="160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endParaRPr>
          </a:p>
          <a:p>
            <a:r>
              <a:rPr lang="zh-TW" altLang="en-US" sz="1600">
                <a:latin typeface="Times New Roman" panose="02020603050405020304" pitchFamily="18" charset="0"/>
                <a:ea typeface="標楷體" panose="03000509000000000000" pitchFamily="65" charset="-120"/>
                <a:cs typeface="Times New Roman" panose="02020603050405020304" pitchFamily="18" charset="0"/>
              </a:rPr>
              <a:t>為了提供居民一個安全的環境，</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ACTi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結合了攝影機、影像管理系統、分析技術、公用對講機等多種設備，形成一套完整可靠的公共安全管理解決方案。</a:t>
            </a:r>
            <a:endParaRPr lang="en-US" altLang="zh-TW" sz="160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8434" name="Picture 2">
            <a:extLst>
              <a:ext uri="{FF2B5EF4-FFF2-40B4-BE49-F238E27FC236}">
                <a16:creationId xmlns:a16="http://schemas.microsoft.com/office/drawing/2014/main" id="{8A367A80-714F-B9AD-A47F-7D6AAD376B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772816"/>
            <a:ext cx="2238375" cy="1524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706A56C-27DB-6B9E-B14F-E1BF3E0592AC}"/>
              </a:ext>
            </a:extLst>
          </p:cNvPr>
          <p:cNvSpPr>
            <a:spLocks noChangeArrowheads="1"/>
          </p:cNvSpPr>
          <p:nvPr/>
        </p:nvSpPr>
        <p:spPr bwMode="auto">
          <a:xfrm>
            <a:off x="2919599" y="1772816"/>
            <a:ext cx="6182139"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zh-TW" sz="1800" b="0"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為了提供安全的市民環境，ACTi 提供完整的公共安全解決方案，包括攝像機、分析和視訊管理系統 (VMS)。藉由深度學習 AI，即時檢測幫派聚集、犯罪活動、無家可歸等問題，並迅速應對。</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zh-TW" altLang="zh-TW"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095695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城市區域</a:t>
            </a:r>
            <a:r>
              <a:rPr lang="en-US"/>
              <a:t>: </a:t>
            </a:r>
            <a:r>
              <a:rPr lang="zh-TW" altLang="en-US"/>
              <a:t>公園</a:t>
            </a:r>
            <a:r>
              <a:rPr lang="en-US" altLang="zh-TW"/>
              <a:t>&amp;</a:t>
            </a:r>
            <a:r>
              <a:rPr lang="zh-TW" altLang="en-US"/>
              <a:t>廣場</a:t>
            </a:r>
            <a:endParaRPr lang="en-US"/>
          </a:p>
        </p:txBody>
      </p:sp>
      <p:pic>
        <p:nvPicPr>
          <p:cNvPr id="3" name="Picture 2">
            <a:extLst>
              <a:ext uri="{FF2B5EF4-FFF2-40B4-BE49-F238E27FC236}">
                <a16:creationId xmlns:a16="http://schemas.microsoft.com/office/drawing/2014/main" id="{1CA78D89-7F88-F76B-A988-21D9AB09668E}"/>
              </a:ext>
            </a:extLst>
          </p:cNvPr>
          <p:cNvPicPr>
            <a:picLocks noChangeAspect="1"/>
          </p:cNvPicPr>
          <p:nvPr/>
        </p:nvPicPr>
        <p:blipFill>
          <a:blip r:embed="rId3"/>
          <a:stretch>
            <a:fillRect/>
          </a:stretch>
        </p:blipFill>
        <p:spPr>
          <a:xfrm>
            <a:off x="495300" y="1916832"/>
            <a:ext cx="8153400" cy="4638675"/>
          </a:xfrm>
          <a:prstGeom prst="rect">
            <a:avLst/>
          </a:prstGeom>
        </p:spPr>
      </p:pic>
      <p:sp>
        <p:nvSpPr>
          <p:cNvPr id="2" name="TextBox 1">
            <a:extLst>
              <a:ext uri="{FF2B5EF4-FFF2-40B4-BE49-F238E27FC236}">
                <a16:creationId xmlns:a16="http://schemas.microsoft.com/office/drawing/2014/main" id="{1DE06AA8-DF40-069F-60E7-A9B19590C5CE}"/>
              </a:ext>
            </a:extLst>
          </p:cNvPr>
          <p:cNvSpPr txBox="1"/>
          <p:nvPr/>
        </p:nvSpPr>
        <p:spPr>
          <a:xfrm>
            <a:off x="2987824" y="2276872"/>
            <a:ext cx="1254238" cy="30777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戶外停車場</a:t>
            </a:r>
            <a:endParaRPr lang="en-US" sz="1400" dirty="0">
              <a:latin typeface="標楷體" panose="03000509000000000000" pitchFamily="65" charset="-120"/>
              <a:ea typeface="標楷體" panose="03000509000000000000" pitchFamily="65" charset="-120"/>
            </a:endParaRPr>
          </a:p>
        </p:txBody>
      </p:sp>
      <p:sp>
        <p:nvSpPr>
          <p:cNvPr id="4" name="TextBox 3">
            <a:extLst>
              <a:ext uri="{FF2B5EF4-FFF2-40B4-BE49-F238E27FC236}">
                <a16:creationId xmlns:a16="http://schemas.microsoft.com/office/drawing/2014/main" id="{48F231AF-47FB-772B-CF4A-5C49EDB40E57}"/>
              </a:ext>
            </a:extLst>
          </p:cNvPr>
          <p:cNvSpPr txBox="1"/>
          <p:nvPr/>
        </p:nvSpPr>
        <p:spPr>
          <a:xfrm>
            <a:off x="4355976" y="3861048"/>
            <a:ext cx="576064" cy="30777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草地</a:t>
            </a:r>
            <a:endParaRPr lang="en-US" sz="1400" dirty="0">
              <a:latin typeface="標楷體" panose="03000509000000000000" pitchFamily="65" charset="-120"/>
              <a:ea typeface="標楷體" panose="03000509000000000000" pitchFamily="65" charset="-120"/>
            </a:endParaRPr>
          </a:p>
        </p:txBody>
      </p:sp>
      <p:sp>
        <p:nvSpPr>
          <p:cNvPr id="5" name="TextBox 4">
            <a:extLst>
              <a:ext uri="{FF2B5EF4-FFF2-40B4-BE49-F238E27FC236}">
                <a16:creationId xmlns:a16="http://schemas.microsoft.com/office/drawing/2014/main" id="{C6D9C3F1-999D-3740-8ECD-A518273A72BE}"/>
              </a:ext>
            </a:extLst>
          </p:cNvPr>
          <p:cNvSpPr txBox="1"/>
          <p:nvPr/>
        </p:nvSpPr>
        <p:spPr>
          <a:xfrm>
            <a:off x="5580112" y="2852936"/>
            <a:ext cx="952663" cy="30777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公共廣場</a:t>
            </a:r>
            <a:endParaRPr lang="en-US" sz="1400" dirty="0">
              <a:latin typeface="標楷體" panose="03000509000000000000" pitchFamily="65" charset="-120"/>
              <a:ea typeface="標楷體" panose="03000509000000000000" pitchFamily="65" charset="-120"/>
            </a:endParaRPr>
          </a:p>
        </p:txBody>
      </p:sp>
      <p:sp>
        <p:nvSpPr>
          <p:cNvPr id="6" name="TextBox 5">
            <a:extLst>
              <a:ext uri="{FF2B5EF4-FFF2-40B4-BE49-F238E27FC236}">
                <a16:creationId xmlns:a16="http://schemas.microsoft.com/office/drawing/2014/main" id="{799FE28F-B90D-ACB9-3B17-7E6A37CD63CF}"/>
              </a:ext>
            </a:extLst>
          </p:cNvPr>
          <p:cNvSpPr txBox="1"/>
          <p:nvPr/>
        </p:nvSpPr>
        <p:spPr>
          <a:xfrm>
            <a:off x="7164288" y="4437112"/>
            <a:ext cx="980471" cy="30777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運動場</a:t>
            </a:r>
            <a:endParaRPr lang="en-US" sz="1400" dirty="0">
              <a:latin typeface="標楷體" panose="03000509000000000000" pitchFamily="65" charset="-120"/>
              <a:ea typeface="標楷體" panose="03000509000000000000" pitchFamily="65" charset="-120"/>
            </a:endParaRPr>
          </a:p>
        </p:txBody>
      </p:sp>
      <p:sp>
        <p:nvSpPr>
          <p:cNvPr id="7" name="TextBox 6">
            <a:extLst>
              <a:ext uri="{FF2B5EF4-FFF2-40B4-BE49-F238E27FC236}">
                <a16:creationId xmlns:a16="http://schemas.microsoft.com/office/drawing/2014/main" id="{04271885-DC23-920E-C896-D4DADC7D9414}"/>
              </a:ext>
            </a:extLst>
          </p:cNvPr>
          <p:cNvSpPr txBox="1"/>
          <p:nvPr/>
        </p:nvSpPr>
        <p:spPr>
          <a:xfrm>
            <a:off x="1259632" y="5373216"/>
            <a:ext cx="1059362" cy="30777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人行天橋</a:t>
            </a:r>
            <a:endParaRPr lang="en-US" altLang="zh-TW" sz="1400" dirty="0">
              <a:latin typeface="標楷體" panose="03000509000000000000" pitchFamily="65" charset="-120"/>
              <a:ea typeface="標楷體" panose="03000509000000000000" pitchFamily="65" charset="-120"/>
            </a:endParaRPr>
          </a:p>
        </p:txBody>
      </p:sp>
      <p:sp>
        <p:nvSpPr>
          <p:cNvPr id="8" name="TextBox 7">
            <a:extLst>
              <a:ext uri="{FF2B5EF4-FFF2-40B4-BE49-F238E27FC236}">
                <a16:creationId xmlns:a16="http://schemas.microsoft.com/office/drawing/2014/main" id="{953D0380-D897-3631-C6C1-882EC29D1D3A}"/>
              </a:ext>
            </a:extLst>
          </p:cNvPr>
          <p:cNvSpPr txBox="1"/>
          <p:nvPr/>
        </p:nvSpPr>
        <p:spPr>
          <a:xfrm>
            <a:off x="1259632" y="3825044"/>
            <a:ext cx="729424" cy="30777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人行道</a:t>
            </a:r>
            <a:endParaRPr lang="en-US" sz="1400" dirty="0">
              <a:latin typeface="標楷體" panose="03000509000000000000" pitchFamily="65" charset="-120"/>
              <a:ea typeface="標楷體" panose="03000509000000000000" pitchFamily="65" charset="-120"/>
            </a:endParaRPr>
          </a:p>
        </p:txBody>
      </p:sp>
      <p:sp>
        <p:nvSpPr>
          <p:cNvPr id="9" name="TextBox 8">
            <a:extLst>
              <a:ext uri="{FF2B5EF4-FFF2-40B4-BE49-F238E27FC236}">
                <a16:creationId xmlns:a16="http://schemas.microsoft.com/office/drawing/2014/main" id="{654417B7-289A-9EDD-0A31-C9C0BD687C2F}"/>
              </a:ext>
            </a:extLst>
          </p:cNvPr>
          <p:cNvSpPr txBox="1"/>
          <p:nvPr/>
        </p:nvSpPr>
        <p:spPr>
          <a:xfrm>
            <a:off x="1187623" y="4236169"/>
            <a:ext cx="603469" cy="307777"/>
          </a:xfrm>
          <a:prstGeom prst="rect">
            <a:avLst/>
          </a:prstGeom>
          <a:solidFill>
            <a:schemeClr val="bg1"/>
          </a:solidFill>
        </p:spPr>
        <p:txBody>
          <a:bodyPr wrap="square" rtlCol="0">
            <a:spAutoFit/>
          </a:bodyPr>
          <a:lstStyle/>
          <a:p>
            <a:pPr algn="ctr"/>
            <a:r>
              <a:rPr lang="zh-TW" altLang="en-US" sz="1400">
                <a:latin typeface="標楷體" panose="03000509000000000000" pitchFamily="65" charset="-120"/>
                <a:ea typeface="標楷體" panose="03000509000000000000" pitchFamily="65" charset="-120"/>
              </a:rPr>
              <a:t>道路</a:t>
            </a:r>
            <a:endParaRPr lang="en-US" sz="14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0524432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公園</a:t>
            </a:r>
            <a:r>
              <a:rPr lang="en-US" altLang="zh-TW"/>
              <a:t>&amp;</a:t>
            </a:r>
            <a:r>
              <a:rPr lang="zh-TW" altLang="en-US"/>
              <a:t>廣場</a:t>
            </a:r>
            <a:r>
              <a:rPr lang="en-US"/>
              <a:t>:</a:t>
            </a:r>
            <a:r>
              <a:rPr lang="zh-TW" altLang="en-US"/>
              <a:t>應用與地點對照表</a:t>
            </a:r>
            <a:endParaRPr lang="en-US"/>
          </a:p>
        </p:txBody>
      </p:sp>
      <p:graphicFrame>
        <p:nvGraphicFramePr>
          <p:cNvPr id="4" name="Table 3">
            <a:extLst>
              <a:ext uri="{FF2B5EF4-FFF2-40B4-BE49-F238E27FC236}">
                <a16:creationId xmlns:a16="http://schemas.microsoft.com/office/drawing/2014/main" id="{6C89F2A5-E7F7-1D64-3B02-3D96EE92A311}"/>
              </a:ext>
            </a:extLst>
          </p:cNvPr>
          <p:cNvGraphicFramePr>
            <a:graphicFrameLocks noGrp="1"/>
          </p:cNvGraphicFramePr>
          <p:nvPr>
            <p:extLst>
              <p:ext uri="{D42A27DB-BD31-4B8C-83A1-F6EECF244321}">
                <p14:modId xmlns:p14="http://schemas.microsoft.com/office/powerpoint/2010/main" val="1647472947"/>
              </p:ext>
            </p:extLst>
          </p:nvPr>
        </p:nvGraphicFramePr>
        <p:xfrm>
          <a:off x="171582" y="1756358"/>
          <a:ext cx="8800836" cy="4888245"/>
        </p:xfrm>
        <a:graphic>
          <a:graphicData uri="http://schemas.openxmlformats.org/drawingml/2006/table">
            <a:tbl>
              <a:tblPr firstRow="1" bandRow="1">
                <a:tableStyleId>{5C22544A-7EE6-4342-B048-85BDC9FD1C3A}</a:tableStyleId>
              </a:tblPr>
              <a:tblGrid>
                <a:gridCol w="2079142">
                  <a:extLst>
                    <a:ext uri="{9D8B030D-6E8A-4147-A177-3AD203B41FA5}">
                      <a16:colId xmlns:a16="http://schemas.microsoft.com/office/drawing/2014/main" val="2167205820"/>
                    </a:ext>
                  </a:extLst>
                </a:gridCol>
                <a:gridCol w="960242">
                  <a:extLst>
                    <a:ext uri="{9D8B030D-6E8A-4147-A177-3AD203B41FA5}">
                      <a16:colId xmlns:a16="http://schemas.microsoft.com/office/drawing/2014/main" val="2565856468"/>
                    </a:ext>
                  </a:extLst>
                </a:gridCol>
                <a:gridCol w="960242">
                  <a:extLst>
                    <a:ext uri="{9D8B030D-6E8A-4147-A177-3AD203B41FA5}">
                      <a16:colId xmlns:a16="http://schemas.microsoft.com/office/drawing/2014/main" val="3900648050"/>
                    </a:ext>
                  </a:extLst>
                </a:gridCol>
                <a:gridCol w="960242">
                  <a:extLst>
                    <a:ext uri="{9D8B030D-6E8A-4147-A177-3AD203B41FA5}">
                      <a16:colId xmlns:a16="http://schemas.microsoft.com/office/drawing/2014/main" val="2122113404"/>
                    </a:ext>
                  </a:extLst>
                </a:gridCol>
                <a:gridCol w="960242">
                  <a:extLst>
                    <a:ext uri="{9D8B030D-6E8A-4147-A177-3AD203B41FA5}">
                      <a16:colId xmlns:a16="http://schemas.microsoft.com/office/drawing/2014/main" val="3155535811"/>
                    </a:ext>
                  </a:extLst>
                </a:gridCol>
                <a:gridCol w="960242">
                  <a:extLst>
                    <a:ext uri="{9D8B030D-6E8A-4147-A177-3AD203B41FA5}">
                      <a16:colId xmlns:a16="http://schemas.microsoft.com/office/drawing/2014/main" val="2748578960"/>
                    </a:ext>
                  </a:extLst>
                </a:gridCol>
                <a:gridCol w="960242">
                  <a:extLst>
                    <a:ext uri="{9D8B030D-6E8A-4147-A177-3AD203B41FA5}">
                      <a16:colId xmlns:a16="http://schemas.microsoft.com/office/drawing/2014/main" val="2393102404"/>
                    </a:ext>
                  </a:extLst>
                </a:gridCol>
                <a:gridCol w="960242">
                  <a:extLst>
                    <a:ext uri="{9D8B030D-6E8A-4147-A177-3AD203B41FA5}">
                      <a16:colId xmlns:a16="http://schemas.microsoft.com/office/drawing/2014/main" val="3567203134"/>
                    </a:ext>
                  </a:extLst>
                </a:gridCol>
              </a:tblGrid>
              <a:tr h="166625">
                <a:tc>
                  <a:txBody>
                    <a:bodyPr/>
                    <a:lstStyle/>
                    <a:p>
                      <a:pPr algn="ctr"/>
                      <a:endParaRPr lang="en-US" sz="1300">
                        <a:solidFill>
                          <a:schemeClr val="tx1">
                            <a:lumMod val="76000"/>
                            <a:lumOff val="24000"/>
                          </a:schemeClr>
                        </a:solidFill>
                      </a:endParaRPr>
                    </a:p>
                  </a:txBody>
                  <a:tcPr/>
                </a:tc>
                <a:tc>
                  <a:txBody>
                    <a:bodyPr/>
                    <a:lstStyle/>
                    <a:p>
                      <a:pPr lvl="0" algn="ctr">
                        <a:buNone/>
                      </a:pPr>
                      <a:r>
                        <a:rPr lang="zh-TW" altLang="en-US" sz="1400">
                          <a:solidFill>
                            <a:schemeClr val="bg1"/>
                          </a:solidFill>
                          <a:latin typeface="標楷體" panose="03000509000000000000" pitchFamily="65" charset="-120"/>
                          <a:ea typeface="標楷體" panose="03000509000000000000" pitchFamily="65" charset="-120"/>
                        </a:rPr>
                        <a:t>停車場</a:t>
                      </a:r>
                      <a:endParaRPr lang="en-US" sz="1400">
                        <a:solidFill>
                          <a:schemeClr val="bg1"/>
                        </a:solidFill>
                        <a:latin typeface="標楷體" panose="03000509000000000000" pitchFamily="65" charset="-120"/>
                        <a:ea typeface="標楷體" panose="03000509000000000000" pitchFamily="65" charset="-120"/>
                      </a:endParaRPr>
                    </a:p>
                  </a:txBody>
                  <a:tcPr/>
                </a:tc>
                <a:tc>
                  <a:txBody>
                    <a:bodyPr/>
                    <a:lstStyle/>
                    <a:p>
                      <a:pPr lvl="0" algn="ctr">
                        <a:buNone/>
                      </a:pPr>
                      <a:r>
                        <a:rPr lang="zh-TW" altLang="en-US" sz="1400">
                          <a:solidFill>
                            <a:schemeClr val="bg1"/>
                          </a:solidFill>
                          <a:latin typeface="標楷體" panose="03000509000000000000" pitchFamily="65" charset="-120"/>
                          <a:ea typeface="標楷體" panose="03000509000000000000" pitchFamily="65" charset="-120"/>
                        </a:rPr>
                        <a:t>人行道</a:t>
                      </a:r>
                      <a:endParaRPr lang="en-US" sz="1400">
                        <a:solidFill>
                          <a:schemeClr val="bg1"/>
                        </a:solidFill>
                        <a:latin typeface="標楷體" panose="03000509000000000000" pitchFamily="65" charset="-120"/>
                        <a:ea typeface="標楷體" panose="03000509000000000000" pitchFamily="65" charset="-120"/>
                      </a:endParaRPr>
                    </a:p>
                  </a:txBody>
                  <a:tcPr/>
                </a:tc>
                <a:tc>
                  <a:txBody>
                    <a:bodyPr/>
                    <a:lstStyle/>
                    <a:p>
                      <a:pPr algn="ctr"/>
                      <a:r>
                        <a:rPr lang="zh-TW" altLang="en-US" sz="1400">
                          <a:solidFill>
                            <a:schemeClr val="bg1"/>
                          </a:solidFill>
                          <a:latin typeface="標楷體" panose="03000509000000000000" pitchFamily="65" charset="-120"/>
                          <a:ea typeface="標楷體" panose="03000509000000000000" pitchFamily="65" charset="-120"/>
                        </a:rPr>
                        <a:t>道路</a:t>
                      </a:r>
                      <a:endParaRPr lang="en-US" sz="1400">
                        <a:solidFill>
                          <a:schemeClr val="bg1"/>
                        </a:solidFill>
                        <a:latin typeface="標楷體" panose="03000509000000000000" pitchFamily="65" charset="-120"/>
                        <a:ea typeface="標楷體" panose="03000509000000000000" pitchFamily="65" charset="-120"/>
                      </a:endParaRPr>
                    </a:p>
                  </a:txBody>
                  <a:tcPr/>
                </a:tc>
                <a:tc>
                  <a:txBody>
                    <a:bodyPr/>
                    <a:lstStyle/>
                    <a:p>
                      <a:pPr algn="ctr"/>
                      <a:r>
                        <a:rPr lang="zh-TW" altLang="en-US" sz="1400">
                          <a:solidFill>
                            <a:schemeClr val="bg1"/>
                          </a:solidFill>
                          <a:latin typeface="標楷體" panose="03000509000000000000" pitchFamily="65" charset="-120"/>
                          <a:ea typeface="標楷體" panose="03000509000000000000" pitchFamily="65" charset="-120"/>
                        </a:rPr>
                        <a:t>公共廣場</a:t>
                      </a:r>
                      <a:endParaRPr lang="en-US" sz="1400">
                        <a:solidFill>
                          <a:schemeClr val="bg1"/>
                        </a:solidFill>
                        <a:latin typeface="標楷體" panose="03000509000000000000" pitchFamily="65" charset="-120"/>
                        <a:ea typeface="標楷體" panose="03000509000000000000" pitchFamily="65" charset="-120"/>
                      </a:endParaRPr>
                    </a:p>
                  </a:txBody>
                  <a:tcPr/>
                </a:tc>
                <a:tc>
                  <a:txBody>
                    <a:bodyPr/>
                    <a:lstStyle/>
                    <a:p>
                      <a:pPr algn="ctr"/>
                      <a:r>
                        <a:rPr lang="zh-TW" altLang="en-US" sz="1400">
                          <a:solidFill>
                            <a:schemeClr val="bg1"/>
                          </a:solidFill>
                          <a:latin typeface="標楷體" panose="03000509000000000000" pitchFamily="65" charset="-120"/>
                          <a:ea typeface="標楷體" panose="03000509000000000000" pitchFamily="65" charset="-120"/>
                        </a:rPr>
                        <a:t>人行天橋</a:t>
                      </a:r>
                      <a:endParaRPr lang="en-US" sz="1400">
                        <a:solidFill>
                          <a:schemeClr val="bg1"/>
                        </a:solidFill>
                        <a:latin typeface="標楷體" panose="03000509000000000000" pitchFamily="65" charset="-120"/>
                        <a:ea typeface="標楷體" panose="03000509000000000000" pitchFamily="65" charset="-120"/>
                      </a:endParaRPr>
                    </a:p>
                  </a:txBody>
                  <a:tcPr/>
                </a:tc>
                <a:tc>
                  <a:txBody>
                    <a:bodyPr/>
                    <a:lstStyle/>
                    <a:p>
                      <a:pPr algn="ctr"/>
                      <a:r>
                        <a:rPr lang="zh-TW" altLang="en-US" sz="1400">
                          <a:solidFill>
                            <a:schemeClr val="bg1"/>
                          </a:solidFill>
                          <a:latin typeface="標楷體" panose="03000509000000000000" pitchFamily="65" charset="-120"/>
                          <a:ea typeface="標楷體" panose="03000509000000000000" pitchFamily="65" charset="-120"/>
                        </a:rPr>
                        <a:t>運動場</a:t>
                      </a:r>
                      <a:endParaRPr lang="en-US" sz="1400">
                        <a:solidFill>
                          <a:schemeClr val="bg1"/>
                        </a:solidFill>
                        <a:latin typeface="標楷體" panose="03000509000000000000" pitchFamily="65" charset="-120"/>
                        <a:ea typeface="標楷體" panose="03000509000000000000" pitchFamily="65" charset="-120"/>
                      </a:endParaRPr>
                    </a:p>
                  </a:txBody>
                  <a:tcPr/>
                </a:tc>
                <a:tc>
                  <a:txBody>
                    <a:bodyPr/>
                    <a:lstStyle/>
                    <a:p>
                      <a:pPr algn="ctr"/>
                      <a:r>
                        <a:rPr lang="zh-TW" altLang="en-US" sz="1400">
                          <a:solidFill>
                            <a:schemeClr val="bg1"/>
                          </a:solidFill>
                          <a:latin typeface="標楷體" panose="03000509000000000000" pitchFamily="65" charset="-120"/>
                          <a:ea typeface="標楷體" panose="03000509000000000000" pitchFamily="65" charset="-120"/>
                        </a:rPr>
                        <a:t>草地</a:t>
                      </a:r>
                      <a:endParaRPr lang="en-US" sz="1400">
                        <a:solidFill>
                          <a:schemeClr val="bg1"/>
                        </a:solidFill>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2090737549"/>
                  </a:ext>
                </a:extLst>
              </a:tr>
              <a:tr h="475405">
                <a:tc>
                  <a:txBody>
                    <a:bodyPr/>
                    <a:lstStyle/>
                    <a:p>
                      <a:pPr lvl="0" algn="l">
                        <a:lnSpc>
                          <a:spcPct val="100000"/>
                        </a:lnSpc>
                        <a:spcBef>
                          <a:spcPts val="0"/>
                        </a:spcBef>
                        <a:spcAft>
                          <a:spcPts val="0"/>
                        </a:spcAft>
                        <a:buNone/>
                      </a:pPr>
                      <a:r>
                        <a:rPr lang="zh-TW" altLang="en-US" sz="1400" b="0" i="0" u="none" strike="noStrike" noProof="0">
                          <a:solidFill>
                            <a:schemeClr val="tx1">
                              <a:lumMod val="76000"/>
                              <a:lumOff val="24000"/>
                            </a:schemeClr>
                          </a:solidFill>
                          <a:latin typeface="標楷體" panose="03000509000000000000" pitchFamily="65" charset="-120"/>
                          <a:ea typeface="標楷體" panose="03000509000000000000" pitchFamily="65" charset="-120"/>
                        </a:rPr>
                        <a:t>限制區域行駛偵測</a:t>
                      </a:r>
                      <a:endParaRPr lang="en-US" sz="1400" b="0" i="0" u="none" strike="noStrike" noProof="0">
                        <a:solidFill>
                          <a:srgbClr val="000000"/>
                        </a:solidFill>
                        <a:latin typeface="標楷體" panose="03000509000000000000" pitchFamily="65" charset="-120"/>
                        <a:ea typeface="標楷體" panose="03000509000000000000" pitchFamily="65" charset="-120"/>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078924313"/>
                  </a:ext>
                </a:extLst>
              </a:tr>
              <a:tr h="475405">
                <a:tc>
                  <a:txBody>
                    <a:bodyPr/>
                    <a:lstStyle/>
                    <a:p>
                      <a:pPr lvl="0" algn="l">
                        <a:lnSpc>
                          <a:spcPct val="100000"/>
                        </a:lnSpc>
                        <a:spcBef>
                          <a:spcPts val="0"/>
                        </a:spcBef>
                        <a:spcAft>
                          <a:spcPts val="0"/>
                        </a:spcAft>
                        <a:buNone/>
                      </a:pPr>
                      <a:r>
                        <a:rPr lang="zh-TW" altLang="en-US" sz="1400" b="0" i="0" u="none" strike="noStrike" noProof="0">
                          <a:solidFill>
                            <a:schemeClr val="tx1">
                              <a:lumMod val="76000"/>
                              <a:lumOff val="24000"/>
                            </a:schemeClr>
                          </a:solidFill>
                          <a:latin typeface="標楷體" panose="03000509000000000000" pitchFamily="65" charset="-120"/>
                          <a:ea typeface="標楷體" panose="03000509000000000000" pitchFamily="65" charset="-120"/>
                        </a:rPr>
                        <a:t>可疑徘徊偵測</a:t>
                      </a:r>
                      <a:endParaRPr lang="en-US" sz="1400" b="0" i="0" u="none" strike="noStrike" noProof="0">
                        <a:solidFill>
                          <a:srgbClr val="000000"/>
                        </a:solidFill>
                        <a:latin typeface="標楷體" panose="03000509000000000000" pitchFamily="65" charset="-120"/>
                        <a:ea typeface="標楷體" panose="03000509000000000000" pitchFamily="65" charset="-120"/>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461784252"/>
                  </a:ext>
                </a:extLst>
              </a:tr>
              <a:tr h="475405">
                <a:tc>
                  <a:txBody>
                    <a:bodyPr/>
                    <a:lstStyle/>
                    <a:p>
                      <a:pPr lvl="0" algn="l">
                        <a:buNone/>
                      </a:pPr>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非法闖入偵測</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10431295"/>
                  </a:ext>
                </a:extLst>
              </a:tr>
              <a:tr h="475405">
                <a:tc>
                  <a:txBody>
                    <a:bodyPr/>
                    <a:lstStyle/>
                    <a:p>
                      <a:pPr lvl="0" algn="l">
                        <a:buNone/>
                      </a:pPr>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可疑物品偵測</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674638168"/>
                  </a:ext>
                </a:extLst>
              </a:tr>
              <a:tr h="475405">
                <a:tc>
                  <a:txBody>
                    <a:bodyPr/>
                    <a:lstStyle/>
                    <a:p>
                      <a:pPr lvl="0" algn="l">
                        <a:buNone/>
                      </a:pPr>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黑名單人員識別</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53065483"/>
                  </a:ext>
                </a:extLst>
              </a:tr>
              <a:tr h="475405">
                <a:tc>
                  <a:txBody>
                    <a:bodyPr/>
                    <a:lstStyle/>
                    <a:p>
                      <a:pPr algn="l"/>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對講服務</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1261085878"/>
                  </a:ext>
                </a:extLst>
              </a:tr>
              <a:tr h="475405">
                <a:tc>
                  <a:txBody>
                    <a:bodyPr/>
                    <a:lstStyle/>
                    <a:p>
                      <a:pPr algn="l"/>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即時監控</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50837835"/>
                  </a:ext>
                </a:extLst>
              </a:tr>
              <a:tr h="475405">
                <a:tc>
                  <a:txBody>
                    <a:bodyPr/>
                    <a:lstStyle/>
                    <a:p>
                      <a:pPr lvl="0" algn="l">
                        <a:buNone/>
                      </a:pPr>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即時嫌疑人追蹤</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091576229"/>
                  </a:ext>
                </a:extLst>
              </a:tr>
              <a:tr h="281362">
                <a:tc>
                  <a:txBody>
                    <a:bodyPr/>
                    <a:lstStyle/>
                    <a:p>
                      <a:pPr lvl="0" algn="l">
                        <a:buNone/>
                      </a:pPr>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安全保障</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188733179"/>
                  </a:ext>
                </a:extLst>
              </a:tr>
              <a:tr h="475405">
                <a:tc>
                  <a:txBody>
                    <a:bodyPr/>
                    <a:lstStyle/>
                    <a:p>
                      <a:pPr lvl="0" algn="l">
                        <a:buNone/>
                      </a:pPr>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手機傳送錄影證據至</a:t>
                      </a:r>
                      <a:r>
                        <a:rPr lang="en-US" altLang="zh-TW" sz="1400">
                          <a:solidFill>
                            <a:schemeClr val="tx1">
                              <a:lumMod val="76000"/>
                              <a:lumOff val="24000"/>
                            </a:schemeClr>
                          </a:solidFill>
                          <a:latin typeface="標楷體" panose="03000509000000000000" pitchFamily="65" charset="-120"/>
                          <a:ea typeface="標楷體" panose="03000509000000000000" pitchFamily="65" charset="-120"/>
                        </a:rPr>
                        <a:t>NVR</a:t>
                      </a:r>
                      <a:endParaRPr lang="en-US" sz="14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40337021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公園</a:t>
            </a:r>
            <a:r>
              <a:rPr lang="en-US" altLang="zh-TW"/>
              <a:t>&amp;</a:t>
            </a:r>
            <a:r>
              <a:rPr lang="zh-TW" altLang="en-US"/>
              <a:t>廣場</a:t>
            </a:r>
            <a:r>
              <a:rPr lang="en-US" altLang="zh-TW"/>
              <a:t>: </a:t>
            </a:r>
            <a:r>
              <a:rPr lang="zh-TW" altLang="en-US"/>
              <a:t>監控應用</a:t>
            </a:r>
            <a:endParaRPr lang="en-US"/>
          </a:p>
        </p:txBody>
      </p:sp>
      <p:pic>
        <p:nvPicPr>
          <p:cNvPr id="26" name="Picture 25">
            <a:hlinkClick r:id="rId3" action="ppaction://hlinksldjump"/>
            <a:extLst>
              <a:ext uri="{FF2B5EF4-FFF2-40B4-BE49-F238E27FC236}">
                <a16:creationId xmlns:a16="http://schemas.microsoft.com/office/drawing/2014/main" id="{F4446634-5F37-46FA-EFB0-F46DF070322D}"/>
              </a:ext>
            </a:extLst>
          </p:cNvPr>
          <p:cNvPicPr>
            <a:picLocks noChangeAspect="1"/>
          </p:cNvPicPr>
          <p:nvPr/>
        </p:nvPicPr>
        <p:blipFill>
          <a:blip r:embed="rId4"/>
          <a:stretch>
            <a:fillRect/>
          </a:stretch>
        </p:blipFill>
        <p:spPr>
          <a:xfrm>
            <a:off x="285009" y="2137100"/>
            <a:ext cx="1620180" cy="2745305"/>
          </a:xfrm>
          <a:prstGeom prst="rect">
            <a:avLst/>
          </a:prstGeom>
        </p:spPr>
      </p:pic>
      <p:pic>
        <p:nvPicPr>
          <p:cNvPr id="30" name="Picture 29">
            <a:hlinkClick r:id="rId5" action="ppaction://hlinksldjump"/>
            <a:extLst>
              <a:ext uri="{FF2B5EF4-FFF2-40B4-BE49-F238E27FC236}">
                <a16:creationId xmlns:a16="http://schemas.microsoft.com/office/drawing/2014/main" id="{A406E002-01CA-2862-A780-B1509DCC9397}"/>
              </a:ext>
            </a:extLst>
          </p:cNvPr>
          <p:cNvPicPr>
            <a:picLocks noChangeAspect="1"/>
          </p:cNvPicPr>
          <p:nvPr/>
        </p:nvPicPr>
        <p:blipFill>
          <a:blip r:embed="rId6"/>
          <a:stretch>
            <a:fillRect/>
          </a:stretch>
        </p:blipFill>
        <p:spPr>
          <a:xfrm>
            <a:off x="1980515" y="2206064"/>
            <a:ext cx="1655381" cy="2445872"/>
          </a:xfrm>
          <a:prstGeom prst="rect">
            <a:avLst/>
          </a:prstGeom>
        </p:spPr>
      </p:pic>
      <p:pic>
        <p:nvPicPr>
          <p:cNvPr id="3" name="Picture 2">
            <a:hlinkClick r:id="rId7" action="ppaction://hlinksldjump"/>
            <a:extLst>
              <a:ext uri="{FF2B5EF4-FFF2-40B4-BE49-F238E27FC236}">
                <a16:creationId xmlns:a16="http://schemas.microsoft.com/office/drawing/2014/main" id="{B0D1E397-AA2B-936C-CC9C-FA6C642D1578}"/>
              </a:ext>
            </a:extLst>
          </p:cNvPr>
          <p:cNvPicPr>
            <a:picLocks noChangeAspect="1"/>
          </p:cNvPicPr>
          <p:nvPr/>
        </p:nvPicPr>
        <p:blipFill>
          <a:blip r:embed="rId8"/>
          <a:stretch>
            <a:fillRect/>
          </a:stretch>
        </p:blipFill>
        <p:spPr>
          <a:xfrm>
            <a:off x="3676787" y="2132856"/>
            <a:ext cx="1687301" cy="2155996"/>
          </a:xfrm>
          <a:prstGeom prst="rect">
            <a:avLst/>
          </a:prstGeom>
        </p:spPr>
      </p:pic>
      <p:pic>
        <p:nvPicPr>
          <p:cNvPr id="5" name="Picture 4">
            <a:hlinkClick r:id="rId9" action="ppaction://hlinksldjump"/>
            <a:extLst>
              <a:ext uri="{FF2B5EF4-FFF2-40B4-BE49-F238E27FC236}">
                <a16:creationId xmlns:a16="http://schemas.microsoft.com/office/drawing/2014/main" id="{5EB4FD35-E519-81ED-5A16-C59EF393C237}"/>
              </a:ext>
            </a:extLst>
          </p:cNvPr>
          <p:cNvPicPr>
            <a:picLocks noChangeAspect="1"/>
          </p:cNvPicPr>
          <p:nvPr/>
        </p:nvPicPr>
        <p:blipFill>
          <a:blip r:embed="rId10"/>
          <a:stretch>
            <a:fillRect/>
          </a:stretch>
        </p:blipFill>
        <p:spPr>
          <a:xfrm>
            <a:off x="5407758" y="2204864"/>
            <a:ext cx="1687301" cy="2455023"/>
          </a:xfrm>
          <a:prstGeom prst="rect">
            <a:avLst/>
          </a:prstGeom>
        </p:spPr>
      </p:pic>
      <p:pic>
        <p:nvPicPr>
          <p:cNvPr id="7" name="Picture 6">
            <a:hlinkClick r:id="rId11" action="ppaction://hlinksldjump"/>
            <a:extLst>
              <a:ext uri="{FF2B5EF4-FFF2-40B4-BE49-F238E27FC236}">
                <a16:creationId xmlns:a16="http://schemas.microsoft.com/office/drawing/2014/main" id="{76D11AA0-783F-CBFE-DC3E-0ECDE77185AD}"/>
              </a:ext>
            </a:extLst>
          </p:cNvPr>
          <p:cNvPicPr>
            <a:picLocks noChangeAspect="1"/>
          </p:cNvPicPr>
          <p:nvPr/>
        </p:nvPicPr>
        <p:blipFill>
          <a:blip r:embed="rId12"/>
          <a:stretch>
            <a:fillRect/>
          </a:stretch>
        </p:blipFill>
        <p:spPr>
          <a:xfrm>
            <a:off x="7164289" y="2132857"/>
            <a:ext cx="1722670" cy="2519080"/>
          </a:xfrm>
          <a:prstGeom prst="rect">
            <a:avLst/>
          </a:prstGeom>
        </p:spPr>
      </p:pic>
      <p:sp>
        <p:nvSpPr>
          <p:cNvPr id="4" name="文字方塊 3">
            <a:extLst>
              <a:ext uri="{FF2B5EF4-FFF2-40B4-BE49-F238E27FC236}">
                <a16:creationId xmlns:a16="http://schemas.microsoft.com/office/drawing/2014/main" id="{60E980E6-5292-EC0E-292C-3179C68846D0}"/>
              </a:ext>
            </a:extLst>
          </p:cNvPr>
          <p:cNvSpPr txBox="1"/>
          <p:nvPr/>
        </p:nvSpPr>
        <p:spPr>
          <a:xfrm>
            <a:off x="267933" y="3343522"/>
            <a:ext cx="1608653" cy="1169551"/>
          </a:xfrm>
          <a:prstGeom prst="rect">
            <a:avLst/>
          </a:prstGeom>
          <a:solidFill>
            <a:schemeClr val="bg1"/>
          </a:solidFill>
        </p:spPr>
        <p:txBody>
          <a:bodyPr wrap="square">
            <a:spAutoFit/>
          </a:bodyPr>
          <a:lstStyle/>
          <a:p>
            <a:pPr algn="ctr"/>
            <a:r>
              <a:rPr lang="zh-TW" altLang="en-US" sz="1400">
                <a:latin typeface="標楷體" panose="03000509000000000000" pitchFamily="65" charset="-120"/>
                <a:ea typeface="標楷體" panose="03000509000000000000" pitchFamily="65" charset="-120"/>
              </a:rPr>
              <a:t>限制區域行駛偵測</a:t>
            </a:r>
            <a:endParaRPr lang="en-US" altLang="zh-TW" sz="1400">
              <a:latin typeface="標楷體" panose="03000509000000000000" pitchFamily="65" charset="-120"/>
              <a:ea typeface="標楷體" panose="03000509000000000000" pitchFamily="65" charset="-120"/>
            </a:endParaRPr>
          </a:p>
          <a:p>
            <a:pPr algn="ctr"/>
            <a:endParaRPr lang="en-US" altLang="zh-TW" sz="140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偵測車輛出現在不允許行駛的區域，如人行道、公園等</a:t>
            </a:r>
          </a:p>
        </p:txBody>
      </p:sp>
      <p:sp>
        <p:nvSpPr>
          <p:cNvPr id="8" name="文字方塊 7">
            <a:extLst>
              <a:ext uri="{FF2B5EF4-FFF2-40B4-BE49-F238E27FC236}">
                <a16:creationId xmlns:a16="http://schemas.microsoft.com/office/drawing/2014/main" id="{CD92CC72-0B67-EFEA-A1D8-27BF00BB6776}"/>
              </a:ext>
            </a:extLst>
          </p:cNvPr>
          <p:cNvSpPr txBox="1"/>
          <p:nvPr/>
        </p:nvSpPr>
        <p:spPr>
          <a:xfrm>
            <a:off x="2029400" y="3394188"/>
            <a:ext cx="1465970" cy="1169551"/>
          </a:xfrm>
          <a:prstGeom prst="rect">
            <a:avLst/>
          </a:prstGeom>
          <a:solidFill>
            <a:schemeClr val="bg1"/>
          </a:solidFill>
        </p:spPr>
        <p:txBody>
          <a:bodyPr wrap="square">
            <a:spAutoFit/>
          </a:bodyPr>
          <a:lstStyle/>
          <a:p>
            <a:pPr algn="ctr"/>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可疑逗留偵測</a:t>
            </a:r>
            <a:endParaRPr lang="en-US" altLang="zh-TW" sz="1400">
              <a:solidFill>
                <a:schemeClr val="tx1">
                  <a:lumMod val="76000"/>
                  <a:lumOff val="24000"/>
                </a:schemeClr>
              </a:solidFill>
              <a:latin typeface="標楷體" panose="03000509000000000000" pitchFamily="65" charset="-120"/>
              <a:ea typeface="標楷體" panose="03000509000000000000" pitchFamily="65" charset="-120"/>
            </a:endParaRPr>
          </a:p>
          <a:p>
            <a:pPr algn="ctr"/>
            <a:endParaRPr lang="en-US" altLang="zh-TW" sz="1400">
              <a:solidFill>
                <a:schemeClr val="tx1">
                  <a:lumMod val="76000"/>
                  <a:lumOff val="24000"/>
                </a:schemeClr>
              </a:solidFill>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偵測在夜間於公共場所徘徊的可疑人物。</a:t>
            </a:r>
            <a:endParaRPr lang="en-US" altLang="zh-TW" sz="1400">
              <a:solidFill>
                <a:schemeClr val="tx1">
                  <a:lumMod val="76000"/>
                  <a:lumOff val="24000"/>
                </a:schemeClr>
              </a:solidFill>
              <a:latin typeface="標楷體" panose="03000509000000000000" pitchFamily="65" charset="-120"/>
              <a:ea typeface="標楷體" panose="03000509000000000000" pitchFamily="65" charset="-120"/>
            </a:endParaRPr>
          </a:p>
        </p:txBody>
      </p:sp>
      <p:sp>
        <p:nvSpPr>
          <p:cNvPr id="10" name="文字方塊 9">
            <a:extLst>
              <a:ext uri="{FF2B5EF4-FFF2-40B4-BE49-F238E27FC236}">
                <a16:creationId xmlns:a16="http://schemas.microsoft.com/office/drawing/2014/main" id="{4FFFAD8B-238C-B9A6-147D-1D329BA0BCD4}"/>
              </a:ext>
            </a:extLst>
          </p:cNvPr>
          <p:cNvSpPr txBox="1"/>
          <p:nvPr/>
        </p:nvSpPr>
        <p:spPr>
          <a:xfrm>
            <a:off x="3705126" y="3392397"/>
            <a:ext cx="1465971" cy="954107"/>
          </a:xfrm>
          <a:prstGeom prst="rect">
            <a:avLst/>
          </a:prstGeom>
          <a:solidFill>
            <a:schemeClr val="bg1"/>
          </a:solidFill>
        </p:spPr>
        <p:txBody>
          <a:bodyPr wrap="square">
            <a:spAutoFit/>
          </a:bodyPr>
          <a:lstStyle/>
          <a:p>
            <a:pPr algn="ctr"/>
            <a:r>
              <a:rPr lang="zh-TW" altLang="en-US" sz="1400">
                <a:latin typeface="標楷體" panose="03000509000000000000" pitchFamily="65" charset="-120"/>
                <a:ea typeface="標楷體" panose="03000509000000000000" pitchFamily="65" charset="-120"/>
              </a:rPr>
              <a:t>非法入侵偵測 </a:t>
            </a:r>
            <a:endParaRPr lang="en-US" altLang="zh-TW" sz="1400">
              <a:latin typeface="標楷體" panose="03000509000000000000" pitchFamily="65" charset="-120"/>
              <a:ea typeface="標楷體" panose="03000509000000000000" pitchFamily="65" charset="-120"/>
            </a:endParaRPr>
          </a:p>
          <a:p>
            <a:pPr algn="ctr"/>
            <a:endParaRPr lang="en-US" altLang="zh-TW" sz="140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偵測進入未經許可區域的人員。</a:t>
            </a:r>
          </a:p>
        </p:txBody>
      </p:sp>
      <p:sp>
        <p:nvSpPr>
          <p:cNvPr id="12" name="文字方塊 11">
            <a:extLst>
              <a:ext uri="{FF2B5EF4-FFF2-40B4-BE49-F238E27FC236}">
                <a16:creationId xmlns:a16="http://schemas.microsoft.com/office/drawing/2014/main" id="{0654E1C2-5787-5089-CB8B-C8EA471EE964}"/>
              </a:ext>
            </a:extLst>
          </p:cNvPr>
          <p:cNvSpPr txBox="1"/>
          <p:nvPr/>
        </p:nvSpPr>
        <p:spPr>
          <a:xfrm>
            <a:off x="5392427" y="3392397"/>
            <a:ext cx="1801333" cy="1169551"/>
          </a:xfrm>
          <a:prstGeom prst="rect">
            <a:avLst/>
          </a:prstGeom>
          <a:solidFill>
            <a:schemeClr val="bg1"/>
          </a:solidFill>
        </p:spPr>
        <p:txBody>
          <a:bodyPr wrap="square">
            <a:spAutoFit/>
          </a:bodyPr>
          <a:lstStyle/>
          <a:p>
            <a:pPr algn="ctr"/>
            <a:r>
              <a:rPr lang="zh-TW" altLang="en-US" sz="1400">
                <a:latin typeface="標楷體" panose="03000509000000000000" pitchFamily="65" charset="-120"/>
                <a:ea typeface="標楷體" panose="03000509000000000000" pitchFamily="65" charset="-120"/>
              </a:rPr>
              <a:t>可疑物品偵測 </a:t>
            </a:r>
            <a:endParaRPr lang="en-US" altLang="zh-TW" sz="1400">
              <a:latin typeface="標楷體" panose="03000509000000000000" pitchFamily="65" charset="-120"/>
              <a:ea typeface="標楷體" panose="03000509000000000000" pitchFamily="65" charset="-120"/>
            </a:endParaRPr>
          </a:p>
          <a:p>
            <a:pPr algn="ctr"/>
            <a:endParaRPr lang="en-US" altLang="zh-TW" sz="140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偵測遺留無人看管的物品，以防止嚴重的安全與危險隱患。</a:t>
            </a:r>
          </a:p>
        </p:txBody>
      </p:sp>
      <p:sp>
        <p:nvSpPr>
          <p:cNvPr id="14" name="文字方塊 13">
            <a:extLst>
              <a:ext uri="{FF2B5EF4-FFF2-40B4-BE49-F238E27FC236}">
                <a16:creationId xmlns:a16="http://schemas.microsoft.com/office/drawing/2014/main" id="{7FB6411C-3674-343D-6B43-3960E24C9912}"/>
              </a:ext>
            </a:extLst>
          </p:cNvPr>
          <p:cNvSpPr txBox="1"/>
          <p:nvPr/>
        </p:nvSpPr>
        <p:spPr>
          <a:xfrm>
            <a:off x="7393021" y="3392396"/>
            <a:ext cx="1465970" cy="1169551"/>
          </a:xfrm>
          <a:prstGeom prst="rect">
            <a:avLst/>
          </a:prstGeom>
          <a:solidFill>
            <a:schemeClr val="bg1"/>
          </a:solidFill>
        </p:spPr>
        <p:txBody>
          <a:bodyPr wrap="square">
            <a:spAutoFit/>
          </a:bodyPr>
          <a:lstStyle/>
          <a:p>
            <a:pPr algn="ctr"/>
            <a:r>
              <a:rPr lang="zh-TW" altLang="en-US" sz="1400">
                <a:latin typeface="標楷體" panose="03000509000000000000" pitchFamily="65" charset="-120"/>
                <a:ea typeface="標楷體" panose="03000509000000000000" pitchFamily="65" charset="-120"/>
              </a:rPr>
              <a:t>黑名單人員識別 </a:t>
            </a:r>
            <a:endParaRPr lang="en-US" altLang="zh-TW" sz="1400">
              <a:latin typeface="標楷體" panose="03000509000000000000" pitchFamily="65" charset="-120"/>
              <a:ea typeface="標楷體" panose="03000509000000000000" pitchFamily="65" charset="-120"/>
            </a:endParaRPr>
          </a:p>
          <a:p>
            <a:pPr algn="ctr"/>
            <a:endParaRPr lang="en-US" altLang="zh-TW" sz="140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自動識別黑名單人員的面部特徵，實現快速辨識。</a:t>
            </a:r>
          </a:p>
        </p:txBody>
      </p:sp>
      <p:sp>
        <p:nvSpPr>
          <p:cNvPr id="2" name="文字方塊 1">
            <a:extLst>
              <a:ext uri="{FF2B5EF4-FFF2-40B4-BE49-F238E27FC236}">
                <a16:creationId xmlns:a16="http://schemas.microsoft.com/office/drawing/2014/main" id="{A5E68F32-2642-1BCB-C798-DF450EB20C5D}"/>
              </a:ext>
            </a:extLst>
          </p:cNvPr>
          <p:cNvSpPr txBox="1"/>
          <p:nvPr/>
        </p:nvSpPr>
        <p:spPr>
          <a:xfrm>
            <a:off x="285009" y="4475221"/>
            <a:ext cx="1374109" cy="369332"/>
          </a:xfrm>
          <a:prstGeom prst="rect">
            <a:avLst/>
          </a:prstGeom>
          <a:solidFill>
            <a:schemeClr val="bg1"/>
          </a:solidFill>
        </p:spPr>
        <p:txBody>
          <a:bodyPr wrap="square" rtlCol="0">
            <a:spAutoFit/>
          </a:bodyPr>
          <a:lstStyle/>
          <a:p>
            <a:endParaRPr lang="zh-TW" altLang="en-US" dirty="0"/>
          </a:p>
        </p:txBody>
      </p:sp>
      <p:sp>
        <p:nvSpPr>
          <p:cNvPr id="6" name="文字方塊 5">
            <a:extLst>
              <a:ext uri="{FF2B5EF4-FFF2-40B4-BE49-F238E27FC236}">
                <a16:creationId xmlns:a16="http://schemas.microsoft.com/office/drawing/2014/main" id="{CC88BD94-EF89-E6B8-E737-E386AB5E38A3}"/>
              </a:ext>
            </a:extLst>
          </p:cNvPr>
          <p:cNvSpPr txBox="1"/>
          <p:nvPr/>
        </p:nvSpPr>
        <p:spPr>
          <a:xfrm>
            <a:off x="5407758" y="4513073"/>
            <a:ext cx="1590181" cy="369332"/>
          </a:xfrm>
          <a:prstGeom prst="rect">
            <a:avLst/>
          </a:prstGeom>
          <a:solidFill>
            <a:schemeClr val="bg1"/>
          </a:solidFill>
        </p:spPr>
        <p:txBody>
          <a:bodyPr wrap="square" rtlCol="0">
            <a:spAutoFit/>
          </a:bodyPr>
          <a:lstStyle/>
          <a:p>
            <a:endParaRPr lang="zh-TW" altLang="en-US" dirty="0"/>
          </a:p>
        </p:txBody>
      </p:sp>
      <p:sp>
        <p:nvSpPr>
          <p:cNvPr id="11" name="文字方塊 10">
            <a:extLst>
              <a:ext uri="{FF2B5EF4-FFF2-40B4-BE49-F238E27FC236}">
                <a16:creationId xmlns:a16="http://schemas.microsoft.com/office/drawing/2014/main" id="{16E495BC-F07B-0435-902E-545F0E4CD5C0}"/>
              </a:ext>
            </a:extLst>
          </p:cNvPr>
          <p:cNvSpPr txBox="1"/>
          <p:nvPr/>
        </p:nvSpPr>
        <p:spPr>
          <a:xfrm>
            <a:off x="7193760" y="3392396"/>
            <a:ext cx="228732" cy="1267491"/>
          </a:xfrm>
          <a:prstGeom prst="rect">
            <a:avLst/>
          </a:prstGeom>
          <a:solidFill>
            <a:schemeClr val="bg1"/>
          </a:solidFill>
        </p:spPr>
        <p:txBody>
          <a:bodyPr wrap="square" rtlCol="0">
            <a:spAutoFit/>
          </a:bodyPr>
          <a:lstStyle/>
          <a:p>
            <a:endParaRPr lang="zh-TW" altLang="en-US" dirty="0"/>
          </a:p>
        </p:txBody>
      </p:sp>
      <p:sp>
        <p:nvSpPr>
          <p:cNvPr id="13" name="文字方塊 12">
            <a:extLst>
              <a:ext uri="{FF2B5EF4-FFF2-40B4-BE49-F238E27FC236}">
                <a16:creationId xmlns:a16="http://schemas.microsoft.com/office/drawing/2014/main" id="{F5C69DBA-FBD8-EA1D-1D1D-71D01205A646}"/>
              </a:ext>
            </a:extLst>
          </p:cNvPr>
          <p:cNvSpPr txBox="1"/>
          <p:nvPr/>
        </p:nvSpPr>
        <p:spPr>
          <a:xfrm>
            <a:off x="7393021" y="4513073"/>
            <a:ext cx="1062822" cy="369332"/>
          </a:xfrm>
          <a:prstGeom prst="rect">
            <a:avLst/>
          </a:prstGeom>
          <a:solidFill>
            <a:schemeClr val="bg1"/>
          </a:solidFill>
        </p:spPr>
        <p:txBody>
          <a:bodyPr wrap="square" rtlCol="0">
            <a:spAutoFit/>
          </a:bodyPr>
          <a:lstStyle/>
          <a:p>
            <a:endParaRPr lang="zh-TW" altLang="en-US" dirty="0"/>
          </a:p>
        </p:txBody>
      </p:sp>
    </p:spTree>
    <p:extLst>
      <p:ext uri="{BB962C8B-B14F-4D97-AF65-F5344CB8AC3E}">
        <p14:creationId xmlns:p14="http://schemas.microsoft.com/office/powerpoint/2010/main" val="16316349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公園</a:t>
            </a:r>
            <a:r>
              <a:rPr lang="en-US" altLang="zh-TW"/>
              <a:t>&amp;</a:t>
            </a:r>
            <a:r>
              <a:rPr lang="zh-TW" altLang="en-US"/>
              <a:t>廣場</a:t>
            </a:r>
            <a:r>
              <a:rPr lang="en-US" altLang="zh-TW"/>
              <a:t>: </a:t>
            </a:r>
            <a:r>
              <a:rPr lang="zh-TW" altLang="en-US"/>
              <a:t>監控應用</a:t>
            </a:r>
            <a:endParaRPr lang="en-US"/>
          </a:p>
        </p:txBody>
      </p:sp>
      <p:pic>
        <p:nvPicPr>
          <p:cNvPr id="4" name="Picture 3">
            <a:hlinkClick r:id="rId3" action="ppaction://hlinksldjump"/>
            <a:extLst>
              <a:ext uri="{FF2B5EF4-FFF2-40B4-BE49-F238E27FC236}">
                <a16:creationId xmlns:a16="http://schemas.microsoft.com/office/drawing/2014/main" id="{13AEB931-F8A0-B3FD-B18A-D6AF3AF45E58}"/>
              </a:ext>
            </a:extLst>
          </p:cNvPr>
          <p:cNvPicPr>
            <a:picLocks noChangeAspect="1"/>
          </p:cNvPicPr>
          <p:nvPr/>
        </p:nvPicPr>
        <p:blipFill>
          <a:blip r:embed="rId4"/>
          <a:stretch>
            <a:fillRect/>
          </a:stretch>
        </p:blipFill>
        <p:spPr>
          <a:xfrm>
            <a:off x="134416" y="2183971"/>
            <a:ext cx="1781233" cy="2445872"/>
          </a:xfrm>
          <a:prstGeom prst="rect">
            <a:avLst/>
          </a:prstGeom>
        </p:spPr>
      </p:pic>
      <p:pic>
        <p:nvPicPr>
          <p:cNvPr id="8" name="Picture 7">
            <a:hlinkClick r:id="rId5" action="ppaction://hlinksldjump"/>
            <a:extLst>
              <a:ext uri="{FF2B5EF4-FFF2-40B4-BE49-F238E27FC236}">
                <a16:creationId xmlns:a16="http://schemas.microsoft.com/office/drawing/2014/main" id="{19531D3D-FD3F-8542-57AF-F22984F988CA}"/>
              </a:ext>
            </a:extLst>
          </p:cNvPr>
          <p:cNvPicPr>
            <a:picLocks noChangeAspect="1"/>
          </p:cNvPicPr>
          <p:nvPr/>
        </p:nvPicPr>
        <p:blipFill>
          <a:blip r:embed="rId6"/>
          <a:stretch>
            <a:fillRect/>
          </a:stretch>
        </p:blipFill>
        <p:spPr>
          <a:xfrm>
            <a:off x="1949240" y="2172731"/>
            <a:ext cx="1761179" cy="2984461"/>
          </a:xfrm>
          <a:prstGeom prst="rect">
            <a:avLst/>
          </a:prstGeom>
        </p:spPr>
      </p:pic>
      <p:pic>
        <p:nvPicPr>
          <p:cNvPr id="10" name="Picture 9">
            <a:hlinkClick r:id="rId7" action="ppaction://hlinksldjump"/>
            <a:extLst>
              <a:ext uri="{FF2B5EF4-FFF2-40B4-BE49-F238E27FC236}">
                <a16:creationId xmlns:a16="http://schemas.microsoft.com/office/drawing/2014/main" id="{CB9B5092-9A75-B281-FF36-CF8871585872}"/>
              </a:ext>
            </a:extLst>
          </p:cNvPr>
          <p:cNvPicPr>
            <a:picLocks noChangeAspect="1"/>
          </p:cNvPicPr>
          <p:nvPr/>
        </p:nvPicPr>
        <p:blipFill>
          <a:blip r:embed="rId8"/>
          <a:stretch>
            <a:fillRect/>
          </a:stretch>
        </p:blipFill>
        <p:spPr>
          <a:xfrm>
            <a:off x="3660426" y="2183971"/>
            <a:ext cx="1776465" cy="2984461"/>
          </a:xfrm>
          <a:prstGeom prst="rect">
            <a:avLst/>
          </a:prstGeom>
        </p:spPr>
      </p:pic>
      <p:pic>
        <p:nvPicPr>
          <p:cNvPr id="12" name="Picture 11">
            <a:hlinkClick r:id="rId9" action="ppaction://hlinksldjump"/>
            <a:extLst>
              <a:ext uri="{FF2B5EF4-FFF2-40B4-BE49-F238E27FC236}">
                <a16:creationId xmlns:a16="http://schemas.microsoft.com/office/drawing/2014/main" id="{2538E427-5250-70D7-6A0C-2E450C00D8BD}"/>
              </a:ext>
            </a:extLst>
          </p:cNvPr>
          <p:cNvPicPr>
            <a:picLocks noChangeAspect="1"/>
          </p:cNvPicPr>
          <p:nvPr/>
        </p:nvPicPr>
        <p:blipFill>
          <a:blip r:embed="rId10"/>
          <a:stretch>
            <a:fillRect/>
          </a:stretch>
        </p:blipFill>
        <p:spPr>
          <a:xfrm>
            <a:off x="5456832" y="2213289"/>
            <a:ext cx="1776465" cy="2224978"/>
          </a:xfrm>
          <a:prstGeom prst="rect">
            <a:avLst/>
          </a:prstGeom>
        </p:spPr>
      </p:pic>
      <p:pic>
        <p:nvPicPr>
          <p:cNvPr id="14" name="Picture 13">
            <a:hlinkClick r:id="rId11" action="ppaction://hlinksldjump"/>
            <a:extLst>
              <a:ext uri="{FF2B5EF4-FFF2-40B4-BE49-F238E27FC236}">
                <a16:creationId xmlns:a16="http://schemas.microsoft.com/office/drawing/2014/main" id="{D07C87F9-97AA-B8E9-8E4A-1D32B6714D30}"/>
              </a:ext>
            </a:extLst>
          </p:cNvPr>
          <p:cNvPicPr>
            <a:picLocks noChangeAspect="1"/>
          </p:cNvPicPr>
          <p:nvPr/>
        </p:nvPicPr>
        <p:blipFill>
          <a:blip r:embed="rId12"/>
          <a:stretch>
            <a:fillRect/>
          </a:stretch>
        </p:blipFill>
        <p:spPr>
          <a:xfrm>
            <a:off x="7222733" y="2183971"/>
            <a:ext cx="1785079" cy="2774826"/>
          </a:xfrm>
          <a:prstGeom prst="rect">
            <a:avLst/>
          </a:prstGeom>
        </p:spPr>
      </p:pic>
      <p:sp>
        <p:nvSpPr>
          <p:cNvPr id="3" name="文字方塊 2">
            <a:extLst>
              <a:ext uri="{FF2B5EF4-FFF2-40B4-BE49-F238E27FC236}">
                <a16:creationId xmlns:a16="http://schemas.microsoft.com/office/drawing/2014/main" id="{BC51E06D-39E6-B600-BB6C-D92DF49246D2}"/>
              </a:ext>
            </a:extLst>
          </p:cNvPr>
          <p:cNvSpPr txBox="1"/>
          <p:nvPr/>
        </p:nvSpPr>
        <p:spPr>
          <a:xfrm>
            <a:off x="216750" y="3485081"/>
            <a:ext cx="1616563" cy="954107"/>
          </a:xfrm>
          <a:prstGeom prst="rect">
            <a:avLst/>
          </a:prstGeom>
          <a:solidFill>
            <a:schemeClr val="bg1"/>
          </a:solidFill>
        </p:spPr>
        <p:txBody>
          <a:bodyPr wrap="square">
            <a:spAutoFit/>
          </a:bodyPr>
          <a:lstStyle/>
          <a:p>
            <a:pPr algn="ctr"/>
            <a:r>
              <a:rPr lang="zh-TW" altLang="en-US" sz="1400">
                <a:latin typeface="標楷體" panose="03000509000000000000" pitchFamily="65" charset="-120"/>
                <a:ea typeface="標楷體" panose="03000509000000000000" pitchFamily="65" charset="-120"/>
              </a:rPr>
              <a:t>對講服務 </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通過本地語音通信系統與他人互動。</a:t>
            </a:r>
            <a:endParaRPr lang="zh-TW" altLang="en-US" sz="1400" dirty="0">
              <a:latin typeface="標楷體" panose="03000509000000000000" pitchFamily="65" charset="-120"/>
              <a:ea typeface="標楷體" panose="03000509000000000000" pitchFamily="65" charset="-120"/>
            </a:endParaRPr>
          </a:p>
        </p:txBody>
      </p:sp>
      <p:sp>
        <p:nvSpPr>
          <p:cNvPr id="6" name="文字方塊 5">
            <a:extLst>
              <a:ext uri="{FF2B5EF4-FFF2-40B4-BE49-F238E27FC236}">
                <a16:creationId xmlns:a16="http://schemas.microsoft.com/office/drawing/2014/main" id="{D39291A5-D037-02AF-C936-246FF4E3AA97}"/>
              </a:ext>
            </a:extLst>
          </p:cNvPr>
          <p:cNvSpPr txBox="1"/>
          <p:nvPr/>
        </p:nvSpPr>
        <p:spPr>
          <a:xfrm>
            <a:off x="2019869" y="3485081"/>
            <a:ext cx="1616563" cy="1600438"/>
          </a:xfrm>
          <a:prstGeom prst="rect">
            <a:avLst/>
          </a:prstGeom>
          <a:solidFill>
            <a:schemeClr val="bg1"/>
          </a:solidFill>
        </p:spPr>
        <p:txBody>
          <a:bodyPr wrap="square">
            <a:spAutoFit/>
          </a:bodyPr>
          <a:lstStyle/>
          <a:p>
            <a:pPr algn="ctr"/>
            <a:r>
              <a:rPr lang="zh-TW" altLang="en-US" sz="1400">
                <a:latin typeface="標楷體" panose="03000509000000000000" pitchFamily="65" charset="-120"/>
                <a:ea typeface="標楷體" panose="03000509000000000000" pitchFamily="65" charset="-120"/>
              </a:rPr>
              <a:t>即時監控</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使用行動裝置監控監視器畫面，可以在場地四處移動的同時，迅速回應突發事件。</a:t>
            </a:r>
            <a:endParaRPr lang="zh-TW" altLang="en-US" sz="1400" dirty="0">
              <a:latin typeface="標楷體" panose="03000509000000000000" pitchFamily="65" charset="-120"/>
              <a:ea typeface="標楷體" panose="03000509000000000000" pitchFamily="65" charset="-120"/>
            </a:endParaRPr>
          </a:p>
        </p:txBody>
      </p:sp>
      <p:sp>
        <p:nvSpPr>
          <p:cNvPr id="9" name="文字方塊 8">
            <a:extLst>
              <a:ext uri="{FF2B5EF4-FFF2-40B4-BE49-F238E27FC236}">
                <a16:creationId xmlns:a16="http://schemas.microsoft.com/office/drawing/2014/main" id="{B682665D-3A11-9712-5F34-57CCF2B26405}"/>
              </a:ext>
            </a:extLst>
          </p:cNvPr>
          <p:cNvSpPr txBox="1"/>
          <p:nvPr/>
        </p:nvSpPr>
        <p:spPr>
          <a:xfrm>
            <a:off x="3744010" y="3483307"/>
            <a:ext cx="1616563" cy="1600438"/>
          </a:xfrm>
          <a:prstGeom prst="rect">
            <a:avLst/>
          </a:prstGeom>
          <a:solidFill>
            <a:schemeClr val="bg1"/>
          </a:solidFill>
        </p:spPr>
        <p:txBody>
          <a:bodyPr wrap="square">
            <a:spAutoFit/>
          </a:bodyPr>
          <a:lstStyle/>
          <a:p>
            <a:pPr algn="ctr"/>
            <a:r>
              <a:rPr lang="zh-TW" altLang="en-US" sz="1400">
                <a:latin typeface="標楷體" panose="03000509000000000000" pitchFamily="65" charset="-120"/>
                <a:ea typeface="標楷體" panose="03000509000000000000" pitchFamily="65" charset="-120"/>
              </a:rPr>
              <a:t>即時嫌疑人追蹤 </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透過影像管理系統中的透明疊加按鈕在不同影像頻道間切換，無縫追蹤嫌疑人。</a:t>
            </a:r>
            <a:endParaRPr lang="zh-TW" altLang="en-US" sz="1400" dirty="0">
              <a:latin typeface="標楷體" panose="03000509000000000000" pitchFamily="65" charset="-120"/>
              <a:ea typeface="標楷體" panose="03000509000000000000" pitchFamily="65" charset="-120"/>
            </a:endParaRPr>
          </a:p>
        </p:txBody>
      </p:sp>
      <p:sp>
        <p:nvSpPr>
          <p:cNvPr id="13" name="文字方塊 12">
            <a:extLst>
              <a:ext uri="{FF2B5EF4-FFF2-40B4-BE49-F238E27FC236}">
                <a16:creationId xmlns:a16="http://schemas.microsoft.com/office/drawing/2014/main" id="{14A40CE8-44F0-FCCE-E8D2-EE7BA033C4DA}"/>
              </a:ext>
            </a:extLst>
          </p:cNvPr>
          <p:cNvSpPr txBox="1"/>
          <p:nvPr/>
        </p:nvSpPr>
        <p:spPr>
          <a:xfrm>
            <a:off x="5526812" y="3483307"/>
            <a:ext cx="1616563" cy="954107"/>
          </a:xfrm>
          <a:prstGeom prst="rect">
            <a:avLst/>
          </a:prstGeom>
          <a:solidFill>
            <a:schemeClr val="bg1"/>
          </a:solidFill>
        </p:spPr>
        <p:txBody>
          <a:bodyPr wrap="square">
            <a:spAutoFit/>
          </a:bodyPr>
          <a:lstStyle/>
          <a:p>
            <a:pPr algn="ctr"/>
            <a:r>
              <a:rPr lang="zh-TW" altLang="en-US" sz="1400">
                <a:latin typeface="標楷體" panose="03000509000000000000" pitchFamily="65" charset="-120"/>
                <a:ea typeface="標楷體" panose="03000509000000000000" pitchFamily="65" charset="-120"/>
              </a:rPr>
              <a:t>安全保障</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利用影像監控系統來確保人員的安全。</a:t>
            </a:r>
            <a:endParaRPr lang="zh-TW" altLang="en-US" sz="1400" dirty="0">
              <a:latin typeface="標楷體" panose="03000509000000000000" pitchFamily="65" charset="-120"/>
              <a:ea typeface="標楷體" panose="03000509000000000000" pitchFamily="65" charset="-120"/>
            </a:endParaRPr>
          </a:p>
        </p:txBody>
      </p:sp>
      <p:sp>
        <p:nvSpPr>
          <p:cNvPr id="16" name="文字方塊 15">
            <a:extLst>
              <a:ext uri="{FF2B5EF4-FFF2-40B4-BE49-F238E27FC236}">
                <a16:creationId xmlns:a16="http://schemas.microsoft.com/office/drawing/2014/main" id="{8C5E2D4A-8C45-F453-E7E2-6E8AEF86DC7E}"/>
              </a:ext>
            </a:extLst>
          </p:cNvPr>
          <p:cNvSpPr txBox="1"/>
          <p:nvPr/>
        </p:nvSpPr>
        <p:spPr>
          <a:xfrm>
            <a:off x="7312273" y="3483307"/>
            <a:ext cx="1616563" cy="1384995"/>
          </a:xfrm>
          <a:prstGeom prst="rect">
            <a:avLst/>
          </a:prstGeom>
          <a:solidFill>
            <a:schemeClr val="bg1"/>
          </a:solidFill>
        </p:spPr>
        <p:txBody>
          <a:bodyPr wrap="square">
            <a:spAutoFit/>
          </a:bodyPr>
          <a:lstStyle/>
          <a:p>
            <a:pPr lvl="0" algn="ctr">
              <a:buNone/>
            </a:pPr>
            <a:r>
              <a:rPr lang="zh-TW" altLang="en-US" sz="1400">
                <a:solidFill>
                  <a:schemeClr val="tx1">
                    <a:lumMod val="76000"/>
                    <a:lumOff val="24000"/>
                  </a:schemeClr>
                </a:solidFill>
                <a:latin typeface="標楷體" panose="03000509000000000000" pitchFamily="65" charset="-120"/>
                <a:ea typeface="標楷體" panose="03000509000000000000" pitchFamily="65" charset="-120"/>
              </a:rPr>
              <a:t>手機傳送錄影證據至</a:t>
            </a:r>
            <a:r>
              <a:rPr lang="en-US" altLang="zh-TW" sz="1400">
                <a:solidFill>
                  <a:schemeClr val="tx1">
                    <a:lumMod val="76000"/>
                    <a:lumOff val="24000"/>
                  </a:schemeClr>
                </a:solidFill>
                <a:latin typeface="標楷體" panose="03000509000000000000" pitchFamily="65" charset="-120"/>
                <a:ea typeface="標楷體" panose="03000509000000000000" pitchFamily="65" charset="-120"/>
              </a:rPr>
              <a:t>NVR</a:t>
            </a:r>
            <a:endParaRPr lang="en-US" altLang="zh-TW" sz="1400" dirty="0">
              <a:solidFill>
                <a:schemeClr val="tx1">
                  <a:lumMod val="76000"/>
                  <a:lumOff val="24000"/>
                </a:schemeClr>
              </a:solidFill>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a:latin typeface="標楷體" panose="03000509000000000000" pitchFamily="65" charset="-120"/>
                <a:ea typeface="標楷體" panose="03000509000000000000" pitchFamily="65" charset="-120"/>
              </a:rPr>
              <a:t>使用手機內建相機將事故的影像證據實時串流至</a:t>
            </a:r>
            <a:r>
              <a:rPr lang="en-US" altLang="zh-TW" sz="1400">
                <a:latin typeface="標楷體" panose="03000509000000000000" pitchFamily="65" charset="-120"/>
                <a:ea typeface="標楷體" panose="03000509000000000000" pitchFamily="65" charset="-120"/>
              </a:rPr>
              <a:t>NVR</a:t>
            </a:r>
            <a:r>
              <a:rPr lang="zh-TW" altLang="en-US" sz="1400">
                <a:latin typeface="標楷體" panose="03000509000000000000" pitchFamily="65" charset="-120"/>
                <a:ea typeface="標楷體" panose="03000509000000000000" pitchFamily="65" charset="-120"/>
              </a:rPr>
              <a:t>。</a:t>
            </a:r>
            <a:endParaRPr lang="zh-TW" altLang="en-US" sz="1400" dirty="0">
              <a:latin typeface="標楷體" panose="03000509000000000000" pitchFamily="65" charset="-120"/>
              <a:ea typeface="標楷體" panose="03000509000000000000" pitchFamily="65" charset="-120"/>
            </a:endParaRPr>
          </a:p>
        </p:txBody>
      </p:sp>
      <p:sp>
        <p:nvSpPr>
          <p:cNvPr id="5" name="文字方塊 4">
            <a:extLst>
              <a:ext uri="{FF2B5EF4-FFF2-40B4-BE49-F238E27FC236}">
                <a16:creationId xmlns:a16="http://schemas.microsoft.com/office/drawing/2014/main" id="{2DD553AE-3923-57D3-7D34-993F8A51A846}"/>
              </a:ext>
            </a:extLst>
          </p:cNvPr>
          <p:cNvSpPr txBox="1"/>
          <p:nvPr/>
        </p:nvSpPr>
        <p:spPr>
          <a:xfrm>
            <a:off x="134416" y="3483307"/>
            <a:ext cx="80748" cy="1146536"/>
          </a:xfrm>
          <a:prstGeom prst="rect">
            <a:avLst/>
          </a:prstGeom>
          <a:solidFill>
            <a:schemeClr val="bg1"/>
          </a:solidFill>
        </p:spPr>
        <p:txBody>
          <a:bodyPr wrap="square" rtlCol="0">
            <a:spAutoFit/>
          </a:bodyPr>
          <a:lstStyle/>
          <a:p>
            <a:endParaRPr lang="zh-TW" altLang="en-US" dirty="0"/>
          </a:p>
        </p:txBody>
      </p:sp>
      <p:sp>
        <p:nvSpPr>
          <p:cNvPr id="7" name="文字方塊 6">
            <a:extLst>
              <a:ext uri="{FF2B5EF4-FFF2-40B4-BE49-F238E27FC236}">
                <a16:creationId xmlns:a16="http://schemas.microsoft.com/office/drawing/2014/main" id="{17ED9A35-95BB-2F04-E639-1CA20BD5CA67}"/>
              </a:ext>
            </a:extLst>
          </p:cNvPr>
          <p:cNvSpPr txBox="1"/>
          <p:nvPr/>
        </p:nvSpPr>
        <p:spPr>
          <a:xfrm>
            <a:off x="134416" y="4437414"/>
            <a:ext cx="1724903" cy="369332"/>
          </a:xfrm>
          <a:prstGeom prst="rect">
            <a:avLst/>
          </a:prstGeom>
          <a:solidFill>
            <a:schemeClr val="bg1"/>
          </a:solidFill>
        </p:spPr>
        <p:txBody>
          <a:bodyPr wrap="square" rtlCol="0">
            <a:spAutoFit/>
          </a:bodyPr>
          <a:lstStyle/>
          <a:p>
            <a:endParaRPr lang="zh-TW" altLang="en-US" dirty="0"/>
          </a:p>
        </p:txBody>
      </p:sp>
      <p:sp>
        <p:nvSpPr>
          <p:cNvPr id="11" name="文字方塊 10">
            <a:extLst>
              <a:ext uri="{FF2B5EF4-FFF2-40B4-BE49-F238E27FC236}">
                <a16:creationId xmlns:a16="http://schemas.microsoft.com/office/drawing/2014/main" id="{9EF9D858-C846-90EE-A110-C5CA36586BAE}"/>
              </a:ext>
            </a:extLst>
          </p:cNvPr>
          <p:cNvSpPr txBox="1"/>
          <p:nvPr/>
        </p:nvSpPr>
        <p:spPr>
          <a:xfrm>
            <a:off x="3636432" y="3483307"/>
            <a:ext cx="163527" cy="1613452"/>
          </a:xfrm>
          <a:prstGeom prst="rect">
            <a:avLst/>
          </a:prstGeom>
          <a:solidFill>
            <a:schemeClr val="bg1"/>
          </a:solidFill>
        </p:spPr>
        <p:txBody>
          <a:bodyPr wrap="square" rtlCol="0">
            <a:spAutoFit/>
          </a:bodyPr>
          <a:lstStyle/>
          <a:p>
            <a:endParaRPr lang="zh-TW" altLang="en-US" dirty="0"/>
          </a:p>
        </p:txBody>
      </p:sp>
      <p:sp>
        <p:nvSpPr>
          <p:cNvPr id="15" name="文字方塊 14">
            <a:extLst>
              <a:ext uri="{FF2B5EF4-FFF2-40B4-BE49-F238E27FC236}">
                <a16:creationId xmlns:a16="http://schemas.microsoft.com/office/drawing/2014/main" id="{595700B1-4361-A332-10D9-E6692B71FC72}"/>
              </a:ext>
            </a:extLst>
          </p:cNvPr>
          <p:cNvSpPr txBox="1"/>
          <p:nvPr/>
        </p:nvSpPr>
        <p:spPr>
          <a:xfrm>
            <a:off x="3819900" y="5083745"/>
            <a:ext cx="1433095" cy="369332"/>
          </a:xfrm>
          <a:prstGeom prst="rect">
            <a:avLst/>
          </a:prstGeom>
          <a:solidFill>
            <a:schemeClr val="bg1"/>
          </a:solidFill>
        </p:spPr>
        <p:txBody>
          <a:bodyPr wrap="square" rtlCol="0">
            <a:spAutoFit/>
          </a:bodyPr>
          <a:lstStyle/>
          <a:p>
            <a:endParaRPr lang="zh-TW" altLang="en-US" dirty="0"/>
          </a:p>
        </p:txBody>
      </p:sp>
      <p:sp>
        <p:nvSpPr>
          <p:cNvPr id="17" name="文字方塊 16">
            <a:extLst>
              <a:ext uri="{FF2B5EF4-FFF2-40B4-BE49-F238E27FC236}">
                <a16:creationId xmlns:a16="http://schemas.microsoft.com/office/drawing/2014/main" id="{2E49D855-1A6A-6B3E-53AA-E1B10868834E}"/>
              </a:ext>
            </a:extLst>
          </p:cNvPr>
          <p:cNvSpPr txBox="1"/>
          <p:nvPr/>
        </p:nvSpPr>
        <p:spPr>
          <a:xfrm>
            <a:off x="3710419" y="4958797"/>
            <a:ext cx="159474" cy="369332"/>
          </a:xfrm>
          <a:prstGeom prst="rect">
            <a:avLst/>
          </a:prstGeom>
          <a:solidFill>
            <a:schemeClr val="bg1"/>
          </a:solidFill>
        </p:spPr>
        <p:txBody>
          <a:bodyPr wrap="square" rtlCol="0">
            <a:spAutoFit/>
          </a:bodyPr>
          <a:lstStyle/>
          <a:p>
            <a:endParaRPr lang="zh-TW" altLang="en-US" dirty="0"/>
          </a:p>
        </p:txBody>
      </p:sp>
      <p:sp>
        <p:nvSpPr>
          <p:cNvPr id="19" name="文字方塊 18">
            <a:extLst>
              <a:ext uri="{FF2B5EF4-FFF2-40B4-BE49-F238E27FC236}">
                <a16:creationId xmlns:a16="http://schemas.microsoft.com/office/drawing/2014/main" id="{337A3D9B-D1BC-81B3-316B-77FD08BF0F7D}"/>
              </a:ext>
            </a:extLst>
          </p:cNvPr>
          <p:cNvSpPr txBox="1"/>
          <p:nvPr/>
        </p:nvSpPr>
        <p:spPr>
          <a:xfrm>
            <a:off x="7233297" y="3429000"/>
            <a:ext cx="89540" cy="1559115"/>
          </a:xfrm>
          <a:prstGeom prst="rect">
            <a:avLst/>
          </a:prstGeom>
          <a:solidFill>
            <a:schemeClr val="bg1"/>
          </a:solidFill>
        </p:spPr>
        <p:txBody>
          <a:bodyPr wrap="square" rtlCol="0">
            <a:spAutoFit/>
          </a:bodyPr>
          <a:lstStyle/>
          <a:p>
            <a:endParaRPr lang="zh-TW" altLang="en-US" dirty="0"/>
          </a:p>
        </p:txBody>
      </p:sp>
      <p:sp>
        <p:nvSpPr>
          <p:cNvPr id="20" name="文字方塊 19">
            <a:extLst>
              <a:ext uri="{FF2B5EF4-FFF2-40B4-BE49-F238E27FC236}">
                <a16:creationId xmlns:a16="http://schemas.microsoft.com/office/drawing/2014/main" id="{3B0300C0-93B1-4813-BBA3-6E98115907A4}"/>
              </a:ext>
            </a:extLst>
          </p:cNvPr>
          <p:cNvSpPr txBox="1"/>
          <p:nvPr/>
        </p:nvSpPr>
        <p:spPr>
          <a:xfrm>
            <a:off x="7312273" y="4806746"/>
            <a:ext cx="695136" cy="369332"/>
          </a:xfrm>
          <a:prstGeom prst="rect">
            <a:avLst/>
          </a:prstGeom>
          <a:solidFill>
            <a:schemeClr val="bg1"/>
          </a:solidFill>
        </p:spPr>
        <p:txBody>
          <a:bodyPr wrap="square" rtlCol="0">
            <a:spAutoFit/>
          </a:bodyPr>
          <a:lstStyle/>
          <a:p>
            <a:endParaRPr lang="zh-TW" altLang="en-US" dirty="0"/>
          </a:p>
        </p:txBody>
      </p:sp>
      <p:sp>
        <p:nvSpPr>
          <p:cNvPr id="21" name="文字方塊 20">
            <a:extLst>
              <a:ext uri="{FF2B5EF4-FFF2-40B4-BE49-F238E27FC236}">
                <a16:creationId xmlns:a16="http://schemas.microsoft.com/office/drawing/2014/main" id="{119C15A8-9804-F278-69BF-284D139AEEEB}"/>
              </a:ext>
            </a:extLst>
          </p:cNvPr>
          <p:cNvSpPr txBox="1"/>
          <p:nvPr/>
        </p:nvSpPr>
        <p:spPr>
          <a:xfrm>
            <a:off x="1833313" y="3483307"/>
            <a:ext cx="242505" cy="1692771"/>
          </a:xfrm>
          <a:prstGeom prst="rect">
            <a:avLst/>
          </a:prstGeom>
          <a:solidFill>
            <a:schemeClr val="bg1"/>
          </a:solidFill>
        </p:spPr>
        <p:txBody>
          <a:bodyPr wrap="square" rtlCol="0">
            <a:spAutoFit/>
          </a:bodyPr>
          <a:lstStyle/>
          <a:p>
            <a:endParaRPr lang="zh-TW" altLang="en-US" dirty="0"/>
          </a:p>
        </p:txBody>
      </p:sp>
    </p:spTree>
    <p:extLst>
      <p:ext uri="{BB962C8B-B14F-4D97-AF65-F5344CB8AC3E}">
        <p14:creationId xmlns:p14="http://schemas.microsoft.com/office/powerpoint/2010/main" val="13448698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公園</a:t>
            </a:r>
            <a:r>
              <a:rPr lang="en-US" altLang="zh-TW"/>
              <a:t>&amp;</a:t>
            </a:r>
            <a:r>
              <a:rPr lang="zh-TW" altLang="en-US"/>
              <a:t>廣場</a:t>
            </a:r>
            <a:r>
              <a:rPr lang="en-US" altLang="zh-TW"/>
              <a:t>: </a:t>
            </a:r>
            <a:r>
              <a:rPr lang="zh-TW" altLang="en-US"/>
              <a:t>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754326"/>
          </a:xfrm>
          <a:prstGeom prst="rect">
            <a:avLst/>
          </a:prstGeom>
          <a:noFill/>
        </p:spPr>
        <p:txBody>
          <a:bodyPr wrap="square">
            <a:spAutoFit/>
          </a:bodyPr>
          <a:lstStyle/>
          <a:p>
            <a:r>
              <a:rPr lang="zh-TW" altLang="en-US" sz="2400">
                <a:latin typeface="標楷體" panose="03000509000000000000" pitchFamily="65" charset="-120"/>
                <a:ea typeface="標楷體" panose="03000509000000000000" pitchFamily="65" charset="-120"/>
              </a:rPr>
              <a:t>限制區域行駛偵測</a:t>
            </a:r>
            <a:endParaRPr lang="en-US" altLang="zh-TW" sz="2400">
              <a:latin typeface="標楷體" panose="03000509000000000000" pitchFamily="65" charset="-120"/>
              <a:ea typeface="標楷體" panose="03000509000000000000" pitchFamily="65" charset="-120"/>
            </a:endParaRPr>
          </a:p>
          <a:p>
            <a:br>
              <a:rPr lang="en-US" altLang="zh-TW" sz="2400" b="0" i="0">
                <a:solidFill>
                  <a:srgbClr val="FFFFFF"/>
                </a:solidFill>
                <a:effectLst/>
                <a:latin typeface="標楷體" panose="03000509000000000000" pitchFamily="65" charset="-120"/>
                <a:ea typeface="標楷體" panose="03000509000000000000" pitchFamily="65" charset="-120"/>
              </a:rPr>
            </a:br>
            <a:endParaRPr lang="en-US" altLang="zh-TW" sz="2400">
              <a:latin typeface="標楷體" panose="03000509000000000000" pitchFamily="65" charset="-120"/>
              <a:ea typeface="標楷體" panose="03000509000000000000" pitchFamily="65" charset="-120"/>
            </a:endParaRPr>
          </a:p>
          <a:p>
            <a:br>
              <a:rPr lang="en-US" b="0" i="0">
                <a:solidFill>
                  <a:srgbClr val="FFFFFF"/>
                </a:solidFill>
                <a:effectLst/>
                <a:latin typeface="標楷體" panose="03000509000000000000" pitchFamily="65" charset="-120"/>
                <a:ea typeface="標楷體" panose="03000509000000000000" pitchFamily="65" charset="-120"/>
              </a:rPr>
            </a:br>
            <a:endParaRPr lang="en-US">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偵測車輛出現在不允許行駛的區域，如人行道、公園等</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zh-TW" altLang="en-US" sz="1600">
                <a:latin typeface="標楷體" panose="03000509000000000000" pitchFamily="65" charset="-120"/>
                <a:ea typeface="標楷體" panose="03000509000000000000" pitchFamily="65" charset="-120"/>
              </a:rPr>
              <a:t>有許多地方禁止機車行駛，例如人行道、公共廣場、公園、特定類型的隧道、橋樑等其他區域。違規行為將通過車輛偵測分析技術即時偵測並報告。</a:t>
            </a:r>
            <a:endParaRPr lang="en-US" altLang="zh-TW" sz="1600">
              <a:solidFill>
                <a:schemeClr val="tx1">
                  <a:lumMod val="50000"/>
                  <a:lumOff val="50000"/>
                </a:schemeClr>
              </a:solidFill>
              <a:latin typeface="標楷體" panose="03000509000000000000" pitchFamily="65" charset="-120"/>
              <a:ea typeface="標楷體" panose="03000509000000000000" pitchFamily="65" charset="-120"/>
            </a:endParaRPr>
          </a:p>
        </p:txBody>
      </p:sp>
      <p:pic>
        <p:nvPicPr>
          <p:cNvPr id="3074" name="Picture 2">
            <a:extLst>
              <a:ext uri="{FF2B5EF4-FFF2-40B4-BE49-F238E27FC236}">
                <a16:creationId xmlns:a16="http://schemas.microsoft.com/office/drawing/2014/main" id="{1253D9F4-5291-6412-3748-D9DE3F7825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538" y="1619508"/>
            <a:ext cx="3810000" cy="23717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zh-TW" altLang="en-US" sz="1600">
                <a:latin typeface="Times New Roman" panose="02020603050405020304" pitchFamily="18" charset="0"/>
                <a:ea typeface="標楷體" panose="03000509000000000000" pitchFamily="65" charset="-120"/>
                <a:cs typeface="Times New Roman" panose="02020603050405020304" pitchFamily="18" charset="0"/>
              </a:rPr>
              <a:t>這是基於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ACTi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攝影機內部的</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車輛進入區域偵測</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分析技術。 </a:t>
            </a:r>
            <a:r>
              <a:rPr lang="zh-TW" altLang="en-US" sz="1600" b="0" i="0">
                <a:solidFill>
                  <a:schemeClr val="tx2">
                    <a:lumMod val="60000"/>
                    <a:lumOff val="40000"/>
                  </a:schemeClr>
                </a:solidFill>
                <a:effectLst/>
                <a:latin typeface="Times New Roman" panose="02020603050405020304" pitchFamily="18" charset="0"/>
                <a:ea typeface="標楷體" panose="03000509000000000000" pitchFamily="65" charset="-120"/>
                <a:cs typeface="Times New Roman" panose="02020603050405020304" pitchFamily="18" charset="0"/>
                <a:hlinkClick r:id="rId4" action="ppaction://hlinksldjump"/>
              </a:rPr>
              <a:t>查看更多</a:t>
            </a:r>
            <a:r>
              <a:rPr lang="en-US" sz="1600" b="0" i="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4" name="Rectangle 3">
            <a:extLst>
              <a:ext uri="{FF2B5EF4-FFF2-40B4-BE49-F238E27FC236}">
                <a16:creationId xmlns:a16="http://schemas.microsoft.com/office/drawing/2014/main" id="{2045E570-894A-690B-756F-C46E485C4B8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A5A3ED1-8832-C4C7-793F-5EDF04A09D73}"/>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6" name="Group 5">
            <a:extLst>
              <a:ext uri="{FF2B5EF4-FFF2-40B4-BE49-F238E27FC236}">
                <a16:creationId xmlns:a16="http://schemas.microsoft.com/office/drawing/2014/main" id="{86B799F2-8B0C-9633-9AE9-1D2BB671D400}"/>
              </a:ext>
            </a:extLst>
          </p:cNvPr>
          <p:cNvGrpSpPr/>
          <p:nvPr/>
        </p:nvGrpSpPr>
        <p:grpSpPr>
          <a:xfrm>
            <a:off x="228988" y="6093296"/>
            <a:ext cx="2048263" cy="587300"/>
            <a:chOff x="228988" y="6093296"/>
            <a:chExt cx="2048263" cy="587300"/>
          </a:xfrm>
        </p:grpSpPr>
        <p:pic>
          <p:nvPicPr>
            <p:cNvPr id="7" name="Picture 6">
              <a:extLst>
                <a:ext uri="{FF2B5EF4-FFF2-40B4-BE49-F238E27FC236}">
                  <a16:creationId xmlns:a16="http://schemas.microsoft.com/office/drawing/2014/main" id="{BF15C83A-D68D-7DEB-13EE-C035FA71079F}"/>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1F90D7B5-B4D6-3BEF-AA67-10A9F1317ACF}"/>
                </a:ext>
              </a:extLst>
            </p:cNvPr>
            <p:cNvSpPr txBox="1"/>
            <p:nvPr/>
          </p:nvSpPr>
          <p:spPr>
            <a:xfrm>
              <a:off x="1420246" y="6449764"/>
              <a:ext cx="857005" cy="230832"/>
            </a:xfrm>
            <a:prstGeom prst="rect">
              <a:avLst/>
            </a:prstGeom>
            <a:noFill/>
          </p:spPr>
          <p:txBody>
            <a:bodyPr wrap="square" rtlCol="0">
              <a:spAutoFit/>
            </a:bodyPr>
            <a:lstStyle/>
            <a:p>
              <a:r>
                <a:rPr lang="zh-TW" altLang="en-US" sz="900" i="1" dirty="0">
                  <a:solidFill>
                    <a:srgbClr val="0000FF"/>
                  </a:solidFill>
                  <a:hlinkClick r:id="rId6">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0" name="Group 9">
            <a:extLst>
              <a:ext uri="{FF2B5EF4-FFF2-40B4-BE49-F238E27FC236}">
                <a16:creationId xmlns:a16="http://schemas.microsoft.com/office/drawing/2014/main" id="{76E7ABF4-7295-8AD2-707E-F7D396BE46C4}"/>
              </a:ext>
            </a:extLst>
          </p:cNvPr>
          <p:cNvGrpSpPr/>
          <p:nvPr/>
        </p:nvGrpSpPr>
        <p:grpSpPr>
          <a:xfrm>
            <a:off x="2162445" y="6055196"/>
            <a:ext cx="1673433" cy="619125"/>
            <a:chOff x="2162445" y="6055196"/>
            <a:chExt cx="1673433" cy="619125"/>
          </a:xfrm>
        </p:grpSpPr>
        <p:pic>
          <p:nvPicPr>
            <p:cNvPr id="11" name="Picture 10">
              <a:extLst>
                <a:ext uri="{FF2B5EF4-FFF2-40B4-BE49-F238E27FC236}">
                  <a16:creationId xmlns:a16="http://schemas.microsoft.com/office/drawing/2014/main" id="{98D9CC05-A5B1-CC67-A621-EE0B0E47A516}"/>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D7B77C39-BAEA-3715-8A8D-AEA5B48C7225}"/>
                </a:ext>
              </a:extLst>
            </p:cNvPr>
            <p:cNvSpPr txBox="1"/>
            <p:nvPr/>
          </p:nvSpPr>
          <p:spPr>
            <a:xfrm>
              <a:off x="3151137" y="6434694"/>
              <a:ext cx="684741" cy="230832"/>
            </a:xfrm>
            <a:prstGeom prst="rect">
              <a:avLst/>
            </a:prstGeom>
            <a:noFill/>
          </p:spPr>
          <p:txBody>
            <a:bodyPr wrap="square" rtlCol="0">
              <a:spAutoFit/>
            </a:bodyPr>
            <a:lstStyle/>
            <a:p>
              <a:r>
                <a:rPr lang="zh-TW" altLang="en-US" sz="900" i="1" dirty="0">
                  <a:solidFill>
                    <a:srgbClr val="0000FF"/>
                  </a:solidFill>
                  <a:hlinkClick r:id="rId8">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9" name="Group 18">
            <a:extLst>
              <a:ext uri="{FF2B5EF4-FFF2-40B4-BE49-F238E27FC236}">
                <a16:creationId xmlns:a16="http://schemas.microsoft.com/office/drawing/2014/main" id="{E5787F72-AEB9-C354-2B7D-07F980A4862F}"/>
              </a:ext>
            </a:extLst>
          </p:cNvPr>
          <p:cNvGrpSpPr/>
          <p:nvPr/>
        </p:nvGrpSpPr>
        <p:grpSpPr>
          <a:xfrm>
            <a:off x="3884029" y="6102821"/>
            <a:ext cx="1593974" cy="571500"/>
            <a:chOff x="3884029" y="6102821"/>
            <a:chExt cx="1593974" cy="571500"/>
          </a:xfrm>
        </p:grpSpPr>
        <p:pic>
          <p:nvPicPr>
            <p:cNvPr id="21" name="Picture 20">
              <a:extLst>
                <a:ext uri="{FF2B5EF4-FFF2-40B4-BE49-F238E27FC236}">
                  <a16:creationId xmlns:a16="http://schemas.microsoft.com/office/drawing/2014/main" id="{6ABF5C62-E894-D03C-25BD-08FF198260E1}"/>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E59C661B-AAE0-6AA3-096F-2318212E09AA}"/>
                </a:ext>
              </a:extLst>
            </p:cNvPr>
            <p:cNvSpPr txBox="1"/>
            <p:nvPr/>
          </p:nvSpPr>
          <p:spPr>
            <a:xfrm>
              <a:off x="4824570" y="6443489"/>
              <a:ext cx="653433" cy="230832"/>
            </a:xfrm>
            <a:prstGeom prst="rect">
              <a:avLst/>
            </a:prstGeom>
            <a:noFill/>
          </p:spPr>
          <p:txBody>
            <a:bodyPr wrap="square" rtlCol="0">
              <a:spAutoFit/>
            </a:bodyPr>
            <a:lstStyle/>
            <a:p>
              <a:r>
                <a:rPr lang="zh-TW" altLang="en-US" sz="900" i="1" dirty="0">
                  <a:solidFill>
                    <a:srgbClr val="0000FF"/>
                  </a:solidFill>
                  <a:hlinkClick r:id="rId10">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5" name="Group 24">
            <a:extLst>
              <a:ext uri="{FF2B5EF4-FFF2-40B4-BE49-F238E27FC236}">
                <a16:creationId xmlns:a16="http://schemas.microsoft.com/office/drawing/2014/main" id="{C5342142-6942-9775-B4A7-EA561C5033BC}"/>
              </a:ext>
            </a:extLst>
          </p:cNvPr>
          <p:cNvGrpSpPr/>
          <p:nvPr/>
        </p:nvGrpSpPr>
        <p:grpSpPr>
          <a:xfrm>
            <a:off x="5500838" y="6030580"/>
            <a:ext cx="1714255" cy="628650"/>
            <a:chOff x="5500838" y="6030580"/>
            <a:chExt cx="1714255" cy="628650"/>
          </a:xfrm>
        </p:grpSpPr>
        <p:pic>
          <p:nvPicPr>
            <p:cNvPr id="26" name="Picture 25">
              <a:extLst>
                <a:ext uri="{FF2B5EF4-FFF2-40B4-BE49-F238E27FC236}">
                  <a16:creationId xmlns:a16="http://schemas.microsoft.com/office/drawing/2014/main" id="{4316E941-A238-E260-A178-965294DA5615}"/>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8D202C5E-19C0-D050-CA2A-6C05F6A37B1E}"/>
                </a:ext>
              </a:extLst>
            </p:cNvPr>
            <p:cNvSpPr txBox="1"/>
            <p:nvPr/>
          </p:nvSpPr>
          <p:spPr>
            <a:xfrm>
              <a:off x="6537564" y="6428398"/>
              <a:ext cx="677529" cy="230832"/>
            </a:xfrm>
            <a:prstGeom prst="rect">
              <a:avLst/>
            </a:prstGeom>
            <a:noFill/>
          </p:spPr>
          <p:txBody>
            <a:bodyPr wrap="square" rtlCol="0">
              <a:spAutoFit/>
            </a:bodyPr>
            <a:lstStyle/>
            <a:p>
              <a:r>
                <a:rPr lang="zh-TW" altLang="en-US" sz="900" i="1" dirty="0">
                  <a:solidFill>
                    <a:srgbClr val="0000FF"/>
                  </a:solidFill>
                  <a:hlinkClick r:id="rId12">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8" name="Group 27">
            <a:extLst>
              <a:ext uri="{FF2B5EF4-FFF2-40B4-BE49-F238E27FC236}">
                <a16:creationId xmlns:a16="http://schemas.microsoft.com/office/drawing/2014/main" id="{DA8B0976-183E-7DB6-AA6D-192FF6CFA332}"/>
              </a:ext>
            </a:extLst>
          </p:cNvPr>
          <p:cNvGrpSpPr/>
          <p:nvPr/>
        </p:nvGrpSpPr>
        <p:grpSpPr>
          <a:xfrm>
            <a:off x="7260522" y="6019647"/>
            <a:ext cx="1742907" cy="657225"/>
            <a:chOff x="7260522" y="6019647"/>
            <a:chExt cx="1742907" cy="657225"/>
          </a:xfrm>
        </p:grpSpPr>
        <p:pic>
          <p:nvPicPr>
            <p:cNvPr id="29" name="Picture 28">
              <a:extLst>
                <a:ext uri="{FF2B5EF4-FFF2-40B4-BE49-F238E27FC236}">
                  <a16:creationId xmlns:a16="http://schemas.microsoft.com/office/drawing/2014/main" id="{F727FD6A-609C-8219-6F2B-186D2984AC58}"/>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4998A00A-A951-6599-0876-194868D373FD}"/>
                </a:ext>
              </a:extLst>
            </p:cNvPr>
            <p:cNvSpPr txBox="1"/>
            <p:nvPr/>
          </p:nvSpPr>
          <p:spPr>
            <a:xfrm>
              <a:off x="8149562" y="6443489"/>
              <a:ext cx="853867" cy="230832"/>
            </a:xfrm>
            <a:prstGeom prst="rect">
              <a:avLst/>
            </a:prstGeom>
            <a:noFill/>
          </p:spPr>
          <p:txBody>
            <a:bodyPr wrap="square" rtlCol="0">
              <a:spAutoFit/>
            </a:bodyPr>
            <a:lstStyle/>
            <a:p>
              <a:r>
                <a:rPr lang="zh-TW" altLang="en-US" sz="900" i="1" dirty="0">
                  <a:solidFill>
                    <a:srgbClr val="0000FF"/>
                  </a:solidFill>
                  <a:hlinkClick r:id="rId14">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spTree>
    <p:extLst>
      <p:ext uri="{BB962C8B-B14F-4D97-AF65-F5344CB8AC3E}">
        <p14:creationId xmlns:p14="http://schemas.microsoft.com/office/powerpoint/2010/main" val="884749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公園</a:t>
            </a:r>
            <a:r>
              <a:rPr lang="en-US" altLang="zh-TW"/>
              <a:t>&amp;</a:t>
            </a:r>
            <a:r>
              <a:rPr lang="zh-TW" altLang="en-US"/>
              <a:t>廣場</a:t>
            </a:r>
            <a:r>
              <a:rPr lang="en-US" altLang="zh-TW"/>
              <a:t>: </a:t>
            </a:r>
            <a:r>
              <a:rPr lang="zh-TW" altLang="en-US"/>
              <a:t>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zh-TW" altLang="en-US" sz="2400">
                <a:solidFill>
                  <a:schemeClr val="tx1">
                    <a:lumMod val="76000"/>
                    <a:lumOff val="24000"/>
                  </a:schemeClr>
                </a:solidFill>
                <a:latin typeface="標楷體" panose="03000509000000000000" pitchFamily="65" charset="-120"/>
                <a:ea typeface="標楷體" panose="03000509000000000000" pitchFamily="65" charset="-120"/>
              </a:rPr>
              <a:t>可疑逗留偵測</a:t>
            </a:r>
            <a:endParaRPr lang="en-US" altLang="zh-TW" sz="2400">
              <a:solidFill>
                <a:schemeClr val="tx1">
                  <a:lumMod val="76000"/>
                  <a:lumOff val="24000"/>
                </a:schemeClr>
              </a:solidFill>
              <a:latin typeface="標楷體" panose="03000509000000000000" pitchFamily="65" charset="-120"/>
              <a:ea typeface="標楷體" panose="03000509000000000000" pitchFamily="65" charset="-120"/>
            </a:endParaRPr>
          </a:p>
          <a:p>
            <a:br>
              <a:rPr lang="en-US" b="0" i="0">
                <a:solidFill>
                  <a:srgbClr val="FFFFFF"/>
                </a:solidFill>
                <a:effectLst/>
                <a:latin typeface="標楷體" panose="03000509000000000000" pitchFamily="65" charset="-120"/>
                <a:ea typeface="標楷體" panose="03000509000000000000" pitchFamily="65" charset="-120"/>
              </a:rPr>
            </a:br>
            <a:endParaRPr lang="en-US">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338554"/>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偵測在夜間於公共場所徘徊的可疑人物。</a:t>
            </a:r>
            <a:endParaRPr lang="en-US" altLang="zh-TW" sz="1600">
              <a:solidFill>
                <a:schemeClr val="tx1">
                  <a:lumMod val="76000"/>
                  <a:lumOff val="24000"/>
                </a:schemeClr>
              </a:solidFill>
              <a:latin typeface="標楷體" panose="03000509000000000000" pitchFamily="65" charset="-120"/>
              <a:ea typeface="標楷體" panose="03000509000000000000" pitchFamily="65" charset="-120"/>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zh-TW" altLang="en-US" sz="1600">
                <a:latin typeface="標楷體" panose="03000509000000000000" pitchFamily="65" charset="-120"/>
                <a:ea typeface="標楷體" panose="03000509000000000000" pitchFamily="65" charset="-120"/>
              </a:rPr>
              <a:t>公共區域為了安全目的進行監控。在公共區域</a:t>
            </a:r>
            <a:r>
              <a:rPr lang="en-US" altLang="zh-TW" sz="1600">
                <a:latin typeface="標楷體" panose="03000509000000000000" pitchFamily="65" charset="-120"/>
                <a:ea typeface="標楷體" panose="03000509000000000000" pitchFamily="65" charset="-120"/>
              </a:rPr>
              <a:t>(</a:t>
            </a:r>
            <a:r>
              <a:rPr lang="zh-TW" altLang="en-US" sz="1600">
                <a:latin typeface="標楷體" panose="03000509000000000000" pitchFamily="65" charset="-120"/>
                <a:ea typeface="標楷體" panose="03000509000000000000" pitchFamily="65" charset="-120"/>
              </a:rPr>
              <a:t>如城市公園</a:t>
            </a:r>
            <a:r>
              <a:rPr lang="en-US" altLang="zh-TW" sz="1600">
                <a:latin typeface="標楷體" panose="03000509000000000000" pitchFamily="65" charset="-120"/>
                <a:ea typeface="標楷體" panose="03000509000000000000" pitchFamily="65" charset="-120"/>
              </a:rPr>
              <a:t>)</a:t>
            </a:r>
            <a:r>
              <a:rPr lang="zh-TW" altLang="en-US" sz="1600">
                <a:latin typeface="標楷體" panose="03000509000000000000" pitchFamily="65" charset="-120"/>
                <a:ea typeface="標楷體" panose="03000509000000000000" pitchFamily="65" charset="-120"/>
              </a:rPr>
              <a:t>偵測到可疑逗留行為時，這可能代表潛在的安全風險，尤其是在夜間。</a:t>
            </a:r>
            <a:endParaRPr lang="en-US" altLang="zh-TW" sz="1600">
              <a:solidFill>
                <a:schemeClr val="tx1">
                  <a:lumMod val="50000"/>
                  <a:lumOff val="50000"/>
                </a:schemeClr>
              </a:solidFill>
              <a:latin typeface="標楷體" panose="03000509000000000000" pitchFamily="65" charset="-120"/>
              <a:ea typeface="標楷體" panose="03000509000000000000" pitchFamily="65" charset="-12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zh-TW" altLang="en-US" sz="1600">
                <a:latin typeface="Times New Roman" panose="02020603050405020304" pitchFamily="18" charset="0"/>
                <a:ea typeface="標楷體" panose="03000509000000000000" pitchFamily="65" charset="-120"/>
                <a:cs typeface="Times New Roman" panose="02020603050405020304" pitchFamily="18" charset="0"/>
              </a:rPr>
              <a:t>這是基於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ACTi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攝影機內部的</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可疑逗留偵測</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分析技術。 </a:t>
            </a:r>
            <a:r>
              <a:rPr lang="zh-TW" altLang="en-US" sz="1600" b="0" i="0">
                <a:solidFill>
                  <a:schemeClr val="tx2">
                    <a:lumMod val="60000"/>
                    <a:lumOff val="40000"/>
                  </a:schemeClr>
                </a:solidFill>
                <a:effectLst/>
                <a:latin typeface="Times New Roman" panose="02020603050405020304" pitchFamily="18" charset="0"/>
                <a:ea typeface="標楷體" panose="03000509000000000000" pitchFamily="65" charset="-120"/>
                <a:cs typeface="Times New Roman" panose="02020603050405020304" pitchFamily="18" charset="0"/>
                <a:hlinkClick r:id="rId3" action="ppaction://hlinksldjump"/>
              </a:rPr>
              <a:t>查看更多</a:t>
            </a:r>
            <a:endParaRPr lang="en-US" sz="1600" b="0" i="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2290" name="Picture 2">
            <a:extLst>
              <a:ext uri="{FF2B5EF4-FFF2-40B4-BE49-F238E27FC236}">
                <a16:creationId xmlns:a16="http://schemas.microsoft.com/office/drawing/2014/main" id="{BF72091D-E4F1-0136-326F-E1C9B17A13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759949"/>
            <a:ext cx="3734127" cy="212845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06B8BAC-AA1B-C730-6EC7-54CE9DC1D69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E980A6B-AADF-3718-AB91-510C7CC2B1E8}"/>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6" name="Group 5">
            <a:extLst>
              <a:ext uri="{FF2B5EF4-FFF2-40B4-BE49-F238E27FC236}">
                <a16:creationId xmlns:a16="http://schemas.microsoft.com/office/drawing/2014/main" id="{FBBB2541-3C7F-7BD6-7B01-D4E821988F13}"/>
              </a:ext>
            </a:extLst>
          </p:cNvPr>
          <p:cNvGrpSpPr/>
          <p:nvPr/>
        </p:nvGrpSpPr>
        <p:grpSpPr>
          <a:xfrm>
            <a:off x="228988" y="6093296"/>
            <a:ext cx="1861971" cy="581025"/>
            <a:chOff x="228988" y="6093296"/>
            <a:chExt cx="1861971" cy="581025"/>
          </a:xfrm>
        </p:grpSpPr>
        <p:pic>
          <p:nvPicPr>
            <p:cNvPr id="7" name="Picture 6">
              <a:extLst>
                <a:ext uri="{FF2B5EF4-FFF2-40B4-BE49-F238E27FC236}">
                  <a16:creationId xmlns:a16="http://schemas.microsoft.com/office/drawing/2014/main" id="{A78E5350-8FD7-21E7-946C-C24D7CCC9F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697FC36A-7510-59BF-50DC-F9AEB6A5E0EE}"/>
                </a:ext>
              </a:extLst>
            </p:cNvPr>
            <p:cNvSpPr txBox="1"/>
            <p:nvPr/>
          </p:nvSpPr>
          <p:spPr>
            <a:xfrm>
              <a:off x="1439053" y="6443489"/>
              <a:ext cx="651906" cy="230832"/>
            </a:xfrm>
            <a:prstGeom prst="rect">
              <a:avLst/>
            </a:prstGeom>
            <a:noFill/>
          </p:spPr>
          <p:txBody>
            <a:bodyPr wrap="square" rtlCol="0">
              <a:spAutoFit/>
            </a:bodyPr>
            <a:lstStyle/>
            <a:p>
              <a:r>
                <a:rPr lang="zh-TW" altLang="en-US" sz="900" i="1" dirty="0">
                  <a:solidFill>
                    <a:srgbClr val="0000FF"/>
                  </a:solidFill>
                  <a:hlinkClick r:id="rId6">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0" name="Group 9">
            <a:extLst>
              <a:ext uri="{FF2B5EF4-FFF2-40B4-BE49-F238E27FC236}">
                <a16:creationId xmlns:a16="http://schemas.microsoft.com/office/drawing/2014/main" id="{E22EAA28-D0C1-CBF0-7E83-241617131C62}"/>
              </a:ext>
            </a:extLst>
          </p:cNvPr>
          <p:cNvGrpSpPr/>
          <p:nvPr/>
        </p:nvGrpSpPr>
        <p:grpSpPr>
          <a:xfrm>
            <a:off x="2162445" y="6055196"/>
            <a:ext cx="1741053" cy="630205"/>
            <a:chOff x="2162445" y="6055196"/>
            <a:chExt cx="1741053" cy="630205"/>
          </a:xfrm>
        </p:grpSpPr>
        <p:pic>
          <p:nvPicPr>
            <p:cNvPr id="11" name="Picture 10">
              <a:extLst>
                <a:ext uri="{FF2B5EF4-FFF2-40B4-BE49-F238E27FC236}">
                  <a16:creationId xmlns:a16="http://schemas.microsoft.com/office/drawing/2014/main" id="{F4F4BD85-95A6-C4F4-1F6F-EC885978831E}"/>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9B776397-910E-0FF0-40F7-623D1534CC53}"/>
                </a:ext>
              </a:extLst>
            </p:cNvPr>
            <p:cNvSpPr txBox="1"/>
            <p:nvPr/>
          </p:nvSpPr>
          <p:spPr>
            <a:xfrm>
              <a:off x="3175663" y="6454569"/>
              <a:ext cx="727835" cy="230832"/>
            </a:xfrm>
            <a:prstGeom prst="rect">
              <a:avLst/>
            </a:prstGeom>
            <a:noFill/>
          </p:spPr>
          <p:txBody>
            <a:bodyPr wrap="square" rtlCol="0">
              <a:spAutoFit/>
            </a:bodyPr>
            <a:lstStyle/>
            <a:p>
              <a:r>
                <a:rPr lang="zh-TW" altLang="en-US" sz="900" i="1" dirty="0">
                  <a:solidFill>
                    <a:srgbClr val="0000FF"/>
                  </a:solidFill>
                  <a:hlinkClick r:id="rId8">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9" name="Group 18">
            <a:extLst>
              <a:ext uri="{FF2B5EF4-FFF2-40B4-BE49-F238E27FC236}">
                <a16:creationId xmlns:a16="http://schemas.microsoft.com/office/drawing/2014/main" id="{D47736B0-D2DB-68B3-D039-462C88001BA0}"/>
              </a:ext>
            </a:extLst>
          </p:cNvPr>
          <p:cNvGrpSpPr/>
          <p:nvPr/>
        </p:nvGrpSpPr>
        <p:grpSpPr>
          <a:xfrm>
            <a:off x="3884029" y="6102821"/>
            <a:ext cx="1664720" cy="582580"/>
            <a:chOff x="3884029" y="6102821"/>
            <a:chExt cx="1664720" cy="582580"/>
          </a:xfrm>
        </p:grpSpPr>
        <p:pic>
          <p:nvPicPr>
            <p:cNvPr id="21" name="Picture 20">
              <a:extLst>
                <a:ext uri="{FF2B5EF4-FFF2-40B4-BE49-F238E27FC236}">
                  <a16:creationId xmlns:a16="http://schemas.microsoft.com/office/drawing/2014/main" id="{D775DCF6-F31F-159D-8585-E6CDE90C9672}"/>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9649788D-F793-689E-F44D-68BD9E3E2716}"/>
                </a:ext>
              </a:extLst>
            </p:cNvPr>
            <p:cNvSpPr txBox="1"/>
            <p:nvPr/>
          </p:nvSpPr>
          <p:spPr>
            <a:xfrm>
              <a:off x="4838556" y="6454569"/>
              <a:ext cx="710193" cy="230832"/>
            </a:xfrm>
            <a:prstGeom prst="rect">
              <a:avLst/>
            </a:prstGeom>
            <a:noFill/>
          </p:spPr>
          <p:txBody>
            <a:bodyPr wrap="square" rtlCol="0">
              <a:spAutoFit/>
            </a:bodyPr>
            <a:lstStyle/>
            <a:p>
              <a:r>
                <a:rPr lang="zh-TW" altLang="en-US" sz="900" i="1" dirty="0">
                  <a:solidFill>
                    <a:srgbClr val="0000FF"/>
                  </a:solidFill>
                  <a:hlinkClick r:id="rId10">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5" name="Group 24">
            <a:extLst>
              <a:ext uri="{FF2B5EF4-FFF2-40B4-BE49-F238E27FC236}">
                <a16:creationId xmlns:a16="http://schemas.microsoft.com/office/drawing/2014/main" id="{716E313D-0AC1-5294-8644-84BC650226BC}"/>
              </a:ext>
            </a:extLst>
          </p:cNvPr>
          <p:cNvGrpSpPr/>
          <p:nvPr/>
        </p:nvGrpSpPr>
        <p:grpSpPr>
          <a:xfrm>
            <a:off x="5500838" y="6030580"/>
            <a:ext cx="1721653" cy="654821"/>
            <a:chOff x="5500838" y="6030580"/>
            <a:chExt cx="1721653" cy="654821"/>
          </a:xfrm>
        </p:grpSpPr>
        <p:pic>
          <p:nvPicPr>
            <p:cNvPr id="26" name="Picture 25">
              <a:extLst>
                <a:ext uri="{FF2B5EF4-FFF2-40B4-BE49-F238E27FC236}">
                  <a16:creationId xmlns:a16="http://schemas.microsoft.com/office/drawing/2014/main" id="{071C2220-8DA6-42AC-1F6B-B8F4F06BC69E}"/>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B8D9EE58-53DD-754A-2A08-64B5230D075B}"/>
                </a:ext>
              </a:extLst>
            </p:cNvPr>
            <p:cNvSpPr txBox="1"/>
            <p:nvPr/>
          </p:nvSpPr>
          <p:spPr>
            <a:xfrm>
              <a:off x="6558072" y="6454569"/>
              <a:ext cx="664419" cy="230832"/>
            </a:xfrm>
            <a:prstGeom prst="rect">
              <a:avLst/>
            </a:prstGeom>
            <a:noFill/>
          </p:spPr>
          <p:txBody>
            <a:bodyPr wrap="square" rtlCol="0">
              <a:spAutoFit/>
            </a:bodyPr>
            <a:lstStyle/>
            <a:p>
              <a:r>
                <a:rPr lang="zh-TW" altLang="en-US" sz="900" i="1" dirty="0">
                  <a:solidFill>
                    <a:srgbClr val="0000FF"/>
                  </a:solidFill>
                  <a:hlinkClick r:id="rId12">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8" name="Group 27">
            <a:extLst>
              <a:ext uri="{FF2B5EF4-FFF2-40B4-BE49-F238E27FC236}">
                <a16:creationId xmlns:a16="http://schemas.microsoft.com/office/drawing/2014/main" id="{037F25A8-1CBF-5FBB-ACAA-523A30E6DCAB}"/>
              </a:ext>
            </a:extLst>
          </p:cNvPr>
          <p:cNvGrpSpPr/>
          <p:nvPr/>
        </p:nvGrpSpPr>
        <p:grpSpPr>
          <a:xfrm>
            <a:off x="7260522" y="6019647"/>
            <a:ext cx="1619003" cy="682272"/>
            <a:chOff x="7260522" y="6019647"/>
            <a:chExt cx="1619003" cy="682272"/>
          </a:xfrm>
        </p:grpSpPr>
        <p:pic>
          <p:nvPicPr>
            <p:cNvPr id="29" name="Picture 28">
              <a:extLst>
                <a:ext uri="{FF2B5EF4-FFF2-40B4-BE49-F238E27FC236}">
                  <a16:creationId xmlns:a16="http://schemas.microsoft.com/office/drawing/2014/main" id="{46A06233-2E03-5A17-00FA-8428848515F8}"/>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82EA13CB-83AA-4DAE-CB80-4A37FCBB0BBF}"/>
                </a:ext>
              </a:extLst>
            </p:cNvPr>
            <p:cNvSpPr txBox="1"/>
            <p:nvPr/>
          </p:nvSpPr>
          <p:spPr>
            <a:xfrm>
              <a:off x="8138936" y="6471087"/>
              <a:ext cx="740589" cy="230832"/>
            </a:xfrm>
            <a:prstGeom prst="rect">
              <a:avLst/>
            </a:prstGeom>
            <a:noFill/>
          </p:spPr>
          <p:txBody>
            <a:bodyPr wrap="square" rtlCol="0">
              <a:spAutoFit/>
            </a:bodyPr>
            <a:lstStyle/>
            <a:p>
              <a:r>
                <a:rPr lang="zh-TW" altLang="en-US" sz="900" i="1" dirty="0">
                  <a:solidFill>
                    <a:srgbClr val="0000FF"/>
                  </a:solidFill>
                  <a:hlinkClick r:id="rId14">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spTree>
    <p:extLst>
      <p:ext uri="{BB962C8B-B14F-4D97-AF65-F5344CB8AC3E}">
        <p14:creationId xmlns:p14="http://schemas.microsoft.com/office/powerpoint/2010/main" val="1070983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公園</a:t>
            </a:r>
            <a:r>
              <a:rPr lang="en-US" altLang="zh-TW"/>
              <a:t>&amp;</a:t>
            </a:r>
            <a:r>
              <a:rPr lang="zh-TW" altLang="en-US"/>
              <a:t>廣場</a:t>
            </a:r>
            <a:r>
              <a:rPr lang="en-US" altLang="zh-TW"/>
              <a:t>: </a:t>
            </a:r>
            <a:r>
              <a:rPr lang="zh-TW" altLang="en-US"/>
              <a:t>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zh-TW" altLang="en-US" sz="2400">
                <a:latin typeface="標楷體" panose="03000509000000000000" pitchFamily="65" charset="-120"/>
                <a:ea typeface="標楷體" panose="03000509000000000000" pitchFamily="65" charset="-120"/>
                <a:cs typeface="Times New Roman" panose="02020603050405020304" pitchFamily="18" charset="0"/>
              </a:rPr>
              <a:t>非法入侵偵測 </a:t>
            </a:r>
            <a:endParaRPr lang="en-US" altLang="zh-TW" sz="2400">
              <a:latin typeface="標楷體" panose="03000509000000000000" pitchFamily="65" charset="-120"/>
              <a:ea typeface="標楷體" panose="03000509000000000000" pitchFamily="65" charset="-120"/>
              <a:cs typeface="Times New Roman" panose="02020603050405020304" pitchFamily="18" charset="0"/>
            </a:endParaRP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338554"/>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cs typeface="Times New Roman" panose="02020603050405020304" pitchFamily="18" charset="0"/>
              </a:rPr>
              <a:t>偵測進入未經許可區域的人員。</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77597"/>
            <a:ext cx="8557385" cy="830997"/>
          </a:xfrm>
          <a:prstGeom prst="rect">
            <a:avLst/>
          </a:prstGeom>
          <a:noFill/>
        </p:spPr>
        <p:txBody>
          <a:bodyPr wrap="square">
            <a:spAutoFit/>
          </a:bodyPr>
          <a:lstStyle/>
          <a:p>
            <a:pPr algn="l"/>
            <a:r>
              <a:rPr lang="zh-TW" altLang="en-US" sz="1600">
                <a:latin typeface="Times New Roman" panose="02020603050405020304" pitchFamily="18" charset="0"/>
                <a:ea typeface="標楷體" panose="03000509000000000000" pitchFamily="65" charset="-120"/>
                <a:cs typeface="Times New Roman" panose="02020603050405020304" pitchFamily="18" charset="0"/>
              </a:rPr>
              <a:t>當一個人未經允許進入他人土地或財產時，這被視為非法入侵。有些地方幾乎全年都禁止陌生人進入，比如住宅區、學校。另外，也有一些地方在白天對所有人開放，但出於安全考量，夜間會關閉。例如，一些公園和戶外運動場地。在夜間進入這些區域將被視為非法入侵。</a:t>
            </a:r>
            <a:endParaRPr lang="en-US" sz="1600">
              <a:solidFill>
                <a:schemeClr val="tx1">
                  <a:lumMod val="50000"/>
                  <a:lumOff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65817" y="4932457"/>
            <a:ext cx="877390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r>
              <a:rPr lang="zh-TW" altLang="en-US" sz="1600">
                <a:latin typeface="Times New Roman" panose="02020603050405020304" pitchFamily="18" charset="0"/>
                <a:ea typeface="標楷體" panose="03000509000000000000" pitchFamily="65" charset="-120"/>
                <a:cs typeface="Times New Roman" panose="02020603050405020304" pitchFamily="18" charset="0"/>
              </a:rPr>
              <a:t>這是基於</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ACTi</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攝影機內部的「</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人員進入區域檢測</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」分析技術。</a:t>
            </a:r>
            <a:r>
              <a:rPr lang="zh-TW" altLang="en-US" sz="1600" b="0" i="0">
                <a:solidFill>
                  <a:schemeClr val="tx2">
                    <a:lumMod val="60000"/>
                    <a:lumOff val="40000"/>
                  </a:schemeClr>
                </a:solidFill>
                <a:effectLst/>
                <a:latin typeface="Times New Roman" panose="02020603050405020304" pitchFamily="18" charset="0"/>
                <a:ea typeface="標楷體" panose="03000509000000000000" pitchFamily="65" charset="-120"/>
                <a:cs typeface="Times New Roman" panose="02020603050405020304" pitchFamily="18" charset="0"/>
                <a:hlinkClick r:id="rId3" action="ppaction://hlinksldjump"/>
              </a:rPr>
              <a:t>查看更多</a:t>
            </a:r>
            <a:r>
              <a:rPr lang="en-US" sz="1600" b="0" i="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rPr>
              <a:t>.</a:t>
            </a:r>
          </a:p>
        </p:txBody>
      </p:sp>
      <p:pic>
        <p:nvPicPr>
          <p:cNvPr id="20482" name="Picture 2">
            <a:extLst>
              <a:ext uri="{FF2B5EF4-FFF2-40B4-BE49-F238E27FC236}">
                <a16:creationId xmlns:a16="http://schemas.microsoft.com/office/drawing/2014/main" id="{0244A515-9037-798A-3DF6-91CC36E582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D939CB3-3BDB-B4F9-5B3D-B68B4CFBD0EF}"/>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56A3668-0164-63A6-FFD4-96B543D24583}"/>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6" name="Group 5">
            <a:extLst>
              <a:ext uri="{FF2B5EF4-FFF2-40B4-BE49-F238E27FC236}">
                <a16:creationId xmlns:a16="http://schemas.microsoft.com/office/drawing/2014/main" id="{5B091EE4-A00B-EE59-5D79-FC7C3CC66D58}"/>
              </a:ext>
            </a:extLst>
          </p:cNvPr>
          <p:cNvGrpSpPr/>
          <p:nvPr/>
        </p:nvGrpSpPr>
        <p:grpSpPr>
          <a:xfrm>
            <a:off x="228988" y="6093296"/>
            <a:ext cx="1990099" cy="605641"/>
            <a:chOff x="228988" y="6093296"/>
            <a:chExt cx="1990099" cy="605641"/>
          </a:xfrm>
        </p:grpSpPr>
        <p:pic>
          <p:nvPicPr>
            <p:cNvPr id="7" name="Picture 6">
              <a:extLst>
                <a:ext uri="{FF2B5EF4-FFF2-40B4-BE49-F238E27FC236}">
                  <a16:creationId xmlns:a16="http://schemas.microsoft.com/office/drawing/2014/main" id="{D24D0AA2-77EC-F606-FA25-CDE2F98A6F04}"/>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0F9B8DBB-7DCC-9513-57A7-561C7C031D2A}"/>
                </a:ext>
              </a:extLst>
            </p:cNvPr>
            <p:cNvSpPr txBox="1"/>
            <p:nvPr/>
          </p:nvSpPr>
          <p:spPr>
            <a:xfrm>
              <a:off x="1447197" y="6468105"/>
              <a:ext cx="771890" cy="230832"/>
            </a:xfrm>
            <a:prstGeom prst="rect">
              <a:avLst/>
            </a:prstGeom>
            <a:noFill/>
          </p:spPr>
          <p:txBody>
            <a:bodyPr wrap="square" rtlCol="0">
              <a:spAutoFit/>
            </a:bodyPr>
            <a:lstStyle/>
            <a:p>
              <a:r>
                <a:rPr lang="zh-TW" altLang="en-US" sz="900" i="1" dirty="0">
                  <a:solidFill>
                    <a:srgbClr val="0000FF"/>
                  </a:solidFill>
                  <a:hlinkClick r:id="rId6">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0" name="Group 9">
            <a:extLst>
              <a:ext uri="{FF2B5EF4-FFF2-40B4-BE49-F238E27FC236}">
                <a16:creationId xmlns:a16="http://schemas.microsoft.com/office/drawing/2014/main" id="{318F72F8-916B-CEF0-3BF4-7C9BCACEFE6A}"/>
              </a:ext>
            </a:extLst>
          </p:cNvPr>
          <p:cNvGrpSpPr/>
          <p:nvPr/>
        </p:nvGrpSpPr>
        <p:grpSpPr>
          <a:xfrm>
            <a:off x="2162445" y="6055196"/>
            <a:ext cx="1662112" cy="620497"/>
            <a:chOff x="2162445" y="6055196"/>
            <a:chExt cx="1662112" cy="620497"/>
          </a:xfrm>
        </p:grpSpPr>
        <p:pic>
          <p:nvPicPr>
            <p:cNvPr id="11" name="Picture 10">
              <a:extLst>
                <a:ext uri="{FF2B5EF4-FFF2-40B4-BE49-F238E27FC236}">
                  <a16:creationId xmlns:a16="http://schemas.microsoft.com/office/drawing/2014/main" id="{62A6A464-2762-8008-5CB6-36BFFFD132FD}"/>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E7B4A89-6481-5E51-D024-0D7EE4A7D782}"/>
                </a:ext>
              </a:extLst>
            </p:cNvPr>
            <p:cNvSpPr txBox="1"/>
            <p:nvPr/>
          </p:nvSpPr>
          <p:spPr>
            <a:xfrm>
              <a:off x="3182561" y="6444861"/>
              <a:ext cx="641996" cy="230832"/>
            </a:xfrm>
            <a:prstGeom prst="rect">
              <a:avLst/>
            </a:prstGeom>
            <a:noFill/>
          </p:spPr>
          <p:txBody>
            <a:bodyPr wrap="square" rtlCol="0">
              <a:spAutoFit/>
            </a:bodyPr>
            <a:lstStyle/>
            <a:p>
              <a:r>
                <a:rPr lang="zh-TW" altLang="en-US" sz="900" i="1" dirty="0">
                  <a:solidFill>
                    <a:srgbClr val="0000FF"/>
                  </a:solidFill>
                  <a:hlinkClick r:id="rId8">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9" name="Group 18">
            <a:extLst>
              <a:ext uri="{FF2B5EF4-FFF2-40B4-BE49-F238E27FC236}">
                <a16:creationId xmlns:a16="http://schemas.microsoft.com/office/drawing/2014/main" id="{0444B07D-2CAA-4F65-A3D0-CB5CE56027CD}"/>
              </a:ext>
            </a:extLst>
          </p:cNvPr>
          <p:cNvGrpSpPr/>
          <p:nvPr/>
        </p:nvGrpSpPr>
        <p:grpSpPr>
          <a:xfrm>
            <a:off x="3884029" y="6102821"/>
            <a:ext cx="1616809" cy="596116"/>
            <a:chOff x="3884029" y="6102821"/>
            <a:chExt cx="1616809" cy="596116"/>
          </a:xfrm>
        </p:grpSpPr>
        <p:pic>
          <p:nvPicPr>
            <p:cNvPr id="21" name="Picture 20">
              <a:extLst>
                <a:ext uri="{FF2B5EF4-FFF2-40B4-BE49-F238E27FC236}">
                  <a16:creationId xmlns:a16="http://schemas.microsoft.com/office/drawing/2014/main" id="{61ABCEC2-1FFC-C582-6133-532D98097DB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848C8E55-9671-2F91-3AD8-4C5C9549BB49}"/>
                </a:ext>
              </a:extLst>
            </p:cNvPr>
            <p:cNvSpPr txBox="1"/>
            <p:nvPr/>
          </p:nvSpPr>
          <p:spPr>
            <a:xfrm>
              <a:off x="4798775" y="6468105"/>
              <a:ext cx="702063" cy="230832"/>
            </a:xfrm>
            <a:prstGeom prst="rect">
              <a:avLst/>
            </a:prstGeom>
            <a:noFill/>
          </p:spPr>
          <p:txBody>
            <a:bodyPr wrap="square" rtlCol="0">
              <a:spAutoFit/>
            </a:bodyPr>
            <a:lstStyle/>
            <a:p>
              <a:r>
                <a:rPr lang="zh-TW" altLang="en-US" sz="900" i="1" dirty="0">
                  <a:solidFill>
                    <a:srgbClr val="0000FF"/>
                  </a:solidFill>
                  <a:hlinkClick r:id="rId10">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5" name="Group 24">
            <a:extLst>
              <a:ext uri="{FF2B5EF4-FFF2-40B4-BE49-F238E27FC236}">
                <a16:creationId xmlns:a16="http://schemas.microsoft.com/office/drawing/2014/main" id="{EAAE0FC3-197E-5560-B053-962017A0EFAF}"/>
              </a:ext>
            </a:extLst>
          </p:cNvPr>
          <p:cNvGrpSpPr/>
          <p:nvPr/>
        </p:nvGrpSpPr>
        <p:grpSpPr>
          <a:xfrm>
            <a:off x="5500838" y="6030580"/>
            <a:ext cx="1765666" cy="628650"/>
            <a:chOff x="5500838" y="6030580"/>
            <a:chExt cx="1765666" cy="628650"/>
          </a:xfrm>
        </p:grpSpPr>
        <p:pic>
          <p:nvPicPr>
            <p:cNvPr id="26" name="Picture 25">
              <a:extLst>
                <a:ext uri="{FF2B5EF4-FFF2-40B4-BE49-F238E27FC236}">
                  <a16:creationId xmlns:a16="http://schemas.microsoft.com/office/drawing/2014/main" id="{BFB6F34C-738B-3C5E-9FB3-27DC8732B273}"/>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C9066A8F-AA4A-D6D2-6978-86D5C35AC4D1}"/>
                </a:ext>
              </a:extLst>
            </p:cNvPr>
            <p:cNvSpPr txBox="1"/>
            <p:nvPr/>
          </p:nvSpPr>
          <p:spPr>
            <a:xfrm>
              <a:off x="6546493" y="6428398"/>
              <a:ext cx="720011" cy="230832"/>
            </a:xfrm>
            <a:prstGeom prst="rect">
              <a:avLst/>
            </a:prstGeom>
            <a:noFill/>
          </p:spPr>
          <p:txBody>
            <a:bodyPr wrap="square" rtlCol="0">
              <a:spAutoFit/>
            </a:bodyPr>
            <a:lstStyle/>
            <a:p>
              <a:r>
                <a:rPr lang="zh-TW" altLang="en-US" sz="900" i="1" dirty="0">
                  <a:solidFill>
                    <a:srgbClr val="0000FF"/>
                  </a:solidFill>
                  <a:hlinkClick r:id="rId12">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8" name="Group 27">
            <a:extLst>
              <a:ext uri="{FF2B5EF4-FFF2-40B4-BE49-F238E27FC236}">
                <a16:creationId xmlns:a16="http://schemas.microsoft.com/office/drawing/2014/main" id="{E7EF77D4-34E1-30B5-039B-CF645CDFA6CC}"/>
              </a:ext>
            </a:extLst>
          </p:cNvPr>
          <p:cNvGrpSpPr/>
          <p:nvPr/>
        </p:nvGrpSpPr>
        <p:grpSpPr>
          <a:xfrm>
            <a:off x="7260522" y="6019647"/>
            <a:ext cx="1596384" cy="660721"/>
            <a:chOff x="7260522" y="6019647"/>
            <a:chExt cx="1596384" cy="660721"/>
          </a:xfrm>
        </p:grpSpPr>
        <p:pic>
          <p:nvPicPr>
            <p:cNvPr id="29" name="Picture 28">
              <a:extLst>
                <a:ext uri="{FF2B5EF4-FFF2-40B4-BE49-F238E27FC236}">
                  <a16:creationId xmlns:a16="http://schemas.microsoft.com/office/drawing/2014/main" id="{480A3BC0-5489-429B-1A46-20BB00A27BD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8CD5E8D3-1EC5-C724-E87D-2EFB8740ED81}"/>
                </a:ext>
              </a:extLst>
            </p:cNvPr>
            <p:cNvSpPr txBox="1"/>
            <p:nvPr/>
          </p:nvSpPr>
          <p:spPr>
            <a:xfrm>
              <a:off x="8151809" y="6449536"/>
              <a:ext cx="705097" cy="230832"/>
            </a:xfrm>
            <a:prstGeom prst="rect">
              <a:avLst/>
            </a:prstGeom>
            <a:noFill/>
          </p:spPr>
          <p:txBody>
            <a:bodyPr wrap="square" rtlCol="0">
              <a:spAutoFit/>
            </a:bodyPr>
            <a:lstStyle/>
            <a:p>
              <a:r>
                <a:rPr lang="zh-TW" altLang="en-US" sz="900" i="1" dirty="0">
                  <a:solidFill>
                    <a:srgbClr val="0000FF"/>
                  </a:solidFill>
                  <a:hlinkClick r:id="rId14">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spTree>
    <p:extLst>
      <p:ext uri="{BB962C8B-B14F-4D97-AF65-F5344CB8AC3E}">
        <p14:creationId xmlns:p14="http://schemas.microsoft.com/office/powerpoint/2010/main" val="11668044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公園</a:t>
            </a:r>
            <a:r>
              <a:rPr lang="en-US" altLang="zh-TW"/>
              <a:t>&amp;</a:t>
            </a:r>
            <a:r>
              <a:rPr lang="zh-TW" altLang="en-US"/>
              <a:t>廣場</a:t>
            </a:r>
            <a:r>
              <a:rPr lang="en-US" altLang="zh-TW"/>
              <a:t>: </a:t>
            </a:r>
            <a:r>
              <a:rPr lang="zh-TW" altLang="en-US"/>
              <a:t>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zh-TW" altLang="en-US" sz="2400">
                <a:latin typeface="標楷體" panose="03000509000000000000" pitchFamily="65" charset="-120"/>
                <a:ea typeface="標楷體" panose="03000509000000000000" pitchFamily="65" charset="-120"/>
              </a:rPr>
              <a:t>可疑物品偵測 </a:t>
            </a:r>
            <a:endParaRPr lang="en-US" altLang="zh-TW" sz="2400">
              <a:latin typeface="標楷體" panose="03000509000000000000" pitchFamily="65" charset="-120"/>
              <a:ea typeface="標楷體" panose="03000509000000000000" pitchFamily="65" charset="-120"/>
            </a:endParaRPr>
          </a:p>
          <a:p>
            <a:br>
              <a:rPr lang="en-US" b="0" i="0">
                <a:solidFill>
                  <a:srgbClr val="FFFFFF"/>
                </a:solidFill>
                <a:effectLst/>
                <a:latin typeface="標楷體" panose="03000509000000000000" pitchFamily="65" charset="-120"/>
                <a:ea typeface="標楷體" panose="03000509000000000000" pitchFamily="65" charset="-120"/>
              </a:rPr>
            </a:br>
            <a:endParaRPr lang="en-US">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偵測遺留無人看管的物品，以防止嚴重的安全與危險隱患。</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789040"/>
            <a:ext cx="9007772" cy="1077218"/>
          </a:xfrm>
          <a:prstGeom prst="rect">
            <a:avLst/>
          </a:prstGeom>
          <a:noFill/>
        </p:spPr>
        <p:txBody>
          <a:bodyPr wrap="square">
            <a:spAutoFit/>
          </a:bodyPr>
          <a:lstStyle/>
          <a:p>
            <a:pPr algn="l"/>
            <a:r>
              <a:rPr lang="zh-TW" altLang="en-US" sz="1600">
                <a:latin typeface="標楷體" panose="03000509000000000000" pitchFamily="65" charset="-120"/>
                <a:ea typeface="標楷體" panose="03000509000000000000" pitchFamily="65" charset="-120"/>
              </a:rPr>
              <a:t>無人看管的物品，例如包包、箱子、行李箱、嬰兒車、推車等，被視為潛在風險物品，應該迅速處理。這些物品有時可能只是價值較高的東西，被人不小心遺忘在那裡。及早檢測可以避免這些物品被偷竊。偶爾，這些物品也可能成為威脅，具有惡意性質。例如，物品內可能藏有爆炸物或其他危險物質。</a:t>
            </a:r>
            <a:endParaRPr lang="en-US" sz="1600">
              <a:solidFill>
                <a:schemeClr val="tx1">
                  <a:lumMod val="50000"/>
                  <a:lumOff val="50000"/>
                </a:schemeClr>
              </a:solidFill>
              <a:latin typeface="標楷體" panose="03000509000000000000" pitchFamily="65" charset="-120"/>
              <a:ea typeface="標楷體" panose="03000509000000000000" pitchFamily="65" charset="-120"/>
            </a:endParaRPr>
          </a:p>
        </p:txBody>
      </p:sp>
      <p:pic>
        <p:nvPicPr>
          <p:cNvPr id="23554" name="Picture 2">
            <a:extLst>
              <a:ext uri="{FF2B5EF4-FFF2-40B4-BE49-F238E27FC236}">
                <a16:creationId xmlns:a16="http://schemas.microsoft.com/office/drawing/2014/main" id="{3582C019-CD26-F21D-2BCE-B5951A12E8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233" y="1682701"/>
            <a:ext cx="3079457" cy="209403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2078018-189B-FBB5-40AD-9DEAF971790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D802669-C147-5301-3821-CECA66450E8C}"/>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6" name="Group 5">
            <a:extLst>
              <a:ext uri="{FF2B5EF4-FFF2-40B4-BE49-F238E27FC236}">
                <a16:creationId xmlns:a16="http://schemas.microsoft.com/office/drawing/2014/main" id="{AFF84373-1CD1-59A7-69BC-35BB6F67B9AD}"/>
              </a:ext>
            </a:extLst>
          </p:cNvPr>
          <p:cNvGrpSpPr/>
          <p:nvPr/>
        </p:nvGrpSpPr>
        <p:grpSpPr>
          <a:xfrm>
            <a:off x="228988" y="6093296"/>
            <a:ext cx="2005851" cy="601424"/>
            <a:chOff x="228988" y="6093296"/>
            <a:chExt cx="2005851" cy="601424"/>
          </a:xfrm>
        </p:grpSpPr>
        <p:pic>
          <p:nvPicPr>
            <p:cNvPr id="7" name="Picture 6">
              <a:extLst>
                <a:ext uri="{FF2B5EF4-FFF2-40B4-BE49-F238E27FC236}">
                  <a16:creationId xmlns:a16="http://schemas.microsoft.com/office/drawing/2014/main" id="{DA4244EF-AA33-57B6-6193-27825775D15E}"/>
                </a:ext>
              </a:extLst>
            </p:cNvPr>
            <p:cNvPicPr>
              <a:picLocks noChangeAspect="1"/>
            </p:cNvPicPr>
            <p:nvPr/>
          </p:nvPicPr>
          <p:blipFill>
            <a:blip r:embed="rId4"/>
            <a:stretch>
              <a:fillRect/>
            </a:stretch>
          </p:blipFill>
          <p:spPr>
            <a:xfrm>
              <a:off x="228988" y="6093296"/>
              <a:ext cx="1819275" cy="581025"/>
            </a:xfrm>
            <a:prstGeom prst="rect">
              <a:avLst/>
            </a:prstGeom>
          </p:spPr>
        </p:pic>
        <p:sp>
          <p:nvSpPr>
            <p:cNvPr id="9" name="TextBox 8">
              <a:hlinkClick r:id="rId5"/>
              <a:extLst>
                <a:ext uri="{FF2B5EF4-FFF2-40B4-BE49-F238E27FC236}">
                  <a16:creationId xmlns:a16="http://schemas.microsoft.com/office/drawing/2014/main" id="{EBC55B77-EFEC-92BB-A0F8-95E607F1DB44}"/>
                </a:ext>
              </a:extLst>
            </p:cNvPr>
            <p:cNvSpPr txBox="1"/>
            <p:nvPr/>
          </p:nvSpPr>
          <p:spPr>
            <a:xfrm>
              <a:off x="1462949" y="6463888"/>
              <a:ext cx="771890" cy="230832"/>
            </a:xfrm>
            <a:prstGeom prst="rect">
              <a:avLst/>
            </a:prstGeom>
            <a:noFill/>
          </p:spPr>
          <p:txBody>
            <a:bodyPr wrap="square" rtlCol="0">
              <a:spAutoFit/>
            </a:bodyPr>
            <a:lstStyle/>
            <a:p>
              <a:r>
                <a:rPr lang="zh-TW" altLang="en-US" sz="900" i="1" dirty="0">
                  <a:solidFill>
                    <a:srgbClr val="0000FF"/>
                  </a:solidFill>
                  <a:hlinkClick r:id="rId5">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0" name="Group 9">
            <a:extLst>
              <a:ext uri="{FF2B5EF4-FFF2-40B4-BE49-F238E27FC236}">
                <a16:creationId xmlns:a16="http://schemas.microsoft.com/office/drawing/2014/main" id="{BA508AA8-35B9-F279-6233-A34251CDB8CE}"/>
              </a:ext>
            </a:extLst>
          </p:cNvPr>
          <p:cNvGrpSpPr/>
          <p:nvPr/>
        </p:nvGrpSpPr>
        <p:grpSpPr>
          <a:xfrm>
            <a:off x="2162445" y="6055196"/>
            <a:ext cx="1715661" cy="639524"/>
            <a:chOff x="2162445" y="6055196"/>
            <a:chExt cx="1715661" cy="639524"/>
          </a:xfrm>
        </p:grpSpPr>
        <p:pic>
          <p:nvPicPr>
            <p:cNvPr id="11" name="Picture 10">
              <a:extLst>
                <a:ext uri="{FF2B5EF4-FFF2-40B4-BE49-F238E27FC236}">
                  <a16:creationId xmlns:a16="http://schemas.microsoft.com/office/drawing/2014/main" id="{1BC08C10-9EEE-045C-12F8-F921228154E2}"/>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571C007-801F-5DBA-58D4-7DC0064B4DF4}"/>
                </a:ext>
              </a:extLst>
            </p:cNvPr>
            <p:cNvSpPr txBox="1"/>
            <p:nvPr/>
          </p:nvSpPr>
          <p:spPr>
            <a:xfrm>
              <a:off x="3178111" y="6463888"/>
              <a:ext cx="699995" cy="230832"/>
            </a:xfrm>
            <a:prstGeom prst="rect">
              <a:avLst/>
            </a:prstGeom>
            <a:noFill/>
          </p:spPr>
          <p:txBody>
            <a:bodyPr wrap="square" rtlCol="0">
              <a:spAutoFit/>
            </a:bodyPr>
            <a:lstStyle/>
            <a:p>
              <a:r>
                <a:rPr lang="zh-TW" altLang="en-US" sz="900" i="1" dirty="0">
                  <a:solidFill>
                    <a:srgbClr val="0000FF"/>
                  </a:solidFill>
                  <a:hlinkClick r:id="rId7">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9" name="Group 18">
            <a:extLst>
              <a:ext uri="{FF2B5EF4-FFF2-40B4-BE49-F238E27FC236}">
                <a16:creationId xmlns:a16="http://schemas.microsoft.com/office/drawing/2014/main" id="{FBABF6C3-C3D7-10C0-5EF1-7B1E436A2B22}"/>
              </a:ext>
            </a:extLst>
          </p:cNvPr>
          <p:cNvGrpSpPr/>
          <p:nvPr/>
        </p:nvGrpSpPr>
        <p:grpSpPr>
          <a:xfrm>
            <a:off x="3884029" y="6102821"/>
            <a:ext cx="1656724" cy="581700"/>
            <a:chOff x="3884029" y="6102821"/>
            <a:chExt cx="1656724" cy="581700"/>
          </a:xfrm>
        </p:grpSpPr>
        <p:pic>
          <p:nvPicPr>
            <p:cNvPr id="21" name="Picture 20">
              <a:extLst>
                <a:ext uri="{FF2B5EF4-FFF2-40B4-BE49-F238E27FC236}">
                  <a16:creationId xmlns:a16="http://schemas.microsoft.com/office/drawing/2014/main" id="{F5969F6D-B69F-9CF7-4009-8D5F6A9B985A}"/>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7EA84FDC-619C-D689-A7C3-1644E4BC1B5C}"/>
                </a:ext>
              </a:extLst>
            </p:cNvPr>
            <p:cNvSpPr txBox="1"/>
            <p:nvPr/>
          </p:nvSpPr>
          <p:spPr>
            <a:xfrm>
              <a:off x="4798512" y="6453689"/>
              <a:ext cx="742241" cy="230832"/>
            </a:xfrm>
            <a:prstGeom prst="rect">
              <a:avLst/>
            </a:prstGeom>
            <a:noFill/>
          </p:spPr>
          <p:txBody>
            <a:bodyPr wrap="square" rtlCol="0">
              <a:spAutoFit/>
            </a:bodyPr>
            <a:lstStyle/>
            <a:p>
              <a:r>
                <a:rPr lang="zh-TW" altLang="en-US" sz="900" i="1" dirty="0">
                  <a:solidFill>
                    <a:srgbClr val="0000FF"/>
                  </a:solidFill>
                  <a:hlinkClick r:id="rId9">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5" name="Group 24">
            <a:extLst>
              <a:ext uri="{FF2B5EF4-FFF2-40B4-BE49-F238E27FC236}">
                <a16:creationId xmlns:a16="http://schemas.microsoft.com/office/drawing/2014/main" id="{D28C0318-5C9C-B50E-BD8F-7B981F4BD6BB}"/>
              </a:ext>
            </a:extLst>
          </p:cNvPr>
          <p:cNvGrpSpPr/>
          <p:nvPr/>
        </p:nvGrpSpPr>
        <p:grpSpPr>
          <a:xfrm>
            <a:off x="5500838" y="6030580"/>
            <a:ext cx="1726956" cy="638810"/>
            <a:chOff x="5500838" y="6030580"/>
            <a:chExt cx="1726956" cy="638810"/>
          </a:xfrm>
        </p:grpSpPr>
        <p:pic>
          <p:nvPicPr>
            <p:cNvPr id="26" name="Picture 25">
              <a:extLst>
                <a:ext uri="{FF2B5EF4-FFF2-40B4-BE49-F238E27FC236}">
                  <a16:creationId xmlns:a16="http://schemas.microsoft.com/office/drawing/2014/main" id="{C9C0383F-BEDD-48E3-5270-4CD0B3227F08}"/>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163B7617-0491-C523-6A4B-C7F4FD3297C2}"/>
                </a:ext>
              </a:extLst>
            </p:cNvPr>
            <p:cNvSpPr txBox="1"/>
            <p:nvPr/>
          </p:nvSpPr>
          <p:spPr>
            <a:xfrm>
              <a:off x="6555379" y="6438558"/>
              <a:ext cx="672415" cy="230832"/>
            </a:xfrm>
            <a:prstGeom prst="rect">
              <a:avLst/>
            </a:prstGeom>
            <a:noFill/>
          </p:spPr>
          <p:txBody>
            <a:bodyPr wrap="square" rtlCol="0">
              <a:spAutoFit/>
            </a:bodyPr>
            <a:lstStyle/>
            <a:p>
              <a:r>
                <a:rPr lang="zh-TW" altLang="en-US" sz="900" i="1" dirty="0">
                  <a:solidFill>
                    <a:srgbClr val="0000FF"/>
                  </a:solidFill>
                  <a:hlinkClick r:id="rId11">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8" name="Group 27">
            <a:extLst>
              <a:ext uri="{FF2B5EF4-FFF2-40B4-BE49-F238E27FC236}">
                <a16:creationId xmlns:a16="http://schemas.microsoft.com/office/drawing/2014/main" id="{B44F8087-2B93-7DA2-17BB-6154B3D913A8}"/>
              </a:ext>
            </a:extLst>
          </p:cNvPr>
          <p:cNvGrpSpPr/>
          <p:nvPr/>
        </p:nvGrpSpPr>
        <p:grpSpPr>
          <a:xfrm>
            <a:off x="7260522" y="6019647"/>
            <a:ext cx="1582571" cy="675073"/>
            <a:chOff x="7260522" y="6019647"/>
            <a:chExt cx="1582571" cy="675073"/>
          </a:xfrm>
        </p:grpSpPr>
        <p:pic>
          <p:nvPicPr>
            <p:cNvPr id="29" name="Picture 28">
              <a:extLst>
                <a:ext uri="{FF2B5EF4-FFF2-40B4-BE49-F238E27FC236}">
                  <a16:creationId xmlns:a16="http://schemas.microsoft.com/office/drawing/2014/main" id="{5DD3A0F4-D25F-7B8C-B607-EFF36E9BA402}"/>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03DA7EE2-8C3F-383B-EFF0-803EA618C9D5}"/>
                </a:ext>
              </a:extLst>
            </p:cNvPr>
            <p:cNvSpPr txBox="1"/>
            <p:nvPr/>
          </p:nvSpPr>
          <p:spPr>
            <a:xfrm>
              <a:off x="8143098" y="6463888"/>
              <a:ext cx="699995" cy="230832"/>
            </a:xfrm>
            <a:prstGeom prst="rect">
              <a:avLst/>
            </a:prstGeom>
            <a:noFill/>
          </p:spPr>
          <p:txBody>
            <a:bodyPr wrap="square" rtlCol="0">
              <a:spAutoFit/>
            </a:bodyPr>
            <a:lstStyle/>
            <a:p>
              <a:r>
                <a:rPr lang="zh-TW" altLang="en-US" sz="900" i="1" dirty="0">
                  <a:solidFill>
                    <a:srgbClr val="0000FF"/>
                  </a:solidFill>
                  <a:hlinkClick r:id="rId13">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aphicFrame>
        <p:nvGraphicFramePr>
          <p:cNvPr id="3" name="表格 2">
            <a:extLst>
              <a:ext uri="{FF2B5EF4-FFF2-40B4-BE49-F238E27FC236}">
                <a16:creationId xmlns:a16="http://schemas.microsoft.com/office/drawing/2014/main" id="{9203A1CE-AE86-B783-64B2-0D261B8EDEB1}"/>
              </a:ext>
            </a:extLst>
          </p:cNvPr>
          <p:cNvGraphicFramePr>
            <a:graphicFrameLocks noGrp="1"/>
          </p:cNvGraphicFramePr>
          <p:nvPr>
            <p:extLst>
              <p:ext uri="{D42A27DB-BD31-4B8C-83A1-F6EECF244321}">
                <p14:modId xmlns:p14="http://schemas.microsoft.com/office/powerpoint/2010/main" val="3849137472"/>
              </p:ext>
            </p:extLst>
          </p:nvPr>
        </p:nvGraphicFramePr>
        <p:xfrm>
          <a:off x="179512" y="5144234"/>
          <a:ext cx="8229600" cy="640080"/>
        </p:xfrm>
        <a:graphic>
          <a:graphicData uri="http://schemas.openxmlformats.org/drawingml/2006/table">
            <a:tbl>
              <a:tblPr/>
              <a:tblGrid>
                <a:gridCol w="8229600">
                  <a:extLst>
                    <a:ext uri="{9D8B030D-6E8A-4147-A177-3AD203B41FA5}">
                      <a16:colId xmlns:a16="http://schemas.microsoft.com/office/drawing/2014/main" val="4282538339"/>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a:latin typeface="Times New Roman" panose="02020603050405020304" pitchFamily="18" charset="0"/>
                          <a:ea typeface="標楷體" panose="03000509000000000000" pitchFamily="65" charset="-120"/>
                          <a:cs typeface="Times New Roman" panose="02020603050405020304" pitchFamily="18" charset="0"/>
                        </a:rPr>
                        <a:t>這是基於</a:t>
                      </a:r>
                      <a:r>
                        <a:rPr lang="en-US" altLang="zh-TW">
                          <a:latin typeface="Times New Roman" panose="02020603050405020304" pitchFamily="18" charset="0"/>
                          <a:ea typeface="標楷體" panose="03000509000000000000" pitchFamily="65" charset="-120"/>
                          <a:cs typeface="Times New Roman" panose="02020603050405020304" pitchFamily="18" charset="0"/>
                        </a:rPr>
                        <a:t>ACTi</a:t>
                      </a:r>
                      <a:r>
                        <a:rPr lang="zh-TW" altLang="en-US">
                          <a:latin typeface="Times New Roman" panose="02020603050405020304" pitchFamily="18" charset="0"/>
                          <a:ea typeface="標楷體" panose="03000509000000000000" pitchFamily="65" charset="-120"/>
                          <a:cs typeface="Times New Roman" panose="02020603050405020304" pitchFamily="18" charset="0"/>
                        </a:rPr>
                        <a:t>攝影機內建的</a:t>
                      </a:r>
                      <a:r>
                        <a:rPr lang="zh-TW" altLang="en-US" b="1">
                          <a:latin typeface="Times New Roman" panose="02020603050405020304" pitchFamily="18" charset="0"/>
                          <a:ea typeface="標楷體" panose="03000509000000000000" pitchFamily="65" charset="-120"/>
                          <a:cs typeface="Times New Roman" panose="02020603050405020304" pitchFamily="18" charset="0"/>
                        </a:rPr>
                        <a:t>無人看管物品檢測</a:t>
                      </a:r>
                      <a:r>
                        <a:rPr lang="zh-TW" altLang="en-US">
                          <a:latin typeface="Times New Roman" panose="02020603050405020304" pitchFamily="18" charset="0"/>
                          <a:ea typeface="標楷體" panose="03000509000000000000" pitchFamily="65" charset="-120"/>
                          <a:cs typeface="Times New Roman" panose="02020603050405020304" pitchFamily="18" charset="0"/>
                        </a:rPr>
                        <a:t>分析。</a:t>
                      </a:r>
                      <a:r>
                        <a:rPr lang="zh-TW" altLang="en-US" sz="1800" b="0" i="0">
                          <a:solidFill>
                            <a:schemeClr val="tx2">
                              <a:lumMod val="60000"/>
                              <a:lumOff val="40000"/>
                            </a:schemeClr>
                          </a:solidFill>
                          <a:effectLst/>
                          <a:latin typeface="Times New Roman" panose="02020603050405020304" pitchFamily="18" charset="0"/>
                          <a:ea typeface="標楷體" panose="03000509000000000000" pitchFamily="65" charset="-120"/>
                          <a:cs typeface="Times New Roman" panose="02020603050405020304" pitchFamily="18" charset="0"/>
                          <a:hlinkClick r:id="rId14" action="ppaction://hlinksldjump"/>
                        </a:rPr>
                        <a:t>查看更多</a:t>
                      </a:r>
                      <a:r>
                        <a:rPr lang="en-US" altLang="zh-TW" sz="1800" b="0" i="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rPr>
                        <a:t>.</a:t>
                      </a:r>
                    </a:p>
                    <a:p>
                      <a:endParaRPr lang="zh-TW" altLang="en-US"/>
                    </a:p>
                  </a:txBody>
                  <a:tcPr anchor="ctr">
                    <a:lnL>
                      <a:noFill/>
                    </a:lnL>
                    <a:lnR>
                      <a:noFill/>
                    </a:lnR>
                    <a:lnT>
                      <a:noFill/>
                    </a:lnT>
                    <a:lnB>
                      <a:noFill/>
                    </a:lnB>
                    <a:noFill/>
                  </a:tcPr>
                </a:tc>
                <a:extLst>
                  <a:ext uri="{0D108BD9-81ED-4DB2-BD59-A6C34878D82A}">
                    <a16:rowId xmlns:a16="http://schemas.microsoft.com/office/drawing/2014/main" val="1952316001"/>
                  </a:ext>
                </a:extLst>
              </a:tr>
            </a:tbl>
          </a:graphicData>
        </a:graphic>
      </p:graphicFrame>
    </p:spTree>
    <p:extLst>
      <p:ext uri="{BB962C8B-B14F-4D97-AF65-F5344CB8AC3E}">
        <p14:creationId xmlns:p14="http://schemas.microsoft.com/office/powerpoint/2010/main" val="33529025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公園</a:t>
            </a:r>
            <a:r>
              <a:rPr lang="en-US" altLang="zh-TW"/>
              <a:t>&amp;</a:t>
            </a:r>
            <a:r>
              <a:rPr lang="zh-TW" altLang="en-US"/>
              <a:t>廣場</a:t>
            </a:r>
            <a:r>
              <a:rPr lang="en-US" altLang="zh-TW"/>
              <a:t>: </a:t>
            </a:r>
            <a:r>
              <a:rPr lang="zh-TW" altLang="en-US"/>
              <a:t>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zh-TW" altLang="en-US" sz="2400">
                <a:latin typeface="標楷體" panose="03000509000000000000" pitchFamily="65" charset="-120"/>
                <a:ea typeface="標楷體" panose="03000509000000000000" pitchFamily="65" charset="-120"/>
              </a:rPr>
              <a:t>黑名單人員識別 </a:t>
            </a:r>
            <a:endParaRPr lang="en-US" altLang="zh-TW" sz="2400">
              <a:latin typeface="標楷體" panose="03000509000000000000" pitchFamily="65" charset="-120"/>
              <a:ea typeface="標楷體" panose="03000509000000000000" pitchFamily="65" charset="-120"/>
            </a:endParaRP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350582"/>
            <a:ext cx="4755929" cy="338554"/>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自動識別黑名單人員的面部特徵，實現快速辨識。</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584775"/>
          </a:xfrm>
          <a:prstGeom prst="rect">
            <a:avLst/>
          </a:prstGeom>
          <a:noFill/>
        </p:spPr>
        <p:txBody>
          <a:bodyPr wrap="square">
            <a:spAutoFit/>
          </a:bodyPr>
          <a:lstStyle/>
          <a:p>
            <a:pPr algn="l"/>
            <a:r>
              <a:rPr lang="zh-TW" altLang="en-US" sz="1600">
                <a:latin typeface="標楷體" panose="03000509000000000000" pitchFamily="65" charset="-120"/>
                <a:ea typeface="標楷體" panose="03000509000000000000" pitchFamily="65" charset="-120"/>
              </a:rPr>
              <a:t>這可能有各種形式的關注名單。有些名單可能由警方維護，也有些由私人企業為了安全目的而設立，例如防止商店盜竊的名單。</a:t>
            </a:r>
            <a:endParaRPr lang="en-US" sz="1600">
              <a:solidFill>
                <a:schemeClr val="tx1">
                  <a:lumMod val="50000"/>
                  <a:lumOff val="50000"/>
                </a:schemeClr>
              </a:solidFill>
              <a:latin typeface="標楷體" panose="03000509000000000000" pitchFamily="65" charset="-120"/>
              <a:ea typeface="標楷體" panose="03000509000000000000" pitchFamily="65" charset="-120"/>
            </a:endParaRPr>
          </a:p>
        </p:txBody>
      </p:sp>
      <p:pic>
        <p:nvPicPr>
          <p:cNvPr id="24578" name="Picture 2">
            <a:extLst>
              <a:ext uri="{FF2B5EF4-FFF2-40B4-BE49-F238E27FC236}">
                <a16:creationId xmlns:a16="http://schemas.microsoft.com/office/drawing/2014/main" id="{9189928E-989C-CBBC-94E3-33082F2E46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988" y="1703543"/>
            <a:ext cx="3106061" cy="20854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D8A0318-D5AC-BD80-F066-B7DA67C8F36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79ED091-D94A-25E8-4E55-CEC838BAF5CE}"/>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6" name="Group 5">
            <a:extLst>
              <a:ext uri="{FF2B5EF4-FFF2-40B4-BE49-F238E27FC236}">
                <a16:creationId xmlns:a16="http://schemas.microsoft.com/office/drawing/2014/main" id="{CA986B8C-97E0-6A5D-C78F-535C95ABA558}"/>
              </a:ext>
            </a:extLst>
          </p:cNvPr>
          <p:cNvGrpSpPr/>
          <p:nvPr/>
        </p:nvGrpSpPr>
        <p:grpSpPr>
          <a:xfrm>
            <a:off x="228988" y="6093296"/>
            <a:ext cx="2007746" cy="605152"/>
            <a:chOff x="228988" y="6093296"/>
            <a:chExt cx="2007746" cy="605152"/>
          </a:xfrm>
        </p:grpSpPr>
        <p:pic>
          <p:nvPicPr>
            <p:cNvPr id="7" name="Picture 6">
              <a:extLst>
                <a:ext uri="{FF2B5EF4-FFF2-40B4-BE49-F238E27FC236}">
                  <a16:creationId xmlns:a16="http://schemas.microsoft.com/office/drawing/2014/main" id="{E23ACF18-643D-EBA6-A6C3-EB51107EC58A}"/>
                </a:ext>
              </a:extLst>
            </p:cNvPr>
            <p:cNvPicPr>
              <a:picLocks noChangeAspect="1"/>
            </p:cNvPicPr>
            <p:nvPr/>
          </p:nvPicPr>
          <p:blipFill>
            <a:blip r:embed="rId4"/>
            <a:stretch>
              <a:fillRect/>
            </a:stretch>
          </p:blipFill>
          <p:spPr>
            <a:xfrm>
              <a:off x="228988" y="6093296"/>
              <a:ext cx="1819275" cy="581025"/>
            </a:xfrm>
            <a:prstGeom prst="rect">
              <a:avLst/>
            </a:prstGeom>
          </p:spPr>
        </p:pic>
        <p:sp>
          <p:nvSpPr>
            <p:cNvPr id="9" name="TextBox 8">
              <a:hlinkClick r:id="rId5"/>
              <a:extLst>
                <a:ext uri="{FF2B5EF4-FFF2-40B4-BE49-F238E27FC236}">
                  <a16:creationId xmlns:a16="http://schemas.microsoft.com/office/drawing/2014/main" id="{ED13E38F-D8B7-23FB-6E7D-F3A98426460F}"/>
                </a:ext>
              </a:extLst>
            </p:cNvPr>
            <p:cNvSpPr txBox="1"/>
            <p:nvPr/>
          </p:nvSpPr>
          <p:spPr>
            <a:xfrm>
              <a:off x="1464844" y="6467616"/>
              <a:ext cx="771890" cy="230832"/>
            </a:xfrm>
            <a:prstGeom prst="rect">
              <a:avLst/>
            </a:prstGeom>
            <a:noFill/>
          </p:spPr>
          <p:txBody>
            <a:bodyPr wrap="square" rtlCol="0">
              <a:spAutoFit/>
            </a:bodyPr>
            <a:lstStyle/>
            <a:p>
              <a:r>
                <a:rPr lang="zh-TW" altLang="en-US" sz="900" i="1" dirty="0">
                  <a:solidFill>
                    <a:srgbClr val="0000FF"/>
                  </a:solidFill>
                  <a:hlinkClick r:id="rId5">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0" name="Group 9">
            <a:extLst>
              <a:ext uri="{FF2B5EF4-FFF2-40B4-BE49-F238E27FC236}">
                <a16:creationId xmlns:a16="http://schemas.microsoft.com/office/drawing/2014/main" id="{E30137F0-A6A5-26A5-5F90-8290962D21C9}"/>
              </a:ext>
            </a:extLst>
          </p:cNvPr>
          <p:cNvGrpSpPr/>
          <p:nvPr/>
        </p:nvGrpSpPr>
        <p:grpSpPr>
          <a:xfrm>
            <a:off x="2162445" y="6055196"/>
            <a:ext cx="1792744" cy="634470"/>
            <a:chOff x="2162445" y="6055196"/>
            <a:chExt cx="1792744" cy="634470"/>
          </a:xfrm>
        </p:grpSpPr>
        <p:pic>
          <p:nvPicPr>
            <p:cNvPr id="11" name="Picture 10">
              <a:extLst>
                <a:ext uri="{FF2B5EF4-FFF2-40B4-BE49-F238E27FC236}">
                  <a16:creationId xmlns:a16="http://schemas.microsoft.com/office/drawing/2014/main" id="{342CA05F-5F2F-23D8-A85C-80CE8E168F95}"/>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2E726-4D84-BE5E-D87F-7442FE66FF2D}"/>
                </a:ext>
              </a:extLst>
            </p:cNvPr>
            <p:cNvSpPr txBox="1"/>
            <p:nvPr/>
          </p:nvSpPr>
          <p:spPr>
            <a:xfrm>
              <a:off x="3182284" y="6458834"/>
              <a:ext cx="772905" cy="230832"/>
            </a:xfrm>
            <a:prstGeom prst="rect">
              <a:avLst/>
            </a:prstGeom>
            <a:noFill/>
          </p:spPr>
          <p:txBody>
            <a:bodyPr wrap="square" rtlCol="0">
              <a:spAutoFit/>
            </a:bodyPr>
            <a:lstStyle/>
            <a:p>
              <a:r>
                <a:rPr lang="zh-TW" altLang="en-US" sz="900" i="1" dirty="0">
                  <a:solidFill>
                    <a:srgbClr val="0000FF"/>
                  </a:solidFill>
                  <a:hlinkClick r:id="rId7">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9" name="Group 18">
            <a:extLst>
              <a:ext uri="{FF2B5EF4-FFF2-40B4-BE49-F238E27FC236}">
                <a16:creationId xmlns:a16="http://schemas.microsoft.com/office/drawing/2014/main" id="{B583980F-649D-51C3-9928-7F045ED19317}"/>
              </a:ext>
            </a:extLst>
          </p:cNvPr>
          <p:cNvGrpSpPr/>
          <p:nvPr/>
        </p:nvGrpSpPr>
        <p:grpSpPr>
          <a:xfrm>
            <a:off x="3884029" y="6102821"/>
            <a:ext cx="1685726" cy="604948"/>
            <a:chOff x="3884029" y="6102821"/>
            <a:chExt cx="1685726" cy="604948"/>
          </a:xfrm>
        </p:grpSpPr>
        <p:pic>
          <p:nvPicPr>
            <p:cNvPr id="21" name="Picture 20">
              <a:extLst>
                <a:ext uri="{FF2B5EF4-FFF2-40B4-BE49-F238E27FC236}">
                  <a16:creationId xmlns:a16="http://schemas.microsoft.com/office/drawing/2014/main" id="{27D8A9EF-5791-2E33-6E82-A4FD40F31855}"/>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80A19BB-C78F-F120-0157-9DAC280F2435}"/>
                </a:ext>
              </a:extLst>
            </p:cNvPr>
            <p:cNvSpPr txBox="1"/>
            <p:nvPr/>
          </p:nvSpPr>
          <p:spPr>
            <a:xfrm>
              <a:off x="4807871" y="6476937"/>
              <a:ext cx="761884" cy="230832"/>
            </a:xfrm>
            <a:prstGeom prst="rect">
              <a:avLst/>
            </a:prstGeom>
            <a:noFill/>
          </p:spPr>
          <p:txBody>
            <a:bodyPr wrap="square" rtlCol="0">
              <a:spAutoFit/>
            </a:bodyPr>
            <a:lstStyle/>
            <a:p>
              <a:r>
                <a:rPr lang="zh-TW" altLang="en-US" sz="900" i="1" dirty="0">
                  <a:solidFill>
                    <a:srgbClr val="0000FF"/>
                  </a:solidFill>
                  <a:hlinkClick r:id="rId9">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5" name="Group 24">
            <a:extLst>
              <a:ext uri="{FF2B5EF4-FFF2-40B4-BE49-F238E27FC236}">
                <a16:creationId xmlns:a16="http://schemas.microsoft.com/office/drawing/2014/main" id="{5A8A7EDF-1A94-231E-7D2A-50C60F645641}"/>
              </a:ext>
            </a:extLst>
          </p:cNvPr>
          <p:cNvGrpSpPr/>
          <p:nvPr/>
        </p:nvGrpSpPr>
        <p:grpSpPr>
          <a:xfrm>
            <a:off x="5500838" y="6030580"/>
            <a:ext cx="1768682" cy="638751"/>
            <a:chOff x="5500838" y="6030580"/>
            <a:chExt cx="1768682" cy="638751"/>
          </a:xfrm>
        </p:grpSpPr>
        <p:pic>
          <p:nvPicPr>
            <p:cNvPr id="26" name="Picture 25">
              <a:extLst>
                <a:ext uri="{FF2B5EF4-FFF2-40B4-BE49-F238E27FC236}">
                  <a16:creationId xmlns:a16="http://schemas.microsoft.com/office/drawing/2014/main" id="{226E9029-4CB0-8F85-000A-0ED57A5E8172}"/>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EBACF054-7945-11F9-FDDC-13FB01F4F3A4}"/>
                </a:ext>
              </a:extLst>
            </p:cNvPr>
            <p:cNvSpPr txBox="1"/>
            <p:nvPr/>
          </p:nvSpPr>
          <p:spPr>
            <a:xfrm>
              <a:off x="6542656" y="6438499"/>
              <a:ext cx="726864" cy="230832"/>
            </a:xfrm>
            <a:prstGeom prst="rect">
              <a:avLst/>
            </a:prstGeom>
            <a:noFill/>
          </p:spPr>
          <p:txBody>
            <a:bodyPr wrap="square" rtlCol="0">
              <a:spAutoFit/>
            </a:bodyPr>
            <a:lstStyle/>
            <a:p>
              <a:r>
                <a:rPr lang="zh-TW" altLang="en-US" sz="900" i="1" dirty="0">
                  <a:solidFill>
                    <a:srgbClr val="0000FF"/>
                  </a:solidFill>
                  <a:hlinkClick r:id="rId11">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8" name="Group 27">
            <a:extLst>
              <a:ext uri="{FF2B5EF4-FFF2-40B4-BE49-F238E27FC236}">
                <a16:creationId xmlns:a16="http://schemas.microsoft.com/office/drawing/2014/main" id="{E21BE352-6752-55B2-13BA-7A273B8DFF60}"/>
              </a:ext>
            </a:extLst>
          </p:cNvPr>
          <p:cNvGrpSpPr/>
          <p:nvPr/>
        </p:nvGrpSpPr>
        <p:grpSpPr>
          <a:xfrm>
            <a:off x="7260522" y="6019647"/>
            <a:ext cx="1580208" cy="658248"/>
            <a:chOff x="7260522" y="6019647"/>
            <a:chExt cx="1580208" cy="658248"/>
          </a:xfrm>
        </p:grpSpPr>
        <p:pic>
          <p:nvPicPr>
            <p:cNvPr id="29" name="Picture 28">
              <a:extLst>
                <a:ext uri="{FF2B5EF4-FFF2-40B4-BE49-F238E27FC236}">
                  <a16:creationId xmlns:a16="http://schemas.microsoft.com/office/drawing/2014/main" id="{DF386560-A8D8-5A6B-E210-458DFCF6D712}"/>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59828866-51A9-C7A4-73A9-468A14D98968}"/>
                </a:ext>
              </a:extLst>
            </p:cNvPr>
            <p:cNvSpPr txBox="1"/>
            <p:nvPr/>
          </p:nvSpPr>
          <p:spPr>
            <a:xfrm>
              <a:off x="8140892" y="6447063"/>
              <a:ext cx="699838" cy="230832"/>
            </a:xfrm>
            <a:prstGeom prst="rect">
              <a:avLst/>
            </a:prstGeom>
            <a:noFill/>
          </p:spPr>
          <p:txBody>
            <a:bodyPr wrap="square" rtlCol="0">
              <a:spAutoFit/>
            </a:bodyPr>
            <a:lstStyle/>
            <a:p>
              <a:r>
                <a:rPr lang="zh-TW" altLang="en-US" sz="900" i="1" dirty="0">
                  <a:solidFill>
                    <a:srgbClr val="0000FF"/>
                  </a:solidFill>
                  <a:hlinkClick r:id="rId13">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aphicFrame>
        <p:nvGraphicFramePr>
          <p:cNvPr id="3" name="表格 2">
            <a:extLst>
              <a:ext uri="{FF2B5EF4-FFF2-40B4-BE49-F238E27FC236}">
                <a16:creationId xmlns:a16="http://schemas.microsoft.com/office/drawing/2014/main" id="{615886AB-B26B-C372-2FA8-94B812520C8C}"/>
              </a:ext>
            </a:extLst>
          </p:cNvPr>
          <p:cNvGraphicFramePr>
            <a:graphicFrameLocks noGrp="1"/>
          </p:cNvGraphicFramePr>
          <p:nvPr>
            <p:extLst>
              <p:ext uri="{D42A27DB-BD31-4B8C-83A1-F6EECF244321}">
                <p14:modId xmlns:p14="http://schemas.microsoft.com/office/powerpoint/2010/main" val="4108744553"/>
              </p:ext>
            </p:extLst>
          </p:nvPr>
        </p:nvGraphicFramePr>
        <p:xfrm>
          <a:off x="228988" y="5233413"/>
          <a:ext cx="8229600" cy="365760"/>
        </p:xfrm>
        <a:graphic>
          <a:graphicData uri="http://schemas.openxmlformats.org/drawingml/2006/table">
            <a:tbl>
              <a:tblPr/>
              <a:tblGrid>
                <a:gridCol w="8229600">
                  <a:extLst>
                    <a:ext uri="{9D8B030D-6E8A-4147-A177-3AD203B41FA5}">
                      <a16:colId xmlns:a16="http://schemas.microsoft.com/office/drawing/2014/main" val="632844150"/>
                    </a:ext>
                  </a:extLst>
                </a:gridCol>
              </a:tblGrid>
              <a:tr h="0">
                <a:tc>
                  <a:txBody>
                    <a:bodyPr/>
                    <a:lstStyle/>
                    <a:p>
                      <a:r>
                        <a:rPr lang="zh-TW" altLang="en-US">
                          <a:latin typeface="Times New Roman" panose="02020603050405020304" pitchFamily="18" charset="0"/>
                          <a:ea typeface="標楷體" panose="03000509000000000000" pitchFamily="65" charset="-120"/>
                          <a:cs typeface="Times New Roman" panose="02020603050405020304" pitchFamily="18" charset="0"/>
                        </a:rPr>
                        <a:t>這是基於</a:t>
                      </a:r>
                      <a:r>
                        <a:rPr lang="en-US" altLang="zh-TW">
                          <a:latin typeface="Times New Roman" panose="02020603050405020304" pitchFamily="18" charset="0"/>
                          <a:ea typeface="標楷體" panose="03000509000000000000" pitchFamily="65" charset="-120"/>
                          <a:cs typeface="Times New Roman" panose="02020603050405020304" pitchFamily="18" charset="0"/>
                        </a:rPr>
                        <a:t>ACTi</a:t>
                      </a:r>
                      <a:r>
                        <a:rPr lang="zh-TW" altLang="en-US">
                          <a:latin typeface="Times New Roman" panose="02020603050405020304" pitchFamily="18" charset="0"/>
                          <a:ea typeface="標楷體" panose="03000509000000000000" pitchFamily="65" charset="-120"/>
                          <a:cs typeface="Times New Roman" panose="02020603050405020304" pitchFamily="18" charset="0"/>
                        </a:rPr>
                        <a:t>攝影機內的</a:t>
                      </a:r>
                      <a:r>
                        <a:rPr lang="zh-TW" altLang="en-US" b="1">
                          <a:latin typeface="Times New Roman" panose="02020603050405020304" pitchFamily="18" charset="0"/>
                          <a:ea typeface="標楷體" panose="03000509000000000000" pitchFamily="65" charset="-120"/>
                          <a:cs typeface="Times New Roman" panose="02020603050405020304" pitchFamily="18" charset="0"/>
                        </a:rPr>
                        <a:t>臉部辨識</a:t>
                      </a:r>
                      <a:r>
                        <a:rPr lang="zh-TW" altLang="en-US">
                          <a:latin typeface="Times New Roman" panose="02020603050405020304" pitchFamily="18" charset="0"/>
                          <a:ea typeface="標楷體" panose="03000509000000000000" pitchFamily="65" charset="-120"/>
                          <a:cs typeface="Times New Roman" panose="02020603050405020304" pitchFamily="18" charset="0"/>
                        </a:rPr>
                        <a:t>分析技術。</a:t>
                      </a:r>
                      <a:r>
                        <a:rPr lang="zh-TW" altLang="en-US" sz="1800" b="0" i="0">
                          <a:solidFill>
                            <a:schemeClr val="tx2">
                              <a:lumMod val="60000"/>
                              <a:lumOff val="40000"/>
                            </a:schemeClr>
                          </a:solidFill>
                          <a:effectLst/>
                          <a:latin typeface="Times New Roman" panose="02020603050405020304" pitchFamily="18" charset="0"/>
                          <a:ea typeface="標楷體" panose="03000509000000000000" pitchFamily="65" charset="-120"/>
                          <a:cs typeface="Times New Roman" panose="02020603050405020304" pitchFamily="18" charset="0"/>
                          <a:hlinkClick r:id="rId14" action="ppaction://hlinksldjump"/>
                        </a:rPr>
                        <a:t>查看更多</a:t>
                      </a:r>
                      <a:r>
                        <a:rPr lang="en-US" altLang="zh-TW" sz="1800" b="0" i="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a:latin typeface="Times New Roman" panose="02020603050405020304" pitchFamily="18" charset="0"/>
                        <a:ea typeface="標楷體" panose="03000509000000000000" pitchFamily="65" charset="-120"/>
                        <a:cs typeface="Times New Roman" panose="02020603050405020304" pitchFamily="18" charset="0"/>
                      </a:endParaRPr>
                    </a:p>
                  </a:txBody>
                  <a:tcPr anchor="ctr">
                    <a:lnL>
                      <a:noFill/>
                    </a:lnL>
                    <a:lnR>
                      <a:noFill/>
                    </a:lnR>
                    <a:lnT>
                      <a:noFill/>
                    </a:lnT>
                    <a:lnB>
                      <a:noFill/>
                    </a:lnB>
                    <a:noFill/>
                  </a:tcPr>
                </a:tc>
                <a:extLst>
                  <a:ext uri="{0D108BD9-81ED-4DB2-BD59-A6C34878D82A}">
                    <a16:rowId xmlns:a16="http://schemas.microsoft.com/office/drawing/2014/main" val="3402268167"/>
                  </a:ext>
                </a:extLst>
              </a:tr>
            </a:tbl>
          </a:graphicData>
        </a:graphic>
      </p:graphicFrame>
    </p:spTree>
    <p:extLst>
      <p:ext uri="{BB962C8B-B14F-4D97-AF65-F5344CB8AC3E}">
        <p14:creationId xmlns:p14="http://schemas.microsoft.com/office/powerpoint/2010/main" val="3302127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公園</a:t>
            </a:r>
            <a:r>
              <a:rPr lang="en-US" altLang="zh-TW"/>
              <a:t>&amp;</a:t>
            </a:r>
            <a:r>
              <a:rPr lang="zh-TW" altLang="en-US"/>
              <a:t>廣場</a:t>
            </a:r>
            <a:r>
              <a:rPr lang="en-US" altLang="zh-TW"/>
              <a:t>: </a:t>
            </a:r>
            <a:r>
              <a:rPr lang="zh-TW" altLang="en-US"/>
              <a:t>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7134"/>
            <a:ext cx="5283376" cy="1015663"/>
          </a:xfrm>
          <a:prstGeom prst="rect">
            <a:avLst/>
          </a:prstGeom>
          <a:noFill/>
        </p:spPr>
        <p:txBody>
          <a:bodyPr wrap="square">
            <a:spAutoFit/>
          </a:bodyPr>
          <a:lstStyle/>
          <a:p>
            <a:r>
              <a:rPr lang="zh-TW" altLang="en-US" sz="2400">
                <a:latin typeface="標楷體" panose="03000509000000000000" pitchFamily="65" charset="-120"/>
                <a:ea typeface="標楷體" panose="03000509000000000000" pitchFamily="65" charset="-120"/>
              </a:rPr>
              <a:t>對講服務 </a:t>
            </a:r>
            <a:endParaRPr lang="en-US" altLang="zh-TW" sz="2400">
              <a:latin typeface="標楷體" panose="03000509000000000000" pitchFamily="65" charset="-120"/>
              <a:ea typeface="標楷體" panose="03000509000000000000" pitchFamily="65" charset="-120"/>
            </a:endParaRPr>
          </a:p>
          <a:p>
            <a:br>
              <a:rPr lang="en-US" b="0" i="0">
                <a:solidFill>
                  <a:srgbClr val="FFFFFF"/>
                </a:solidFill>
                <a:effectLst/>
                <a:latin typeface="標楷體" panose="03000509000000000000" pitchFamily="65" charset="-120"/>
                <a:ea typeface="標楷體" panose="03000509000000000000" pitchFamily="65" charset="-120"/>
              </a:rPr>
            </a:br>
            <a:endParaRPr lang="en-US">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350582"/>
            <a:ext cx="4755929" cy="338554"/>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通過本地語音通信系統與他人互動。</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527137"/>
            <a:ext cx="9007772" cy="3539430"/>
          </a:xfrm>
          <a:prstGeom prst="rect">
            <a:avLst/>
          </a:prstGeom>
          <a:noFill/>
        </p:spPr>
        <p:txBody>
          <a:bodyPr wrap="square">
            <a:spAutoFit/>
          </a:bodyPr>
          <a:lstStyle/>
          <a:p>
            <a:endParaRPr lang="zh-TW" altLang="en-US" sz="1600"/>
          </a:p>
          <a:p>
            <a:r>
              <a:rPr lang="zh-TW" altLang="en-US" sz="1600">
                <a:latin typeface="標楷體" panose="03000509000000000000" pitchFamily="65" charset="-120"/>
                <a:ea typeface="標楷體" panose="03000509000000000000" pitchFamily="65" charset="-120"/>
              </a:rPr>
              <a:t>安全建築物：對講機用於開門請求</a:t>
            </a:r>
            <a:br>
              <a:rPr lang="zh-TW" altLang="en-US" sz="1600">
                <a:latin typeface="標楷體" panose="03000509000000000000" pitchFamily="65" charset="-120"/>
                <a:ea typeface="標楷體" panose="03000509000000000000" pitchFamily="65" charset="-120"/>
              </a:rPr>
            </a:br>
            <a:r>
              <a:rPr lang="zh-TW" altLang="en-US" sz="1600">
                <a:latin typeface="標楷體" panose="03000509000000000000" pitchFamily="65" charset="-120"/>
                <a:ea typeface="標楷體" panose="03000509000000000000" pitchFamily="65" charset="-120"/>
              </a:rPr>
              <a:t>大門：對講機用於開閘請求</a:t>
            </a:r>
            <a:br>
              <a:rPr lang="zh-TW" altLang="en-US" sz="1600">
                <a:latin typeface="標楷體" panose="03000509000000000000" pitchFamily="65" charset="-120"/>
                <a:ea typeface="標楷體" panose="03000509000000000000" pitchFamily="65" charset="-120"/>
              </a:rPr>
            </a:br>
            <a:r>
              <a:rPr lang="zh-TW" altLang="en-US" sz="1600">
                <a:latin typeface="標楷體" panose="03000509000000000000" pitchFamily="65" charset="-120"/>
                <a:ea typeface="標楷體" panose="03000509000000000000" pitchFamily="65" charset="-120"/>
              </a:rPr>
              <a:t>火車站：對講機用於緊急情況</a:t>
            </a:r>
            <a:br>
              <a:rPr lang="zh-TW" altLang="en-US" sz="1600">
                <a:latin typeface="標楷體" panose="03000509000000000000" pitchFamily="65" charset="-120"/>
                <a:ea typeface="標楷體" panose="03000509000000000000" pitchFamily="65" charset="-120"/>
              </a:rPr>
            </a:br>
            <a:r>
              <a:rPr lang="zh-TW" altLang="en-US" sz="1600">
                <a:latin typeface="標楷體" panose="03000509000000000000" pitchFamily="65" charset="-120"/>
                <a:ea typeface="標楷體" panose="03000509000000000000" pitchFamily="65" charset="-120"/>
              </a:rPr>
              <a:t>服務亭：對講機用於支援</a:t>
            </a:r>
            <a:br>
              <a:rPr lang="zh-TW" altLang="en-US" sz="1600">
                <a:latin typeface="標楷體" panose="03000509000000000000" pitchFamily="65" charset="-120"/>
                <a:ea typeface="標楷體" panose="03000509000000000000" pitchFamily="65" charset="-120"/>
              </a:rPr>
            </a:br>
            <a:r>
              <a:rPr lang="zh-TW" altLang="en-US" sz="1600">
                <a:latin typeface="標楷體" panose="03000509000000000000" pitchFamily="65" charset="-120"/>
                <a:ea typeface="標楷體" panose="03000509000000000000" pitchFamily="65" charset="-120"/>
              </a:rPr>
              <a:t>計程車站：對講機用於叫車請求</a:t>
            </a:r>
          </a:p>
          <a:p>
            <a:pPr algn="l"/>
            <a:endParaRPr lang="en-US" sz="1600">
              <a:solidFill>
                <a:schemeClr val="tx1">
                  <a:lumMod val="50000"/>
                  <a:lumOff val="50000"/>
                </a:schemeClr>
              </a:solidFill>
              <a:latin typeface="標楷體" panose="03000509000000000000" pitchFamily="65" charset="-120"/>
              <a:ea typeface="標楷體" panose="03000509000000000000" pitchFamily="65" charset="-120"/>
            </a:endParaRPr>
          </a:p>
          <a:p>
            <a:pPr algn="l"/>
            <a:endParaRPr lang="en-US" sz="1600">
              <a:solidFill>
                <a:schemeClr val="tx1">
                  <a:lumMod val="50000"/>
                  <a:lumOff val="50000"/>
                </a:schemeClr>
              </a:solidFill>
              <a:latin typeface="標楷體" panose="03000509000000000000" pitchFamily="65" charset="-120"/>
              <a:ea typeface="標楷體" panose="03000509000000000000" pitchFamily="65" charset="-120"/>
            </a:endParaRPr>
          </a:p>
          <a:p>
            <a:pPr algn="l"/>
            <a:endParaRPr lang="en-US" sz="1600">
              <a:solidFill>
                <a:schemeClr val="tx1">
                  <a:lumMod val="50000"/>
                  <a:lumOff val="50000"/>
                </a:schemeClr>
              </a:solidFill>
              <a:latin typeface="Open Sans" panose="020B0606030504020204" pitchFamily="34" charset="0"/>
            </a:endParaRPr>
          </a:p>
          <a:p>
            <a:pPr algn="l"/>
            <a:endParaRPr lang="en-US" sz="1600">
              <a:solidFill>
                <a:schemeClr val="tx1">
                  <a:lumMod val="50000"/>
                  <a:lumOff val="50000"/>
                </a:schemeClr>
              </a:solidFill>
              <a:latin typeface="Open Sans" panose="020B0606030504020204" pitchFamily="34" charset="0"/>
            </a:endParaRPr>
          </a:p>
          <a:p>
            <a:pPr algn="l"/>
            <a:endParaRPr lang="en-US" sz="1600">
              <a:solidFill>
                <a:schemeClr val="tx1">
                  <a:lumMod val="50000"/>
                  <a:lumOff val="50000"/>
                </a:schemeClr>
              </a:solidFill>
              <a:latin typeface="Open Sans" panose="020B0606030504020204" pitchFamily="34" charset="0"/>
            </a:endParaRPr>
          </a:p>
          <a:p>
            <a:pPr algn="l"/>
            <a:endParaRPr lang="en-US" sz="1600">
              <a:solidFill>
                <a:schemeClr val="tx1">
                  <a:lumMod val="50000"/>
                  <a:lumOff val="50000"/>
                </a:schemeClr>
              </a:solidFill>
              <a:latin typeface="Open Sans" panose="020B0606030504020204" pitchFamily="34" charset="0"/>
            </a:endParaRPr>
          </a:p>
          <a:p>
            <a:pPr algn="l"/>
            <a:endParaRPr lang="en-US" sz="1600">
              <a:solidFill>
                <a:schemeClr val="tx1">
                  <a:lumMod val="50000"/>
                  <a:lumOff val="50000"/>
                </a:schemeClr>
              </a:solidFill>
              <a:latin typeface="Open Sans" panose="020B0606030504020204" pitchFamily="34" charset="0"/>
            </a:endParaRPr>
          </a:p>
          <a:p>
            <a:pPr algn="l"/>
            <a:endParaRPr lang="en-US" sz="1600">
              <a:solidFill>
                <a:schemeClr val="tx1">
                  <a:lumMod val="50000"/>
                  <a:lumOff val="50000"/>
                </a:schemeClr>
              </a:solidFill>
              <a:latin typeface="Open Sans" panose="020B0606030504020204" pitchFamily="34" charset="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zh-TW" altLang="en-US" sz="1600">
                <a:latin typeface="Times New Roman" panose="02020603050405020304" pitchFamily="18" charset="0"/>
                <a:ea typeface="標楷體" panose="03000509000000000000" pitchFamily="65" charset="-120"/>
                <a:cs typeface="Times New Roman" panose="02020603050405020304" pitchFamily="18" charset="0"/>
              </a:rPr>
              <a:t>這是基於</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對講攝影機</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，例如 </a:t>
            </a:r>
            <a:r>
              <a:rPr lang="en-US" sz="1600" b="0" i="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hlinkClick r:id="rId3"/>
              </a:rPr>
              <a:t>Q950</a:t>
            </a:r>
            <a:r>
              <a:rPr lang="zh-TW" altLang="en-US" sz="1600">
                <a:solidFill>
                  <a:srgbClr val="535353"/>
                </a:solidFill>
                <a:latin typeface="Times New Roman" panose="02020603050405020304" pitchFamily="18" charset="0"/>
                <a:ea typeface="標楷體" panose="03000509000000000000" pitchFamily="65" charset="-120"/>
                <a:cs typeface="Times New Roman" panose="02020603050405020304" pitchFamily="18" charset="0"/>
              </a:rPr>
              <a:t>。</a:t>
            </a:r>
            <a:endParaRPr lang="en-US" sz="1600" b="0" i="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25602" name="Picture 2">
            <a:extLst>
              <a:ext uri="{FF2B5EF4-FFF2-40B4-BE49-F238E27FC236}">
                <a16:creationId xmlns:a16="http://schemas.microsoft.com/office/drawing/2014/main" id="{B02A63FD-0FBB-7963-C2E3-19EB57FB6F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3112" y="1735500"/>
            <a:ext cx="3044751" cy="203165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0034EA19-CA78-CD79-F3DF-8BC6D47CE92C}"/>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A3D6D58-CC90-4217-6B80-86CA9CE2C450}"/>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6" name="Group 5">
            <a:extLst>
              <a:ext uri="{FF2B5EF4-FFF2-40B4-BE49-F238E27FC236}">
                <a16:creationId xmlns:a16="http://schemas.microsoft.com/office/drawing/2014/main" id="{6433255B-9E7E-C0FB-563E-79523492C680}"/>
              </a:ext>
            </a:extLst>
          </p:cNvPr>
          <p:cNvGrpSpPr/>
          <p:nvPr/>
        </p:nvGrpSpPr>
        <p:grpSpPr>
          <a:xfrm>
            <a:off x="228988" y="6093296"/>
            <a:ext cx="1876366" cy="584581"/>
            <a:chOff x="228988" y="6093296"/>
            <a:chExt cx="1876366" cy="584581"/>
          </a:xfrm>
        </p:grpSpPr>
        <p:pic>
          <p:nvPicPr>
            <p:cNvPr id="7" name="Picture 6">
              <a:extLst>
                <a:ext uri="{FF2B5EF4-FFF2-40B4-BE49-F238E27FC236}">
                  <a16:creationId xmlns:a16="http://schemas.microsoft.com/office/drawing/2014/main" id="{9CF8A0D0-05C4-82FF-8D23-BFF0303A44D1}"/>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E19661C0-BFF0-D2D8-3292-ED4466866D44}"/>
                </a:ext>
              </a:extLst>
            </p:cNvPr>
            <p:cNvSpPr txBox="1"/>
            <p:nvPr/>
          </p:nvSpPr>
          <p:spPr>
            <a:xfrm>
              <a:off x="1427811" y="6447045"/>
              <a:ext cx="677543" cy="230832"/>
            </a:xfrm>
            <a:prstGeom prst="rect">
              <a:avLst/>
            </a:prstGeom>
            <a:noFill/>
          </p:spPr>
          <p:txBody>
            <a:bodyPr wrap="square" rtlCol="0">
              <a:spAutoFit/>
            </a:bodyPr>
            <a:lstStyle/>
            <a:p>
              <a:r>
                <a:rPr lang="zh-TW" altLang="en-US" sz="900" i="1" dirty="0">
                  <a:solidFill>
                    <a:srgbClr val="0000FF"/>
                  </a:solidFill>
                  <a:hlinkClick r:id="rId6">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0" name="Group 9">
            <a:extLst>
              <a:ext uri="{FF2B5EF4-FFF2-40B4-BE49-F238E27FC236}">
                <a16:creationId xmlns:a16="http://schemas.microsoft.com/office/drawing/2014/main" id="{56930FEF-8472-F977-4438-44C8A685BB42}"/>
              </a:ext>
            </a:extLst>
          </p:cNvPr>
          <p:cNvGrpSpPr/>
          <p:nvPr/>
        </p:nvGrpSpPr>
        <p:grpSpPr>
          <a:xfrm>
            <a:off x="2162445" y="6055196"/>
            <a:ext cx="1704857" cy="622681"/>
            <a:chOff x="2162445" y="6055196"/>
            <a:chExt cx="1704857" cy="622681"/>
          </a:xfrm>
        </p:grpSpPr>
        <p:pic>
          <p:nvPicPr>
            <p:cNvPr id="11" name="Picture 10">
              <a:extLst>
                <a:ext uri="{FF2B5EF4-FFF2-40B4-BE49-F238E27FC236}">
                  <a16:creationId xmlns:a16="http://schemas.microsoft.com/office/drawing/2014/main" id="{F55A56A3-AB0A-4B59-0E16-579BA6F7D2CD}"/>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0C6FD45-E848-5189-A80D-B1419BB4D919}"/>
                </a:ext>
              </a:extLst>
            </p:cNvPr>
            <p:cNvSpPr txBox="1"/>
            <p:nvPr/>
          </p:nvSpPr>
          <p:spPr>
            <a:xfrm>
              <a:off x="3182561" y="6447045"/>
              <a:ext cx="684741" cy="230832"/>
            </a:xfrm>
            <a:prstGeom prst="rect">
              <a:avLst/>
            </a:prstGeom>
            <a:noFill/>
          </p:spPr>
          <p:txBody>
            <a:bodyPr wrap="square" rtlCol="0">
              <a:spAutoFit/>
            </a:bodyPr>
            <a:lstStyle/>
            <a:p>
              <a:r>
                <a:rPr lang="zh-TW" altLang="en-US" sz="900" i="1" dirty="0">
                  <a:solidFill>
                    <a:srgbClr val="0000FF"/>
                  </a:solidFill>
                  <a:hlinkClick r:id="rId8">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9" name="Group 18">
            <a:extLst>
              <a:ext uri="{FF2B5EF4-FFF2-40B4-BE49-F238E27FC236}">
                <a16:creationId xmlns:a16="http://schemas.microsoft.com/office/drawing/2014/main" id="{02164108-80AE-4466-DF4A-D5C2BE0A1AE0}"/>
              </a:ext>
            </a:extLst>
          </p:cNvPr>
          <p:cNvGrpSpPr/>
          <p:nvPr/>
        </p:nvGrpSpPr>
        <p:grpSpPr>
          <a:xfrm>
            <a:off x="3884029" y="6102821"/>
            <a:ext cx="1679883" cy="575056"/>
            <a:chOff x="3884029" y="6102821"/>
            <a:chExt cx="1679883" cy="575056"/>
          </a:xfrm>
        </p:grpSpPr>
        <p:pic>
          <p:nvPicPr>
            <p:cNvPr id="21" name="Picture 20">
              <a:extLst>
                <a:ext uri="{FF2B5EF4-FFF2-40B4-BE49-F238E27FC236}">
                  <a16:creationId xmlns:a16="http://schemas.microsoft.com/office/drawing/2014/main" id="{A97E7326-7578-B1B1-3CF3-8E5BFA03D51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04F1EFC-E5DB-1D3B-65B0-A15F6947049D}"/>
                </a:ext>
              </a:extLst>
            </p:cNvPr>
            <p:cNvSpPr txBox="1"/>
            <p:nvPr/>
          </p:nvSpPr>
          <p:spPr>
            <a:xfrm>
              <a:off x="4838184" y="6447045"/>
              <a:ext cx="725728" cy="230832"/>
            </a:xfrm>
            <a:prstGeom prst="rect">
              <a:avLst/>
            </a:prstGeom>
            <a:noFill/>
          </p:spPr>
          <p:txBody>
            <a:bodyPr wrap="square" rtlCol="0">
              <a:spAutoFit/>
            </a:bodyPr>
            <a:lstStyle/>
            <a:p>
              <a:r>
                <a:rPr lang="zh-TW" altLang="en-US" sz="900" i="1" dirty="0">
                  <a:solidFill>
                    <a:srgbClr val="0000FF"/>
                  </a:solidFill>
                  <a:hlinkClick r:id="rId10">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5" name="Group 24">
            <a:extLst>
              <a:ext uri="{FF2B5EF4-FFF2-40B4-BE49-F238E27FC236}">
                <a16:creationId xmlns:a16="http://schemas.microsoft.com/office/drawing/2014/main" id="{9D19587D-4B9C-AF79-D69B-133E4504397E}"/>
              </a:ext>
            </a:extLst>
          </p:cNvPr>
          <p:cNvGrpSpPr/>
          <p:nvPr/>
        </p:nvGrpSpPr>
        <p:grpSpPr>
          <a:xfrm>
            <a:off x="5500838" y="6030580"/>
            <a:ext cx="1686372" cy="647297"/>
            <a:chOff x="5500838" y="6030580"/>
            <a:chExt cx="1686372" cy="647297"/>
          </a:xfrm>
        </p:grpSpPr>
        <p:pic>
          <p:nvPicPr>
            <p:cNvPr id="26" name="Picture 25">
              <a:extLst>
                <a:ext uri="{FF2B5EF4-FFF2-40B4-BE49-F238E27FC236}">
                  <a16:creationId xmlns:a16="http://schemas.microsoft.com/office/drawing/2014/main" id="{CEE6002C-3F36-4366-7734-1448869EE418}"/>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FE307B88-3BEB-6859-2CAB-49736910426A}"/>
                </a:ext>
              </a:extLst>
            </p:cNvPr>
            <p:cNvSpPr txBox="1"/>
            <p:nvPr/>
          </p:nvSpPr>
          <p:spPr>
            <a:xfrm>
              <a:off x="6545811" y="6447045"/>
              <a:ext cx="641399" cy="230832"/>
            </a:xfrm>
            <a:prstGeom prst="rect">
              <a:avLst/>
            </a:prstGeom>
            <a:noFill/>
          </p:spPr>
          <p:txBody>
            <a:bodyPr wrap="square" rtlCol="0">
              <a:spAutoFit/>
            </a:bodyPr>
            <a:lstStyle/>
            <a:p>
              <a:r>
                <a:rPr lang="zh-TW" altLang="en-US" sz="900" i="1" dirty="0">
                  <a:solidFill>
                    <a:srgbClr val="0000FF"/>
                  </a:solidFill>
                  <a:hlinkClick r:id="rId12">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8" name="Group 27">
            <a:extLst>
              <a:ext uri="{FF2B5EF4-FFF2-40B4-BE49-F238E27FC236}">
                <a16:creationId xmlns:a16="http://schemas.microsoft.com/office/drawing/2014/main" id="{BB793B13-68E3-961D-7408-66FB80094F83}"/>
              </a:ext>
            </a:extLst>
          </p:cNvPr>
          <p:cNvGrpSpPr/>
          <p:nvPr/>
        </p:nvGrpSpPr>
        <p:grpSpPr>
          <a:xfrm>
            <a:off x="7260522" y="6019647"/>
            <a:ext cx="1574714" cy="678838"/>
            <a:chOff x="7260522" y="6019647"/>
            <a:chExt cx="1574714" cy="678838"/>
          </a:xfrm>
        </p:grpSpPr>
        <p:pic>
          <p:nvPicPr>
            <p:cNvPr id="29" name="Picture 28">
              <a:extLst>
                <a:ext uri="{FF2B5EF4-FFF2-40B4-BE49-F238E27FC236}">
                  <a16:creationId xmlns:a16="http://schemas.microsoft.com/office/drawing/2014/main" id="{C603C654-3283-0C9B-FF94-8E07CDCDCF45}"/>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E37B41AF-2E0D-B4C4-6A6C-7F21829866C3}"/>
                </a:ext>
              </a:extLst>
            </p:cNvPr>
            <p:cNvSpPr txBox="1"/>
            <p:nvPr/>
          </p:nvSpPr>
          <p:spPr>
            <a:xfrm>
              <a:off x="8144396" y="6467653"/>
              <a:ext cx="690840" cy="230832"/>
            </a:xfrm>
            <a:prstGeom prst="rect">
              <a:avLst/>
            </a:prstGeom>
            <a:noFill/>
          </p:spPr>
          <p:txBody>
            <a:bodyPr wrap="square" rtlCol="0">
              <a:spAutoFit/>
            </a:bodyPr>
            <a:lstStyle/>
            <a:p>
              <a:r>
                <a:rPr lang="zh-TW" altLang="en-US" sz="900" i="1" dirty="0">
                  <a:solidFill>
                    <a:srgbClr val="0000FF"/>
                  </a:solidFill>
                  <a:hlinkClick r:id="rId14">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spTree>
    <p:extLst>
      <p:ext uri="{BB962C8B-B14F-4D97-AF65-F5344CB8AC3E}">
        <p14:creationId xmlns:p14="http://schemas.microsoft.com/office/powerpoint/2010/main" val="6144907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公園</a:t>
            </a:r>
            <a:r>
              <a:rPr lang="en-US" altLang="zh-TW"/>
              <a:t>&amp;</a:t>
            </a:r>
            <a:r>
              <a:rPr lang="zh-TW" altLang="en-US"/>
              <a:t>廣場</a:t>
            </a:r>
            <a:r>
              <a:rPr lang="en-US" altLang="zh-TW"/>
              <a:t>: </a:t>
            </a:r>
            <a:r>
              <a:rPr lang="zh-TW" altLang="en-US"/>
              <a:t>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zh-TW" altLang="en-US" sz="2400">
                <a:latin typeface="標楷體" panose="03000509000000000000" pitchFamily="65" charset="-120"/>
                <a:ea typeface="標楷體" panose="03000509000000000000" pitchFamily="65" charset="-120"/>
              </a:rPr>
              <a:t>即時監控</a:t>
            </a:r>
            <a:endParaRPr lang="en-US" altLang="zh-TW" sz="2400">
              <a:latin typeface="標楷體" panose="03000509000000000000" pitchFamily="65" charset="-120"/>
              <a:ea typeface="標楷體" panose="03000509000000000000" pitchFamily="65" charset="-120"/>
            </a:endParaRP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350582"/>
            <a:ext cx="4755929" cy="584775"/>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使用行動裝置監控監視器畫面，可以在場地四處移動的同時，迅速回應突發事件。</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077218"/>
          </a:xfrm>
          <a:prstGeom prst="rect">
            <a:avLst/>
          </a:prstGeom>
          <a:noFill/>
        </p:spPr>
        <p:txBody>
          <a:bodyPr wrap="square">
            <a:spAutoFit/>
          </a:bodyPr>
          <a:lstStyle/>
          <a:p>
            <a:r>
              <a:rPr lang="zh-TW" altLang="en-US" sz="1600">
                <a:latin typeface="Times New Roman" panose="02020603050405020304" pitchFamily="18" charset="0"/>
                <a:ea typeface="標楷體" panose="03000509000000000000" pitchFamily="65" charset="-120"/>
                <a:cs typeface="Times New Roman" panose="02020603050405020304" pitchFamily="18" charset="0"/>
              </a:rPr>
              <a:t>通用的手機應用程式，設計用來遠端訪問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NVR</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CMS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或攝影機，以便進行影像播放和管理。</a:t>
            </a:r>
            <a:endParaRPr lang="en-US" altLang="zh-TW" sz="1600">
              <a:latin typeface="Times New Roman" panose="02020603050405020304" pitchFamily="18" charset="0"/>
              <a:ea typeface="標楷體" panose="03000509000000000000" pitchFamily="65" charset="-120"/>
              <a:cs typeface="Times New Roman" panose="02020603050405020304" pitchFamily="18" charset="0"/>
            </a:endParaRPr>
          </a:p>
          <a:p>
            <a:endParaRPr lang="zh-TW" altLang="en-US" sz="1600">
              <a:latin typeface="Times New Roman" panose="02020603050405020304" pitchFamily="18" charset="0"/>
              <a:ea typeface="標楷體" panose="03000509000000000000" pitchFamily="65" charset="-120"/>
              <a:cs typeface="Times New Roman" panose="02020603050405020304" pitchFamily="18" charset="0"/>
            </a:endParaRPr>
          </a:p>
          <a:p>
            <a:r>
              <a:rPr lang="zh-TW" altLang="en-US" sz="1600">
                <a:latin typeface="Times New Roman" panose="02020603050405020304" pitchFamily="18" charset="0"/>
                <a:ea typeface="標楷體" panose="03000509000000000000" pitchFamily="65" charset="-120"/>
                <a:cs typeface="Times New Roman" panose="02020603050405020304" pitchFamily="18" charset="0"/>
              </a:rPr>
              <a:t>功能：即時影像和回放、依事件搜尋錄影、</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PTZ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控制、</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Google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地圖、啟動數位輸出、從攝影機的記憶卡回放。</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r>
              <a:rPr lang="zh-TW" altLang="en-US" sz="1600">
                <a:latin typeface="Times New Roman" panose="02020603050405020304" pitchFamily="18" charset="0"/>
                <a:ea typeface="標楷體" panose="03000509000000000000" pitchFamily="65" charset="-120"/>
                <a:cs typeface="Times New Roman" panose="02020603050405020304" pitchFamily="18" charset="0"/>
              </a:rPr>
              <a:t>這款應用程式基於 </a:t>
            </a:r>
            <a:r>
              <a:rPr lang="en-US" altLang="zh-TW" sz="1600" b="1">
                <a:latin typeface="Times New Roman" panose="02020603050405020304" pitchFamily="18" charset="0"/>
                <a:ea typeface="標楷體" panose="03000509000000000000" pitchFamily="65" charset="-120"/>
                <a:cs typeface="Times New Roman" panose="02020603050405020304" pitchFamily="18" charset="0"/>
              </a:rPr>
              <a:t>ACTi Mobile Client</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，適用於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Android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和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iOS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系統，且免費提供。</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714D33B3-450C-3FA0-C05F-95790D9CE99B}"/>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C059682-1CB3-85EA-9518-7F1D7859958F}"/>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5" name="Group 4">
            <a:extLst>
              <a:ext uri="{FF2B5EF4-FFF2-40B4-BE49-F238E27FC236}">
                <a16:creationId xmlns:a16="http://schemas.microsoft.com/office/drawing/2014/main" id="{FA8E3052-41B2-92BA-2BF9-50343602E76B}"/>
              </a:ext>
            </a:extLst>
          </p:cNvPr>
          <p:cNvGrpSpPr/>
          <p:nvPr/>
        </p:nvGrpSpPr>
        <p:grpSpPr>
          <a:xfrm>
            <a:off x="228988" y="6093296"/>
            <a:ext cx="1900729" cy="583822"/>
            <a:chOff x="228988" y="6093296"/>
            <a:chExt cx="1900729" cy="583822"/>
          </a:xfrm>
        </p:grpSpPr>
        <p:pic>
          <p:nvPicPr>
            <p:cNvPr id="6" name="Picture 5">
              <a:extLst>
                <a:ext uri="{FF2B5EF4-FFF2-40B4-BE49-F238E27FC236}">
                  <a16:creationId xmlns:a16="http://schemas.microsoft.com/office/drawing/2014/main" id="{5D12E694-6D2E-73DF-F814-F7F579A3BDCA}"/>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4562D12B-477E-F584-C0E4-58D9276AE4A4}"/>
                </a:ext>
              </a:extLst>
            </p:cNvPr>
            <p:cNvSpPr txBox="1"/>
            <p:nvPr/>
          </p:nvSpPr>
          <p:spPr>
            <a:xfrm>
              <a:off x="1435082" y="6446286"/>
              <a:ext cx="694635" cy="230832"/>
            </a:xfrm>
            <a:prstGeom prst="rect">
              <a:avLst/>
            </a:prstGeom>
            <a:noFill/>
          </p:spPr>
          <p:txBody>
            <a:bodyPr wrap="square" rtlCol="0">
              <a:spAutoFit/>
            </a:bodyPr>
            <a:lstStyle/>
            <a:p>
              <a:r>
                <a:rPr lang="zh-TW" altLang="en-US" sz="900" i="1" dirty="0">
                  <a:solidFill>
                    <a:srgbClr val="0000FF"/>
                  </a:solidFill>
                  <a:hlinkClick r:id="rId5">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9" name="Group 8">
            <a:extLst>
              <a:ext uri="{FF2B5EF4-FFF2-40B4-BE49-F238E27FC236}">
                <a16:creationId xmlns:a16="http://schemas.microsoft.com/office/drawing/2014/main" id="{BD3721D1-F3DA-1AE5-D0BC-E7DA2674134B}"/>
              </a:ext>
            </a:extLst>
          </p:cNvPr>
          <p:cNvGrpSpPr/>
          <p:nvPr/>
        </p:nvGrpSpPr>
        <p:grpSpPr>
          <a:xfrm>
            <a:off x="2162445" y="6055196"/>
            <a:ext cx="1704857" cy="619125"/>
            <a:chOff x="2162445" y="6055196"/>
            <a:chExt cx="1704857" cy="619125"/>
          </a:xfrm>
        </p:grpSpPr>
        <p:pic>
          <p:nvPicPr>
            <p:cNvPr id="10" name="Picture 9">
              <a:extLst>
                <a:ext uri="{FF2B5EF4-FFF2-40B4-BE49-F238E27FC236}">
                  <a16:creationId xmlns:a16="http://schemas.microsoft.com/office/drawing/2014/main" id="{331D595D-296E-70B4-9ED3-EE05CBE8BF07}"/>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209895A3-1DF5-6472-2713-CE51C2643E1A}"/>
                </a:ext>
              </a:extLst>
            </p:cNvPr>
            <p:cNvSpPr txBox="1"/>
            <p:nvPr/>
          </p:nvSpPr>
          <p:spPr>
            <a:xfrm>
              <a:off x="3193305" y="6429953"/>
              <a:ext cx="673997" cy="230832"/>
            </a:xfrm>
            <a:prstGeom prst="rect">
              <a:avLst/>
            </a:prstGeom>
            <a:noFill/>
          </p:spPr>
          <p:txBody>
            <a:bodyPr wrap="square" rtlCol="0">
              <a:spAutoFit/>
            </a:bodyPr>
            <a:lstStyle/>
            <a:p>
              <a:r>
                <a:rPr lang="zh-TW" altLang="en-US" sz="900" i="1" dirty="0">
                  <a:solidFill>
                    <a:srgbClr val="0000FF"/>
                  </a:solidFill>
                  <a:hlinkClick r:id="rId7">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14" name="Group 13">
            <a:extLst>
              <a:ext uri="{FF2B5EF4-FFF2-40B4-BE49-F238E27FC236}">
                <a16:creationId xmlns:a16="http://schemas.microsoft.com/office/drawing/2014/main" id="{1B7A0680-C47F-7F4D-859E-BFEB7091EF1B}"/>
              </a:ext>
            </a:extLst>
          </p:cNvPr>
          <p:cNvGrpSpPr/>
          <p:nvPr/>
        </p:nvGrpSpPr>
        <p:grpSpPr>
          <a:xfrm>
            <a:off x="3884029" y="6102821"/>
            <a:ext cx="1654792" cy="574297"/>
            <a:chOff x="3884029" y="6102821"/>
            <a:chExt cx="1654792" cy="574297"/>
          </a:xfrm>
        </p:grpSpPr>
        <p:pic>
          <p:nvPicPr>
            <p:cNvPr id="19" name="Picture 18">
              <a:extLst>
                <a:ext uri="{FF2B5EF4-FFF2-40B4-BE49-F238E27FC236}">
                  <a16:creationId xmlns:a16="http://schemas.microsoft.com/office/drawing/2014/main" id="{F42172D6-2D30-0121-EB32-3E3372C83FD7}"/>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86E8B465-B8A9-6D2B-F2FB-2D1E68AE0CF4}"/>
                </a:ext>
              </a:extLst>
            </p:cNvPr>
            <p:cNvSpPr txBox="1"/>
            <p:nvPr/>
          </p:nvSpPr>
          <p:spPr>
            <a:xfrm>
              <a:off x="4832707" y="6446286"/>
              <a:ext cx="706114" cy="230832"/>
            </a:xfrm>
            <a:prstGeom prst="rect">
              <a:avLst/>
            </a:prstGeom>
            <a:noFill/>
          </p:spPr>
          <p:txBody>
            <a:bodyPr wrap="square" rtlCol="0">
              <a:spAutoFit/>
            </a:bodyPr>
            <a:lstStyle/>
            <a:p>
              <a:r>
                <a:rPr lang="zh-TW" altLang="en-US" sz="900" i="1" dirty="0">
                  <a:solidFill>
                    <a:srgbClr val="0000FF"/>
                  </a:solidFill>
                  <a:hlinkClick r:id="rId9">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2" name="Group 21">
            <a:extLst>
              <a:ext uri="{FF2B5EF4-FFF2-40B4-BE49-F238E27FC236}">
                <a16:creationId xmlns:a16="http://schemas.microsoft.com/office/drawing/2014/main" id="{D2C2B467-10C0-18B2-9411-488D31A74510}"/>
              </a:ext>
            </a:extLst>
          </p:cNvPr>
          <p:cNvGrpSpPr/>
          <p:nvPr/>
        </p:nvGrpSpPr>
        <p:grpSpPr>
          <a:xfrm>
            <a:off x="5500838" y="6030580"/>
            <a:ext cx="1721818" cy="646538"/>
            <a:chOff x="5500838" y="6030580"/>
            <a:chExt cx="1721818" cy="646538"/>
          </a:xfrm>
        </p:grpSpPr>
        <p:pic>
          <p:nvPicPr>
            <p:cNvPr id="23" name="Picture 22">
              <a:extLst>
                <a:ext uri="{FF2B5EF4-FFF2-40B4-BE49-F238E27FC236}">
                  <a16:creationId xmlns:a16="http://schemas.microsoft.com/office/drawing/2014/main" id="{F87C6F7F-F4F8-90B2-3DAC-03168B599E75}"/>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4" name="TextBox 23">
              <a:extLst>
                <a:ext uri="{FF2B5EF4-FFF2-40B4-BE49-F238E27FC236}">
                  <a16:creationId xmlns:a16="http://schemas.microsoft.com/office/drawing/2014/main" id="{046BD28E-FE20-B9DA-B6D9-7AB257F84B07}"/>
                </a:ext>
              </a:extLst>
            </p:cNvPr>
            <p:cNvSpPr txBox="1"/>
            <p:nvPr/>
          </p:nvSpPr>
          <p:spPr>
            <a:xfrm>
              <a:off x="6537564" y="6446286"/>
              <a:ext cx="685092" cy="230832"/>
            </a:xfrm>
            <a:prstGeom prst="rect">
              <a:avLst/>
            </a:prstGeom>
            <a:noFill/>
          </p:spPr>
          <p:txBody>
            <a:bodyPr wrap="square" rtlCol="0">
              <a:spAutoFit/>
            </a:bodyPr>
            <a:lstStyle/>
            <a:p>
              <a:r>
                <a:rPr lang="zh-TW" altLang="en-US" sz="900" i="1" dirty="0">
                  <a:solidFill>
                    <a:srgbClr val="0000FF"/>
                  </a:solidFill>
                  <a:hlinkClick r:id="rId11">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25" name="Group 24">
            <a:extLst>
              <a:ext uri="{FF2B5EF4-FFF2-40B4-BE49-F238E27FC236}">
                <a16:creationId xmlns:a16="http://schemas.microsoft.com/office/drawing/2014/main" id="{E4489242-3F3F-1F32-5868-7F6761BF3E61}"/>
              </a:ext>
            </a:extLst>
          </p:cNvPr>
          <p:cNvGrpSpPr/>
          <p:nvPr/>
        </p:nvGrpSpPr>
        <p:grpSpPr>
          <a:xfrm>
            <a:off x="7260522" y="6019647"/>
            <a:ext cx="1554034" cy="657225"/>
            <a:chOff x="7260522" y="6019647"/>
            <a:chExt cx="1554034" cy="657225"/>
          </a:xfrm>
        </p:grpSpPr>
        <p:pic>
          <p:nvPicPr>
            <p:cNvPr id="26" name="Picture 25">
              <a:extLst>
                <a:ext uri="{FF2B5EF4-FFF2-40B4-BE49-F238E27FC236}">
                  <a16:creationId xmlns:a16="http://schemas.microsoft.com/office/drawing/2014/main" id="{5C206A7E-26D9-AABB-2DD3-72E8B4C53638}"/>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7" name="TextBox 26">
              <a:extLst>
                <a:ext uri="{FF2B5EF4-FFF2-40B4-BE49-F238E27FC236}">
                  <a16:creationId xmlns:a16="http://schemas.microsoft.com/office/drawing/2014/main" id="{6A81FA93-C0DC-23CC-BEAD-2B151861B819}"/>
                </a:ext>
              </a:extLst>
            </p:cNvPr>
            <p:cNvSpPr txBox="1"/>
            <p:nvPr/>
          </p:nvSpPr>
          <p:spPr>
            <a:xfrm>
              <a:off x="8152204" y="6441795"/>
              <a:ext cx="662352" cy="230832"/>
            </a:xfrm>
            <a:prstGeom prst="rect">
              <a:avLst/>
            </a:prstGeom>
            <a:noFill/>
          </p:spPr>
          <p:txBody>
            <a:bodyPr wrap="square" rtlCol="0">
              <a:spAutoFit/>
            </a:bodyPr>
            <a:lstStyle/>
            <a:p>
              <a:r>
                <a:rPr lang="zh-TW" altLang="en-US" sz="900" i="1" dirty="0">
                  <a:solidFill>
                    <a:srgbClr val="0000FF"/>
                  </a:solidFill>
                  <a:hlinkClick r:id="rId13">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spTree>
    <p:extLst>
      <p:ext uri="{BB962C8B-B14F-4D97-AF65-F5344CB8AC3E}">
        <p14:creationId xmlns:p14="http://schemas.microsoft.com/office/powerpoint/2010/main" val="37756830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公園</a:t>
            </a:r>
            <a:r>
              <a:rPr lang="en-US" altLang="zh-TW"/>
              <a:t>&amp;</a:t>
            </a:r>
            <a:r>
              <a:rPr lang="zh-TW" altLang="en-US"/>
              <a:t>廣場</a:t>
            </a:r>
            <a:r>
              <a:rPr lang="en-US" altLang="zh-TW"/>
              <a:t>: </a:t>
            </a:r>
            <a:r>
              <a:rPr lang="zh-TW" altLang="en-US"/>
              <a:t>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zh-TW" altLang="en-US" sz="2400">
                <a:latin typeface="標楷體" panose="03000509000000000000" pitchFamily="65" charset="-120"/>
                <a:ea typeface="標楷體" panose="03000509000000000000" pitchFamily="65" charset="-120"/>
              </a:rPr>
              <a:t>即時嫌疑人追蹤 </a:t>
            </a:r>
            <a:endParaRPr lang="en-US" altLang="zh-TW" sz="2400">
              <a:latin typeface="標楷體" panose="03000509000000000000" pitchFamily="65" charset="-120"/>
              <a:ea typeface="標楷體" panose="03000509000000000000" pitchFamily="65" charset="-120"/>
            </a:endParaRPr>
          </a:p>
          <a:p>
            <a:br>
              <a:rPr lang="en-US" b="0" i="0">
                <a:solidFill>
                  <a:srgbClr val="FFFFFF"/>
                </a:solidFill>
                <a:effectLst/>
                <a:latin typeface="標楷體" panose="03000509000000000000" pitchFamily="65" charset="-120"/>
                <a:ea typeface="標楷體" panose="03000509000000000000" pitchFamily="65" charset="-120"/>
              </a:rPr>
            </a:br>
            <a:endParaRPr lang="en-US">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透過影像管理系統中的透明疊加按鈕在不同影像頻道間切換，無縫追蹤嫌疑人。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透過視訊管理系統介面追蹤嫌疑人，利用便捷的功能，只需在視訊上點擊一次即可切換視角，並打開嫌疑人移動方向的下一個區域視角。此方法適用於實時觀看和回放。透過這種方式，可以即時掌握嫌疑人的動向，並迅速派遣人員處理情況。</a:t>
            </a:r>
          </a:p>
          <a:p>
            <a:pPr algn="l"/>
            <a:endParaRPr lang="en-US" sz="1600">
              <a:solidFill>
                <a:schemeClr val="tx1">
                  <a:lumMod val="50000"/>
                  <a:lumOff val="50000"/>
                </a:schemeClr>
              </a:solidFill>
              <a:latin typeface="Open Sans" panose="020B0606030504020204" pitchFamily="34" charset="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76473"/>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zh-TW" altLang="en-US" sz="1600">
                <a:latin typeface="Times New Roman" panose="02020603050405020304" pitchFamily="18" charset="0"/>
                <a:ea typeface="標楷體" panose="03000509000000000000" pitchFamily="65" charset="-120"/>
                <a:cs typeface="Times New Roman" panose="02020603050405020304" pitchFamily="18" charset="0"/>
              </a:rPr>
              <a:t>這是基於 </a:t>
            </a:r>
            <a:r>
              <a:rPr lang="en-US" altLang="zh-TW" sz="1600" b="1">
                <a:latin typeface="Times New Roman" panose="02020603050405020304" pitchFamily="18" charset="0"/>
                <a:ea typeface="標楷體" panose="03000509000000000000" pitchFamily="65" charset="-120"/>
                <a:cs typeface="Times New Roman" panose="02020603050405020304" pitchFamily="18" charset="0"/>
              </a:rPr>
              <a:t>NVR 3 </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和 </a:t>
            </a:r>
            <a:r>
              <a:rPr lang="en-US" altLang="zh-TW" sz="1600" b="1">
                <a:latin typeface="Times New Roman" panose="02020603050405020304" pitchFamily="18" charset="0"/>
                <a:ea typeface="標楷體" panose="03000509000000000000" pitchFamily="65" charset="-120"/>
                <a:cs typeface="Times New Roman" panose="02020603050405020304" pitchFamily="18" charset="0"/>
              </a:rPr>
              <a:t>CMS 2 </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系列產品</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a:t>
            </a:r>
            <a:endParaRPr lang="en-US" sz="1600" i="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27650" name="Picture 2">
            <a:extLst>
              <a:ext uri="{FF2B5EF4-FFF2-40B4-BE49-F238E27FC236}">
                <a16:creationId xmlns:a16="http://schemas.microsoft.com/office/drawing/2014/main" id="{17BAB877-5088-87CB-D382-6957F14D82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802" y="1720035"/>
            <a:ext cx="3218086" cy="216093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6C3D0213-2D07-8CAA-6F0A-D5B290D07A7C}"/>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A4A40CE-51A9-AF05-F98B-35805031F00F}"/>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5" name="Group 4">
            <a:extLst>
              <a:ext uri="{FF2B5EF4-FFF2-40B4-BE49-F238E27FC236}">
                <a16:creationId xmlns:a16="http://schemas.microsoft.com/office/drawing/2014/main" id="{E3B565C2-9C2D-4824-1193-D4449CC51C45}"/>
              </a:ext>
            </a:extLst>
          </p:cNvPr>
          <p:cNvGrpSpPr/>
          <p:nvPr/>
        </p:nvGrpSpPr>
        <p:grpSpPr>
          <a:xfrm>
            <a:off x="228988" y="6093296"/>
            <a:ext cx="1933457" cy="600914"/>
            <a:chOff x="228988" y="6093296"/>
            <a:chExt cx="1933457" cy="600914"/>
          </a:xfrm>
        </p:grpSpPr>
        <p:pic>
          <p:nvPicPr>
            <p:cNvPr id="6" name="Picture 5">
              <a:extLst>
                <a:ext uri="{FF2B5EF4-FFF2-40B4-BE49-F238E27FC236}">
                  <a16:creationId xmlns:a16="http://schemas.microsoft.com/office/drawing/2014/main" id="{9C228726-D399-28ED-BA3E-049D93830CB9}"/>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7F47FEE9-78B5-2541-E7EC-4A7190DEF7CC}"/>
                </a:ext>
              </a:extLst>
            </p:cNvPr>
            <p:cNvSpPr txBox="1"/>
            <p:nvPr/>
          </p:nvSpPr>
          <p:spPr>
            <a:xfrm>
              <a:off x="1450719" y="6463378"/>
              <a:ext cx="711726" cy="230832"/>
            </a:xfrm>
            <a:prstGeom prst="rect">
              <a:avLst/>
            </a:prstGeom>
            <a:noFill/>
          </p:spPr>
          <p:txBody>
            <a:bodyPr wrap="square" rtlCol="0">
              <a:spAutoFit/>
            </a:bodyPr>
            <a:lstStyle/>
            <a:p>
              <a:r>
                <a:rPr lang="zh-TW" altLang="en-US" sz="900" i="1" dirty="0">
                  <a:solidFill>
                    <a:srgbClr val="0000FF"/>
                  </a:solidFill>
                  <a:hlinkClick r:id="rId5">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9" name="Group 8">
            <a:extLst>
              <a:ext uri="{FF2B5EF4-FFF2-40B4-BE49-F238E27FC236}">
                <a16:creationId xmlns:a16="http://schemas.microsoft.com/office/drawing/2014/main" id="{8FE1DF52-ABDE-781C-8CC2-F39BCCB36AF4}"/>
              </a:ext>
            </a:extLst>
          </p:cNvPr>
          <p:cNvGrpSpPr/>
          <p:nvPr/>
        </p:nvGrpSpPr>
        <p:grpSpPr>
          <a:xfrm>
            <a:off x="2162445" y="6055196"/>
            <a:ext cx="1757306" cy="639014"/>
            <a:chOff x="2162445" y="6055196"/>
            <a:chExt cx="1757306" cy="639014"/>
          </a:xfrm>
        </p:grpSpPr>
        <p:pic>
          <p:nvPicPr>
            <p:cNvPr id="10" name="Picture 9">
              <a:extLst>
                <a:ext uri="{FF2B5EF4-FFF2-40B4-BE49-F238E27FC236}">
                  <a16:creationId xmlns:a16="http://schemas.microsoft.com/office/drawing/2014/main" id="{50A0A8DA-636D-1AE8-543E-393DA2D9CF06}"/>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6FD7BE02-17BA-4FCB-B99E-D3B60CE4852B}"/>
                </a:ext>
              </a:extLst>
            </p:cNvPr>
            <p:cNvSpPr txBox="1"/>
            <p:nvPr/>
          </p:nvSpPr>
          <p:spPr>
            <a:xfrm>
              <a:off x="3208025" y="6463378"/>
              <a:ext cx="711726" cy="230832"/>
            </a:xfrm>
            <a:prstGeom prst="rect">
              <a:avLst/>
            </a:prstGeom>
            <a:noFill/>
          </p:spPr>
          <p:txBody>
            <a:bodyPr wrap="square" rtlCol="0">
              <a:spAutoFit/>
            </a:bodyPr>
            <a:lstStyle/>
            <a:p>
              <a:r>
                <a:rPr lang="zh-TW" altLang="en-US" sz="900" i="1" dirty="0">
                  <a:solidFill>
                    <a:srgbClr val="0000FF"/>
                  </a:solidFill>
                  <a:hlinkClick r:id="rId7">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spTree>
    <p:extLst>
      <p:ext uri="{BB962C8B-B14F-4D97-AF65-F5344CB8AC3E}">
        <p14:creationId xmlns:p14="http://schemas.microsoft.com/office/powerpoint/2010/main" val="27485990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169551"/>
          </a:xfrm>
          <a:prstGeom prst="rect">
            <a:avLst/>
          </a:prstGeom>
          <a:noFill/>
        </p:spPr>
        <p:txBody>
          <a:bodyPr wrap="square">
            <a:spAutoFit/>
          </a:bodyPr>
          <a:lstStyle/>
          <a:p>
            <a:r>
              <a:rPr lang="en-US" altLang="zh-TW" sz="1400">
                <a:latin typeface="Times New Roman" panose="02020603050405020304" pitchFamily="18" charset="0"/>
                <a:ea typeface="標楷體" panose="03000509000000000000" pitchFamily="65" charset="-120"/>
                <a:cs typeface="Times New Roman" panose="02020603050405020304" pitchFamily="18" charset="0"/>
              </a:rPr>
              <a:t>ACTi </a:t>
            </a:r>
            <a:r>
              <a:rPr lang="zh-TW" altLang="en-US" sz="1400">
                <a:latin typeface="Times New Roman" panose="02020603050405020304" pitchFamily="18" charset="0"/>
                <a:ea typeface="標楷體" panose="03000509000000000000" pitchFamily="65" charset="-120"/>
                <a:cs typeface="Times New Roman" panose="02020603050405020304" pitchFamily="18" charset="0"/>
              </a:rPr>
              <a:t>為小型零售業提供監控解決方案，確保安全，並同時進行全景及細節監控。透過在店鋪中央或角落安裝具備寬視角的攝影機，可以完整覆蓋整個區域。同時，入口處的高度尺上隱蔽安裝的攝影機能夠捕捉進入店鋪人員的臉部影像。</a:t>
            </a:r>
            <a:endParaRPr lang="en-US" altLang="zh-TW" sz="1400">
              <a:latin typeface="Times New Roman" panose="02020603050405020304" pitchFamily="18" charset="0"/>
              <a:ea typeface="標楷體" panose="03000509000000000000" pitchFamily="65" charset="-120"/>
              <a:cs typeface="Times New Roman" panose="02020603050405020304" pitchFamily="18" charset="0"/>
            </a:endParaRPr>
          </a:p>
          <a:p>
            <a:r>
              <a:rPr lang="zh-TW" altLang="en-US" sz="1400">
                <a:latin typeface="Times New Roman" panose="02020603050405020304" pitchFamily="18" charset="0"/>
                <a:ea typeface="標楷體" panose="03000509000000000000" pitchFamily="65" charset="-120"/>
                <a:cs typeface="Times New Roman" panose="02020603050405020304" pitchFamily="18" charset="0"/>
              </a:rPr>
              <a:t>針對大型專案，</a:t>
            </a:r>
            <a:r>
              <a:rPr lang="en-US" altLang="zh-TW" sz="1400">
                <a:latin typeface="Times New Roman" panose="02020603050405020304" pitchFamily="18" charset="0"/>
                <a:ea typeface="標楷體" panose="03000509000000000000" pitchFamily="65" charset="-120"/>
                <a:cs typeface="Times New Roman" panose="02020603050405020304" pitchFamily="18" charset="0"/>
              </a:rPr>
              <a:t>ACTi TV Wall </a:t>
            </a:r>
            <a:r>
              <a:rPr lang="zh-TW" altLang="en-US" sz="1400">
                <a:latin typeface="Times New Roman" panose="02020603050405020304" pitchFamily="18" charset="0"/>
                <a:ea typeface="標楷體" panose="03000509000000000000" pitchFamily="65" charset="-120"/>
                <a:cs typeface="Times New Roman" panose="02020603050405020304" pitchFamily="18" charset="0"/>
              </a:rPr>
              <a:t>能夠同時在多個螢幕上顯示多個視角畫面。透過全面的畫面概覽，提升情境感知能力及運營效率。</a:t>
            </a:r>
            <a:endParaRPr lang="en-US" altLang="zh-TW" sz="1400">
              <a:solidFill>
                <a:schemeClr val="tx1">
                  <a:lumMod val="50000"/>
                  <a:lumOff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公園</a:t>
            </a:r>
            <a:r>
              <a:rPr lang="en-US" altLang="zh-TW"/>
              <a:t>&amp;</a:t>
            </a:r>
            <a:r>
              <a:rPr lang="zh-TW" altLang="en-US"/>
              <a:t>廣場</a:t>
            </a:r>
            <a:r>
              <a:rPr lang="en-US" altLang="zh-TW"/>
              <a:t>: </a:t>
            </a:r>
            <a:r>
              <a:rPr lang="zh-TW" altLang="en-US"/>
              <a:t>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461665"/>
          </a:xfrm>
          <a:prstGeom prst="rect">
            <a:avLst/>
          </a:prstGeom>
          <a:noFill/>
        </p:spPr>
        <p:txBody>
          <a:bodyPr wrap="square">
            <a:spAutoFit/>
          </a:bodyPr>
          <a:lstStyle/>
          <a:p>
            <a:r>
              <a:rPr lang="zh-TW" altLang="en-US" sz="2400">
                <a:latin typeface="標楷體" panose="03000509000000000000" pitchFamily="65" charset="-120"/>
                <a:ea typeface="標楷體" panose="03000509000000000000" pitchFamily="65" charset="-120"/>
              </a:rPr>
              <a:t>安全保障</a:t>
            </a:r>
            <a:endParaRPr lang="en-US" altLang="zh-TW" sz="2400">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338554"/>
          </a:xfrm>
          <a:prstGeom prst="rect">
            <a:avLst/>
          </a:prstGeom>
          <a:noFill/>
        </p:spPr>
        <p:txBody>
          <a:bodyPr wrap="square">
            <a:spAutoFit/>
          </a:bodyPr>
          <a:lstStyle/>
          <a:p>
            <a:r>
              <a:rPr lang="zh-TW" altLang="en-US" sz="1600">
                <a:latin typeface="標楷體" panose="03000509000000000000" pitchFamily="65" charset="-120"/>
                <a:ea typeface="標楷體" panose="03000509000000000000" pitchFamily="65" charset="-120"/>
              </a:rPr>
              <a:t>利用影像監控系統來確保人員的安全。</a:t>
            </a:r>
          </a:p>
        </p:txBody>
      </p:sp>
      <p:pic>
        <p:nvPicPr>
          <p:cNvPr id="15" name="Picture 14">
            <a:extLst>
              <a:ext uri="{FF2B5EF4-FFF2-40B4-BE49-F238E27FC236}">
                <a16:creationId xmlns:a16="http://schemas.microsoft.com/office/drawing/2014/main" id="{9EC6F51D-F165-8781-2227-BECCF897EF69}"/>
              </a:ext>
            </a:extLst>
          </p:cNvPr>
          <p:cNvPicPr>
            <a:picLocks noChangeAspect="1"/>
          </p:cNvPicPr>
          <p:nvPr/>
        </p:nvPicPr>
        <p:blipFill>
          <a:blip r:embed="rId3"/>
          <a:stretch>
            <a:fillRect/>
          </a:stretch>
        </p:blipFill>
        <p:spPr>
          <a:xfrm>
            <a:off x="228988" y="6093296"/>
            <a:ext cx="1819275" cy="581025"/>
          </a:xfrm>
          <a:prstGeom prst="rect">
            <a:avLst/>
          </a:prstGeom>
        </p:spPr>
      </p:pic>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pic>
        <p:nvPicPr>
          <p:cNvPr id="20" name="Picture 19">
            <a:hlinkClick r:id="rId4" action="ppaction://hlinksldjump"/>
            <a:extLst>
              <a:ext uri="{FF2B5EF4-FFF2-40B4-BE49-F238E27FC236}">
                <a16:creationId xmlns:a16="http://schemas.microsoft.com/office/drawing/2014/main" id="{0894EC64-28AB-8BC8-C01E-DF9ABBB1F5F1}"/>
              </a:ext>
            </a:extLst>
          </p:cNvPr>
          <p:cNvPicPr>
            <a:picLocks noChangeAspect="1"/>
          </p:cNvPicPr>
          <p:nvPr/>
        </p:nvPicPr>
        <p:blipFill>
          <a:blip r:embed="rId5"/>
          <a:stretch>
            <a:fillRect/>
          </a:stretch>
        </p:blipFill>
        <p:spPr>
          <a:xfrm>
            <a:off x="2162445" y="6055196"/>
            <a:ext cx="1590675" cy="619125"/>
          </a:xfrm>
          <a:prstGeom prst="rect">
            <a:avLst/>
          </a:prstGeom>
        </p:spPr>
      </p:pic>
      <p:pic>
        <p:nvPicPr>
          <p:cNvPr id="22" name="Picture 21">
            <a:hlinkClick r:id="rId6" action="ppaction://hlinksldjump"/>
            <a:extLst>
              <a:ext uri="{FF2B5EF4-FFF2-40B4-BE49-F238E27FC236}">
                <a16:creationId xmlns:a16="http://schemas.microsoft.com/office/drawing/2014/main" id="{3C98F07B-A90F-C005-CF80-AD366DD281B3}"/>
              </a:ext>
            </a:extLst>
          </p:cNvPr>
          <p:cNvPicPr>
            <a:picLocks noChangeAspect="1"/>
          </p:cNvPicPr>
          <p:nvPr/>
        </p:nvPicPr>
        <p:blipFill>
          <a:blip r:embed="rId7"/>
          <a:stretch>
            <a:fillRect/>
          </a:stretch>
        </p:blipFill>
        <p:spPr>
          <a:xfrm>
            <a:off x="3884029" y="6102821"/>
            <a:ext cx="1485900" cy="571500"/>
          </a:xfrm>
          <a:prstGeom prst="rect">
            <a:avLst/>
          </a:prstGeom>
        </p:spPr>
      </p:pic>
      <p:pic>
        <p:nvPicPr>
          <p:cNvPr id="24" name="Picture 23">
            <a:hlinkClick r:id="rId8" action="ppaction://hlinksldjump"/>
            <a:extLst>
              <a:ext uri="{FF2B5EF4-FFF2-40B4-BE49-F238E27FC236}">
                <a16:creationId xmlns:a16="http://schemas.microsoft.com/office/drawing/2014/main" id="{43761EED-F32E-A99D-E69C-E3B9CC22EE17}"/>
              </a:ext>
            </a:extLst>
          </p:cNvPr>
          <p:cNvPicPr>
            <a:picLocks noChangeAspect="1"/>
          </p:cNvPicPr>
          <p:nvPr/>
        </p:nvPicPr>
        <p:blipFill>
          <a:blip r:embed="rId9"/>
          <a:stretch>
            <a:fillRect/>
          </a:stretch>
        </p:blipFill>
        <p:spPr>
          <a:xfrm>
            <a:off x="5500838" y="6030580"/>
            <a:ext cx="1628775" cy="628650"/>
          </a:xfrm>
          <a:prstGeom prst="rect">
            <a:avLst/>
          </a:prstGeom>
        </p:spPr>
      </p:pic>
      <p:pic>
        <p:nvPicPr>
          <p:cNvPr id="3" name="Picture 2">
            <a:hlinkClick r:id="rId10" action="ppaction://hlinksldjump"/>
            <a:extLst>
              <a:ext uri="{FF2B5EF4-FFF2-40B4-BE49-F238E27FC236}">
                <a16:creationId xmlns:a16="http://schemas.microsoft.com/office/drawing/2014/main" id="{037A7922-37D9-D403-872F-C82AE3BF7E78}"/>
              </a:ext>
            </a:extLst>
          </p:cNvPr>
          <p:cNvPicPr>
            <a:picLocks noChangeAspect="1"/>
          </p:cNvPicPr>
          <p:nvPr/>
        </p:nvPicPr>
        <p:blipFill>
          <a:blip r:embed="rId11"/>
          <a:stretch>
            <a:fillRect/>
          </a:stretch>
        </p:blipFill>
        <p:spPr>
          <a:xfrm>
            <a:off x="7260522" y="6019647"/>
            <a:ext cx="1476375" cy="657225"/>
          </a:xfrm>
          <a:prstGeom prst="rect">
            <a:avLst/>
          </a:prstGeom>
        </p:spPr>
      </p:pic>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4" name="文字方塊 3">
            <a:extLst>
              <a:ext uri="{FF2B5EF4-FFF2-40B4-BE49-F238E27FC236}">
                <a16:creationId xmlns:a16="http://schemas.microsoft.com/office/drawing/2014/main" id="{C52CB92B-2C3D-E503-4D98-75562076DCBD}"/>
              </a:ext>
            </a:extLst>
          </p:cNvPr>
          <p:cNvSpPr txBox="1"/>
          <p:nvPr/>
        </p:nvSpPr>
        <p:spPr>
          <a:xfrm>
            <a:off x="1430481" y="6443489"/>
            <a:ext cx="1125909" cy="230832"/>
          </a:xfrm>
          <a:prstGeom prst="rect">
            <a:avLst/>
          </a:prstGeom>
          <a:noFill/>
        </p:spPr>
        <p:txBody>
          <a:bodyPr wrap="square">
            <a:spAutoFit/>
          </a:bodyPr>
          <a:lstStyle/>
          <a:p>
            <a:r>
              <a:rPr lang="zh-TW" altLang="en-US" sz="900" i="1" dirty="0">
                <a:solidFill>
                  <a:srgbClr val="0000FF"/>
                </a:solidFill>
                <a:hlinkClick r:id="rId13">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sp>
        <p:nvSpPr>
          <p:cNvPr id="6" name="文字方塊 5">
            <a:extLst>
              <a:ext uri="{FF2B5EF4-FFF2-40B4-BE49-F238E27FC236}">
                <a16:creationId xmlns:a16="http://schemas.microsoft.com/office/drawing/2014/main" id="{DB1315AA-7BFE-3BAA-6BFD-6A0B8B52C26E}"/>
              </a:ext>
            </a:extLst>
          </p:cNvPr>
          <p:cNvSpPr txBox="1"/>
          <p:nvPr/>
        </p:nvSpPr>
        <p:spPr>
          <a:xfrm>
            <a:off x="3191409" y="6443489"/>
            <a:ext cx="1494894" cy="230832"/>
          </a:xfrm>
          <a:prstGeom prst="rect">
            <a:avLst/>
          </a:prstGeom>
          <a:noFill/>
        </p:spPr>
        <p:txBody>
          <a:bodyPr wrap="square">
            <a:spAutoFit/>
          </a:bodyPr>
          <a:lstStyle/>
          <a:p>
            <a:r>
              <a:rPr lang="zh-TW" altLang="en-US" sz="900" i="1" dirty="0">
                <a:solidFill>
                  <a:srgbClr val="0000FF"/>
                </a:solidFill>
                <a:hlinkClick r:id="rId14">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sp>
        <p:nvSpPr>
          <p:cNvPr id="9" name="文字方塊 8">
            <a:extLst>
              <a:ext uri="{FF2B5EF4-FFF2-40B4-BE49-F238E27FC236}">
                <a16:creationId xmlns:a16="http://schemas.microsoft.com/office/drawing/2014/main" id="{66CBD211-BF01-3650-BA1C-53D16638239C}"/>
              </a:ext>
            </a:extLst>
          </p:cNvPr>
          <p:cNvSpPr txBox="1"/>
          <p:nvPr/>
        </p:nvSpPr>
        <p:spPr>
          <a:xfrm>
            <a:off x="4826034" y="6443489"/>
            <a:ext cx="1494894" cy="230832"/>
          </a:xfrm>
          <a:prstGeom prst="rect">
            <a:avLst/>
          </a:prstGeom>
          <a:noFill/>
        </p:spPr>
        <p:txBody>
          <a:bodyPr wrap="square">
            <a:spAutoFit/>
          </a:bodyPr>
          <a:lstStyle/>
          <a:p>
            <a:r>
              <a:rPr lang="zh-TW" altLang="en-US" sz="900" i="1" dirty="0">
                <a:solidFill>
                  <a:srgbClr val="0000FF"/>
                </a:solidFill>
                <a:hlinkClick r:id="rId15">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sp>
        <p:nvSpPr>
          <p:cNvPr id="11" name="文字方塊 10">
            <a:extLst>
              <a:ext uri="{FF2B5EF4-FFF2-40B4-BE49-F238E27FC236}">
                <a16:creationId xmlns:a16="http://schemas.microsoft.com/office/drawing/2014/main" id="{950F1F93-118E-6051-48A1-2C69CE3AEBFF}"/>
              </a:ext>
            </a:extLst>
          </p:cNvPr>
          <p:cNvSpPr txBox="1"/>
          <p:nvPr/>
        </p:nvSpPr>
        <p:spPr>
          <a:xfrm>
            <a:off x="6561777" y="6435944"/>
            <a:ext cx="1625803" cy="230832"/>
          </a:xfrm>
          <a:prstGeom prst="rect">
            <a:avLst/>
          </a:prstGeom>
          <a:noFill/>
        </p:spPr>
        <p:txBody>
          <a:bodyPr wrap="square">
            <a:spAutoFit/>
          </a:bodyPr>
          <a:lstStyle/>
          <a:p>
            <a:r>
              <a:rPr lang="zh-TW" altLang="en-US" sz="900" i="1" dirty="0">
                <a:solidFill>
                  <a:srgbClr val="0000FF"/>
                </a:solidFill>
                <a:hlinkClick r:id="rId16">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sp>
        <p:nvSpPr>
          <p:cNvPr id="19" name="文字方塊 18">
            <a:extLst>
              <a:ext uri="{FF2B5EF4-FFF2-40B4-BE49-F238E27FC236}">
                <a16:creationId xmlns:a16="http://schemas.microsoft.com/office/drawing/2014/main" id="{E7914DAF-54EF-C535-3EF3-84394ED328D1}"/>
              </a:ext>
            </a:extLst>
          </p:cNvPr>
          <p:cNvSpPr txBox="1"/>
          <p:nvPr/>
        </p:nvSpPr>
        <p:spPr>
          <a:xfrm>
            <a:off x="8190092" y="6435043"/>
            <a:ext cx="1245550" cy="230832"/>
          </a:xfrm>
          <a:prstGeom prst="rect">
            <a:avLst/>
          </a:prstGeom>
          <a:noFill/>
        </p:spPr>
        <p:txBody>
          <a:bodyPr wrap="square">
            <a:spAutoFit/>
          </a:bodyPr>
          <a:lstStyle/>
          <a:p>
            <a:r>
              <a:rPr lang="zh-TW" altLang="en-US" sz="900" i="1" dirty="0">
                <a:solidFill>
                  <a:srgbClr val="0000FF"/>
                </a:solidFill>
                <a:hlinkClick r:id="rId17">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spTree>
    <p:extLst>
      <p:ext uri="{BB962C8B-B14F-4D97-AF65-F5344CB8AC3E}">
        <p14:creationId xmlns:p14="http://schemas.microsoft.com/office/powerpoint/2010/main" val="39287703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公園</a:t>
            </a:r>
            <a:r>
              <a:rPr lang="en-US" altLang="zh-TW"/>
              <a:t>&amp;</a:t>
            </a:r>
            <a:r>
              <a:rPr lang="zh-TW" altLang="en-US"/>
              <a:t>廣場</a:t>
            </a:r>
            <a:r>
              <a:rPr lang="en-US" altLang="zh-TW"/>
              <a:t>: </a:t>
            </a:r>
            <a:r>
              <a:rPr lang="zh-TW" altLang="en-US"/>
              <a:t>監控應用</a:t>
            </a:r>
            <a:endParaRPr lang="en-US" altLang="zh-TW"/>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830997"/>
          </a:xfrm>
          <a:prstGeom prst="rect">
            <a:avLst/>
          </a:prstGeom>
          <a:noFill/>
        </p:spPr>
        <p:txBody>
          <a:bodyPr wrap="square">
            <a:spAutoFit/>
          </a:bodyPr>
          <a:lstStyle/>
          <a:p>
            <a:pPr lvl="0">
              <a:buNone/>
            </a:pPr>
            <a:r>
              <a:rPr lang="zh-TW" altLang="en-US" sz="240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手機傳送錄影證據至</a:t>
            </a:r>
            <a:r>
              <a:rPr lang="en-US" altLang="zh-TW" sz="240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NVR</a:t>
            </a:r>
          </a:p>
          <a:p>
            <a:endParaRPr lang="en-US" altLang="zh-TW" sz="240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904940" cy="338554"/>
          </a:xfrm>
          <a:prstGeom prst="rect">
            <a:avLst/>
          </a:prstGeom>
          <a:noFill/>
        </p:spPr>
        <p:txBody>
          <a:bodyPr wrap="square">
            <a:spAutoFit/>
          </a:bodyPr>
          <a:lstStyle/>
          <a:p>
            <a:r>
              <a:rPr lang="zh-TW" altLang="en-US" sz="1600">
                <a:latin typeface="Times New Roman" panose="02020603050405020304" pitchFamily="18" charset="0"/>
                <a:ea typeface="標楷體" panose="03000509000000000000" pitchFamily="65" charset="-120"/>
                <a:cs typeface="Times New Roman" panose="02020603050405020304" pitchFamily="18" charset="0"/>
              </a:rPr>
              <a:t>使用手機內建相機將事故的影像證據實時串流至</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NVR</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830997"/>
          </a:xfrm>
          <a:prstGeom prst="rect">
            <a:avLst/>
          </a:prstGeom>
          <a:noFill/>
        </p:spPr>
        <p:txBody>
          <a:bodyPr wrap="square">
            <a:spAutoFit/>
          </a:bodyPr>
          <a:lstStyle/>
          <a:p>
            <a:pPr algn="l"/>
            <a:r>
              <a:rPr lang="zh-TW" altLang="en-US" sz="1600">
                <a:latin typeface="Times New Roman" panose="02020603050405020304" pitchFamily="18" charset="0"/>
                <a:ea typeface="標楷體" panose="03000509000000000000" pitchFamily="65" charset="-120"/>
                <a:cs typeface="Times New Roman" panose="02020603050405020304" pitchFamily="18" charset="0"/>
              </a:rPr>
              <a:t>巡邏的保全人員現在可以使用智慧型手機搭配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ACTi Mobile Client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捕捉即時影像，並通過無線網路將其即時推送至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NVR 3</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。此外，這些錄影可以在事件調查期間進行回放，並利用適用於監控攝影機的進階功能進行分析，包括同步回放、書籤、時間軸搜尋等功能。</a:t>
            </a:r>
            <a:endParaRPr lang="en-US" sz="1600">
              <a:solidFill>
                <a:schemeClr val="tx1">
                  <a:lumMod val="50000"/>
                  <a:lumOff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r>
              <a:rPr lang="zh-TW" altLang="en-US" sz="1600">
                <a:latin typeface="Times New Roman" panose="02020603050405020304" pitchFamily="18" charset="0"/>
                <a:ea typeface="標楷體" panose="03000509000000000000" pitchFamily="65" charset="-120"/>
                <a:cs typeface="Times New Roman" panose="02020603050405020304" pitchFamily="18" charset="0"/>
              </a:rPr>
              <a:t>這款應用程式基於 </a:t>
            </a:r>
            <a:r>
              <a:rPr lang="en-US" altLang="zh-TW" sz="1600" b="1">
                <a:latin typeface="Times New Roman" panose="02020603050405020304" pitchFamily="18" charset="0"/>
                <a:ea typeface="標楷體" panose="03000509000000000000" pitchFamily="65" charset="-120"/>
                <a:cs typeface="Times New Roman" panose="02020603050405020304" pitchFamily="18" charset="0"/>
              </a:rPr>
              <a:t>ACTi Mobile Client</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，適用於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Android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和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iOS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系統，且免費提供。</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zh-TW" altLang="en-US" b="1">
                <a:solidFill>
                  <a:schemeClr val="accent3">
                    <a:lumMod val="50000"/>
                  </a:schemeClr>
                </a:solidFill>
                <a:latin typeface="標楷體" panose="03000509000000000000" pitchFamily="65" charset="-120"/>
                <a:ea typeface="標楷體" panose="03000509000000000000" pitchFamily="65" charset="-120"/>
              </a:rPr>
              <a:t>解決方案</a:t>
            </a:r>
            <a:endParaRPr lang="en-US" altLang="zh-TW" b="1">
              <a:solidFill>
                <a:schemeClr val="accent3">
                  <a:lumMod val="50000"/>
                </a:schemeClr>
              </a:solidFill>
              <a:latin typeface="標楷體" panose="03000509000000000000" pitchFamily="65" charset="-120"/>
              <a:ea typeface="標楷體" panose="03000509000000000000" pitchFamily="65" charset="-120"/>
            </a:endParaRP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876366" cy="584656"/>
            <a:chOff x="228988" y="6093296"/>
            <a:chExt cx="1876366" cy="584656"/>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444903" y="6447120"/>
              <a:ext cx="660451" cy="230832"/>
            </a:xfrm>
            <a:prstGeom prst="rect">
              <a:avLst/>
            </a:prstGeom>
            <a:noFill/>
          </p:spPr>
          <p:txBody>
            <a:bodyPr wrap="square" rtlCol="0">
              <a:spAutoFit/>
            </a:bodyPr>
            <a:lstStyle/>
            <a:p>
              <a:r>
                <a:rPr lang="zh-TW" altLang="en-US" sz="900" i="1" dirty="0">
                  <a:solidFill>
                    <a:srgbClr val="0000FF"/>
                  </a:solidFill>
                  <a:hlinkClick r:id="rId5">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660946" cy="639808"/>
            <a:chOff x="2162445" y="6055196"/>
            <a:chExt cx="1660946" cy="639808"/>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162941" y="6464172"/>
              <a:ext cx="660450" cy="230832"/>
            </a:xfrm>
            <a:prstGeom prst="rect">
              <a:avLst/>
            </a:prstGeom>
            <a:noFill/>
          </p:spPr>
          <p:txBody>
            <a:bodyPr wrap="square" rtlCol="0">
              <a:spAutoFit/>
            </a:bodyPr>
            <a:lstStyle/>
            <a:p>
              <a:r>
                <a:rPr lang="zh-TW" altLang="en-US" sz="900" i="1" dirty="0">
                  <a:solidFill>
                    <a:srgbClr val="0000FF"/>
                  </a:solidFill>
                  <a:hlinkClick r:id="rId7">
                    <a:extLst>
                      <a:ext uri="{A12FA001-AC4F-418D-AE19-62706E023703}">
                        <ahyp:hlinkClr xmlns:ahyp="http://schemas.microsoft.com/office/drawing/2018/hyperlinkcolor" val="tx"/>
                      </a:ext>
                    </a:extLst>
                  </a:hlinkClick>
                </a:rPr>
                <a:t>查看更多</a:t>
              </a:r>
              <a:endParaRPr lang="en-US" altLang="zh-TW" sz="900" i="1" dirty="0">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a:t>公園</a:t>
            </a:r>
            <a:r>
              <a:rPr lang="en-US" altLang="zh-TW"/>
              <a:t>&amp;</a:t>
            </a:r>
            <a:r>
              <a:rPr lang="zh-TW" altLang="en-US"/>
              <a:t>廣場</a:t>
            </a:r>
            <a:r>
              <a:rPr lang="en-US"/>
              <a:t>: </a:t>
            </a:r>
            <a:r>
              <a:rPr lang="zh-TW" altLang="en-US"/>
              <a:t>專案參考</a:t>
            </a:r>
            <a:endParaRPr lang="en-US"/>
          </a:p>
        </p:txBody>
      </p:sp>
      <p:pic>
        <p:nvPicPr>
          <p:cNvPr id="1026" name="Picture 2">
            <a:extLst>
              <a:ext uri="{FF2B5EF4-FFF2-40B4-BE49-F238E27FC236}">
                <a16:creationId xmlns:a16="http://schemas.microsoft.com/office/drawing/2014/main" id="{EB7A18D3-F6DB-3538-273F-EC6B1DFBFC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756" y="2000816"/>
            <a:ext cx="2443399" cy="183477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1542433-E598-5628-F48A-6D5EDCC19DCE}"/>
              </a:ext>
            </a:extLst>
          </p:cNvPr>
          <p:cNvSpPr txBox="1"/>
          <p:nvPr/>
        </p:nvSpPr>
        <p:spPr>
          <a:xfrm>
            <a:off x="325926" y="3835595"/>
            <a:ext cx="1756372" cy="307777"/>
          </a:xfrm>
          <a:prstGeom prst="rect">
            <a:avLst/>
          </a:prstGeom>
          <a:noFill/>
        </p:spPr>
        <p:txBody>
          <a:bodyPr wrap="square" rtlCol="0">
            <a:spAutoFit/>
          </a:bodyPr>
          <a:lstStyle/>
          <a:p>
            <a:r>
              <a:rPr lang="zh-TW" altLang="en-US" sz="1400">
                <a:latin typeface="標楷體" panose="03000509000000000000" pitchFamily="65" charset="-120"/>
                <a:ea typeface="標楷體" panose="03000509000000000000" pitchFamily="65" charset="-120"/>
              </a:rPr>
              <a:t>臺灣</a:t>
            </a:r>
            <a:endParaRPr lang="en-US" sz="1400">
              <a:latin typeface="標楷體" panose="03000509000000000000" pitchFamily="65" charset="-120"/>
              <a:ea typeface="標楷體" panose="03000509000000000000" pitchFamily="65" charset="-120"/>
            </a:endParaRPr>
          </a:p>
        </p:txBody>
      </p:sp>
      <p:pic>
        <p:nvPicPr>
          <p:cNvPr id="1028" name="Picture 4">
            <a:extLst>
              <a:ext uri="{FF2B5EF4-FFF2-40B4-BE49-F238E27FC236}">
                <a16:creationId xmlns:a16="http://schemas.microsoft.com/office/drawing/2014/main" id="{5A552BB8-69A5-9E52-2E7F-77D45779819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55918" y="2000816"/>
            <a:ext cx="1416081" cy="188636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BC8BC76-993F-7728-0C2F-8E13808A5536}"/>
              </a:ext>
            </a:extLst>
          </p:cNvPr>
          <p:cNvSpPr txBox="1"/>
          <p:nvPr/>
        </p:nvSpPr>
        <p:spPr>
          <a:xfrm>
            <a:off x="3049510" y="3859660"/>
            <a:ext cx="1756372" cy="307777"/>
          </a:xfrm>
          <a:prstGeom prst="rect">
            <a:avLst/>
          </a:prstGeom>
          <a:noFill/>
        </p:spPr>
        <p:txBody>
          <a:bodyPr wrap="square" rtlCol="0">
            <a:spAutoFit/>
          </a:bodyPr>
          <a:lstStyle/>
          <a:p>
            <a:r>
              <a:rPr lang="zh-TW" altLang="en-US" sz="1400">
                <a:latin typeface="標楷體" panose="03000509000000000000" pitchFamily="65" charset="-120"/>
                <a:ea typeface="標楷體" panose="03000509000000000000" pitchFamily="65" charset="-120"/>
              </a:rPr>
              <a:t>臺灣</a:t>
            </a:r>
            <a:endParaRPr lang="en-US" sz="1400">
              <a:latin typeface="標楷體" panose="03000509000000000000" pitchFamily="65" charset="-120"/>
              <a:ea typeface="標楷體" panose="03000509000000000000" pitchFamily="65" charset="-120"/>
            </a:endParaRPr>
          </a:p>
        </p:txBody>
      </p:sp>
      <p:pic>
        <p:nvPicPr>
          <p:cNvPr id="1030" name="Picture 6">
            <a:extLst>
              <a:ext uri="{FF2B5EF4-FFF2-40B4-BE49-F238E27FC236}">
                <a16:creationId xmlns:a16="http://schemas.microsoft.com/office/drawing/2014/main" id="{B9CBCE10-CD81-60EB-337B-7DBEC146A29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0762" y="2000816"/>
            <a:ext cx="1416080" cy="188636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FF15349-FB34-3C9E-CB6B-A4BF55DB7FED}"/>
              </a:ext>
            </a:extLst>
          </p:cNvPr>
          <p:cNvSpPr txBox="1"/>
          <p:nvPr/>
        </p:nvSpPr>
        <p:spPr>
          <a:xfrm>
            <a:off x="4767433" y="3835595"/>
            <a:ext cx="1756372" cy="523220"/>
          </a:xfrm>
          <a:prstGeom prst="rect">
            <a:avLst/>
          </a:prstGeom>
          <a:noFill/>
        </p:spPr>
        <p:txBody>
          <a:bodyPr wrap="square" rtlCol="0">
            <a:spAutoFit/>
          </a:bodyPr>
          <a:lstStyle/>
          <a:p>
            <a:r>
              <a:rPr lang="zh-TW" altLang="en-US" sz="1400">
                <a:latin typeface="標楷體" panose="03000509000000000000" pitchFamily="65" charset="-120"/>
                <a:ea typeface="標楷體" panose="03000509000000000000" pitchFamily="65" charset="-120"/>
              </a:rPr>
              <a:t>臺灣</a:t>
            </a:r>
            <a:endParaRPr lang="en-US" altLang="zh-TW" sz="1400">
              <a:latin typeface="標楷體" panose="03000509000000000000" pitchFamily="65" charset="-120"/>
              <a:ea typeface="標楷體" panose="03000509000000000000" pitchFamily="65" charset="-120"/>
            </a:endParaRPr>
          </a:p>
          <a:p>
            <a:endParaRPr lang="en-US" sz="1400"/>
          </a:p>
        </p:txBody>
      </p:sp>
      <p:pic>
        <p:nvPicPr>
          <p:cNvPr id="1032" name="Picture 8">
            <a:extLst>
              <a:ext uri="{FF2B5EF4-FFF2-40B4-BE49-F238E27FC236}">
                <a16:creationId xmlns:a16="http://schemas.microsoft.com/office/drawing/2014/main" id="{E7EA459C-F29D-B013-31E4-E80DBED7790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756" y="4380313"/>
            <a:ext cx="2443398" cy="183477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8635990-E310-7437-7CAE-6DEE252FFAE5}"/>
              </a:ext>
            </a:extLst>
          </p:cNvPr>
          <p:cNvSpPr txBox="1"/>
          <p:nvPr/>
        </p:nvSpPr>
        <p:spPr>
          <a:xfrm>
            <a:off x="353085" y="6176209"/>
            <a:ext cx="1756372" cy="307777"/>
          </a:xfrm>
          <a:prstGeom prst="rect">
            <a:avLst/>
          </a:prstGeom>
          <a:noFill/>
        </p:spPr>
        <p:txBody>
          <a:bodyPr wrap="square" rtlCol="0">
            <a:spAutoFit/>
          </a:bodyPr>
          <a:lstStyle/>
          <a:p>
            <a:r>
              <a:rPr lang="zh-TW" altLang="en-US" sz="1400">
                <a:latin typeface="標楷體" panose="03000509000000000000" pitchFamily="65" charset="-120"/>
                <a:ea typeface="標楷體" panose="03000509000000000000" pitchFamily="65" charset="-120"/>
              </a:rPr>
              <a:t>臺灣</a:t>
            </a:r>
            <a:endParaRPr lang="en-US" sz="1400">
              <a:latin typeface="標楷體" panose="03000509000000000000" pitchFamily="65" charset="-120"/>
              <a:ea typeface="標楷體" panose="03000509000000000000" pitchFamily="65" charset="-120"/>
            </a:endParaRPr>
          </a:p>
        </p:txBody>
      </p:sp>
      <p:pic>
        <p:nvPicPr>
          <p:cNvPr id="1034" name="Picture 10">
            <a:extLst>
              <a:ext uri="{FF2B5EF4-FFF2-40B4-BE49-F238E27FC236}">
                <a16:creationId xmlns:a16="http://schemas.microsoft.com/office/drawing/2014/main" id="{EFB6DA86-37C5-E2B5-32FF-B5912446132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55918" y="4380313"/>
            <a:ext cx="1416081" cy="188636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6FA48AB-EA32-1325-E037-54CBE06DF88D}"/>
              </a:ext>
            </a:extLst>
          </p:cNvPr>
          <p:cNvSpPr txBox="1"/>
          <p:nvPr/>
        </p:nvSpPr>
        <p:spPr>
          <a:xfrm>
            <a:off x="3114390" y="6227592"/>
            <a:ext cx="1756372" cy="307777"/>
          </a:xfrm>
          <a:prstGeom prst="rect">
            <a:avLst/>
          </a:prstGeom>
          <a:noFill/>
        </p:spPr>
        <p:txBody>
          <a:bodyPr wrap="square" rtlCol="0">
            <a:spAutoFit/>
          </a:bodyPr>
          <a:lstStyle/>
          <a:p>
            <a:r>
              <a:rPr lang="zh-TW" altLang="en-US" sz="1400">
                <a:latin typeface="標楷體" panose="03000509000000000000" pitchFamily="65" charset="-120"/>
                <a:ea typeface="標楷體" panose="03000509000000000000" pitchFamily="65" charset="-120"/>
              </a:rPr>
              <a:t>臺灣</a:t>
            </a:r>
            <a:endParaRPr lang="en-US" sz="1400">
              <a:latin typeface="標楷體" panose="03000509000000000000" pitchFamily="65" charset="-120"/>
              <a:ea typeface="標楷體" panose="03000509000000000000" pitchFamily="65" charset="-120"/>
            </a:endParaRPr>
          </a:p>
        </p:txBody>
      </p:sp>
      <p:pic>
        <p:nvPicPr>
          <p:cNvPr id="1036" name="Picture 12">
            <a:extLst>
              <a:ext uri="{FF2B5EF4-FFF2-40B4-BE49-F238E27FC236}">
                <a16:creationId xmlns:a16="http://schemas.microsoft.com/office/drawing/2014/main" id="{40E53F71-306E-F9C1-2A03-7633C9C5F1A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870761" y="4380313"/>
            <a:ext cx="2512091" cy="188636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815DE42-066F-5D89-31D8-FE77BCA34D88}"/>
              </a:ext>
            </a:extLst>
          </p:cNvPr>
          <p:cNvSpPr txBox="1"/>
          <p:nvPr/>
        </p:nvSpPr>
        <p:spPr>
          <a:xfrm>
            <a:off x="4793088" y="6238080"/>
            <a:ext cx="1756372" cy="307777"/>
          </a:xfrm>
          <a:prstGeom prst="rect">
            <a:avLst/>
          </a:prstGeom>
          <a:noFill/>
        </p:spPr>
        <p:txBody>
          <a:bodyPr wrap="square" rtlCol="0">
            <a:spAutoFit/>
          </a:bodyPr>
          <a:lstStyle/>
          <a:p>
            <a:r>
              <a:rPr lang="zh-TW" altLang="en-US" sz="1400">
                <a:latin typeface="標楷體" panose="03000509000000000000" pitchFamily="65" charset="-120"/>
                <a:ea typeface="標楷體" panose="03000509000000000000" pitchFamily="65" charset="-120"/>
              </a:rPr>
              <a:t>臺灣</a:t>
            </a:r>
            <a:endParaRPr lang="en-US" altLang="zh-TW" sz="140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740705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ltLang="zh-TW"/>
              <a:t>ACTi </a:t>
            </a:r>
            <a:r>
              <a:rPr lang="zh-TW" altLang="en-US"/>
              <a:t>深度學習 </a:t>
            </a:r>
            <a:r>
              <a:rPr lang="en-US" altLang="zh-TW"/>
              <a:t>AI </a:t>
            </a:r>
            <a:r>
              <a:rPr lang="zh-TW" altLang="en-US"/>
              <a:t>攝影機產品線</a:t>
            </a:r>
            <a:endParaRPr lang="en-US"/>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215744413"/>
              </p:ext>
            </p:extLst>
          </p:nvPr>
        </p:nvGraphicFramePr>
        <p:xfrm>
          <a:off x="683568" y="3025255"/>
          <a:ext cx="7704858" cy="322616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zh-TW" altLang="en-US" sz="1400">
                          <a:latin typeface="標楷體" panose="03000509000000000000" pitchFamily="65" charset="-120"/>
                          <a:ea typeface="標楷體" panose="03000509000000000000" pitchFamily="65" charset="-120"/>
                        </a:rPr>
                        <a:t>型號</a:t>
                      </a:r>
                      <a:endParaRPr lang="en-US" sz="1400">
                        <a:latin typeface="標楷體" panose="03000509000000000000" pitchFamily="65" charset="-120"/>
                        <a:ea typeface="標楷體" panose="03000509000000000000" pitchFamily="65" charset="-120"/>
                      </a:endParaRP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zh-TW" altLang="en-US" sz="1400">
                          <a:latin typeface="標楷體" panose="03000509000000000000" pitchFamily="65" charset="-120"/>
                          <a:ea typeface="標楷體" panose="03000509000000000000" pitchFamily="65" charset="-120"/>
                        </a:rPr>
                        <a:t>圖片</a:t>
                      </a:r>
                      <a:endParaRPr lang="en-US" sz="1400">
                        <a:latin typeface="標楷體" panose="03000509000000000000" pitchFamily="65" charset="-120"/>
                        <a:ea typeface="標楷體" panose="03000509000000000000" pitchFamily="65" charset="-120"/>
                      </a:endParaRP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zh-TW" altLang="en-US" sz="1400">
                          <a:latin typeface="標楷體" panose="03000509000000000000" pitchFamily="65" charset="-120"/>
                          <a:ea typeface="標楷體" panose="03000509000000000000" pitchFamily="65" charset="-120"/>
                        </a:rPr>
                        <a:t>類型</a:t>
                      </a:r>
                      <a:endParaRPr lang="en-US" sz="1400">
                        <a:latin typeface="標楷體" panose="03000509000000000000" pitchFamily="65" charset="-120"/>
                        <a:ea typeface="標楷體" panose="03000509000000000000" pitchFamily="65" charset="-120"/>
                      </a:endParaRPr>
                    </a:p>
                  </a:txBody>
                  <a:tcPr anchor="ctr"/>
                </a:tc>
                <a:tc>
                  <a:txBody>
                    <a:bodyPr/>
                    <a:lstStyle/>
                    <a:p>
                      <a:pPr algn="ctr"/>
                      <a:r>
                        <a:rPr lang="zh-TW" altLang="en-US" sz="1400">
                          <a:latin typeface="Times New Roman" panose="02020603050405020304" pitchFamily="18" charset="0"/>
                          <a:ea typeface="標楷體" panose="03000509000000000000" pitchFamily="65" charset="-120"/>
                          <a:cs typeface="Times New Roman" panose="02020603050405020304" pitchFamily="18" charset="0"/>
                        </a:rPr>
                        <a:t>變焦子彈型</a:t>
                      </a:r>
                      <a:endParaRPr lang="en-US" sz="140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zh-TW" altLang="en-US" sz="1400">
                          <a:latin typeface="Times New Roman" panose="02020603050405020304" pitchFamily="18" charset="0"/>
                          <a:ea typeface="標楷體" panose="03000509000000000000" pitchFamily="65" charset="-120"/>
                          <a:cs typeface="Times New Roman" panose="02020603050405020304" pitchFamily="18" charset="0"/>
                        </a:rPr>
                        <a:t>變焦半球型</a:t>
                      </a:r>
                      <a:endParaRPr lang="en-US" sz="140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zh-TW" altLang="en-US" sz="1400">
                          <a:latin typeface="Times New Roman" panose="02020603050405020304" pitchFamily="18" charset="0"/>
                          <a:ea typeface="標楷體" panose="03000509000000000000" pitchFamily="65" charset="-120"/>
                          <a:cs typeface="Times New Roman" panose="02020603050405020304" pitchFamily="18" charset="0"/>
                        </a:rPr>
                        <a:t>全功能型</a:t>
                      </a:r>
                      <a:endParaRPr lang="en-US" sz="140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zh-TW" altLang="en-US" sz="1400">
                          <a:latin typeface="Times New Roman" panose="02020603050405020304" pitchFamily="18" charset="0"/>
                          <a:ea typeface="標楷體" panose="03000509000000000000" pitchFamily="65" charset="-120"/>
                          <a:cs typeface="Times New Roman" panose="02020603050405020304" pitchFamily="18" charset="0"/>
                        </a:rPr>
                        <a:t>全功能型</a:t>
                      </a:r>
                      <a:endParaRPr lang="en-US" sz="140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zh-TW" altLang="en-US" sz="1400">
                          <a:latin typeface="Times New Roman" panose="02020603050405020304" pitchFamily="18" charset="0"/>
                          <a:ea typeface="標楷體" panose="03000509000000000000" pitchFamily="65" charset="-120"/>
                          <a:cs typeface="Times New Roman" panose="02020603050405020304" pitchFamily="18" charset="0"/>
                        </a:rPr>
                        <a:t>多鏡頭</a:t>
                      </a:r>
                      <a:endParaRPr lang="en-US" sz="1400">
                        <a:latin typeface="Times New Roman" panose="02020603050405020304" pitchFamily="18" charset="0"/>
                        <a:ea typeface="標楷體" panose="03000509000000000000" pitchFamily="65" charset="-120"/>
                        <a:cs typeface="Times New Roman" panose="02020603050405020304" pitchFamily="18" charset="0"/>
                      </a:endParaRPr>
                    </a:p>
                  </a:txBody>
                  <a:tcPr anchor="ctr"/>
                </a:tc>
                <a:extLst>
                  <a:ext uri="{0D108BD9-81ED-4DB2-BD59-A6C34878D82A}">
                    <a16:rowId xmlns:a16="http://schemas.microsoft.com/office/drawing/2014/main" val="2005870036"/>
                  </a:ext>
                </a:extLst>
              </a:tr>
              <a:tr h="360040">
                <a:tc>
                  <a:txBody>
                    <a:bodyPr/>
                    <a:lstStyle/>
                    <a:p>
                      <a:pPr algn="ctr"/>
                      <a:r>
                        <a:rPr lang="zh-TW" altLang="en-US" sz="1400">
                          <a:latin typeface="標楷體" panose="03000509000000000000" pitchFamily="65" charset="-120"/>
                          <a:ea typeface="標楷體" panose="03000509000000000000" pitchFamily="65" charset="-120"/>
                        </a:rPr>
                        <a:t>解析度</a:t>
                      </a:r>
                      <a:endParaRPr lang="en-US" sz="1400">
                        <a:latin typeface="標楷體" panose="03000509000000000000" pitchFamily="65" charset="-120"/>
                        <a:ea typeface="標楷體" panose="03000509000000000000" pitchFamily="65" charset="-120"/>
                      </a:endParaRP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5MP</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5MP</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8MP</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2MP</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20MP</a:t>
                      </a:r>
                    </a:p>
                  </a:txBody>
                  <a:tcPr anchor="ctr"/>
                </a:tc>
                <a:extLst>
                  <a:ext uri="{0D108BD9-81ED-4DB2-BD59-A6C34878D82A}">
                    <a16:rowId xmlns:a16="http://schemas.microsoft.com/office/drawing/2014/main" val="2488797483"/>
                  </a:ext>
                </a:extLst>
              </a:tr>
              <a:tr h="360040">
                <a:tc>
                  <a:txBody>
                    <a:bodyPr/>
                    <a:lstStyle/>
                    <a:p>
                      <a:pPr algn="ctr"/>
                      <a:r>
                        <a:rPr lang="zh-TW" altLang="en-US" sz="1400">
                          <a:latin typeface="標楷體" panose="03000509000000000000" pitchFamily="65" charset="-120"/>
                          <a:ea typeface="標楷體" panose="03000509000000000000" pitchFamily="65" charset="-120"/>
                        </a:rPr>
                        <a:t>鏡頭</a:t>
                      </a:r>
                      <a:endParaRPr lang="en-US" sz="1400">
                        <a:latin typeface="標楷體" panose="03000509000000000000" pitchFamily="65" charset="-120"/>
                        <a:ea typeface="標楷體" panose="03000509000000000000" pitchFamily="65" charset="-120"/>
                      </a:endParaRP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4.4x Zoom</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4.4x Zoom</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22x Zoom</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40x Zoom</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4 zoom lenses</a:t>
                      </a:r>
                    </a:p>
                  </a:txBody>
                  <a:tcPr anchor="ctr"/>
                </a:tc>
                <a:extLst>
                  <a:ext uri="{0D108BD9-81ED-4DB2-BD59-A6C34878D82A}">
                    <a16:rowId xmlns:a16="http://schemas.microsoft.com/office/drawing/2014/main" val="3053785061"/>
                  </a:ext>
                </a:extLst>
              </a:tr>
              <a:tr h="470187">
                <a:tc>
                  <a:txBody>
                    <a:bodyPr/>
                    <a:lstStyle/>
                    <a:p>
                      <a:pPr algn="ctr"/>
                      <a:r>
                        <a:rPr lang="zh-TW" altLang="en-US" sz="1400">
                          <a:latin typeface="標楷體" panose="03000509000000000000" pitchFamily="65" charset="-120"/>
                          <a:ea typeface="標楷體" panose="03000509000000000000" pitchFamily="65" charset="-120"/>
                        </a:rPr>
                        <a:t>內建車輛相關分析功能</a:t>
                      </a:r>
                    </a:p>
                  </a:txBody>
                  <a:tcPr anchor="ctr"/>
                </a:tc>
                <a:tc gridSpan="5">
                  <a:txBody>
                    <a:bodyPr/>
                    <a:lstStyle/>
                    <a:p>
                      <a:pPr algn="ctr"/>
                      <a:r>
                        <a:rPr lang="zh-TW" altLang="en-US" sz="1400">
                          <a:latin typeface="Times New Roman" panose="02020603050405020304" pitchFamily="18" charset="0"/>
                          <a:ea typeface="標楷體" panose="03000509000000000000" pitchFamily="65" charset="-120"/>
                          <a:cs typeface="Times New Roman" panose="02020603050405020304" pitchFamily="18" charset="0"/>
                        </a:rPr>
                        <a:t>車輛計數、車輛線路跨越偵測、車輛進入區域偵測、車輛逆向行駛偵測、</a:t>
                      </a:r>
                      <a:endParaRPr lang="en-US" altLang="zh-TW" sz="1400">
                        <a:latin typeface="Times New Roman" panose="02020603050405020304" pitchFamily="18" charset="0"/>
                        <a:ea typeface="標楷體" panose="03000509000000000000" pitchFamily="65" charset="-120"/>
                        <a:cs typeface="Times New Roman" panose="02020603050405020304" pitchFamily="18" charset="0"/>
                      </a:endParaRPr>
                    </a:p>
                    <a:p>
                      <a:pPr algn="ctr"/>
                      <a:r>
                        <a:rPr lang="zh-TW" altLang="en-US" sz="1400">
                          <a:latin typeface="Times New Roman" panose="02020603050405020304" pitchFamily="18" charset="0"/>
                          <a:ea typeface="標楷體" panose="03000509000000000000" pitchFamily="65" charset="-120"/>
                          <a:cs typeface="Times New Roman" panose="02020603050405020304" pitchFamily="18" charset="0"/>
                        </a:rPr>
                        <a:t>車輛逗留偵測、車輛追蹤、停車偵測、車牌偵測、自動車牌識別</a:t>
                      </a:r>
                      <a:endParaRPr lang="en-US" sz="1400" b="1">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923330"/>
          </a:xfrm>
          <a:prstGeom prst="rect">
            <a:avLst/>
          </a:prstGeom>
          <a:solidFill>
            <a:schemeClr val="bg1">
              <a:lumMod val="95000"/>
            </a:schemeClr>
          </a:solidFill>
        </p:spPr>
        <p:txBody>
          <a:bodyPr wrap="square">
            <a:spAutoFit/>
          </a:bodyPr>
          <a:lstStyle/>
          <a:p>
            <a:r>
              <a:rPr lang="zh-TW" altLang="en-US" b="1">
                <a:latin typeface="Times New Roman" panose="02020603050405020304" pitchFamily="18" charset="0"/>
                <a:ea typeface="標楷體" panose="03000509000000000000" pitchFamily="65" charset="-120"/>
                <a:cs typeface="Times New Roman" panose="02020603050405020304" pitchFamily="18" charset="0"/>
              </a:rPr>
              <a:t>深度學習</a:t>
            </a:r>
            <a:r>
              <a:rPr lang="zh-TW" altLang="en-US">
                <a:latin typeface="Times New Roman" panose="02020603050405020304" pitchFamily="18" charset="0"/>
                <a:ea typeface="標楷體" panose="03000509000000000000" pitchFamily="65" charset="-120"/>
                <a:cs typeface="Times New Roman" panose="02020603050405020304" pitchFamily="18" charset="0"/>
              </a:rPr>
              <a:t>是一種人工智慧 </a:t>
            </a:r>
            <a:r>
              <a:rPr lang="en-US" altLang="zh-TW">
                <a:latin typeface="Times New Roman" panose="02020603050405020304" pitchFamily="18" charset="0"/>
                <a:ea typeface="標楷體" panose="03000509000000000000" pitchFamily="65" charset="-120"/>
                <a:cs typeface="Times New Roman" panose="02020603050405020304" pitchFamily="18" charset="0"/>
              </a:rPr>
              <a:t>(AI) </a:t>
            </a:r>
            <a:r>
              <a:rPr lang="zh-TW" altLang="en-US">
                <a:latin typeface="Times New Roman" panose="02020603050405020304" pitchFamily="18" charset="0"/>
                <a:ea typeface="標楷體" panose="03000509000000000000" pitchFamily="65" charset="-120"/>
                <a:cs typeface="Times New Roman" panose="02020603050405020304" pitchFamily="18" charset="0"/>
              </a:rPr>
              <a:t>的方法，使電腦能夠模仿人類大腦處理數據的方式。深度學習模型能夠識別圖像、文字、聲音和其他數據中的複雜模式，以產生精確的見解和預測。</a:t>
            </a:r>
          </a:p>
        </p:txBody>
      </p:sp>
    </p:spTree>
    <p:extLst>
      <p:ext uri="{BB962C8B-B14F-4D97-AF65-F5344CB8AC3E}">
        <p14:creationId xmlns:p14="http://schemas.microsoft.com/office/powerpoint/2010/main" val="13180769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 </a:t>
            </a:r>
            <a:r>
              <a:rPr lang="zh-TW" altLang="en-US"/>
              <a:t>交通安裝</a:t>
            </a:r>
            <a:endParaRPr lang="en-US"/>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043608" y="4539214"/>
            <a:ext cx="2952328" cy="1200329"/>
          </a:xfrm>
          <a:prstGeom prst="rect">
            <a:avLst/>
          </a:prstGeom>
          <a:noFill/>
        </p:spPr>
        <p:txBody>
          <a:bodyPr wrap="square" rtlCol="0">
            <a:spAutoFit/>
          </a:bodyPr>
          <a:lstStyle/>
          <a:p>
            <a:pPr algn="ctr"/>
            <a:r>
              <a:rPr lang="en-US" sz="2400" b="1"/>
              <a:t>PMAX-0534</a:t>
            </a:r>
            <a:endParaRPr lang="en-US" sz="2400" b="1" dirty="0"/>
          </a:p>
          <a:p>
            <a:pPr algn="ctr"/>
            <a:endParaRPr lang="en-US" sz="1600" dirty="0"/>
          </a:p>
          <a:p>
            <a:pPr algn="ctr"/>
            <a:r>
              <a:rPr lang="zh-TW" altLang="en-US" sz="1600">
                <a:latin typeface="Times New Roman" panose="02020603050405020304" pitchFamily="18" charset="0"/>
                <a:ea typeface="標楷體" panose="03000509000000000000" pitchFamily="65" charset="-120"/>
                <a:cs typeface="Times New Roman" panose="02020603050405020304" pitchFamily="18" charset="0"/>
              </a:rPr>
              <a:t>支援</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3.25"</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至</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7.0"</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桿的杆式安裝配電箱</a:t>
            </a:r>
            <a:endParaRPr lang="en-US" sz="1600" dirty="0">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3042004" cy="1938992"/>
          </a:xfrm>
          <a:prstGeom prst="rect">
            <a:avLst/>
          </a:prstGeom>
          <a:noFill/>
        </p:spPr>
        <p:txBody>
          <a:bodyPr wrap="square" rtlCol="0">
            <a:spAutoFit/>
          </a:bodyPr>
          <a:lstStyle/>
          <a:p>
            <a:pPr algn="ctr"/>
            <a:r>
              <a:rPr lang="en-US" sz="2400" b="1"/>
              <a:t>A426</a:t>
            </a:r>
            <a:endParaRPr lang="en-US" sz="2400" b="1" dirty="0"/>
          </a:p>
          <a:p>
            <a:pPr algn="ctr"/>
            <a:endParaRPr lang="en-US" sz="1600" dirty="0"/>
          </a:p>
          <a:p>
            <a:pPr algn="ctr"/>
            <a:r>
              <a:rPr lang="en-US" altLang="zh-TW" sz="1600">
                <a:latin typeface="Times New Roman" panose="02020603050405020304" pitchFamily="18" charset="0"/>
                <a:ea typeface="標楷體" panose="03000509000000000000" pitchFamily="65" charset="-120"/>
                <a:cs typeface="Times New Roman" panose="02020603050405020304" pitchFamily="18" charset="0"/>
              </a:rPr>
              <a:t>5MP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變焦子彈型攝影機，具備日夜模式、自適應紅外線、極致寬動態範圍（</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WDR</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）、超低光照（</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SLLS</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4.4</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倍變焦鏡頭及</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深度學習</a:t>
            </a:r>
            <a:r>
              <a:rPr lang="en-US" altLang="zh-TW" sz="1600" b="1">
                <a:latin typeface="Times New Roman" panose="02020603050405020304" pitchFamily="18" charset="0"/>
                <a:ea typeface="標楷體" panose="03000509000000000000" pitchFamily="65" charset="-120"/>
                <a:cs typeface="Times New Roman" panose="02020603050405020304" pitchFamily="18" charset="0"/>
              </a:rPr>
              <a:t>AI</a:t>
            </a: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功能</a:t>
            </a:r>
            <a:endParaRPr lang="en-US" b="1" dirty="0">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27522836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latin typeface="Times New Roman" panose="02020603050405020304" pitchFamily="18" charset="0"/>
                  <a:ea typeface="標楷體" panose="03000509000000000000" pitchFamily="65" charset="-120"/>
                  <a:cs typeface="Times New Roman" panose="02020603050405020304" pitchFamily="18" charset="0"/>
                </a:rPr>
                <a:t>ALPR </a:t>
              </a:r>
              <a:r>
                <a:rPr lang="zh-TW" altLang="en-US" sz="2000" b="1">
                  <a:latin typeface="Times New Roman" panose="02020603050405020304" pitchFamily="18" charset="0"/>
                  <a:ea typeface="標楷體" panose="03000509000000000000" pitchFamily="65" charset="-120"/>
                  <a:cs typeface="Times New Roman" panose="02020603050405020304" pitchFamily="18" charset="0"/>
                </a:rPr>
                <a:t>相機</a:t>
              </a:r>
              <a:r>
                <a:rPr lang="en-US" sz="2000" b="1">
                  <a:latin typeface="Times New Roman" panose="02020603050405020304" pitchFamily="18" charset="0"/>
                  <a:ea typeface="標楷體" panose="03000509000000000000" pitchFamily="65" charset="-120"/>
                  <a:cs typeface="Times New Roman" panose="02020603050405020304" pitchFamily="18" charset="0"/>
                </a:rPr>
                <a:t>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ltLang="zh-TW">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AI </a:t>
              </a:r>
              <a:r>
                <a:rPr lang="zh-TW" altLang="en-US">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相機能夠同時辨識多車道上的多張車牌。</a:t>
              </a:r>
              <a:endParaRPr lang="en-US">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p>
              <a:r>
                <a:rPr lang="zh-TW" altLang="en-US">
                  <a:solidFill>
                    <a:schemeClr val="tx1"/>
                  </a:solidFill>
                  <a:latin typeface="Times New Roman" panose="02020603050405020304" pitchFamily="18" charset="0"/>
                  <a:ea typeface="標楷體" panose="03000509000000000000" pitchFamily="65" charset="-120"/>
                  <a:cs typeface="Times New Roman" panose="02020603050405020304" pitchFamily="18" charset="0"/>
                  <a:hlinkClick r:id="rId2"/>
                </a:rPr>
                <a:t>影片觀看</a:t>
              </a:r>
              <a:endParaRPr lang="en-US">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latin typeface="Times New Roman" panose="02020603050405020304" pitchFamily="18" charset="0"/>
                  <a:ea typeface="標楷體" panose="03000509000000000000" pitchFamily="65" charset="-120"/>
                  <a:cs typeface="Times New Roman" panose="02020603050405020304" pitchFamily="18" charset="0"/>
                </a:rPr>
                <a:t>ALPR</a:t>
              </a:r>
              <a:r>
                <a:rPr lang="zh-TW" altLang="en-US" sz="2000" b="1">
                  <a:latin typeface="Times New Roman" panose="02020603050405020304" pitchFamily="18" charset="0"/>
                  <a:ea typeface="標楷體" panose="03000509000000000000" pitchFamily="65" charset="-120"/>
                  <a:cs typeface="Times New Roman" panose="02020603050405020304" pitchFamily="18" charset="0"/>
                </a:rPr>
                <a:t>相機</a:t>
              </a:r>
              <a:r>
                <a:rPr lang="en-US" sz="2000" b="1">
                  <a:latin typeface="Times New Roman" panose="02020603050405020304" pitchFamily="18" charset="0"/>
                  <a:ea typeface="標楷體" panose="03000509000000000000" pitchFamily="65" charset="-120"/>
                  <a:cs typeface="Times New Roman" panose="02020603050405020304" pitchFamily="18" charset="0"/>
                </a:rPr>
                <a:t>+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ltLang="zh-TW">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ACTi NVR 3 </a:t>
              </a:r>
              <a:r>
                <a:rPr lang="zh-TW" altLang="en-US">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支援深度學習 </a:t>
              </a:r>
              <a:r>
                <a:rPr lang="en-US" altLang="zh-TW">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AI </a:t>
              </a:r>
              <a:r>
                <a:rPr lang="zh-TW" altLang="en-US">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事件與元數據。當偵測到列入黑名單的車輛時，</a:t>
              </a:r>
              <a:r>
                <a:rPr lang="en-US" altLang="zh-TW">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NVR </a:t>
              </a:r>
              <a:r>
                <a:rPr lang="zh-TW" altLang="en-US">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會顯示即時警報。</a:t>
              </a:r>
              <a:endParaRPr lang="en-US">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p>
              <a:r>
                <a:rPr lang="zh-TW" altLang="en-US">
                  <a:solidFill>
                    <a:schemeClr val="tx1"/>
                  </a:solidFill>
                  <a:latin typeface="Times New Roman" panose="02020603050405020304" pitchFamily="18" charset="0"/>
                  <a:ea typeface="標楷體" panose="03000509000000000000" pitchFamily="65" charset="-120"/>
                  <a:cs typeface="Times New Roman" panose="02020603050405020304" pitchFamily="18" charset="0"/>
                  <a:hlinkClick r:id="rId3"/>
                </a:rPr>
                <a:t>影片觀看</a:t>
              </a:r>
              <a:endParaRPr lang="en-US">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a:t>
            </a:r>
            <a:r>
              <a:rPr lang="zh-TW" altLang="en-US"/>
              <a:t>解決方案架構</a:t>
            </a:r>
            <a:endParaRPr lang="en-US"/>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zh-TW" altLang="en-US" sz="1400">
                <a:latin typeface="Times New Roman" panose="02020603050405020304" pitchFamily="18" charset="0"/>
                <a:ea typeface="標楷體" panose="03000509000000000000" pitchFamily="65" charset="-120"/>
                <a:cs typeface="Times New Roman" panose="02020603050405020304" pitchFamily="18" charset="0"/>
              </a:rPr>
              <a:t>影像</a:t>
            </a:r>
            <a:endParaRPr lang="en-US" sz="140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zh-TW" altLang="en-US" sz="1400">
                <a:latin typeface="Times New Roman" panose="02020603050405020304" pitchFamily="18" charset="0"/>
                <a:ea typeface="標楷體" panose="03000509000000000000" pitchFamily="65" charset="-120"/>
                <a:cs typeface="Times New Roman" panose="02020603050405020304" pitchFamily="18" charset="0"/>
              </a:rPr>
              <a:t>即時分析數據、警報</a:t>
            </a:r>
            <a:endParaRPr lang="en-US" sz="140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zh-TW" altLang="en-US" sz="1400">
                <a:latin typeface="標楷體" panose="03000509000000000000" pitchFamily="65" charset="-120"/>
                <a:ea typeface="標楷體" panose="03000509000000000000" pitchFamily="65" charset="-120"/>
              </a:rPr>
              <a:t>即時分析數據、警報</a:t>
            </a:r>
            <a:endParaRPr lang="en-US" sz="1400">
              <a:latin typeface="標楷體" panose="03000509000000000000" pitchFamily="65" charset="-120"/>
              <a:ea typeface="標楷體" panose="03000509000000000000" pitchFamily="65" charset="-120"/>
            </a:endParaRP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zh-TW" altLang="en-US" sz="1400">
                <a:latin typeface="標楷體" panose="03000509000000000000" pitchFamily="65" charset="-120"/>
                <a:ea typeface="標楷體" panose="03000509000000000000" pitchFamily="65" charset="-120"/>
              </a:rPr>
              <a:t>影像</a:t>
            </a:r>
            <a:endParaRPr lang="en-US" sz="1400">
              <a:latin typeface="標楷體" panose="03000509000000000000" pitchFamily="65" charset="-120"/>
              <a:ea typeface="標楷體" panose="03000509000000000000" pitchFamily="65" charset="-120"/>
            </a:endParaRP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latin typeface="Times New Roman" panose="02020603050405020304" pitchFamily="18" charset="0"/>
                <a:ea typeface="標楷體" panose="03000509000000000000" pitchFamily="65" charset="-120"/>
                <a:cs typeface="Times New Roman" panose="02020603050405020304" pitchFamily="18" charset="0"/>
              </a:rPr>
              <a:t>AI </a:t>
            </a:r>
            <a:r>
              <a:rPr lang="zh-TW" altLang="en-US" sz="1400" b="1">
                <a:latin typeface="Times New Roman" panose="02020603050405020304" pitchFamily="18" charset="0"/>
                <a:ea typeface="標楷體" panose="03000509000000000000" pitchFamily="65" charset="-120"/>
                <a:cs typeface="Times New Roman" panose="02020603050405020304" pitchFamily="18" charset="0"/>
              </a:rPr>
              <a:t>攝影機</a:t>
            </a:r>
            <a:endParaRPr lang="en-US" sz="1400" b="1">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latin typeface="Times New Roman" panose="02020603050405020304" pitchFamily="18" charset="0"/>
                <a:ea typeface="標楷體" panose="03000509000000000000" pitchFamily="65" charset="-120"/>
                <a:cs typeface="Times New Roman" panose="02020603050405020304" pitchFamily="18" charset="0"/>
              </a:rPr>
              <a:t>NVR </a:t>
            </a:r>
            <a:r>
              <a:rPr lang="zh-TW" altLang="en-US" sz="1400" b="1">
                <a:latin typeface="Times New Roman" panose="02020603050405020304" pitchFamily="18" charset="0"/>
                <a:ea typeface="標楷體" panose="03000509000000000000" pitchFamily="65" charset="-120"/>
                <a:cs typeface="Times New Roman" panose="02020603050405020304" pitchFamily="18" charset="0"/>
              </a:rPr>
              <a:t>伺服器</a:t>
            </a:r>
            <a:endParaRPr lang="en-US" sz="1400" b="1">
              <a:latin typeface="Times New Roman" panose="02020603050405020304" pitchFamily="18" charset="0"/>
              <a:ea typeface="標楷體" panose="03000509000000000000" pitchFamily="65" charset="-120"/>
              <a:cs typeface="Times New Roman" panose="02020603050405020304" pitchFamily="18" charset="0"/>
            </a:endParaRPr>
          </a:p>
          <a:p>
            <a:endParaRPr lang="en-US" sz="1400" b="1">
              <a:latin typeface="Times New Roman" panose="02020603050405020304" pitchFamily="18" charset="0"/>
              <a:ea typeface="標楷體" panose="03000509000000000000" pitchFamily="65" charset="-120"/>
              <a:cs typeface="Times New Roman" panose="02020603050405020304" pitchFamily="18" charset="0"/>
            </a:endParaRPr>
          </a:p>
          <a:p>
            <a:r>
              <a:rPr lang="en-US" sz="1400" b="1">
                <a:latin typeface="Times New Roman" panose="02020603050405020304" pitchFamily="18" charset="0"/>
                <a:ea typeface="標楷體" panose="03000509000000000000" pitchFamily="65" charset="-120"/>
                <a:cs typeface="Times New Roman" panose="02020603050405020304" pitchFamily="18" charset="0"/>
              </a:rPr>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zh-TW" altLang="en-US" sz="1400">
                <a:latin typeface="標楷體" panose="03000509000000000000" pitchFamily="65" charset="-120"/>
                <a:ea typeface="標楷體" panose="03000509000000000000" pitchFamily="65" charset="-120"/>
              </a:rPr>
              <a:t>警報</a:t>
            </a:r>
            <a:endParaRPr lang="en-US" sz="1400">
              <a:latin typeface="標楷體" panose="03000509000000000000" pitchFamily="65" charset="-120"/>
              <a:ea typeface="標楷體" panose="03000509000000000000" pitchFamily="65" charset="-120"/>
            </a:endParaRP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latin typeface="Times New Roman" panose="02020603050405020304" pitchFamily="18" charset="0"/>
                <a:ea typeface="標楷體" panose="03000509000000000000" pitchFamily="65" charset="-120"/>
                <a:cs typeface="Times New Roman" panose="02020603050405020304" pitchFamily="18" charset="0"/>
              </a:rPr>
              <a:t>NVR </a:t>
            </a:r>
            <a:r>
              <a:rPr lang="zh-TW" altLang="en-US" sz="1400" b="1">
                <a:latin typeface="Times New Roman" panose="02020603050405020304" pitchFamily="18" charset="0"/>
                <a:ea typeface="標楷體" panose="03000509000000000000" pitchFamily="65" charset="-120"/>
                <a:cs typeface="Times New Roman" panose="02020603050405020304" pitchFamily="18" charset="0"/>
              </a:rPr>
              <a:t>客戶端</a:t>
            </a:r>
            <a:endParaRPr lang="en-US" sz="1400" b="1">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00277" y="2847021"/>
            <a:ext cx="1003246" cy="307777"/>
          </a:xfrm>
          <a:prstGeom prst="rect">
            <a:avLst/>
          </a:prstGeom>
          <a:noFill/>
        </p:spPr>
        <p:txBody>
          <a:bodyPr wrap="square" rtlCol="0">
            <a:spAutoFit/>
          </a:bodyPr>
          <a:lstStyle/>
          <a:p>
            <a:r>
              <a:rPr lang="zh-TW" altLang="en-US" sz="1400">
                <a:latin typeface="標楷體" panose="03000509000000000000" pitchFamily="65" charset="-120"/>
                <a:ea typeface="標楷體" panose="03000509000000000000" pitchFamily="65" charset="-120"/>
              </a:rPr>
              <a:t>電子郵件</a:t>
            </a:r>
            <a:endParaRPr lang="en-US" sz="1400">
              <a:latin typeface="標楷體" panose="03000509000000000000" pitchFamily="65" charset="-120"/>
              <a:ea typeface="標楷體" panose="03000509000000000000" pitchFamily="65" charset="-120"/>
            </a:endParaRP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39751" y="2245321"/>
            <a:ext cx="1173720" cy="307777"/>
          </a:xfrm>
          <a:prstGeom prst="rect">
            <a:avLst/>
          </a:prstGeom>
          <a:noFill/>
        </p:spPr>
        <p:txBody>
          <a:bodyPr wrap="square" rtlCol="0">
            <a:spAutoFit/>
          </a:bodyPr>
          <a:lstStyle/>
          <a:p>
            <a:r>
              <a:rPr lang="zh-TW" altLang="en-US" sz="1400">
                <a:latin typeface="標楷體" panose="03000509000000000000" pitchFamily="65" charset="-120"/>
                <a:ea typeface="標楷體" panose="03000509000000000000" pitchFamily="65" charset="-120"/>
              </a:rPr>
              <a:t>移動客戶端</a:t>
            </a:r>
            <a:endParaRPr lang="en-US" sz="1400" b="1">
              <a:latin typeface="標楷體" panose="03000509000000000000" pitchFamily="65" charset="-120"/>
              <a:ea typeface="標楷體" panose="03000509000000000000" pitchFamily="65" charset="-120"/>
            </a:endParaRP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zh-TW" altLang="en-US" sz="1400">
                <a:latin typeface="標楷體" panose="03000509000000000000" pitchFamily="65" charset="-120"/>
                <a:ea typeface="標楷體" panose="03000509000000000000" pitchFamily="65" charset="-120"/>
              </a:rPr>
              <a:t>警報</a:t>
            </a:r>
            <a:endParaRPr lang="en-US" sz="1400">
              <a:latin typeface="標楷體" panose="03000509000000000000" pitchFamily="65" charset="-120"/>
              <a:ea typeface="標楷體" panose="03000509000000000000" pitchFamily="65" charset="-120"/>
            </a:endParaRP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ltLang="zh-TW"/>
              <a:t>ACTi </a:t>
            </a:r>
            <a:r>
              <a:rPr lang="zh-TW" altLang="en-US"/>
              <a:t>相較於伺服器端 </a:t>
            </a:r>
            <a:r>
              <a:rPr lang="en-US" altLang="zh-TW"/>
              <a:t>AI </a:t>
            </a:r>
            <a:r>
              <a:rPr lang="zh-TW" altLang="en-US"/>
              <a:t>供應商的優勢</a:t>
            </a:r>
            <a:endParaRPr lang="en-US"/>
          </a:p>
        </p:txBody>
      </p:sp>
      <p:sp>
        <p:nvSpPr>
          <p:cNvPr id="3" name="Rectangle 2">
            <a:extLst>
              <a:ext uri="{FF2B5EF4-FFF2-40B4-BE49-F238E27FC236}">
                <a16:creationId xmlns:a16="http://schemas.microsoft.com/office/drawing/2014/main" id="{2105E8B6-C2C9-7797-81ED-E5CAAFE239C3}"/>
              </a:ext>
            </a:extLst>
          </p:cNvPr>
          <p:cNvSpPr>
            <a:spLocks noChangeArrowheads="1"/>
          </p:cNvSpPr>
          <p:nvPr/>
        </p:nvSpPr>
        <p:spPr bwMode="auto">
          <a:xfrm>
            <a:off x="360663" y="1732153"/>
            <a:ext cx="8569328"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 </a:t>
            </a:r>
            <a:r>
              <a:rPr kumimoji="0" lang="zh-TW" altLang="zh-TW" sz="1600" b="1"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管理多頻道</a:t>
            </a:r>
            <a:endParaRPr lang="en-US" altLang="zh-TW" sz="1600" b="1">
              <a:latin typeface="Times New Roman" panose="02020603050405020304" pitchFamily="18" charset="0"/>
              <a:ea typeface="標楷體" panose="03000509000000000000" pitchFamily="65" charset="-120"/>
              <a:cs typeface="Times New Roman" panose="02020603050405020304" pitchFamily="18" charset="0"/>
            </a:endParaRPr>
          </a:p>
          <a:p>
            <a:pPr marR="0" lvl="0" algn="l" defTabSz="914400" rtl="0" eaLnBrk="0" fontAlgn="base" latinLnBrk="0" hangingPunct="0">
              <a:lnSpc>
                <a:spcPct val="100000"/>
              </a:lnSpc>
              <a:spcBef>
                <a:spcPct val="0"/>
              </a:spcBef>
              <a:spcAft>
                <a:spcPct val="0"/>
              </a:spcAft>
              <a:buClrTx/>
              <a:buSzTx/>
              <a:tabLst/>
            </a:pPr>
            <a:br>
              <a:rPr kumimoji="0" lang="zh-TW" altLang="zh-TW" sz="1600" b="0"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br>
            <a:r>
              <a:rPr kumimoji="0" lang="zh-TW" altLang="zh-TW" sz="1600" b="0"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單一 VMS 伺服器可以使用普通伺服器硬體配置來管理數百個帶有深度學習分析的頻道。伺服器端 AI 解決方案則有頻道數量的限制，且需要非常昂貴的硬體設備。</a:t>
            </a:r>
            <a:endParaRPr kumimoji="0" lang="en-US" altLang="zh-TW" sz="1600" b="0"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p>
            <a:pPr marR="0" lvl="0" algn="l" defTabSz="914400" rtl="0" eaLnBrk="0" fontAlgn="base" latinLnBrk="0" hangingPunct="0">
              <a:lnSpc>
                <a:spcPct val="100000"/>
              </a:lnSpc>
              <a:spcBef>
                <a:spcPct val="0"/>
              </a:spcBef>
              <a:spcAft>
                <a:spcPct val="0"/>
              </a:spcAft>
              <a:buClrTx/>
              <a:buSzTx/>
              <a:tabLst/>
            </a:pPr>
            <a:endParaRPr lang="en-US" altLang="zh-TW" sz="1600">
              <a:latin typeface="Times New Roman" panose="02020603050405020304" pitchFamily="18" charset="0"/>
              <a:ea typeface="標楷體" panose="03000509000000000000" pitchFamily="65" charset="-12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影像錄影功能的穩定性</a:t>
            </a:r>
            <a:endParaRPr lang="en-US" altLang="zh-TW" sz="1600" b="1">
              <a:latin typeface="Times New Roman" panose="02020603050405020304" pitchFamily="18" charset="0"/>
              <a:ea typeface="標楷體" panose="03000509000000000000" pitchFamily="65" charset="-120"/>
              <a:cs typeface="Times New Roman" panose="02020603050405020304" pitchFamily="18" charset="0"/>
            </a:endParaRPr>
          </a:p>
          <a:p>
            <a:pPr marR="0" lvl="0" algn="l" defTabSz="914400" rtl="0" eaLnBrk="0" fontAlgn="base" latinLnBrk="0" hangingPunct="0">
              <a:lnSpc>
                <a:spcPct val="100000"/>
              </a:lnSpc>
              <a:spcBef>
                <a:spcPct val="0"/>
              </a:spcBef>
              <a:spcAft>
                <a:spcPct val="0"/>
              </a:spcAft>
              <a:buClrTx/>
              <a:buSzTx/>
              <a:tabLst/>
            </a:pPr>
            <a:br>
              <a:rPr lang="zh-TW" altLang="en-US" sz="1600">
                <a:latin typeface="Times New Roman" panose="02020603050405020304" pitchFamily="18" charset="0"/>
                <a:ea typeface="標楷體" panose="03000509000000000000" pitchFamily="65" charset="-120"/>
                <a:cs typeface="Times New Roman" panose="02020603050405020304" pitchFamily="18" charset="0"/>
              </a:rPr>
            </a:br>
            <a:r>
              <a:rPr lang="zh-TW" altLang="en-US" sz="1600">
                <a:latin typeface="Times New Roman" panose="02020603050405020304" pitchFamily="18" charset="0"/>
                <a:ea typeface="標楷體" panose="03000509000000000000" pitchFamily="65" charset="-120"/>
                <a:cs typeface="Times New Roman" panose="02020603050405020304" pitchFamily="18" charset="0"/>
              </a:rPr>
              <a:t>當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VMS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不需負擔運行可能會耗盡伺服器資源的分析工作時，其影像錄影功能會更加穩定。</a:t>
            </a:r>
            <a:endParaRPr lang="en-US" altLang="zh-TW" sz="1600">
              <a:latin typeface="Times New Roman" panose="02020603050405020304" pitchFamily="18" charset="0"/>
              <a:ea typeface="標楷體" panose="03000509000000000000" pitchFamily="65" charset="-120"/>
              <a:cs typeface="Times New Roman" panose="02020603050405020304" pitchFamily="18" charset="0"/>
            </a:endParaRPr>
          </a:p>
          <a:p>
            <a:pPr marR="0" lvl="0" algn="l" defTabSz="914400" rtl="0" eaLnBrk="0" fontAlgn="base" latinLnBrk="0" hangingPunct="0">
              <a:lnSpc>
                <a:spcPct val="100000"/>
              </a:lnSpc>
              <a:spcBef>
                <a:spcPct val="0"/>
              </a:spcBef>
              <a:spcAft>
                <a:spcPct val="0"/>
              </a:spcAft>
              <a:buClrTx/>
              <a:buSzTx/>
              <a:tabLst/>
            </a:pPr>
            <a:endParaRPr lang="en-US" altLang="zh-TW" sz="1600">
              <a:latin typeface="Times New Roman" panose="02020603050405020304" pitchFamily="18" charset="0"/>
              <a:ea typeface="標楷體" panose="03000509000000000000" pitchFamily="65" charset="-12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事件的快速反應</a:t>
            </a:r>
            <a:endParaRPr lang="en-US" altLang="zh-TW" sz="1600" b="1">
              <a:latin typeface="Times New Roman" panose="02020603050405020304" pitchFamily="18" charset="0"/>
              <a:ea typeface="標楷體" panose="03000509000000000000" pitchFamily="65" charset="-120"/>
              <a:cs typeface="Times New Roman" panose="02020603050405020304" pitchFamily="18" charset="0"/>
            </a:endParaRPr>
          </a:p>
          <a:p>
            <a:pPr marR="0" lvl="0" algn="l" defTabSz="914400" rtl="0" eaLnBrk="0" fontAlgn="base" latinLnBrk="0" hangingPunct="0">
              <a:lnSpc>
                <a:spcPct val="100000"/>
              </a:lnSpc>
              <a:spcBef>
                <a:spcPct val="0"/>
              </a:spcBef>
              <a:spcAft>
                <a:spcPct val="0"/>
              </a:spcAft>
              <a:buClrTx/>
              <a:buSzTx/>
              <a:tabLst/>
            </a:pPr>
            <a:br>
              <a:rPr lang="zh-TW" altLang="en-US" sz="1600">
                <a:latin typeface="Times New Roman" panose="02020603050405020304" pitchFamily="18" charset="0"/>
                <a:ea typeface="標楷體" panose="03000509000000000000" pitchFamily="65" charset="-120"/>
                <a:cs typeface="Times New Roman" panose="02020603050405020304" pitchFamily="18" charset="0"/>
              </a:rPr>
            </a:br>
            <a:r>
              <a:rPr lang="en-US" altLang="zh-TW" sz="1600">
                <a:latin typeface="Times New Roman" panose="02020603050405020304" pitchFamily="18" charset="0"/>
                <a:ea typeface="標楷體" panose="03000509000000000000" pitchFamily="65" charset="-120"/>
                <a:cs typeface="Times New Roman" panose="02020603050405020304" pitchFamily="18" charset="0"/>
              </a:rPr>
              <a:t>AI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攝影機能夠控制附近的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PTZ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攝影機進行即時反應，以獲得更好的場景影像覆蓋。在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VMS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端進行的分析則可能因反應過慢而無法及時應對。</a:t>
            </a:r>
            <a:endParaRPr lang="en-US" altLang="zh-TW" sz="1600">
              <a:latin typeface="Times New Roman" panose="02020603050405020304" pitchFamily="18" charset="0"/>
              <a:ea typeface="標楷體" panose="03000509000000000000" pitchFamily="65" charset="-120"/>
              <a:cs typeface="Times New Roman" panose="02020603050405020304" pitchFamily="18" charset="0"/>
            </a:endParaRPr>
          </a:p>
          <a:p>
            <a:pPr marR="0" lvl="0" algn="l" defTabSz="914400" rtl="0" eaLnBrk="0" fontAlgn="base" latinLnBrk="0" hangingPunct="0">
              <a:lnSpc>
                <a:spcPct val="100000"/>
              </a:lnSpc>
              <a:spcBef>
                <a:spcPct val="0"/>
              </a:spcBef>
              <a:spcAft>
                <a:spcPct val="0"/>
              </a:spcAft>
              <a:buClrTx/>
              <a:buSzTx/>
              <a:tabLst/>
            </a:pPr>
            <a:endParaRPr kumimoji="0" lang="en-US" altLang="zh-TW" sz="1600" b="0"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zh-TW" altLang="en-US" sz="1600" b="1">
                <a:latin typeface="Times New Roman" panose="02020603050405020304" pitchFamily="18" charset="0"/>
                <a:ea typeface="標楷體" panose="03000509000000000000" pitchFamily="65" charset="-120"/>
                <a:cs typeface="Times New Roman" panose="02020603050405020304" pitchFamily="18" charset="0"/>
              </a:rPr>
              <a:t>降低許可證需求</a:t>
            </a:r>
            <a:endParaRPr lang="en-US" altLang="zh-TW" sz="1600" b="1">
              <a:latin typeface="Times New Roman" panose="02020603050405020304" pitchFamily="18" charset="0"/>
              <a:ea typeface="標楷體" panose="03000509000000000000" pitchFamily="65" charset="-120"/>
              <a:cs typeface="Times New Roman" panose="02020603050405020304" pitchFamily="18" charset="0"/>
            </a:endParaRPr>
          </a:p>
          <a:p>
            <a:pPr marR="0" lvl="0" algn="l" defTabSz="914400" rtl="0" eaLnBrk="0" fontAlgn="base" latinLnBrk="0" hangingPunct="0">
              <a:lnSpc>
                <a:spcPct val="100000"/>
              </a:lnSpc>
              <a:spcBef>
                <a:spcPct val="0"/>
              </a:spcBef>
              <a:spcAft>
                <a:spcPct val="0"/>
              </a:spcAft>
              <a:buClrTx/>
              <a:buSzTx/>
              <a:tabLst/>
            </a:pPr>
            <a:br>
              <a:rPr lang="zh-TW" altLang="en-US" sz="1600">
                <a:latin typeface="Times New Roman" panose="02020603050405020304" pitchFamily="18" charset="0"/>
                <a:ea typeface="標楷體" panose="03000509000000000000" pitchFamily="65" charset="-120"/>
                <a:cs typeface="Times New Roman" panose="02020603050405020304" pitchFamily="18" charset="0"/>
              </a:rPr>
            </a:br>
            <a:r>
              <a:rPr lang="zh-TW" altLang="en-US" sz="1600">
                <a:latin typeface="Times New Roman" panose="02020603050405020304" pitchFamily="18" charset="0"/>
                <a:ea typeface="標楷體" panose="03000509000000000000" pitchFamily="65" charset="-120"/>
                <a:cs typeface="Times New Roman" panose="02020603050405020304" pitchFamily="18" charset="0"/>
              </a:rPr>
              <a:t>由於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AI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功能內建於攝影機內，因此在伺服器端不需要相關的分析許可證。因此，</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VMS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在某些情況下的成本比伺服器端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AI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解決方案低 </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10 </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倍。</a:t>
            </a:r>
            <a:endParaRPr kumimoji="0" lang="zh-TW" altLang="zh-TW" sz="1600" b="0" i="0" u="none" strike="noStrike" cap="none" normalizeH="0" baseline="0">
              <a:ln>
                <a:noFill/>
              </a:ln>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zh-TW" altLang="zh-TW"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712230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a:t>
            </a:r>
            <a:r>
              <a:rPr lang="zh-TW" altLang="en-US"/>
              <a:t>功能</a:t>
            </a:r>
            <a:endParaRPr lang="en-US"/>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4247317"/>
          </a:xfrm>
          <a:prstGeom prst="rect">
            <a:avLst/>
          </a:prstGeom>
          <a:noFill/>
        </p:spPr>
        <p:txBody>
          <a:bodyPr wrap="square" rtlCol="0">
            <a:spAutoFit/>
          </a:bodyPr>
          <a:lstStyle/>
          <a:p>
            <a:r>
              <a:rPr lang="en-US" altLang="zh-TW">
                <a:latin typeface="Times New Roman" panose="02020603050405020304" pitchFamily="18" charset="0"/>
                <a:ea typeface="標楷體" panose="03000509000000000000" pitchFamily="65" charset="-120"/>
                <a:cs typeface="Times New Roman" panose="02020603050405020304" pitchFamily="18" charset="0"/>
              </a:rPr>
              <a:t>ACTi NVR 3 Corporate</a:t>
            </a:r>
            <a:r>
              <a:rPr lang="zh-TW" altLang="en-US">
                <a:latin typeface="Times New Roman" panose="02020603050405020304" pitchFamily="18" charset="0"/>
                <a:ea typeface="標楷體" panose="03000509000000000000" pitchFamily="65" charset="-120"/>
                <a:cs typeface="Times New Roman" panose="02020603050405020304" pitchFamily="18" charset="0"/>
              </a:rPr>
              <a:t>（以及 </a:t>
            </a:r>
            <a:r>
              <a:rPr lang="en-US" altLang="zh-TW">
                <a:latin typeface="Times New Roman" panose="02020603050405020304" pitchFamily="18" charset="0"/>
                <a:ea typeface="標楷體" panose="03000509000000000000" pitchFamily="65" charset="-120"/>
                <a:cs typeface="Times New Roman" panose="02020603050405020304" pitchFamily="18" charset="0"/>
              </a:rPr>
              <a:t>CMS 2</a:t>
            </a:r>
            <a:r>
              <a:rPr lang="zh-TW" altLang="en-US">
                <a:latin typeface="Times New Roman" panose="02020603050405020304" pitchFamily="18" charset="0"/>
                <a:ea typeface="標楷體" panose="03000509000000000000" pitchFamily="65" charset="-120"/>
                <a:cs typeface="Times New Roman" panose="02020603050405020304" pitchFamily="18" charset="0"/>
              </a:rPr>
              <a:t>）管理來自攝影機的分析事件，具體如下：</a:t>
            </a:r>
            <a:endParaRPr lang="en-US" altLang="zh-TW">
              <a:latin typeface="Times New Roman" panose="02020603050405020304" pitchFamily="18" charset="0"/>
              <a:ea typeface="標楷體" panose="03000509000000000000" pitchFamily="65" charset="-120"/>
              <a:cs typeface="Times New Roman" panose="02020603050405020304" pitchFamily="18" charset="0"/>
            </a:endParaRPr>
          </a:p>
          <a:p>
            <a:endParaRPr lang="en-US">
              <a:latin typeface="Times New Roman" panose="02020603050405020304" pitchFamily="18" charset="0"/>
              <a:ea typeface="標楷體" panose="03000509000000000000" pitchFamily="65" charset="-120"/>
              <a:cs typeface="Times New Roman" panose="02020603050405020304" pitchFamily="18" charset="0"/>
            </a:endParaRPr>
          </a:p>
          <a:p>
            <a:endParaRPr lang="en-US">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buAutoNum type="arabicPeriod"/>
            </a:pPr>
            <a:r>
              <a:rPr lang="zh-TW" altLang="en-US">
                <a:latin typeface="Times New Roman" panose="02020603050405020304" pitchFamily="18" charset="0"/>
                <a:ea typeface="標楷體" panose="03000509000000000000" pitchFamily="65" charset="-120"/>
                <a:cs typeface="Times New Roman" panose="02020603050405020304" pitchFamily="18" charset="0"/>
              </a:rPr>
              <a:t>設定分析規則和門檻，例如：人群的規模多大，停留多久才算徘徊。</a:t>
            </a:r>
            <a:endParaRPr lang="en-US" altLang="zh-TW">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buAutoNum type="arabicPeriod"/>
            </a:pPr>
            <a:endParaRPr lang="en-US" altLang="zh-TW">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buAutoNum type="arabicPeriod"/>
            </a:pPr>
            <a:endParaRPr lang="en-US">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buAutoNum type="arabicPeriod"/>
            </a:pPr>
            <a:r>
              <a:rPr lang="zh-TW" altLang="en-US">
                <a:latin typeface="Times New Roman" panose="02020603050405020304" pitchFamily="18" charset="0"/>
                <a:ea typeface="標楷體" panose="03000509000000000000" pitchFamily="65" charset="-120"/>
                <a:cs typeface="Times New Roman" panose="02020603050405020304" pitchFamily="18" charset="0"/>
              </a:rPr>
              <a:t>接收來自所有攝影機的實時分析事件，並依照預定義的動作進行回應，如發送電子郵件、在 </a:t>
            </a:r>
            <a:r>
              <a:rPr lang="en-US" altLang="zh-TW">
                <a:latin typeface="Times New Roman" panose="02020603050405020304" pitchFamily="18" charset="0"/>
                <a:ea typeface="標楷體" panose="03000509000000000000" pitchFamily="65" charset="-120"/>
                <a:cs typeface="Times New Roman" panose="02020603050405020304" pitchFamily="18" charset="0"/>
              </a:rPr>
              <a:t>VMS </a:t>
            </a:r>
            <a:r>
              <a:rPr lang="zh-TW" altLang="en-US">
                <a:latin typeface="Times New Roman" panose="02020603050405020304" pitchFamily="18" charset="0"/>
                <a:ea typeface="標楷體" panose="03000509000000000000" pitchFamily="65" charset="-120"/>
                <a:cs typeface="Times New Roman" panose="02020603050405020304" pitchFamily="18" charset="0"/>
              </a:rPr>
              <a:t>畫面上即時彈出影像通道等。</a:t>
            </a:r>
            <a:endParaRPr lang="en-US" altLang="zh-TW">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buAutoNum type="arabicPeriod"/>
            </a:pPr>
            <a:endParaRPr lang="en-US" altLang="zh-TW">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buAutoNum type="arabicPeriod"/>
            </a:pPr>
            <a:endParaRPr lang="en-US">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buAutoNum type="arabicPeriod"/>
            </a:pPr>
            <a:r>
              <a:rPr lang="zh-TW" altLang="en-US">
                <a:latin typeface="Times New Roman" panose="02020603050405020304" pitchFamily="18" charset="0"/>
                <a:ea typeface="標楷體" panose="03000509000000000000" pitchFamily="65" charset="-120"/>
                <a:cs typeface="Times New Roman" panose="02020603050405020304" pitchFamily="18" charset="0"/>
              </a:rPr>
              <a:t>自動將影像推送到巡邏保安的移動應用程序。</a:t>
            </a:r>
            <a:endParaRPr lang="en-US" altLang="zh-TW">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buAutoNum type="arabicPeriod"/>
            </a:pPr>
            <a:endParaRPr lang="en-US" altLang="zh-TW">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buAutoNum type="arabicPeriod"/>
            </a:pPr>
            <a:endParaRPr lang="en-US">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buAutoNum type="arabicPeriod"/>
            </a:pPr>
            <a:r>
              <a:rPr lang="zh-TW" altLang="en-US">
                <a:latin typeface="Times New Roman" panose="02020603050405020304" pitchFamily="18" charset="0"/>
                <a:ea typeface="標楷體" panose="03000509000000000000" pitchFamily="65" charset="-120"/>
                <a:cs typeface="Times New Roman" panose="02020603050405020304" pitchFamily="18" charset="0"/>
              </a:rPr>
              <a:t>根據特定的過濾規則、書籤、縮略圖進行搜索。</a:t>
            </a:r>
            <a:endParaRPr lang="en-US" altLang="zh-TW">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buAutoNum type="arabicPeriod"/>
            </a:pPr>
            <a:endParaRPr lang="en-US"/>
          </a:p>
        </p:txBody>
      </p:sp>
    </p:spTree>
    <p:extLst>
      <p:ext uri="{BB962C8B-B14F-4D97-AF65-F5344CB8AC3E}">
        <p14:creationId xmlns:p14="http://schemas.microsoft.com/office/powerpoint/2010/main" val="19925279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購買地點</a:t>
            </a:r>
            <a:endParaRPr lang="en-US" dirty="0"/>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zh-TW" altLang="en-US" b="1" dirty="0"/>
              <a:t>經授權經銷商購買</a:t>
            </a:r>
            <a:r>
              <a:rPr lang="en-US" dirty="0">
                <a:hlinkClick r:id="rId3"/>
              </a:rPr>
              <a:t>https://www.acti.com/Corporate/WhereToBuy</a:t>
            </a:r>
            <a:endParaRPr lang="en-US"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r>
              <a:rPr lang="en-US" b="1" dirty="0"/>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zh-TW" altLang="en-US" b="1" dirty="0"/>
              <a:t>直接向</a:t>
            </a:r>
            <a:r>
              <a:rPr lang="en-US" altLang="zh-TW" b="1" dirty="0"/>
              <a:t>ACTi</a:t>
            </a:r>
            <a:r>
              <a:rPr lang="zh-TW" altLang="en-US" b="1" dirty="0"/>
              <a:t>購買</a:t>
            </a:r>
            <a:endParaRPr lang="en-US" altLang="zh-TW" b="1" dirty="0"/>
          </a:p>
          <a:p>
            <a:pPr>
              <a:lnSpc>
                <a:spcPct val="150000"/>
              </a:lnSpc>
            </a:pPr>
            <a:r>
              <a:rPr lang="en-US" dirty="0"/>
              <a:t>E-Mail: </a:t>
            </a:r>
            <a:r>
              <a:rPr lang="en-US" dirty="0">
                <a:hlinkClick r:id="rId5"/>
              </a:rPr>
              <a:t>sales@acti.com</a:t>
            </a:r>
            <a:endParaRPr lang="en-US" dirty="0"/>
          </a:p>
          <a:p>
            <a:pPr>
              <a:lnSpc>
                <a:spcPct val="150000"/>
              </a:lnSpc>
            </a:pPr>
            <a:r>
              <a:rPr lang="zh-TW" altLang="en-US" dirty="0"/>
              <a:t>台灣及其他地區</a:t>
            </a:r>
            <a:r>
              <a:rPr lang="en-US" altLang="zh-TW" dirty="0"/>
              <a:t>:  +886-2-2656-2588</a:t>
            </a:r>
            <a:r>
              <a:rPr lang="zh-TW" altLang="en-US" dirty="0"/>
              <a:t>美國</a:t>
            </a:r>
            <a:r>
              <a:rPr lang="en-US" altLang="zh-TW" dirty="0"/>
              <a:t>: +1-866-410-2284 (</a:t>
            </a:r>
            <a:r>
              <a:rPr lang="zh-TW" altLang="en-US" dirty="0"/>
              <a:t>免費電話</a:t>
            </a:r>
            <a:r>
              <a:rPr lang="en-US" altLang="zh-TW" dirty="0"/>
              <a:t>)</a:t>
            </a:r>
          </a:p>
          <a:p>
            <a:pPr>
              <a:lnSpc>
                <a:spcPct val="150000"/>
              </a:lnSpc>
            </a:pPr>
            <a:endParaRPr lang="en-US" dirty="0"/>
          </a:p>
          <a:p>
            <a:pPr>
              <a:lnSpc>
                <a:spcPct val="150000"/>
              </a:lnSpc>
            </a:pPr>
            <a:endParaRPr lang="en-US" dirty="0"/>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5290790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支援與服務</a:t>
            </a:r>
            <a:endParaRPr lang="en-US" dirty="0"/>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zh-TW" altLang="en-US" b="1" dirty="0"/>
              <a:t>技術支援</a:t>
            </a:r>
            <a:endParaRPr lang="en-US" altLang="zh-TW" b="1" dirty="0"/>
          </a:p>
          <a:p>
            <a:pPr>
              <a:lnSpc>
                <a:spcPct val="150000"/>
              </a:lnSpc>
            </a:pPr>
            <a:r>
              <a:rPr lang="en-US" dirty="0"/>
              <a:t>	-</a:t>
            </a:r>
            <a:r>
              <a:rPr lang="zh-TW" altLang="en-US" dirty="0"/>
              <a:t>線上客戶支援平台</a:t>
            </a:r>
            <a:r>
              <a:rPr lang="en-US" dirty="0"/>
              <a:t>- </a:t>
            </a:r>
            <a:r>
              <a:rPr lang="en-US" dirty="0">
                <a:hlinkClick r:id="rId3"/>
              </a:rPr>
              <a:t>https://www.acti.com/chd</a:t>
            </a:r>
            <a:endParaRPr lang="en-US" dirty="0"/>
          </a:p>
          <a:p>
            <a:pPr>
              <a:lnSpc>
                <a:spcPct val="150000"/>
              </a:lnSpc>
            </a:pPr>
            <a:r>
              <a:rPr lang="en-US" dirty="0"/>
              <a:t>	-</a:t>
            </a:r>
            <a:r>
              <a:rPr lang="zh-TW" altLang="en-US" dirty="0"/>
              <a:t>電話支援</a:t>
            </a:r>
            <a:endParaRPr lang="en-US" dirty="0"/>
          </a:p>
          <a:p>
            <a:pPr>
              <a:lnSpc>
                <a:spcPct val="150000"/>
              </a:lnSpc>
            </a:pPr>
            <a:r>
              <a:rPr lang="en-US" dirty="0"/>
              <a:t>		</a:t>
            </a:r>
            <a:r>
              <a:rPr lang="zh-TW" altLang="en-US" dirty="0"/>
              <a:t>台灣及其他地區</a:t>
            </a:r>
            <a:r>
              <a:rPr lang="en-US" altLang="zh-TW" dirty="0"/>
              <a:t>:  +886-2-2656-5200</a:t>
            </a:r>
          </a:p>
          <a:p>
            <a:pPr lvl="4">
              <a:lnSpc>
                <a:spcPct val="150000"/>
              </a:lnSpc>
            </a:pPr>
            <a:r>
              <a:rPr lang="zh-TW" altLang="en-US" dirty="0"/>
              <a:t>美國</a:t>
            </a:r>
            <a:r>
              <a:rPr lang="en-US" dirty="0"/>
              <a:t>: +1-866-410-2284 (</a:t>
            </a:r>
            <a:r>
              <a:rPr lang="zh-TW" altLang="en-US" dirty="0"/>
              <a:t>免費電話</a:t>
            </a:r>
            <a:r>
              <a:rPr lang="en-US" dirty="0"/>
              <a:t>)</a:t>
            </a:r>
          </a:p>
          <a:p>
            <a:pPr>
              <a:lnSpc>
                <a:spcPct val="150000"/>
              </a:lnSpc>
            </a:pPr>
            <a:r>
              <a:rPr lang="en-US" altLang="zh-TW" b="1" dirty="0"/>
              <a:t>RMA </a:t>
            </a:r>
            <a:r>
              <a:rPr lang="zh-TW" altLang="en-US" b="1" dirty="0"/>
              <a:t>服務</a:t>
            </a:r>
            <a:endParaRPr lang="en-US" altLang="zh-TW" b="1" dirty="0"/>
          </a:p>
          <a:p>
            <a:pPr>
              <a:lnSpc>
                <a:spcPct val="150000"/>
              </a:lnSpc>
            </a:pPr>
            <a:r>
              <a:rPr lang="en-US" dirty="0"/>
              <a:t>	- </a:t>
            </a:r>
            <a:r>
              <a:rPr lang="zh-TW" altLang="en-US" dirty="0">
                <a:hlinkClick r:id="rId4"/>
              </a:rPr>
              <a:t>保固</a:t>
            </a:r>
            <a:endParaRPr lang="en-US" dirty="0"/>
          </a:p>
          <a:p>
            <a:pPr>
              <a:lnSpc>
                <a:spcPct val="150000"/>
              </a:lnSpc>
            </a:pPr>
            <a:r>
              <a:rPr lang="en-US" dirty="0"/>
              <a:t>	- </a:t>
            </a:r>
            <a:r>
              <a:rPr lang="zh-TW" altLang="en-US" dirty="0">
                <a:hlinkClick r:id="rId5"/>
              </a:rPr>
              <a:t>維修服務</a:t>
            </a:r>
            <a:endParaRPr lang="en-US" dirty="0"/>
          </a:p>
          <a:p>
            <a:pPr>
              <a:lnSpc>
                <a:spcPct val="150000"/>
              </a:lnSpc>
            </a:pPr>
            <a:r>
              <a:rPr lang="zh-TW" altLang="en-US" b="1" dirty="0"/>
              <a:t>培訓</a:t>
            </a:r>
            <a:endParaRPr lang="en-US" b="1" dirty="0"/>
          </a:p>
          <a:p>
            <a:pPr>
              <a:lnSpc>
                <a:spcPct val="150000"/>
              </a:lnSpc>
            </a:pPr>
            <a:r>
              <a:rPr lang="en-US" dirty="0"/>
              <a:t>	- </a:t>
            </a:r>
            <a:r>
              <a:rPr lang="en-US" dirty="0">
                <a:hlinkClick r:id="rId6"/>
              </a:rPr>
              <a:t>Self-learning</a:t>
            </a:r>
            <a:endParaRPr lang="en-US" dirty="0"/>
          </a:p>
        </p:txBody>
      </p:sp>
    </p:spTree>
    <p:extLst>
      <p:ext uri="{BB962C8B-B14F-4D97-AF65-F5344CB8AC3E}">
        <p14:creationId xmlns:p14="http://schemas.microsoft.com/office/powerpoint/2010/main" val="1595439337"/>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訂 2">
      <a:majorFont>
        <a:latin typeface="Calibri"/>
        <a:ea typeface="標楷體"/>
        <a:cs typeface=""/>
      </a:majorFont>
      <a:minorFont>
        <a:latin typeface="Calibri"/>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訂 2">
      <a:majorFont>
        <a:latin typeface="Calibri"/>
        <a:ea typeface="標楷體"/>
        <a:cs typeface=""/>
      </a:majorFont>
      <a:minorFont>
        <a:latin typeface="Calibri"/>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訂 1">
      <a:majorFont>
        <a:latin typeface="Calibri"/>
        <a:ea typeface="微軟正黑體"/>
        <a:cs typeface=""/>
      </a:majorFont>
      <a:minorFont>
        <a:latin typeface="Calibri"/>
        <a:ea typeface="微軟正黑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自訂 1">
      <a:majorFont>
        <a:latin typeface="Calibri"/>
        <a:ea typeface="微軟正黑體"/>
        <a:cs typeface=""/>
      </a:majorFont>
      <a:minorFont>
        <a:latin typeface="Calibri"/>
        <a:ea typeface="微軟正黑體"/>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830114-0219-420B-B36C-F85BBFED20DB}">
  <ds:schemaRefs>
    <ds:schemaRef ds:uri="http://schemas.microsoft.com/office/2006/metadata/properties"/>
    <ds:schemaRef ds:uri="ac087e28-3f76-4647-895f-aa0c543fee8a"/>
    <ds:schemaRef ds:uri="http://schemas.microsoft.com/office/infopath/2007/PartnerControls"/>
    <ds:schemaRef ds:uri="http://purl.org/dc/dcmitype/"/>
    <ds:schemaRef ds:uri="4d3a89d7-38cc-4995-998c-0b0b8fa3c8d8"/>
    <ds:schemaRef ds:uri="http://purl.org/dc/elements/1.1/"/>
    <ds:schemaRef ds:uri="http://schemas.microsoft.com/office/2006/documentManagement/types"/>
    <ds:schemaRef ds:uri="http://schemas.openxmlformats.org/package/2006/metadata/core-properties"/>
    <ds:schemaRef ds:uri="http://www.w3.org/XML/1998/namespace"/>
    <ds:schemaRef ds:uri="http://purl.org/dc/terms/"/>
  </ds:schemaRefs>
</ds:datastoreItem>
</file>

<file path=customXml/itemProps2.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3715</Words>
  <Application>Microsoft Office PowerPoint</Application>
  <PresentationFormat>如螢幕大小 (4:3)</PresentationFormat>
  <Paragraphs>634</Paragraphs>
  <Slides>43</Slides>
  <Notes>36</Notes>
  <HiddenSlides>0</HiddenSlides>
  <MMClips>0</MMClips>
  <ScaleCrop>false</ScaleCrop>
  <HeadingPairs>
    <vt:vector size="6" baseType="variant">
      <vt:variant>
        <vt:lpstr>使用字型</vt:lpstr>
      </vt:variant>
      <vt:variant>
        <vt:i4>5</vt:i4>
      </vt:variant>
      <vt:variant>
        <vt:lpstr>佈景主題</vt:lpstr>
      </vt:variant>
      <vt:variant>
        <vt:i4>2</vt:i4>
      </vt:variant>
      <vt:variant>
        <vt:lpstr>投影片標題</vt:lpstr>
      </vt:variant>
      <vt:variant>
        <vt:i4>43</vt:i4>
      </vt:variant>
    </vt:vector>
  </HeadingPairs>
  <TitlesOfParts>
    <vt:vector size="50" baseType="lpstr">
      <vt:lpstr>標楷體</vt:lpstr>
      <vt:lpstr>Arial</vt:lpstr>
      <vt:lpstr>Calibri</vt:lpstr>
      <vt:lpstr>Open Sans</vt:lpstr>
      <vt:lpstr>Times New Roman</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1</cp:revision>
  <dcterms:created xsi:type="dcterms:W3CDTF">2015-08-31T10:30:03Z</dcterms:created>
  <dcterms:modified xsi:type="dcterms:W3CDTF">2024-10-24T07:42:01Z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