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2025/2/13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4.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545630" y="1420260"/>
            <a:ext cx="7005544"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停車場監控解決方案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2121" y="3712697"/>
            <a:ext cx="3015518" cy="2054048"/>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557083" y="1814099"/>
            <a:ext cx="6120680"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 </a:t>
            </a:r>
            <a:r>
              <a:rPr lang="en-US" sz="1600" dirty="0" err="1">
                <a:solidFill>
                  <a:srgbClr val="535353"/>
                </a:solidFill>
                <a:latin typeface="Open Sans" panose="020B0606030504020204" pitchFamily="34" charset="0"/>
              </a:rPr>
              <a:t>提供端到端的智能停車場管理解決方案，通過</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監控和停車場相關</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分析來優化停車場的安全性</a:t>
            </a:r>
            <a:r>
              <a:rPr lang="en-US" sz="1600" dirty="0">
                <a:solidFill>
                  <a:srgbClr val="535353"/>
                </a:solidFill>
                <a:latin typeface="Open Sans" panose="020B0606030504020204" pitchFamily="34" charset="0"/>
              </a:rPr>
              <a:t>。 這些解決方案包括車輛進出控制、對講機、停車區域安全管理等更多功能。</a:t>
            </a:r>
          </a:p>
        </p:txBody>
      </p:sp>
      <p:sp>
        <p:nvSpPr>
          <p:cNvPr id="10" name="TextBox 9">
            <a:extLst>
              <a:ext uri="{FF2B5EF4-FFF2-40B4-BE49-F238E27FC236}">
                <a16:creationId xmlns:a16="http://schemas.microsoft.com/office/drawing/2014/main" id="{60B4391B-8304-3719-A07B-BEE7D43097DE}"/>
              </a:ext>
            </a:extLst>
          </p:cNvPr>
          <p:cNvSpPr txBox="1"/>
          <p:nvPr/>
        </p:nvSpPr>
        <p:spPr>
          <a:xfrm>
            <a:off x="308582" y="3623353"/>
            <a:ext cx="8708542" cy="2062103"/>
          </a:xfrm>
          <a:prstGeom prst="rect">
            <a:avLst/>
          </a:prstGeom>
          <a:noFill/>
        </p:spPr>
        <p:txBody>
          <a:bodyPr wrap="square">
            <a:spAutoFit/>
          </a:bodyPr>
          <a:lstStyle/>
          <a:p>
            <a:r>
              <a:rPr lang="en-US" sz="1600" dirty="0">
                <a:solidFill>
                  <a:srgbClr val="535353"/>
                </a:solidFill>
                <a:latin typeface="Open Sans" panose="020B0606030504020204" pitchFamily="34" charset="0"/>
              </a:rPr>
              <a:t>ACTi 提供針對不同範圍的室內和室外停車場的端到端 IP </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監控解決方案，包括小型自助停車區、可容納數百輛車的停車場以及可容納數千輛車的停車區、機場或購物中心</a:t>
            </a:r>
            <a:r>
              <a:rPr lang="en-US" sz="1600" dirty="0">
                <a:solidFill>
                  <a:srgbClr val="535353"/>
                </a:solidFill>
                <a:latin typeface="Open Sans" panose="020B0606030504020204" pitchFamily="34" charset="0"/>
              </a:rPr>
              <a:t>。</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主要的安全相關挑戰包括對車輛的損壞、盜竊、搶劫、停車位或優先權的衝突、擅自闖入、徘徊。</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的端到端停車場監控解決方案包括 IP </a:t>
            </a:r>
            <a:r>
              <a:rPr lang="zh-TW" altLang="en-US" sz="1600" dirty="0">
                <a:solidFill>
                  <a:srgbClr val="535353"/>
                </a:solidFill>
                <a:latin typeface="Open Sans" panose="020B0606030504020204" pitchFamily="34" charset="0"/>
              </a:rPr>
              <a:t>攝影</a:t>
            </a:r>
            <a:r>
              <a:rPr lang="en-US" sz="1600" dirty="0">
                <a:solidFill>
                  <a:srgbClr val="535353"/>
                </a:solidFill>
                <a:latin typeface="Open Sans" panose="020B0606030504020204" pitchFamily="34" charset="0"/>
              </a:rPr>
              <a:t>機、</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管理系統、移動監控</a:t>
            </a:r>
            <a:r>
              <a:rPr lang="en-US" sz="1600" dirty="0">
                <a:solidFill>
                  <a:srgbClr val="535353"/>
                </a:solidFill>
                <a:latin typeface="Open Sans" panose="020B0606030504020204" pitchFamily="34" charset="0"/>
              </a:rPr>
              <a:t>、</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分析、進出控制、對講機等更多功能</a:t>
            </a:r>
            <a:r>
              <a:rPr lang="en-US" sz="1600" dirty="0">
                <a:solidFill>
                  <a:srgbClr val="535353"/>
                </a:solidFill>
                <a:latin typeface="Open Sans" panose="020B0606030504020204" pitchFamily="34" charset="0"/>
              </a:rPr>
              <a:t>。</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6237" y="1722176"/>
            <a:ext cx="1956472" cy="1332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4AEE886-F2C9-B606-C865-F59D5B081472}"/>
              </a:ext>
            </a:extLst>
          </p:cNvPr>
          <p:cNvPicPr>
            <a:picLocks noChangeAspect="1"/>
          </p:cNvPicPr>
          <p:nvPr/>
        </p:nvPicPr>
        <p:blipFill>
          <a:blip r:embed="rId3"/>
          <a:stretch>
            <a:fillRect/>
          </a:stretch>
        </p:blipFill>
        <p:spPr>
          <a:xfrm>
            <a:off x="684596" y="2348778"/>
            <a:ext cx="7630799" cy="3148709"/>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2171995" y="4596795"/>
            <a:ext cx="662187" cy="307777"/>
          </a:xfrm>
          <a:prstGeom prst="rect">
            <a:avLst/>
          </a:prstGeom>
          <a:solidFill>
            <a:schemeClr val="bg1"/>
          </a:solidFill>
        </p:spPr>
        <p:txBody>
          <a:bodyPr wrap="square" rtlCol="0">
            <a:spAutoFit/>
          </a:bodyPr>
          <a:lstStyle/>
          <a:p>
            <a:r>
              <a:rPr lang="en-US" sz="1400" dirty="0"/>
              <a:t>周邊</a:t>
            </a:r>
          </a:p>
        </p:txBody>
      </p:sp>
      <p:sp>
        <p:nvSpPr>
          <p:cNvPr id="19" name="TextBox 18">
            <a:extLst>
              <a:ext uri="{FF2B5EF4-FFF2-40B4-BE49-F238E27FC236}">
                <a16:creationId xmlns:a16="http://schemas.microsoft.com/office/drawing/2014/main" id="{98F2A1F6-0B97-C35A-B47A-DC4ADF34348F}"/>
              </a:ext>
            </a:extLst>
          </p:cNvPr>
          <p:cNvSpPr txBox="1"/>
          <p:nvPr/>
        </p:nvSpPr>
        <p:spPr>
          <a:xfrm>
            <a:off x="6309819" y="4430616"/>
            <a:ext cx="677470" cy="307777"/>
          </a:xfrm>
          <a:prstGeom prst="rect">
            <a:avLst/>
          </a:prstGeom>
          <a:solidFill>
            <a:schemeClr val="bg1"/>
          </a:solidFill>
        </p:spPr>
        <p:txBody>
          <a:bodyPr wrap="square" rtlCol="0">
            <a:spAutoFit/>
          </a:bodyPr>
          <a:lstStyle/>
          <a:p>
            <a:r>
              <a:rPr lang="en-US" sz="1400" dirty="0"/>
              <a:t>辦公室</a:t>
            </a:r>
          </a:p>
        </p:txBody>
      </p:sp>
      <p:sp>
        <p:nvSpPr>
          <p:cNvPr id="20" name="TextBox 19">
            <a:extLst>
              <a:ext uri="{FF2B5EF4-FFF2-40B4-BE49-F238E27FC236}">
                <a16:creationId xmlns:a16="http://schemas.microsoft.com/office/drawing/2014/main" id="{E62FCADF-EC16-404F-311C-30B85DDA44BD}"/>
              </a:ext>
            </a:extLst>
          </p:cNvPr>
          <p:cNvSpPr txBox="1"/>
          <p:nvPr/>
        </p:nvSpPr>
        <p:spPr>
          <a:xfrm>
            <a:off x="4096888" y="4230909"/>
            <a:ext cx="583267" cy="307777"/>
          </a:xfrm>
          <a:prstGeom prst="rect">
            <a:avLst/>
          </a:prstGeom>
          <a:solidFill>
            <a:schemeClr val="bg1"/>
          </a:solidFill>
        </p:spPr>
        <p:txBody>
          <a:bodyPr wrap="square" rtlCol="0">
            <a:spAutoFit/>
          </a:bodyPr>
          <a:lstStyle/>
          <a:p>
            <a:r>
              <a:rPr lang="en-US" sz="1400" dirty="0"/>
              <a:t>閘門</a:t>
            </a:r>
          </a:p>
        </p:txBody>
      </p:sp>
      <p:sp>
        <p:nvSpPr>
          <p:cNvPr id="21" name="TextBox 20">
            <a:extLst>
              <a:ext uri="{FF2B5EF4-FFF2-40B4-BE49-F238E27FC236}">
                <a16:creationId xmlns:a16="http://schemas.microsoft.com/office/drawing/2014/main" id="{7A8DB00F-FA4D-EA66-8D42-3097ADA890D4}"/>
              </a:ext>
            </a:extLst>
          </p:cNvPr>
          <p:cNvSpPr txBox="1"/>
          <p:nvPr/>
        </p:nvSpPr>
        <p:spPr>
          <a:xfrm>
            <a:off x="5633651" y="3213770"/>
            <a:ext cx="796646" cy="307777"/>
          </a:xfrm>
          <a:prstGeom prst="rect">
            <a:avLst/>
          </a:prstGeom>
          <a:solidFill>
            <a:schemeClr val="bg1"/>
          </a:solidFill>
        </p:spPr>
        <p:txBody>
          <a:bodyPr wrap="square" rtlCol="0">
            <a:spAutoFit/>
          </a:bodyPr>
          <a:lstStyle/>
          <a:p>
            <a:r>
              <a:rPr lang="en-US" sz="1400" dirty="0"/>
              <a:t>自助區</a:t>
            </a:r>
          </a:p>
        </p:txBody>
      </p:sp>
      <p:sp>
        <p:nvSpPr>
          <p:cNvPr id="22" name="TextBox 21">
            <a:extLst>
              <a:ext uri="{FF2B5EF4-FFF2-40B4-BE49-F238E27FC236}">
                <a16:creationId xmlns:a16="http://schemas.microsoft.com/office/drawing/2014/main" id="{4E01FA23-7489-21D5-ECCB-6458583EFFB9}"/>
              </a:ext>
            </a:extLst>
          </p:cNvPr>
          <p:cNvSpPr txBox="1"/>
          <p:nvPr/>
        </p:nvSpPr>
        <p:spPr>
          <a:xfrm>
            <a:off x="6866807" y="3923132"/>
            <a:ext cx="677471" cy="307777"/>
          </a:xfrm>
          <a:prstGeom prst="rect">
            <a:avLst/>
          </a:prstGeom>
          <a:solidFill>
            <a:schemeClr val="bg1"/>
          </a:solidFill>
        </p:spPr>
        <p:txBody>
          <a:bodyPr wrap="square" rtlCol="0">
            <a:spAutoFit/>
          </a:bodyPr>
          <a:lstStyle/>
          <a:p>
            <a:r>
              <a:rPr lang="en-US" sz="1400" dirty="0"/>
              <a:t>入口</a:t>
            </a:r>
          </a:p>
        </p:txBody>
      </p:sp>
      <p:sp>
        <p:nvSpPr>
          <p:cNvPr id="7" name="TextBox 6">
            <a:extLst>
              <a:ext uri="{FF2B5EF4-FFF2-40B4-BE49-F238E27FC236}">
                <a16:creationId xmlns:a16="http://schemas.microsoft.com/office/drawing/2014/main" id="{6024A30D-933D-874D-3350-1C279B6AA7E7}"/>
              </a:ext>
            </a:extLst>
          </p:cNvPr>
          <p:cNvSpPr txBox="1"/>
          <p:nvPr/>
        </p:nvSpPr>
        <p:spPr>
          <a:xfrm>
            <a:off x="2864743" y="3696103"/>
            <a:ext cx="783025" cy="307777"/>
          </a:xfrm>
          <a:prstGeom prst="rect">
            <a:avLst/>
          </a:prstGeom>
          <a:solidFill>
            <a:schemeClr val="bg1"/>
          </a:solidFill>
        </p:spPr>
        <p:txBody>
          <a:bodyPr wrap="square" rtlCol="0">
            <a:spAutoFit/>
          </a:bodyPr>
          <a:lstStyle/>
          <a:p>
            <a:r>
              <a:rPr lang="en-US" sz="1400" dirty="0"/>
              <a:t>停車區</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580803904"/>
              </p:ext>
            </p:extLst>
          </p:nvPr>
        </p:nvGraphicFramePr>
        <p:xfrm>
          <a:off x="102059" y="1700031"/>
          <a:ext cx="8589656" cy="4751866"/>
        </p:xfrm>
        <a:graphic>
          <a:graphicData uri="http://schemas.openxmlformats.org/drawingml/2006/table">
            <a:tbl>
              <a:tblPr firstRow="1" bandRow="1">
                <a:tableStyleId>{5C22544A-7EE6-4342-B048-85BDC9FD1C3A}</a:tableStyleId>
              </a:tblPr>
              <a:tblGrid>
                <a:gridCol w="2471662">
                  <a:extLst>
                    <a:ext uri="{9D8B030D-6E8A-4147-A177-3AD203B41FA5}">
                      <a16:colId xmlns:a16="http://schemas.microsoft.com/office/drawing/2014/main" val="2167205820"/>
                    </a:ext>
                  </a:extLst>
                </a:gridCol>
                <a:gridCol w="1047870">
                  <a:extLst>
                    <a:ext uri="{9D8B030D-6E8A-4147-A177-3AD203B41FA5}">
                      <a16:colId xmlns:a16="http://schemas.microsoft.com/office/drawing/2014/main" val="2565856468"/>
                    </a:ext>
                  </a:extLst>
                </a:gridCol>
                <a:gridCol w="761867">
                  <a:extLst>
                    <a:ext uri="{9D8B030D-6E8A-4147-A177-3AD203B41FA5}">
                      <a16:colId xmlns:a16="http://schemas.microsoft.com/office/drawing/2014/main" val="3900648050"/>
                    </a:ext>
                  </a:extLst>
                </a:gridCol>
                <a:gridCol w="1265685">
                  <a:extLst>
                    <a:ext uri="{9D8B030D-6E8A-4147-A177-3AD203B41FA5}">
                      <a16:colId xmlns:a16="http://schemas.microsoft.com/office/drawing/2014/main" val="2122113404"/>
                    </a:ext>
                  </a:extLst>
                </a:gridCol>
                <a:gridCol w="774157">
                  <a:extLst>
                    <a:ext uri="{9D8B030D-6E8A-4147-A177-3AD203B41FA5}">
                      <a16:colId xmlns:a16="http://schemas.microsoft.com/office/drawing/2014/main" val="905671876"/>
                    </a:ext>
                  </a:extLst>
                </a:gridCol>
                <a:gridCol w="885891">
                  <a:extLst>
                    <a:ext uri="{9D8B030D-6E8A-4147-A177-3AD203B41FA5}">
                      <a16:colId xmlns:a16="http://schemas.microsoft.com/office/drawing/2014/main" val="2748578960"/>
                    </a:ext>
                  </a:extLst>
                </a:gridCol>
                <a:gridCol w="1382524">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閘門</a:t>
                      </a:r>
                    </a:p>
                  </a:txBody>
                  <a:tcPr/>
                </a:tc>
                <a:tc>
                  <a:txBody>
                    <a:bodyPr/>
                    <a:lstStyle/>
                    <a:p>
                      <a:r>
                        <a:rPr lang="en-US" sz="1300" dirty="0">
                          <a:solidFill>
                            <a:schemeClr val="bg1"/>
                          </a:solidFill>
                        </a:rPr>
                        <a:t>自助區</a:t>
                      </a: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停車區</a:t>
                      </a:r>
                    </a:p>
                  </a:txBody>
                  <a:tcPr/>
                </a:tc>
                <a:tc>
                  <a:txBody>
                    <a:bodyPr/>
                    <a:lstStyle/>
                    <a:p>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未經授權的訪問檢測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尾隨檢測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實時嫌疑人追蹤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車輛進入控制</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對講服務</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擅自闖入檢測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可疑物品檢測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dirty="0" err="1">
                          <a:solidFill>
                            <a:schemeClr val="tx1">
                              <a:lumMod val="76000"/>
                              <a:lumOff val="24000"/>
                            </a:schemeClr>
                          </a:solidFill>
                        </a:rPr>
                        <a:t>通過手機將</a:t>
                      </a:r>
                      <a:r>
                        <a:rPr lang="zh-TW" altLang="en-US" sz="1300" dirty="0">
                          <a:solidFill>
                            <a:schemeClr val="tx1">
                              <a:lumMod val="76000"/>
                              <a:lumOff val="24000"/>
                            </a:schemeClr>
                          </a:solidFill>
                        </a:rPr>
                        <a:t>影像</a:t>
                      </a:r>
                      <a:r>
                        <a:rPr lang="en-US" sz="1300" dirty="0" err="1">
                          <a:solidFill>
                            <a:schemeClr val="tx1">
                              <a:lumMod val="76000"/>
                              <a:lumOff val="24000"/>
                            </a:schemeClr>
                          </a:solidFill>
                        </a:rPr>
                        <a:t>證據推送到NVR</a:t>
                      </a:r>
                      <a:endParaRPr lang="en-US" sz="1300" dirty="0">
                        <a:solidFill>
                          <a:schemeClr val="tx1">
                            <a:lumMod val="76000"/>
                            <a:lumOff val="24000"/>
                          </a:schemeClr>
                        </a:solidFill>
                      </a:endParaRP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未經授權的訪問檢測</a:t>
            </a: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分析檢測入侵嘗試並通知安全人員</a:t>
            </a:r>
            <a:r>
              <a:rPr lang="en-US" sz="1200" dirty="0">
                <a:solidFill>
                  <a:srgbClr val="535353"/>
                </a:solidFill>
                <a:latin typeface="Open Sans"/>
                <a:ea typeface="Open Sans"/>
                <a:cs typeface="Open Sans"/>
              </a:rPr>
              <a:t>。</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尾隨檢測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通過比較檢測到的頭數與呈現的訪問憑證數量來檢測限制區域入口的尾隨行為。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實時嫌疑人追蹤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管理系統中使用透明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覆蓋按鈕無縫切換</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通道來追蹤嫌疑人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在閘口的進入控制可以方便地使用自動車牌識別技術進行。</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通過本地語音通信系統與其他人互動。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擅自闖入檢測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檢測未經許可進入該區域的人。</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檢測未被看管的物品，以防止嚴重的安全和安全隱患。</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隨時隨地監控</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在場地內走動時，使用移動設備監控監視</a:t>
            </a:r>
            <a:r>
              <a:rPr lang="zh-TW" altLang="en-US" sz="1200" dirty="0">
                <a:solidFill>
                  <a:srgbClr val="535353"/>
                </a:solidFill>
                <a:latin typeface="Open Sans"/>
                <a:ea typeface="Open Sans"/>
                <a:cs typeface="Open Sans"/>
              </a:rPr>
              <a:t>攝影</a:t>
            </a:r>
            <a:r>
              <a:rPr lang="en-US" sz="1200" dirty="0" err="1">
                <a:solidFill>
                  <a:srgbClr val="535353"/>
                </a:solidFill>
                <a:latin typeface="Open Sans"/>
                <a:ea typeface="Open Sans"/>
                <a:cs typeface="Open Sans"/>
              </a:rPr>
              <a:t>頭的視圖，以便即時應對事件</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監控系統確保人員的安全</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cstate="print">
            <a:extLst>
              <a:ext uri="{28A0092B-C50C-407E-A947-70E740481C1C}">
                <a14:useLocalDpi xmlns:a14="http://schemas.microsoft.com/office/drawing/2010/main" val="0"/>
              </a:ext>
            </a:extLst>
          </a:blip>
          <a:srcRect t="4675" b="4675"/>
          <a:stretch/>
        </p:blipFill>
        <p:spPr>
          <a:xfrm>
            <a:off x="2051850" y="2207013"/>
            <a:ext cx="1609754" cy="1063515"/>
          </a:xfrm>
          <a:prstGeom prst="rect">
            <a:avLst/>
          </a:prstGeom>
        </p:spPr>
      </p:pic>
      <p:pic>
        <p:nvPicPr>
          <p:cNvPr id="7" name="Picture 2">
            <a:extLst>
              <a:ext uri="{FF2B5EF4-FFF2-40B4-BE49-F238E27FC236}">
                <a16:creationId xmlns:a16="http://schemas.microsoft.com/office/drawing/2014/main" id="{B5AB8831-FD3B-2414-0FE9-0546B66CAF6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346069" y="2212515"/>
            <a:ext cx="1573254" cy="105801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23BC9CB-51DD-CBC1-36F5-7D1404949E7D}"/>
              </a:ext>
            </a:extLst>
          </p:cNvPr>
          <p:cNvSpPr txBox="1"/>
          <p:nvPr/>
        </p:nvSpPr>
        <p:spPr>
          <a:xfrm>
            <a:off x="7286485" y="3339281"/>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通過手機將</a:t>
            </a:r>
            <a:r>
              <a:rPr lang="zh-TW" altLang="en-US" sz="1200" b="1" dirty="0">
                <a:solidFill>
                  <a:srgbClr val="535353"/>
                </a:solidFill>
                <a:latin typeface="Open Sans"/>
                <a:ea typeface="Open Sans"/>
                <a:cs typeface="Open Sans"/>
              </a:rPr>
              <a:t>影像</a:t>
            </a:r>
            <a:r>
              <a:rPr lang="en-US" sz="1200" b="1" dirty="0" err="1">
                <a:solidFill>
                  <a:srgbClr val="535353"/>
                </a:solidFill>
                <a:latin typeface="Open Sans"/>
                <a:ea typeface="Open Sans"/>
                <a:cs typeface="Open Sans"/>
              </a:rPr>
              <a:t>證據推送到NVR</a:t>
            </a:r>
            <a:endParaRPr lang="en-US" sz="1200" b="1" dirty="0">
              <a:solidFill>
                <a:srgbClr val="535353"/>
              </a:solidFill>
              <a:latin typeface="Open Sans"/>
              <a:ea typeface="Open Sans"/>
              <a:cs typeface="Open Sans"/>
            </a:endParaRPr>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利用手機的內建</a:t>
            </a:r>
            <a:r>
              <a:rPr lang="zh-TW" altLang="en-US" sz="1200" dirty="0">
                <a:solidFill>
                  <a:srgbClr val="535353"/>
                </a:solidFill>
                <a:latin typeface="Open Sans"/>
                <a:ea typeface="Open Sans"/>
                <a:cs typeface="Open Sans"/>
              </a:rPr>
              <a:t>攝影</a:t>
            </a:r>
            <a:r>
              <a:rPr lang="en-US" sz="1200" dirty="0" err="1">
                <a:solidFill>
                  <a:srgbClr val="535353"/>
                </a:solidFill>
                <a:latin typeface="Open Sans"/>
                <a:ea typeface="Open Sans"/>
                <a:cs typeface="Open Sans"/>
              </a:rPr>
              <a:t>頭將事件的</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證據串流到NVR</a:t>
            </a:r>
            <a:r>
              <a:rPr lang="en-US" sz="1200" dirty="0">
                <a:solidFill>
                  <a:srgbClr val="535353"/>
                </a:solidFill>
                <a:latin typeface="Open Sans"/>
                <a:ea typeface="Open Sans"/>
                <a:cs typeface="Open Sans"/>
              </a:rPr>
              <a:t>。</a:t>
            </a: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未經授權的訪問檢測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分析檢測入侵嘗試並通知安全人員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如果沒有監控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，很難確定進入日誌中顯示的身份是否與實際進入的人相符。 與監控系統集成的訪問控制可以顯著防止由未經授權訪問所造成的危機和損失。</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人臉</a:t>
            </a:r>
            <a:r>
              <a:rPr lang="en-US" sz="1600" b="1" dirty="0">
                <a:solidFill>
                  <a:srgbClr val="535353"/>
                </a:solidFill>
                <a:latin typeface="Open Sans" panose="020B0606030504020204" pitchFamily="34" charset="0"/>
              </a:rPr>
              <a:t>識別</a:t>
            </a:r>
            <a:r>
              <a:rPr lang="en-US" sz="1600" b="0" i="0" dirty="0">
                <a:solidFill>
                  <a:srgbClr val="535353"/>
                </a:solidFill>
                <a:effectLst/>
                <a:latin typeface="Open Sans" panose="020B0606030504020204" pitchFamily="34" charset="0"/>
              </a:rPr>
              <a:t>分析在ACTi的門禁系統中。</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通過比較檢測到的頭數與呈現的訪問憑證數量來檢測限制區域入口的尾隨行為。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每當刷卡時，系統將計算實際進入的次數。 當不匹配時，系統將發出警報。 這可以防止尾隨和搭便車。</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這是基於人數計算分析和RFID技術。閱讀更多。</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即時嫌疑人追蹤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管理系統中使用透明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覆蓋按鈕無縫切換</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通道來追蹤嫌疑人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透過</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管理系統介面追蹤嫌疑人，使用一鍵切換視圖的便利功能，開啟嫌疑人移動方向的下一個區域視圖。此方法適用於即時觀看和回放</a:t>
            </a:r>
            <a:r>
              <a:rPr lang="en-US" sz="1600" dirty="0">
                <a:solidFill>
                  <a:schemeClr val="tx1">
                    <a:lumMod val="50000"/>
                    <a:lumOff val="50000"/>
                  </a:schemeClr>
                </a:solidFill>
                <a:latin typeface="Open Sans" panose="020B0606030504020204" pitchFamily="34" charset="0"/>
              </a:rPr>
              <a:t>。 透過此方法，可以立即得知嫌疑人的去向，並迅速派遣警員處理情況。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這基於ACTi的</a:t>
            </a:r>
            <a:r>
              <a:rPr lang="en-US" sz="1600" b="1" i="0" dirty="0">
                <a:solidFill>
                  <a:srgbClr val="535353"/>
                </a:solidFill>
                <a:effectLst/>
                <a:latin typeface="Open Sans" panose="020B0606030504020204" pitchFamily="34" charset="0"/>
              </a:rPr>
              <a:t>NVR 3和CMS 2</a:t>
            </a:r>
            <a:r>
              <a:rPr lang="en-US" sz="1600" b="0" i="0" dirty="0">
                <a:solidFill>
                  <a:srgbClr val="535353"/>
                </a:solidFill>
                <a:effectLst/>
                <a:latin typeface="Open Sans" panose="020B0606030504020204" pitchFamily="34" charset="0"/>
              </a:rPr>
              <a:t>的獨特</a:t>
            </a:r>
            <a:r>
              <a:rPr lang="en-US" sz="1600" b="1" i="0" dirty="0">
                <a:solidFill>
                  <a:srgbClr val="535353"/>
                </a:solidFill>
                <a:effectLst/>
                <a:latin typeface="Open Sans" panose="020B0606030504020204" pitchFamily="34" charset="0"/>
              </a:rPr>
              <a:t>視覺追蹤</a:t>
            </a:r>
            <a:r>
              <a:rPr lang="en-US" sz="1600" b="0" i="0" dirty="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車輛進入控制</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在閘口的進入控制可以方便地使用自動車牌識別技術進行。</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除了最高安全設施外，大多數地點都可以受益於自動門控制，而無需門衛隨時在場。 只有白名單上的車輛可以進入場地。 此外，可以設置黑名單，當黑名單上的車輛出現時，會立即提醒保安人員。</a:t>
            </a:r>
          </a:p>
          <a:p>
            <a:pPr algn="l"/>
            <a:r>
              <a:rPr lang="en-US" sz="1600" b="0" i="0" dirty="0" err="1">
                <a:solidFill>
                  <a:srgbClr val="535353"/>
                </a:solidFill>
                <a:effectLst/>
                <a:latin typeface="Open Sans" panose="020B0606030504020204" pitchFamily="34" charset="0"/>
              </a:rPr>
              <a:t>這基於ACTi</a:t>
            </a:r>
            <a:r>
              <a:rPr lang="zh-TW" altLang="en-US" sz="1600" b="0" i="0" dirty="0">
                <a:solidFill>
                  <a:srgbClr val="535353"/>
                </a:solidFill>
                <a:effectLst/>
                <a:latin typeface="Open Sans" panose="020B0606030504020204" pitchFamily="34" charset="0"/>
              </a:rPr>
              <a:t>攝影</a:t>
            </a:r>
            <a:r>
              <a:rPr lang="en-US" sz="1600" b="0" i="0" dirty="0" err="1">
                <a:solidFill>
                  <a:srgbClr val="535353"/>
                </a:solidFill>
                <a:effectLst/>
                <a:latin typeface="Open Sans" panose="020B0606030504020204" pitchFamily="34" charset="0"/>
              </a:rPr>
              <a:t>頭內的</a:t>
            </a:r>
            <a:r>
              <a:rPr lang="en-US" sz="1600" b="1" i="0" dirty="0" err="1">
                <a:solidFill>
                  <a:srgbClr val="535353"/>
                </a:solidFill>
                <a:effectLst/>
                <a:latin typeface="Open Sans" panose="020B0606030504020204" pitchFamily="34" charset="0"/>
              </a:rPr>
              <a:t>自動車牌識別</a:t>
            </a:r>
            <a:r>
              <a:rPr lang="en-US" sz="1600" b="1" i="0" dirty="0">
                <a:solidFill>
                  <a:srgbClr val="535353"/>
                </a:solidFill>
                <a:effectLst/>
                <a:latin typeface="Open Sans" panose="020B0606030504020204" pitchFamily="34" charset="0"/>
              </a:rPr>
              <a:t> (ALPR)</a:t>
            </a:r>
            <a:r>
              <a:rPr lang="en-US" sz="1600" b="0" i="0" dirty="0">
                <a:solidFill>
                  <a:srgbClr val="535353"/>
                </a:solidFill>
                <a:effectLst/>
                <a:latin typeface="Open Sans" panose="020B0606030504020204" pitchFamily="34" charset="0"/>
              </a:rPr>
              <a:t>分析功能。</a:t>
            </a:r>
            <a:r>
              <a:rPr lang="en-US" sz="1600" b="0" i="0" dirty="0">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通過本地語音通信系統與其他人互動。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在停車場的各個位置，如大門和入口、裝卸區、停車場等，將設置作為對講機的語音接入點。 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或</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以及對講機設備，例如</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當一個人未經許可進入他人的土地或財產時，這被視為擅闖，並且是非法的。有些地方幾乎總是對陌生人限制進入，例如停車場設施區域。 在夜間進入這些區域將被視為擅闖。</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err="1">
                <a:solidFill>
                  <a:srgbClr val="535353"/>
                </a:solidFill>
                <a:effectLst/>
                <a:latin typeface="Open Sans" panose="020B0606030504020204" pitchFamily="34" charset="0"/>
              </a:rPr>
              <a:t>這是基於</a:t>
            </a:r>
            <a:r>
              <a:rPr lang="en-US" sz="1600" b="0" i="0" dirty="0">
                <a:solidFill>
                  <a:srgbClr val="535353"/>
                </a:solidFill>
                <a:effectLst/>
                <a:latin typeface="Open Sans" panose="020B0606030504020204" pitchFamily="34" charset="0"/>
              </a:rPr>
              <a:t> ACTi </a:t>
            </a:r>
            <a:r>
              <a:rPr lang="zh-TW" altLang="en-US" sz="1600" b="0" i="0" dirty="0">
                <a:solidFill>
                  <a:srgbClr val="535353"/>
                </a:solidFill>
                <a:effectLst/>
                <a:latin typeface="Open Sans" panose="020B0606030504020204" pitchFamily="34" charset="0"/>
              </a:rPr>
              <a:t>攝影</a:t>
            </a:r>
            <a:r>
              <a:rPr lang="en-US" sz="1600" b="0" i="0" dirty="0" err="1">
                <a:solidFill>
                  <a:srgbClr val="535353"/>
                </a:solidFill>
                <a:effectLst/>
                <a:latin typeface="Open Sans" panose="020B0606030504020204" pitchFamily="34" charset="0"/>
              </a:rPr>
              <a:t>頭內的</a:t>
            </a:r>
            <a:r>
              <a:rPr lang="en-US" sz="1600" b="0" i="0" dirty="0">
                <a:solidFill>
                  <a:srgbClr val="535353"/>
                </a:solidFill>
                <a:effectLst/>
                <a:latin typeface="Open Sans" panose="020B0606030504020204" pitchFamily="34" charset="0"/>
              </a:rPr>
              <a:t> </a:t>
            </a:r>
            <a:r>
              <a:rPr lang="en-US" sz="1600" b="1" dirty="0" err="1">
                <a:solidFill>
                  <a:srgbClr val="535353"/>
                </a:solidFill>
                <a:latin typeface="Open Sans" panose="020B0606030504020204" pitchFamily="34" charset="0"/>
              </a:rPr>
              <a:t>人員進入區域</a:t>
            </a:r>
            <a:r>
              <a:rPr lang="en-US" sz="1600" b="1" i="0" dirty="0">
                <a:solidFill>
                  <a:srgbClr val="535353"/>
                </a:solidFill>
                <a:effectLst/>
                <a:latin typeface="Open Sans" panose="020B0606030504020204" pitchFamily="34" charset="0"/>
              </a:rPr>
              <a:t> </a:t>
            </a:r>
            <a:r>
              <a:rPr lang="en-US" sz="1600" b="1" i="0" dirty="0" err="1">
                <a:solidFill>
                  <a:srgbClr val="535353"/>
                </a:solidFill>
                <a:effectLst/>
                <a:latin typeface="Open Sans" panose="020B0606030504020204" pitchFamily="34" charset="0"/>
              </a:rPr>
              <a:t>偵測</a:t>
            </a:r>
            <a:r>
              <a:rPr lang="en-US" sz="1600" b="0" i="0" dirty="0">
                <a:solidFill>
                  <a:srgbClr val="535353"/>
                </a:solidFill>
                <a:effectLst/>
                <a:latin typeface="Open Sans" panose="020B0606030504020204" pitchFamily="34" charset="0"/>
              </a:rPr>
              <a:t> </a:t>
            </a:r>
            <a:r>
              <a:rPr lang="en-US" sz="1600" b="0" i="0" dirty="0" err="1">
                <a:solidFill>
                  <a:srgbClr val="535353"/>
                </a:solidFill>
                <a:effectLst/>
                <a:latin typeface="Open Sans" panose="020B0606030504020204" pitchFamily="34" charset="0"/>
              </a:rPr>
              <a:t>分析</a:t>
            </a:r>
            <a:r>
              <a:rPr lang="en-US" sz="1600" b="0" i="0" dirty="0">
                <a:solidFill>
                  <a:srgbClr val="535353"/>
                </a:solidFill>
                <a:effectLst/>
                <a:latin typeface="Open Sans" panose="020B0606030504020204" pitchFamily="34" charset="0"/>
              </a:rPr>
              <a:t>。 </a:t>
            </a:r>
            <a:r>
              <a:rPr lang="en-US" sz="1600" b="0" i="0" dirty="0" err="1">
                <a:solidFill>
                  <a:schemeClr val="tx2">
                    <a:lumMod val="60000"/>
                    <a:lumOff val="40000"/>
                  </a:schemeClr>
                </a:solidFill>
                <a:effectLst/>
                <a:latin typeface="Open Sans" panose="020B0606030504020204" pitchFamily="34" charset="0"/>
                <a:hlinkClick r:id="rId3" action="ppaction://hlinksldjump"/>
              </a:rPr>
              <a:t>瞭解更多</a:t>
            </a:r>
            <a:r>
              <a:rPr lang="en-US" sz="1600" b="0" i="0" dirty="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未被看管的物品，如包、盒子、行李、推車，被視為風險物品，應迅速處理。 這些物品有時可能會被意外遺忘在那裡。 很少情況下，這些物品也可能構成威脅，因為它們可能是惡意的。 它們可能偽裝成爆炸物或其他危險物質。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可疑物品檢測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781608"/>
            <a:ext cx="8964488"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這是基於 ACTi </a:t>
            </a:r>
            <a:r>
              <a:rPr lang="zh-TW" altLang="en-US" sz="1600" b="0" i="0" dirty="0">
                <a:solidFill>
                  <a:schemeClr val="tx1">
                    <a:lumMod val="50000"/>
                    <a:lumOff val="50000"/>
                  </a:schemeClr>
                </a:solidFill>
                <a:effectLst/>
                <a:latin typeface="Open Sans" panose="020B0606030504020204" pitchFamily="34" charset="0"/>
              </a:rPr>
              <a:t>攝影</a:t>
            </a:r>
            <a:r>
              <a:rPr lang="en-US" sz="1600" b="0" i="0" dirty="0" err="1">
                <a:solidFill>
                  <a:schemeClr val="tx1">
                    <a:lumMod val="50000"/>
                    <a:lumOff val="50000"/>
                  </a:schemeClr>
                </a:solidFill>
                <a:effectLst/>
                <a:latin typeface="Open Sans" panose="020B0606030504020204" pitchFamily="34" charset="0"/>
              </a:rPr>
              <a:t>頭內的</a:t>
            </a:r>
            <a:r>
              <a:rPr lang="en-US" sz="1600" b="0" i="0" dirty="0">
                <a:solidFill>
                  <a:schemeClr val="tx1">
                    <a:lumMod val="50000"/>
                    <a:lumOff val="50000"/>
                  </a:schemeClr>
                </a:solidFill>
                <a:effectLst/>
                <a:latin typeface="Open Sans" panose="020B0606030504020204" pitchFamily="34" charset="0"/>
              </a:rPr>
              <a:t> </a:t>
            </a:r>
            <a:r>
              <a:rPr lang="en-US" sz="1600" b="1" dirty="0">
                <a:solidFill>
                  <a:schemeClr val="tx1">
                    <a:lumMod val="50000"/>
                    <a:lumOff val="50000"/>
                  </a:schemeClr>
                </a:solidFill>
                <a:latin typeface="Open Sans" panose="020B0606030504020204" pitchFamily="34" charset="0"/>
              </a:rPr>
              <a:t>未被看管物品</a:t>
            </a:r>
            <a:r>
              <a:rPr lang="en-US" sz="1600" b="1" i="0" dirty="0">
                <a:solidFill>
                  <a:schemeClr val="tx1">
                    <a:lumMod val="50000"/>
                    <a:lumOff val="50000"/>
                  </a:schemeClr>
                </a:solidFill>
                <a:effectLst/>
                <a:latin typeface="Open Sans" panose="020B0606030504020204" pitchFamily="34" charset="0"/>
              </a:rPr>
              <a:t> 偵測</a:t>
            </a:r>
            <a:r>
              <a:rPr lang="en-US" sz="1600" b="0" i="0" dirty="0">
                <a:solidFill>
                  <a:schemeClr val="tx1">
                    <a:lumMod val="50000"/>
                    <a:lumOff val="50000"/>
                  </a:schemeClr>
                </a:solidFill>
                <a:effectLst/>
                <a:latin typeface="Open Sans" panose="020B0606030504020204" pitchFamily="34" charset="0"/>
              </a:rPr>
              <a:t> 分析。</a:t>
            </a:r>
            <a:r>
              <a:rPr lang="en-US" sz="1600" b="0" i="0" dirty="0">
                <a:solidFill>
                  <a:srgbClr val="535353"/>
                </a:solidFill>
                <a:effectLst/>
                <a:latin typeface="Open Sans" panose="020B0606030504020204" pitchFamily="34" charset="0"/>
              </a:rPr>
              <a:t> </a:t>
            </a:r>
            <a:r>
              <a:rPr lang="en-US" sz="1600" b="0" i="0" dirty="0">
                <a:solidFill>
                  <a:schemeClr val="tx2">
                    <a:lumMod val="60000"/>
                    <a:lumOff val="40000"/>
                  </a:schemeClr>
                </a:solidFill>
                <a:effectLst/>
                <a:latin typeface="Open Sans" panose="020B0606030504020204" pitchFamily="34" charset="0"/>
                <a:hlinkClick r:id="rId11" action="ppaction://hlinksldjump"/>
              </a:rPr>
              <a:t>瞭解更多</a:t>
            </a:r>
            <a:r>
              <a:rPr lang="en-US" sz="1600" b="0" i="0" dirty="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358441" y="1759949"/>
            <a:ext cx="2983841"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通用行動應用程式，設計用於遠端訪問 NVR、CMS </a:t>
            </a:r>
            <a:r>
              <a:rPr lang="en-US" sz="1600" dirty="0" err="1">
                <a:solidFill>
                  <a:schemeClr val="tx1">
                    <a:lumMod val="50000"/>
                    <a:lumOff val="50000"/>
                  </a:schemeClr>
                </a:solidFill>
                <a:latin typeface="Open Sans" panose="020B0606030504020204" pitchFamily="34" charset="0"/>
              </a:rPr>
              <a:t>或攝影機以進行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回放和管理</a:t>
            </a:r>
            <a:r>
              <a:rPr lang="en-US" sz="1600" dirty="0">
                <a:solidFill>
                  <a:schemeClr val="tx1">
                    <a:lumMod val="50000"/>
                    <a:lumOff val="50000"/>
                  </a:schemeClr>
                </a:solidFill>
                <a:latin typeface="Open Sans" panose="020B0606030504020204" pitchFamily="34" charset="0"/>
              </a:rPr>
              <a:t>。 </a:t>
            </a:r>
          </a:p>
          <a:p>
            <a:pPr algn="l"/>
            <a:r>
              <a:rPr lang="en-US" sz="1600" dirty="0" err="1">
                <a:solidFill>
                  <a:schemeClr val="tx1">
                    <a:lumMod val="50000"/>
                    <a:lumOff val="50000"/>
                  </a:schemeClr>
                </a:solidFill>
                <a:latin typeface="Open Sans" panose="020B0606030504020204" pitchFamily="34" charset="0"/>
              </a:rPr>
              <a:t>功能：即時查看和回放、按事件搜索</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錄像、PTZ</a:t>
            </a:r>
            <a:r>
              <a:rPr lang="en-US" sz="1600" dirty="0">
                <a:solidFill>
                  <a:schemeClr val="tx1">
                    <a:lumMod val="50000"/>
                    <a:lumOff val="50000"/>
                  </a:schemeClr>
                </a:solidFill>
                <a:latin typeface="Open Sans" panose="020B0606030504020204" pitchFamily="34" charset="0"/>
              </a:rPr>
              <a:t> 控制、Google 地圖、啟用數位輸出、從攝影機的記憶卡回放</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隨時隨地監控</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在場地內走動時，使用行動裝置監控監視攝影機的視圖，以便即時回應事件。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ACTi 行動客戶端，</a:t>
            </a:r>
            <a:r>
              <a:rPr lang="en-US" sz="1600" b="0" i="0" dirty="0">
                <a:solidFill>
                  <a:srgbClr val="535353"/>
                </a:solidFill>
                <a:effectLst/>
                <a:latin typeface="Open Sans" panose="020B0606030504020204" pitchFamily="34" charset="0"/>
              </a:rPr>
              <a:t>適用於 Android 和 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提供監控解決方案，以確保安全，並進行全景和細節監控。 通過在商店的中心或角落安裝具有寬視角的攝影機，可以完美覆蓋整個區域。 同時，進入場地的人臉可以由隱蔽安裝在入口高度條上的隱蔽攝影機捕捉。</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對於大型項目，ACTi 電視牆可以同時在不同顯示器上顯示多個視圖。 獲得完整的概覽，以提高情境意識和操作效率。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監控系統確保人員的安全</a:t>
            </a:r>
            <a:r>
              <a:rPr lang="en-US" sz="1600" b="0" i="0" dirty="0">
                <a:solidFill>
                  <a:schemeClr val="tx1">
                    <a:lumMod val="50000"/>
                    <a:lumOff val="50000"/>
                  </a:schemeClr>
                </a:solidFill>
                <a:effectLst/>
                <a:latin typeface="Open Sans" panose="020B0606030504020204" pitchFamily="34" charset="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停車場：應用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dirty="0" err="1">
                <a:solidFill>
                  <a:schemeClr val="tx1">
                    <a:lumMod val="50000"/>
                    <a:lumOff val="50000"/>
                  </a:schemeClr>
                </a:solidFill>
                <a:effectLst/>
                <a:latin typeface="Open Sans" panose="020B0606030504020204" pitchFamily="34" charset="0"/>
              </a:rPr>
              <a:t>通過手機將</a:t>
            </a:r>
            <a:r>
              <a:rPr lang="zh-TW" altLang="en-US" sz="2400" b="1" i="0" dirty="0">
                <a:solidFill>
                  <a:schemeClr val="tx1">
                    <a:lumMod val="50000"/>
                    <a:lumOff val="50000"/>
                  </a:schemeClr>
                </a:solidFill>
                <a:effectLst/>
                <a:latin typeface="Open Sans" panose="020B0606030504020204" pitchFamily="34" charset="0"/>
              </a:rPr>
              <a:t>影像</a:t>
            </a:r>
            <a:r>
              <a:rPr lang="en-US" sz="2400" b="1" i="0" dirty="0" err="1">
                <a:solidFill>
                  <a:schemeClr val="tx1">
                    <a:lumMod val="50000"/>
                    <a:lumOff val="50000"/>
                  </a:schemeClr>
                </a:solidFill>
                <a:effectLst/>
                <a:latin typeface="Open Sans" panose="020B0606030504020204" pitchFamily="34" charset="0"/>
              </a:rPr>
              <a:t>證據推送到NVR</a:t>
            </a:r>
            <a:endParaRPr lang="en-US" sz="2400" b="1" i="0" dirty="0">
              <a:solidFill>
                <a:schemeClr val="tx1">
                  <a:lumMod val="50000"/>
                  <a:lumOff val="50000"/>
                </a:schemeClr>
              </a:solidFill>
              <a:effectLst/>
              <a:latin typeface="Open Sans" panose="020B0606030504020204" pitchFamily="34" charset="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利用手機的內建</a:t>
            </a:r>
            <a:r>
              <a:rPr lang="zh-TW" altLang="en-US" sz="1600" b="0" i="0" dirty="0">
                <a:solidFill>
                  <a:schemeClr val="tx1">
                    <a:lumMod val="50000"/>
                    <a:lumOff val="50000"/>
                  </a:schemeClr>
                </a:solidFill>
                <a:effectLst/>
                <a:latin typeface="Open Sans" panose="020B0606030504020204" pitchFamily="34" charset="0"/>
              </a:rPr>
              <a:t>攝影</a:t>
            </a:r>
            <a:r>
              <a:rPr lang="en-US" sz="1600" b="0" i="0" dirty="0" err="1">
                <a:solidFill>
                  <a:schemeClr val="tx1">
                    <a:lumMod val="50000"/>
                    <a:lumOff val="50000"/>
                  </a:schemeClr>
                </a:solidFill>
                <a:effectLst/>
                <a:latin typeface="Open Sans" panose="020B0606030504020204" pitchFamily="34" charset="0"/>
              </a:rPr>
              <a:t>頭將事件的</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證據串流到NVR</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巡邏的保安現在可以使用他的智能手機搭配 ACTi </a:t>
            </a:r>
            <a:r>
              <a:rPr lang="en-US" sz="1600" dirty="0" err="1">
                <a:solidFill>
                  <a:schemeClr val="tx1">
                    <a:lumMod val="50000"/>
                    <a:lumOff val="50000"/>
                  </a:schemeClr>
                </a:solidFill>
                <a:latin typeface="Open Sans" panose="020B0606030504020204" pitchFamily="34" charset="0"/>
              </a:rPr>
              <a:t>行動客戶端，實時捕捉直播</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並通過無線網絡推送到</a:t>
            </a:r>
            <a:r>
              <a:rPr lang="en-US" sz="1600" dirty="0">
                <a:solidFill>
                  <a:schemeClr val="tx1">
                    <a:lumMod val="50000"/>
                    <a:lumOff val="50000"/>
                  </a:schemeClr>
                </a:solidFill>
                <a:latin typeface="Open Sans" panose="020B0606030504020204" pitchFamily="34" charset="0"/>
              </a:rPr>
              <a:t> NVR 3。 此外，錄影可以在事件調查期間使用先進功能進行回顧，這些功能適用於監控攝影機，包括同步播放、書籤、時間線搜索等。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 行動客戶端，</a:t>
            </a:r>
            <a:r>
              <a:rPr lang="en-US" sz="1600" b="0" i="0">
                <a:solidFill>
                  <a:srgbClr val="535353"/>
                </a:solidFill>
                <a:effectLst/>
                <a:latin typeface="Open Sans" panose="020B0606030504020204" pitchFamily="34" charset="0"/>
              </a:rPr>
              <a:t>適用於 Android 和 iOS。這是一款免費應用程式。</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743742511"/>
              </p:ext>
            </p:extLst>
          </p:nvPr>
        </p:nvGraphicFramePr>
        <p:xfrm>
          <a:off x="83506" y="1680575"/>
          <a:ext cx="8696699" cy="4255695"/>
        </p:xfrm>
        <a:graphic>
          <a:graphicData uri="http://schemas.openxmlformats.org/drawingml/2006/table">
            <a:tbl>
              <a:tblPr firstRow="1" bandRow="1">
                <a:tableStyleId>{5C22544A-7EE6-4342-B048-85BDC9FD1C3A}</a:tableStyleId>
              </a:tblPr>
              <a:tblGrid>
                <a:gridCol w="2404765">
                  <a:extLst>
                    <a:ext uri="{9D8B030D-6E8A-4147-A177-3AD203B41FA5}">
                      <a16:colId xmlns:a16="http://schemas.microsoft.com/office/drawing/2014/main" val="2167205820"/>
                    </a:ext>
                  </a:extLst>
                </a:gridCol>
                <a:gridCol w="1067330">
                  <a:extLst>
                    <a:ext uri="{9D8B030D-6E8A-4147-A177-3AD203B41FA5}">
                      <a16:colId xmlns:a16="http://schemas.microsoft.com/office/drawing/2014/main" val="2565856468"/>
                    </a:ext>
                  </a:extLst>
                </a:gridCol>
                <a:gridCol w="657558">
                  <a:extLst>
                    <a:ext uri="{9D8B030D-6E8A-4147-A177-3AD203B41FA5}">
                      <a16:colId xmlns:a16="http://schemas.microsoft.com/office/drawing/2014/main" val="3900648050"/>
                    </a:ext>
                  </a:extLst>
                </a:gridCol>
                <a:gridCol w="1207518">
                  <a:extLst>
                    <a:ext uri="{9D8B030D-6E8A-4147-A177-3AD203B41FA5}">
                      <a16:colId xmlns:a16="http://schemas.microsoft.com/office/drawing/2014/main" val="2122113404"/>
                    </a:ext>
                  </a:extLst>
                </a:gridCol>
                <a:gridCol w="896672">
                  <a:extLst>
                    <a:ext uri="{9D8B030D-6E8A-4147-A177-3AD203B41FA5}">
                      <a16:colId xmlns:a16="http://schemas.microsoft.com/office/drawing/2014/main" val="905671876"/>
                    </a:ext>
                  </a:extLst>
                </a:gridCol>
                <a:gridCol w="1386851">
                  <a:extLst>
                    <a:ext uri="{9D8B030D-6E8A-4147-A177-3AD203B41FA5}">
                      <a16:colId xmlns:a16="http://schemas.microsoft.com/office/drawing/2014/main" val="3155535811"/>
                    </a:ext>
                  </a:extLst>
                </a:gridCol>
                <a:gridCol w="1076005">
                  <a:extLst>
                    <a:ext uri="{9D8B030D-6E8A-4147-A177-3AD203B41FA5}">
                      <a16:colId xmlns:a16="http://schemas.microsoft.com/office/drawing/2014/main" val="2748578960"/>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閘門</a:t>
                      </a:r>
                    </a:p>
                  </a:txBody>
                  <a:tcPr/>
                </a:tc>
                <a:tc>
                  <a:txBody>
                    <a:bodyPr/>
                    <a:lstStyle/>
                    <a:p>
                      <a:r>
                        <a:rPr lang="en-US" sz="1300" dirty="0">
                          <a:solidFill>
                            <a:schemeClr val="bg1"/>
                          </a:solidFill>
                        </a:rPr>
                        <a:t>自助區</a:t>
                      </a: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停車區</a:t>
                      </a:r>
                    </a:p>
                  </a:txBody>
                  <a:tcPr/>
                </a:tc>
                <a:tc>
                  <a:txBody>
                    <a:bodyPr/>
                    <a:lstStyle/>
                    <a:p>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a:t>
                      </a:r>
                      <a:r>
                        <a:rPr lang="en-US" sz="1300" dirty="0">
                          <a:solidFill>
                            <a:schemeClr val="tx1">
                              <a:lumMod val="76000"/>
                              <a:lumOff val="24000"/>
                            </a:schemeClr>
                          </a:solidFill>
                          <a:hlinkClick r:id="rId3"/>
                        </a:rPr>
                        <a:t>(系列 A、VMGB 系列</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門禁控制門站 (</a:t>
                      </a:r>
                      <a:r>
                        <a:rPr lang="en-US" sz="1300" dirty="0">
                          <a:solidFill>
                            <a:schemeClr val="tx1">
                              <a:lumMod val="76000"/>
                              <a:lumOff val="24000"/>
                            </a:schemeClr>
                          </a:solidFill>
                          <a:hlinkClick r:id="rId6"/>
                        </a:rPr>
                        <a:t>R1-R7 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防尾隨人數計數器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a:t>
                      </a:r>
                      <a:r>
                        <a:rPr lang="en-US" sz="1300" dirty="0">
                          <a:solidFill>
                            <a:schemeClr val="tx1">
                              <a:lumMod val="76000"/>
                              <a:lumOff val="24000"/>
                            </a:schemeClr>
                          </a:solidFill>
                          <a:hlinkClick r:id="rId8"/>
                        </a:rPr>
                        <a:t>(3xx、4xx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一般監控半球攝影機</a:t>
                      </a:r>
                      <a:r>
                        <a:rPr lang="en-US" sz="1300" dirty="0">
                          <a:solidFill>
                            <a:schemeClr val="tx1">
                              <a:lumMod val="76000"/>
                              <a:lumOff val="24000"/>
                            </a:schemeClr>
                          </a:solidFill>
                          <a:hlinkClick r:id="rId9"/>
                        </a:rPr>
                        <a:t>(91x、7xx、8xx 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監控 PTZ 攝影機</a:t>
                      </a:r>
                      <a:r>
                        <a:rPr lang="en-US" sz="1300" dirty="0">
                          <a:solidFill>
                            <a:schemeClr val="tx1">
                              <a:lumMod val="76000"/>
                              <a:lumOff val="24000"/>
                            </a:schemeClr>
                          </a:solidFill>
                          <a:hlinkClick r:id="rId10"/>
                        </a:rPr>
                        <a:t>(95x/96x/97x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65452323"/>
              </p:ext>
            </p:extLst>
          </p:nvPr>
        </p:nvGraphicFramePr>
        <p:xfrm>
          <a:off x="463752" y="2078928"/>
          <a:ext cx="8028398" cy="4022883"/>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000" dirty="0">
                          <a:solidFill>
                            <a:schemeClr val="bg1"/>
                          </a:solidFill>
                        </a:rPr>
                        <a:t>Windows </a:t>
                      </a:r>
                      <a:r>
                        <a:rPr lang="en-US" sz="1000" dirty="0" err="1">
                          <a:solidFill>
                            <a:schemeClr val="bg1"/>
                          </a:solidFill>
                        </a:rPr>
                        <a:t>網絡</a:t>
                      </a:r>
                      <a:r>
                        <a:rPr lang="zh-TW" altLang="en-US" sz="1000" dirty="0">
                          <a:solidFill>
                            <a:schemeClr val="bg1"/>
                          </a:solidFill>
                        </a:rPr>
                        <a:t>影像</a:t>
                      </a:r>
                      <a:r>
                        <a:rPr lang="en-US" sz="1000" dirty="0" err="1">
                          <a:solidFill>
                            <a:schemeClr val="bg1"/>
                          </a:solidFill>
                        </a:rPr>
                        <a:t>錄像機</a:t>
                      </a:r>
                      <a:r>
                        <a:rPr lang="en-US" sz="1000" dirty="0">
                          <a:solidFill>
                            <a:schemeClr val="bg1"/>
                          </a:solidFill>
                        </a:rPr>
                        <a:t> (NVR 3)</a:t>
                      </a:r>
                    </a:p>
                  </a:txBody>
                  <a:tcPr/>
                </a:tc>
                <a:tc>
                  <a:txBody>
                    <a:bodyPr/>
                    <a:lstStyle/>
                    <a:p>
                      <a:r>
                        <a:rPr lang="en-US" sz="1300" dirty="0">
                          <a:solidFill>
                            <a:schemeClr val="bg1"/>
                          </a:solidFill>
                        </a:rPr>
                        <a:t>訪問控制智能伺服器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a:t>
                      </a:r>
                      <a:r>
                        <a:rPr lang="en-US" sz="1300" dirty="0">
                          <a:solidFill>
                            <a:schemeClr val="tx1">
                              <a:lumMod val="76000"/>
                              <a:lumOff val="24000"/>
                            </a:schemeClr>
                          </a:solidFill>
                          <a:hlinkClick r:id="rId3"/>
                        </a:rPr>
                        <a:t>(系列 A、VMGB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 (</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門禁控制門站 (</a:t>
                      </a:r>
                      <a:r>
                        <a:rPr lang="en-US" sz="1300" dirty="0">
                          <a:solidFill>
                            <a:schemeClr val="tx1">
                              <a:lumMod val="76000"/>
                              <a:lumOff val="24000"/>
                            </a:schemeClr>
                          </a:solidFill>
                          <a:hlinkClick r:id="rId6"/>
                        </a:rPr>
                        <a:t>R1-R7 系列讀取器/控制器</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防尾隨人數計數器 (</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一般監控子彈攝影機</a:t>
                      </a:r>
                      <a:r>
                        <a:rPr lang="en-US" sz="1300" dirty="0">
                          <a:solidFill>
                            <a:schemeClr val="tx1">
                              <a:lumMod val="76000"/>
                              <a:lumOff val="24000"/>
                            </a:schemeClr>
                          </a:solidFill>
                          <a:hlinkClick r:id="rId8"/>
                        </a:rPr>
                        <a:t>(3xx、4xx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一般監控半球攝影機</a:t>
                      </a:r>
                      <a:r>
                        <a:rPr lang="en-US" sz="1300" dirty="0">
                          <a:solidFill>
                            <a:schemeClr val="tx1">
                              <a:lumMod val="76000"/>
                              <a:lumOff val="24000"/>
                            </a:schemeClr>
                          </a:solidFill>
                          <a:hlinkClick r:id="rId9"/>
                        </a:rPr>
                        <a:t>(91x、7xx、8xx 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監控 PTZ 攝影機</a:t>
                      </a:r>
                      <a:r>
                        <a:rPr lang="en-US" sz="1300" dirty="0">
                          <a:solidFill>
                            <a:schemeClr val="tx1">
                              <a:lumMod val="76000"/>
                              <a:lumOff val="24000"/>
                            </a:schemeClr>
                          </a:solidFill>
                          <a:hlinkClick r:id="rId10"/>
                        </a:rPr>
                        <a:t>(95x/96x/97x 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zh-TW" altLang="en-US" sz="1300" dirty="0">
                          <a:solidFill>
                            <a:schemeClr val="tx1">
                              <a:lumMod val="76000"/>
                              <a:lumOff val="24000"/>
                            </a:schemeClr>
                          </a:solidFill>
                        </a:rPr>
                        <a:t>是</a:t>
                      </a:r>
                      <a:r>
                        <a:rPr lang="en-US" sz="1300" dirty="0">
                          <a:solidFill>
                            <a:schemeClr val="tx1">
                              <a:lumMod val="76000"/>
                              <a:lumOff val="24000"/>
                            </a:schemeClr>
                          </a:solidFill>
                        </a:rPr>
                        <a:t>*</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透過 NVR 介面可用的 PTZ 控制。</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a:t>
            </a:r>
            <a:r>
              <a:rPr lang="en-US" dirty="0" err="1"/>
              <a:t>網絡</a:t>
            </a:r>
            <a:r>
              <a:rPr lang="zh-TW" altLang="en-US" dirty="0"/>
              <a:t>影像</a:t>
            </a:r>
            <a:r>
              <a:rPr lang="en-US" dirty="0" err="1"/>
              <a:t>錄像機</a:t>
            </a:r>
            <a:r>
              <a:rPr lang="en-US" dirty="0"/>
              <a:t>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 商業版</a:t>
                      </a:r>
                    </a:p>
                  </a:txBody>
                  <a:tcPr>
                    <a:solidFill>
                      <a:schemeClr val="bg1">
                        <a:lumMod val="95000"/>
                      </a:schemeClr>
                    </a:solidFill>
                  </a:tcPr>
                </a:tc>
                <a:tc>
                  <a:txBody>
                    <a:bodyPr/>
                    <a:lstStyle/>
                    <a:p>
                      <a:r>
                        <a:rPr lang="en-US" sz="1400" b="1" dirty="0"/>
                        <a:t>NVR 3 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免費 ACTi 攝影機通道包含</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免費 3</a:t>
                      </a:r>
                      <a:r>
                        <a:rPr lang="en-US" sz="1400" baseline="30000" dirty="0"/>
                        <a:t>rd</a:t>
                      </a:r>
                      <a:r>
                        <a:rPr lang="en-US" sz="1400" dirty="0"/>
                        <a:t> 方攝影機通道包含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3647">
                <a:tc>
                  <a:txBody>
                    <a:bodyPr/>
                    <a:lstStyle/>
                    <a:p>
                      <a:r>
                        <a:rPr lang="en-US" sz="1400" dirty="0"/>
                        <a:t>POS、訪問控制、網絡 IO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3647">
                <a:tc>
                  <a:txBody>
                    <a:bodyPr/>
                    <a:lstStyle/>
                    <a:p>
                      <a:r>
                        <a:rPr lang="en-US" sz="1000" dirty="0" err="1"/>
                        <a:t>電子地圖</a:t>
                      </a:r>
                      <a:endParaRPr lang="en-US" sz="1400" dirty="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3647">
                <a:tc>
                  <a:txBody>
                    <a:bodyPr/>
                    <a:lstStyle/>
                    <a:p>
                      <a:r>
                        <a:rPr lang="en-US" sz="1400" dirty="0"/>
                        <a:t>谷歌地圖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3647">
                <a:tc>
                  <a:txBody>
                    <a:bodyPr/>
                    <a:lstStyle/>
                    <a:p>
                      <a:r>
                        <a:rPr lang="en-US" sz="1400" dirty="0"/>
                        <a:t>顯示器內嵌網站</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3647">
                <a:tc>
                  <a:txBody>
                    <a:bodyPr/>
                    <a:lstStyle/>
                    <a:p>
                      <a:r>
                        <a:rPr lang="en-US" sz="1400" dirty="0"/>
                        <a:t>PTZ 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3647">
                <a:tc>
                  <a:txBody>
                    <a:bodyPr/>
                    <a:lstStyle/>
                    <a:p>
                      <a:r>
                        <a:rPr lang="en-US" sz="1400" dirty="0"/>
                        <a:t>冗餘支持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3647">
                <a:tc>
                  <a:txBody>
                    <a:bodyPr/>
                    <a:lstStyle/>
                    <a:p>
                      <a:r>
                        <a:rPr lang="en-US" sz="1400" dirty="0"/>
                        <a:t>工作站、網頁客戶端、移動客戶端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3647">
                <a:tc>
                  <a:txBody>
                    <a:bodyPr/>
                    <a:lstStyle/>
                    <a:p>
                      <a:r>
                        <a:rPr lang="en-US" sz="1400" dirty="0"/>
                        <a:t>顯示佈局 (最大網格大小)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是最著名的 ACTi 產品之一 – </a:t>
            </a:r>
            <a:r>
              <a:rPr lang="en-US" sz="1600" dirty="0" err="1"/>
              <a:t>它是一個專業且優雅的網絡</a:t>
            </a:r>
            <a:r>
              <a:rPr lang="zh-TW" altLang="en-US" sz="1600" dirty="0"/>
              <a:t>影像</a:t>
            </a:r>
            <a:r>
              <a:rPr lang="en-US" sz="1600" dirty="0" err="1"/>
              <a:t>錄像平臺，擁有廣泛的功能和極其可靠的性能，提供兩個版本</a:t>
            </a:r>
            <a:r>
              <a:rPr lang="en-US" sz="1600" dirty="0"/>
              <a:t> (</a:t>
            </a:r>
            <a:r>
              <a:rPr lang="en-US" sz="1600" dirty="0">
                <a:hlinkClick r:id="rId3"/>
              </a:rPr>
              <a:t>瞭解更多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訪問控制智能伺服器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訪問控制智能伺服器 (ACSS) 是一款易於使用的訪問控制軟體，用於管理 </a:t>
            </a:r>
            <a:r>
              <a:rPr lang="en-US" sz="1400" b="1" dirty="0"/>
              <a:t>員工和訪客的進出 </a:t>
            </a:r>
            <a:r>
              <a:rPr lang="en-US" sz="1400" dirty="0"/>
              <a:t>通過門和閘門，以及管理 </a:t>
            </a:r>
            <a:r>
              <a:rPr lang="en-US" sz="1400" b="1" dirty="0"/>
              <a:t>員工考勤</a:t>
            </a:r>
            <a:r>
              <a:rPr lang="en-US" sz="1400" dirty="0"/>
              <a:t>。 (</a:t>
            </a:r>
            <a:r>
              <a:rPr lang="en-US" sz="1400" dirty="0">
                <a:hlinkClick r:id="rId4"/>
              </a:rPr>
              <a:t>瞭解更多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訪問控制管理</a:t>
                      </a:r>
                    </a:p>
                    <a:p>
                      <a:r>
                        <a:rPr kumimoji="0" lang="en-US" altLang="en-US" sz="1100" b="0" i="0" u="none" strike="noStrike" cap="none" normalizeH="0" baseline="0" dirty="0">
                          <a:ln>
                            <a:noFill/>
                          </a:ln>
                          <a:solidFill>
                            <a:srgbClr val="202124"/>
                          </a:solidFill>
                          <a:effectLst/>
                          <a:latin typeface="Arial Unicode MS"/>
                          <a:ea typeface="inherit"/>
                        </a:rPr>
                        <a:t>門、閘、鎖、面部識別*、卡片、ALPR*、尾隨*檢測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訪客登記以獲得臨時訪問</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臨時場地管理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食品訂購管理</a:t>
                      </a:r>
                    </a:p>
                    <a:p>
                      <a:r>
                        <a:rPr kumimoji="0" lang="en-US" sz="1100" b="0" i="0" u="none" strike="noStrike" kern="1200" cap="none" normalizeH="0" baseline="0" dirty="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車輛計數、車輛越線檢測、車輛進入區域檢測、車輛錯誤方向檢測、車輛徘徊檢測、車輛追蹤、停車輛檢測、車牌檢測、自動車牌識別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 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停車場安裝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支柱安裝帶接線盒，支持3.25"到7.0"的支柱</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5MP變焦子彈型攝影機，具備日夜功能、自適應紅外線、極端寬動態範圍、SLLS、4.4倍變焦鏡頭、</a:t>
            </a:r>
            <a:r>
              <a:rPr lang="en-US" sz="1600" b="1"/>
              <a:t>深度學習AI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700" b="1"/>
                <a:t>自動車牌識別相機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err="1">
                  <a:solidFill>
                    <a:schemeClr val="tx1"/>
                  </a:solidFill>
                </a:rPr>
                <a:t>這款</a:t>
              </a:r>
              <a:r>
                <a:rPr lang="en-US" dirty="0">
                  <a:solidFill>
                    <a:schemeClr val="tx1"/>
                  </a:solidFill>
                </a:rPr>
                <a:t> AI </a:t>
              </a:r>
              <a:r>
                <a:rPr lang="en-US" dirty="0" err="1">
                  <a:solidFill>
                    <a:schemeClr val="tx1"/>
                  </a:solidFill>
                </a:rPr>
                <a:t>相機可以同時識別多條車道上的多個車牌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307777"/>
            </a:xfrm>
            <a:prstGeom prst="rect">
              <a:avLst/>
            </a:prstGeom>
            <a:noFill/>
          </p:spPr>
          <p:txBody>
            <a:bodyPr wrap="square" rtlCol="0">
              <a:spAutoFit/>
            </a:bodyPr>
            <a:lstStyle/>
            <a:p>
              <a:r>
                <a:rPr lang="en-US" sz="1400" b="1" dirty="0" err="1"/>
                <a:t>自動車牌識別相機</a:t>
              </a:r>
              <a:r>
                <a:rPr lang="en-US" sz="1400" b="1" dirty="0"/>
                <a:t> + </a:t>
              </a:r>
              <a:r>
                <a:rPr lang="en-US" sz="1400" b="1" dirty="0" err="1"/>
                <a:t>網絡</a:t>
              </a:r>
              <a:r>
                <a:rPr lang="zh-TW" altLang="en-US" sz="1400" b="1" dirty="0"/>
                <a:t>影像</a:t>
              </a:r>
              <a:r>
                <a:rPr lang="en-US" sz="1400" b="1" dirty="0" err="1"/>
                <a:t>錄像機</a:t>
              </a:r>
              <a:r>
                <a:rPr lang="en-US" sz="1400" b="1" dirty="0"/>
                <a:t>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a:t>
              </a:r>
              <a:r>
                <a:rPr lang="en-US" dirty="0" err="1">
                  <a:solidFill>
                    <a:schemeClr val="tx1"/>
                  </a:solidFill>
                </a:rPr>
                <a:t>網絡</a:t>
              </a:r>
              <a:r>
                <a:rPr lang="zh-TW" altLang="en-US" dirty="0">
                  <a:solidFill>
                    <a:schemeClr val="tx1"/>
                  </a:solidFill>
                </a:rPr>
                <a:t>影像</a:t>
              </a:r>
              <a:r>
                <a:rPr lang="en-US" dirty="0" err="1">
                  <a:solidFill>
                    <a:schemeClr val="tx1"/>
                  </a:solidFill>
                </a:rPr>
                <a:t>錄像機</a:t>
              </a:r>
              <a:r>
                <a:rPr lang="en-US" dirty="0">
                  <a:solidFill>
                    <a:schemeClr val="tx1"/>
                  </a:solidFill>
                </a:rPr>
                <a:t> 3 </a:t>
              </a:r>
              <a:r>
                <a:rPr lang="en-US" dirty="0" err="1">
                  <a:solidFill>
                    <a:schemeClr val="tx1"/>
                  </a:solidFill>
                </a:rPr>
                <a:t>支援深度學習</a:t>
              </a:r>
              <a:r>
                <a:rPr lang="en-US" dirty="0">
                  <a:solidFill>
                    <a:schemeClr val="tx1"/>
                  </a:solidFill>
                </a:rPr>
                <a:t> AI </a:t>
              </a:r>
              <a:r>
                <a:rPr lang="en-US" dirty="0" err="1">
                  <a:solidFill>
                    <a:schemeClr val="tx1"/>
                  </a:solidFill>
                </a:rPr>
                <a:t>事件和元數據</a:t>
              </a:r>
              <a:r>
                <a:rPr lang="en-US" dirty="0">
                  <a:solidFill>
                    <a:schemeClr val="tx1"/>
                  </a:solidFill>
                </a:rPr>
                <a:t>。 </a:t>
              </a:r>
              <a:r>
                <a:rPr lang="en-US" dirty="0" err="1">
                  <a:solidFill>
                    <a:schemeClr val="tx1"/>
                  </a:solidFill>
                </a:rPr>
                <a:t>當檢測到黑名單車輛時，NVR</a:t>
              </a:r>
              <a:r>
                <a:rPr lang="en-US" dirty="0">
                  <a:solidFill>
                    <a:schemeClr val="tx1"/>
                  </a:solidFill>
                </a:rPr>
                <a:t> </a:t>
              </a:r>
              <a:r>
                <a:rPr lang="en-US" dirty="0" err="1">
                  <a:solidFill>
                    <a:schemeClr val="tx1"/>
                  </a:solidFill>
                </a:rPr>
                <a:t>將顯示即時警報</a:t>
              </a:r>
              <a:r>
                <a:rPr lang="en-US" dirty="0">
                  <a:solidFill>
                    <a:schemeClr val="tx1"/>
                  </a:solidFill>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相較於基於伺服器的 AI 供應商的優勢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數百個通道的深度學習分析可以由單一的</a:t>
            </a:r>
            <a:r>
              <a:rPr lang="en-US" dirty="0"/>
              <a:t> VMS </a:t>
            </a:r>
            <a:r>
              <a:rPr lang="en-US" dirty="0" err="1"/>
              <a:t>伺服器管理，僅需使用一般的伺服器硬體配置</a:t>
            </a:r>
            <a:r>
              <a:rPr lang="en-US" dirty="0"/>
              <a:t>。 </a:t>
            </a:r>
            <a:r>
              <a:rPr lang="en-US" dirty="0" err="1"/>
              <a:t>基於伺服器的</a:t>
            </a:r>
            <a:r>
              <a:rPr lang="en-US" dirty="0"/>
              <a:t> AI </a:t>
            </a:r>
            <a:r>
              <a:rPr lang="en-US" dirty="0" err="1"/>
              <a:t>解決方案通道數量有限，且需要非常昂貴的硬體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當 VMS </a:t>
            </a:r>
            <a:r>
              <a:rPr lang="en-US" dirty="0" err="1"/>
              <a:t>不必承擔運行可能消耗伺服器資源至極限的分析時</a:t>
            </a:r>
            <a:r>
              <a:rPr lang="en-US" dirty="0"/>
              <a:t>，</a:t>
            </a:r>
            <a:r>
              <a:rPr lang="zh-TW" altLang="en-US" dirty="0"/>
              <a:t>影像</a:t>
            </a:r>
            <a:r>
              <a:rPr lang="en-US" dirty="0" err="1"/>
              <a:t>錄製功能的安全性會更高</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對事件的反應更快</a:t>
            </a:r>
            <a:r>
              <a:rPr lang="en-US" dirty="0"/>
              <a:t> – AI </a:t>
            </a:r>
            <a:r>
              <a:rPr lang="zh-TW" altLang="en-US" dirty="0"/>
              <a:t>攝影</a:t>
            </a:r>
            <a:r>
              <a:rPr lang="en-US" dirty="0" err="1"/>
              <a:t>頭可以控制附近的</a:t>
            </a:r>
            <a:r>
              <a:rPr lang="en-US" dirty="0"/>
              <a:t> PTZ </a:t>
            </a:r>
            <a:r>
              <a:rPr lang="zh-TW" altLang="en-US" dirty="0"/>
              <a:t>攝影</a:t>
            </a:r>
            <a:r>
              <a:rPr lang="en-US" dirty="0" err="1"/>
              <a:t>頭以實現即時反應，從而獲得更好的場景</a:t>
            </a:r>
            <a:r>
              <a:rPr lang="zh-TW" altLang="en-US" dirty="0"/>
              <a:t>影像</a:t>
            </a:r>
            <a:r>
              <a:rPr lang="en-US" dirty="0" err="1"/>
              <a:t>覆蓋</a:t>
            </a:r>
            <a:r>
              <a:rPr lang="en-US" dirty="0"/>
              <a:t>。 在 VMS </a:t>
            </a:r>
            <a:r>
              <a:rPr lang="en-US" dirty="0" err="1"/>
              <a:t>端處理的分析將過於緩慢，無法進行適當的反應</a:t>
            </a:r>
            <a:r>
              <a:rPr lang="en-US" dirty="0"/>
              <a:t>。</a:t>
            </a:r>
          </a:p>
          <a:p>
            <a:endParaRPr lang="en-US" dirty="0"/>
          </a:p>
          <a:p>
            <a:pPr marL="285750" indent="-285750">
              <a:buFont typeface="Arial" panose="020B0604020202020204" pitchFamily="34" charset="0"/>
              <a:buChar char="•"/>
            </a:pPr>
            <a:r>
              <a:rPr lang="en-US" dirty="0" err="1"/>
              <a:t>由於</a:t>
            </a:r>
            <a:r>
              <a:rPr lang="en-US" dirty="0"/>
              <a:t> AI </a:t>
            </a:r>
            <a:r>
              <a:rPr lang="en-US" dirty="0" err="1"/>
              <a:t>功能內建於</a:t>
            </a:r>
            <a:r>
              <a:rPr lang="zh-TW" altLang="en-US" dirty="0"/>
              <a:t>攝影</a:t>
            </a:r>
            <a:r>
              <a:rPr lang="en-US" dirty="0" err="1"/>
              <a:t>頭，因此伺服器端不需要任何與分析相關的許可證</a:t>
            </a:r>
            <a:r>
              <a:rPr lang="en-US" dirty="0"/>
              <a:t>。 </a:t>
            </a:r>
            <a:r>
              <a:rPr lang="en-US" dirty="0" err="1"/>
              <a:t>因此，在某些情況下，VMS</a:t>
            </a:r>
            <a:r>
              <a:rPr lang="en-US" dirty="0"/>
              <a:t> </a:t>
            </a:r>
            <a:r>
              <a:rPr lang="en-US" dirty="0" err="1"/>
              <a:t>的成本比基於伺服器的</a:t>
            </a:r>
            <a:r>
              <a:rPr lang="en-US" dirty="0"/>
              <a:t> AI </a:t>
            </a:r>
            <a:r>
              <a:rPr lang="en-US" dirty="0" err="1"/>
              <a:t>解決方案低至</a:t>
            </a:r>
            <a:r>
              <a:rPr lang="en-US" dirty="0"/>
              <a:t> 10 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Corporate (及 CMS 2) </a:t>
            </a:r>
            <a:r>
              <a:rPr lang="en-US" dirty="0" err="1"/>
              <a:t>以以下方式管理來自</a:t>
            </a:r>
            <a:r>
              <a:rPr lang="zh-TW" altLang="en-US" dirty="0"/>
              <a:t>攝影</a:t>
            </a:r>
            <a:r>
              <a:rPr lang="en-US" dirty="0" err="1"/>
              <a:t>頭的分析事件</a:t>
            </a:r>
            <a:r>
              <a:rPr lang="en-US" dirty="0"/>
              <a:t>：</a:t>
            </a:r>
          </a:p>
          <a:p>
            <a:endParaRPr lang="en-US" dirty="0"/>
          </a:p>
          <a:p>
            <a:pPr marL="342900" indent="-342900">
              <a:buAutoNum type="arabicPeriod"/>
            </a:pPr>
            <a:r>
              <a:rPr lang="en-US" dirty="0" err="1"/>
              <a:t>設置分析規則和閾值，例如，群眾有多大，多久被視為徘徊</a:t>
            </a:r>
            <a:r>
              <a:rPr lang="en-US" dirty="0"/>
              <a:t>。</a:t>
            </a:r>
          </a:p>
          <a:p>
            <a:pPr marL="342900" indent="-342900">
              <a:buAutoNum type="arabicPeriod"/>
            </a:pPr>
            <a:endParaRPr lang="en-US" dirty="0"/>
          </a:p>
          <a:p>
            <a:pPr marL="342900" indent="-342900">
              <a:buAutoNum type="arabicPeriod"/>
            </a:pPr>
            <a:r>
              <a:rPr lang="en-US" dirty="0" err="1"/>
              <a:t>從所有</a:t>
            </a:r>
            <a:r>
              <a:rPr lang="zh-TW" altLang="en-US" dirty="0"/>
              <a:t>攝影</a:t>
            </a:r>
            <a:r>
              <a:rPr lang="en-US" dirty="0" err="1"/>
              <a:t>頭接收實時分析事件，並根據預定義的行動做出回應，例如發送電子郵件、即時彈出VMS螢幕上的</a:t>
            </a:r>
            <a:r>
              <a:rPr lang="zh-TW" altLang="en-US" dirty="0"/>
              <a:t>影像</a:t>
            </a:r>
            <a:r>
              <a:rPr lang="en-US" dirty="0" err="1"/>
              <a:t>頻道等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推送到巡邏保安的移動應用程式</a:t>
            </a:r>
            <a:r>
              <a:rPr lang="en-US" dirty="0"/>
              <a:t>。</a:t>
            </a:r>
          </a:p>
          <a:p>
            <a:pPr marL="342900" indent="-342900">
              <a:buAutoNum type="arabicPeriod"/>
            </a:pPr>
            <a:endParaRPr lang="en-US" dirty="0"/>
          </a:p>
          <a:p>
            <a:pPr marL="342900" indent="-342900">
              <a:buAutoNum type="arabicPeriod"/>
            </a:pPr>
            <a:r>
              <a:rPr lang="en-US" dirty="0" err="1"/>
              <a:t>按特定過濾規則、書籤、縮略圖進行搜索</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直接從ACTi公司購買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+1-866-410-2284（免費）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8126</TotalTime>
  <Words>1293</Words>
  <Application>Microsoft Office PowerPoint</Application>
  <PresentationFormat>如螢幕大小 (4:3)</PresentationFormat>
  <Paragraphs>467</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23</cp:revision>
  <dcterms:created xsi:type="dcterms:W3CDTF">2015-08-31T10:30:03Z</dcterms:created>
  <dcterms:modified xsi:type="dcterms:W3CDTF">2025-02-13T03:10:04Z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