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73" r:id="rId5"/>
  </p:sldMasterIdLst>
  <p:notesMasterIdLst>
    <p:notesMasterId r:id="rId35"/>
  </p:notesMasterIdLst>
  <p:sldIdLst>
    <p:sldId id="279" r:id="rId6"/>
    <p:sldId id="465" r:id="rId7"/>
    <p:sldId id="500" r:id="rId8"/>
    <p:sldId id="501" r:id="rId9"/>
    <p:sldId id="437" r:id="rId10"/>
    <p:sldId id="467" r:id="rId11"/>
    <p:sldId id="508" r:id="rId12"/>
    <p:sldId id="507" r:id="rId13"/>
    <p:sldId id="476" r:id="rId14"/>
    <p:sldId id="469" r:id="rId15"/>
    <p:sldId id="477" r:id="rId16"/>
    <p:sldId id="478" r:id="rId17"/>
    <p:sldId id="479" r:id="rId18"/>
    <p:sldId id="480" r:id="rId19"/>
    <p:sldId id="498" r:id="rId20"/>
    <p:sldId id="499" r:id="rId21"/>
    <p:sldId id="510" r:id="rId22"/>
    <p:sldId id="509" r:id="rId23"/>
    <p:sldId id="511" r:id="rId24"/>
    <p:sldId id="402" r:id="rId25"/>
    <p:sldId id="413" r:id="rId26"/>
    <p:sldId id="461" r:id="rId27"/>
    <p:sldId id="462" r:id="rId28"/>
    <p:sldId id="458" r:id="rId29"/>
    <p:sldId id="434" r:id="rId30"/>
    <p:sldId id="440" r:id="rId31"/>
    <p:sldId id="441" r:id="rId32"/>
    <p:sldId id="388" r:id="rId33"/>
    <p:sldId id="387" r:id="rId34"/>
  </p:sldIdLst>
  <p:sldSz cx="9144000" cy="6858000" type="screen4x3"/>
  <p:notesSz cx="6858000" cy="9144000"/>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00B050"/>
    <a:srgbClr val="FFFFE5"/>
    <a:srgbClr val="FDEADA"/>
    <a:srgbClr val="EE867E"/>
    <a:srgbClr val="FFFF99"/>
    <a:srgbClr val="FFFF00"/>
    <a:srgbClr val="000000"/>
    <a:srgbClr val="00FFFF"/>
    <a:srgbClr val="B6B0A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6145820-9953-BD9F-2AD3-B584A214065A}" v="33" dt="2024-10-21T08:59:03.821"/>
    <p1510:client id="{6BEA346D-6BBF-E4BD-2441-77AEFE3B0BBF}" v="31" dt="2024-10-21T08:57:22.446"/>
  </p1510:revLst>
</p1510:revInfo>
</file>

<file path=ppt/tableStyles.xml><?xml version="1.0" encoding="utf-8"?>
<a:tblStyleLst xmlns:a="http://schemas.openxmlformats.org/drawingml/2006/main" def="{5C22544A-7EE6-4342-B048-85BDC9FD1C3A}">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9" d="100"/>
          <a:sy n="79" d="100"/>
        </p:scale>
        <p:origin x="1570" y="72"/>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tableStyles" Target="tableStyles.xml"/><Relationship Id="rId21" Type="http://schemas.openxmlformats.org/officeDocument/2006/relationships/slide" Target="slides/slide16.xml"/><Relationship Id="rId34" Type="http://schemas.openxmlformats.org/officeDocument/2006/relationships/slide" Target="slides/slide29.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viewProps" Target="viewProps.xml"/><Relationship Id="rId40" Type="http://schemas.microsoft.com/office/2015/10/relationships/revisionInfo" Target="revisionInfo.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presProps" Target="presProps.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notesMaster" Target="notesMasters/notesMaster1.xml"/><Relationship Id="rId8" Type="http://schemas.openxmlformats.org/officeDocument/2006/relationships/slide" Target="slides/slide3.xml"/><Relationship Id="rId3"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F1EAEA8-C580-4CC9-B3EF-4E14DF11FF9C}" type="datetimeFigureOut">
              <a:rPr lang="zh-TW" altLang="en-US" smtClean="0"/>
              <a:t>2024/12/18</a:t>
            </a:fld>
            <a:endParaRPr lang="zh-TW" altLang="en-US"/>
          </a:p>
        </p:txBody>
      </p:sp>
      <p:sp>
        <p:nvSpPr>
          <p:cNvPr id="4" name="投影片圖像版面配置區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TW" altLang="en-US"/>
          </a:p>
        </p:txBody>
      </p:sp>
      <p:sp>
        <p:nvSpPr>
          <p:cNvPr id="5" name="備忘稿版面配置區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6" name="頁尾版面配置區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TW" altLang="en-US"/>
          </a:p>
        </p:txBody>
      </p:sp>
      <p:sp>
        <p:nvSpPr>
          <p:cNvPr id="7" name="投影片編號版面配置區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86C6233-C7E1-4D2C-B863-5ADE50BD5A61}" type="slidenum">
              <a:rPr lang="zh-TW" altLang="en-US" smtClean="0"/>
              <a:t>‹#›</a:t>
            </a:fld>
            <a:endParaRPr lang="zh-TW" altLang="en-US"/>
          </a:p>
        </p:txBody>
      </p:sp>
    </p:spTree>
    <p:extLst>
      <p:ext uri="{BB962C8B-B14F-4D97-AF65-F5344CB8AC3E}">
        <p14:creationId xmlns:p14="http://schemas.microsoft.com/office/powerpoint/2010/main" val="858542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86C6233-C7E1-4D2C-B863-5ADE50BD5A61}" type="slidenum">
              <a:rPr lang="zh-TW" altLang="en-US" smtClean="0"/>
              <a:t>1</a:t>
            </a:fld>
            <a:endParaRPr lang="zh-TW" altLang="en-US"/>
          </a:p>
        </p:txBody>
      </p:sp>
    </p:spTree>
    <p:extLst>
      <p:ext uri="{BB962C8B-B14F-4D97-AF65-F5344CB8AC3E}">
        <p14:creationId xmlns:p14="http://schemas.microsoft.com/office/powerpoint/2010/main" val="130734533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3</a:t>
            </a:fld>
            <a:endParaRPr lang="zh-TW" altLang="en-US"/>
          </a:p>
        </p:txBody>
      </p:sp>
    </p:spTree>
    <p:extLst>
      <p:ext uri="{BB962C8B-B14F-4D97-AF65-F5344CB8AC3E}">
        <p14:creationId xmlns:p14="http://schemas.microsoft.com/office/powerpoint/2010/main" val="290454272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4</a:t>
            </a:fld>
            <a:endParaRPr lang="zh-TW" altLang="en-US"/>
          </a:p>
        </p:txBody>
      </p:sp>
    </p:spTree>
    <p:extLst>
      <p:ext uri="{BB962C8B-B14F-4D97-AF65-F5344CB8AC3E}">
        <p14:creationId xmlns:p14="http://schemas.microsoft.com/office/powerpoint/2010/main" val="9449948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5</a:t>
            </a:fld>
            <a:endParaRPr lang="zh-TW" altLang="en-US"/>
          </a:p>
        </p:txBody>
      </p:sp>
    </p:spTree>
    <p:extLst>
      <p:ext uri="{BB962C8B-B14F-4D97-AF65-F5344CB8AC3E}">
        <p14:creationId xmlns:p14="http://schemas.microsoft.com/office/powerpoint/2010/main" val="112405949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6</a:t>
            </a:fld>
            <a:endParaRPr lang="zh-TW" altLang="en-US"/>
          </a:p>
        </p:txBody>
      </p:sp>
    </p:spTree>
    <p:extLst>
      <p:ext uri="{BB962C8B-B14F-4D97-AF65-F5344CB8AC3E}">
        <p14:creationId xmlns:p14="http://schemas.microsoft.com/office/powerpoint/2010/main" val="213047338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7</a:t>
            </a:fld>
            <a:endParaRPr lang="zh-TW" altLang="en-US"/>
          </a:p>
        </p:txBody>
      </p:sp>
    </p:spTree>
    <p:extLst>
      <p:ext uri="{BB962C8B-B14F-4D97-AF65-F5344CB8AC3E}">
        <p14:creationId xmlns:p14="http://schemas.microsoft.com/office/powerpoint/2010/main" val="107813461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8</a:t>
            </a:fld>
            <a:endParaRPr lang="zh-TW" altLang="en-US"/>
          </a:p>
        </p:txBody>
      </p:sp>
    </p:spTree>
    <p:extLst>
      <p:ext uri="{BB962C8B-B14F-4D97-AF65-F5344CB8AC3E}">
        <p14:creationId xmlns:p14="http://schemas.microsoft.com/office/powerpoint/2010/main" val="170975989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9</a:t>
            </a:fld>
            <a:endParaRPr lang="zh-TW" altLang="en-US"/>
          </a:p>
        </p:txBody>
      </p:sp>
    </p:spTree>
    <p:extLst>
      <p:ext uri="{BB962C8B-B14F-4D97-AF65-F5344CB8AC3E}">
        <p14:creationId xmlns:p14="http://schemas.microsoft.com/office/powerpoint/2010/main" val="8051177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10</a:t>
            </a:fld>
            <a:endParaRPr lang="zh-TW" altLang="en-US"/>
          </a:p>
        </p:txBody>
      </p:sp>
    </p:spTree>
    <p:extLst>
      <p:ext uri="{BB962C8B-B14F-4D97-AF65-F5344CB8AC3E}">
        <p14:creationId xmlns:p14="http://schemas.microsoft.com/office/powerpoint/2010/main" val="28995120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11</a:t>
            </a:fld>
            <a:endParaRPr lang="zh-TW" altLang="en-US"/>
          </a:p>
        </p:txBody>
      </p:sp>
    </p:spTree>
    <p:extLst>
      <p:ext uri="{BB962C8B-B14F-4D97-AF65-F5344CB8AC3E}">
        <p14:creationId xmlns:p14="http://schemas.microsoft.com/office/powerpoint/2010/main" val="342436414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12</a:t>
            </a:fld>
            <a:endParaRPr lang="zh-TW" altLang="en-US"/>
          </a:p>
        </p:txBody>
      </p:sp>
    </p:spTree>
    <p:extLst>
      <p:ext uri="{BB962C8B-B14F-4D97-AF65-F5344CB8AC3E}">
        <p14:creationId xmlns:p14="http://schemas.microsoft.com/office/powerpoint/2010/main" val="129857616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13</a:t>
            </a:fld>
            <a:endParaRPr lang="zh-TW" altLang="en-US"/>
          </a:p>
        </p:txBody>
      </p:sp>
    </p:spTree>
    <p:extLst>
      <p:ext uri="{BB962C8B-B14F-4D97-AF65-F5344CB8AC3E}">
        <p14:creationId xmlns:p14="http://schemas.microsoft.com/office/powerpoint/2010/main" val="250660112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14</a:t>
            </a:fld>
            <a:endParaRPr lang="zh-TW" altLang="en-US"/>
          </a:p>
        </p:txBody>
      </p:sp>
    </p:spTree>
    <p:extLst>
      <p:ext uri="{BB962C8B-B14F-4D97-AF65-F5344CB8AC3E}">
        <p14:creationId xmlns:p14="http://schemas.microsoft.com/office/powerpoint/2010/main" val="47994249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15</a:t>
            </a:fld>
            <a:endParaRPr lang="zh-TW" altLang="en-US"/>
          </a:p>
        </p:txBody>
      </p:sp>
    </p:spTree>
    <p:extLst>
      <p:ext uri="{BB962C8B-B14F-4D97-AF65-F5344CB8AC3E}">
        <p14:creationId xmlns:p14="http://schemas.microsoft.com/office/powerpoint/2010/main" val="288115428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16</a:t>
            </a:fld>
            <a:endParaRPr lang="zh-TW" altLang="en-US"/>
          </a:p>
        </p:txBody>
      </p:sp>
    </p:spTree>
    <p:extLst>
      <p:ext uri="{BB962C8B-B14F-4D97-AF65-F5344CB8AC3E}">
        <p14:creationId xmlns:p14="http://schemas.microsoft.com/office/powerpoint/2010/main" val="60348826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17</a:t>
            </a:fld>
            <a:endParaRPr lang="zh-TW" altLang="en-US"/>
          </a:p>
        </p:txBody>
      </p:sp>
    </p:spTree>
    <p:extLst>
      <p:ext uri="{BB962C8B-B14F-4D97-AF65-F5344CB8AC3E}">
        <p14:creationId xmlns:p14="http://schemas.microsoft.com/office/powerpoint/2010/main" val="204298345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18</a:t>
            </a:fld>
            <a:endParaRPr lang="zh-TW" altLang="en-US"/>
          </a:p>
        </p:txBody>
      </p:sp>
    </p:spTree>
    <p:extLst>
      <p:ext uri="{BB962C8B-B14F-4D97-AF65-F5344CB8AC3E}">
        <p14:creationId xmlns:p14="http://schemas.microsoft.com/office/powerpoint/2010/main" val="142073191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6E0A2B-255F-2A85-E160-19C74A5B2B8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32E961-834A-D1D3-B909-5B95FF5183B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8C2D821-1409-C152-3D91-D52E2B1BB09A}"/>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1510861A-963E-89F8-121F-39F6843282DF}"/>
              </a:ext>
            </a:extLst>
          </p:cNvPr>
          <p:cNvSpPr>
            <a:spLocks noGrp="1"/>
          </p:cNvSpPr>
          <p:nvPr>
            <p:ph type="sldNum" sz="quarter" idx="5"/>
          </p:nvPr>
        </p:nvSpPr>
        <p:spPr/>
        <p:txBody>
          <a:bodyPr/>
          <a:lstStyle/>
          <a:p>
            <a:fld id="{C86C6233-C7E1-4D2C-B863-5ADE50BD5A61}" type="slidenum">
              <a:rPr lang="zh-TW" altLang="en-US" smtClean="0"/>
              <a:t>19</a:t>
            </a:fld>
            <a:endParaRPr lang="zh-TW" altLang="en-US"/>
          </a:p>
        </p:txBody>
      </p:sp>
    </p:spTree>
    <p:extLst>
      <p:ext uri="{BB962C8B-B14F-4D97-AF65-F5344CB8AC3E}">
        <p14:creationId xmlns:p14="http://schemas.microsoft.com/office/powerpoint/2010/main" val="267554998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20</a:t>
            </a:fld>
            <a:endParaRPr lang="zh-TW" altLang="en-US"/>
          </a:p>
        </p:txBody>
      </p:sp>
    </p:spTree>
    <p:extLst>
      <p:ext uri="{BB962C8B-B14F-4D97-AF65-F5344CB8AC3E}">
        <p14:creationId xmlns:p14="http://schemas.microsoft.com/office/powerpoint/2010/main" val="123681737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21</a:t>
            </a:fld>
            <a:endParaRPr lang="zh-TW" altLang="en-US"/>
          </a:p>
        </p:txBody>
      </p:sp>
    </p:spTree>
    <p:extLst>
      <p:ext uri="{BB962C8B-B14F-4D97-AF65-F5344CB8AC3E}">
        <p14:creationId xmlns:p14="http://schemas.microsoft.com/office/powerpoint/2010/main" val="417803800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22</a:t>
            </a:fld>
            <a:endParaRPr lang="zh-TW" altLang="en-US"/>
          </a:p>
        </p:txBody>
      </p:sp>
    </p:spTree>
    <p:extLst>
      <p:ext uri="{BB962C8B-B14F-4D97-AF65-F5344CB8AC3E}">
        <p14:creationId xmlns:p14="http://schemas.microsoft.com/office/powerpoint/2010/main" val="149329654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23</a:t>
            </a:fld>
            <a:endParaRPr lang="zh-TW" altLang="en-US"/>
          </a:p>
        </p:txBody>
      </p:sp>
    </p:spTree>
    <p:extLst>
      <p:ext uri="{BB962C8B-B14F-4D97-AF65-F5344CB8AC3E}">
        <p14:creationId xmlns:p14="http://schemas.microsoft.com/office/powerpoint/2010/main" val="345851637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25</a:t>
            </a:fld>
            <a:endParaRPr lang="zh-TW" altLang="en-US"/>
          </a:p>
        </p:txBody>
      </p:sp>
    </p:spTree>
    <p:extLst>
      <p:ext uri="{BB962C8B-B14F-4D97-AF65-F5344CB8AC3E}">
        <p14:creationId xmlns:p14="http://schemas.microsoft.com/office/powerpoint/2010/main" val="158736365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28</a:t>
            </a:fld>
            <a:endParaRPr lang="zh-TW" altLang="en-US"/>
          </a:p>
        </p:txBody>
      </p:sp>
    </p:spTree>
    <p:extLst>
      <p:ext uri="{BB962C8B-B14F-4D97-AF65-F5344CB8AC3E}">
        <p14:creationId xmlns:p14="http://schemas.microsoft.com/office/powerpoint/2010/main" val="257549486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29</a:t>
            </a:fld>
            <a:endParaRPr lang="zh-TW" altLang="en-US"/>
          </a:p>
        </p:txBody>
      </p:sp>
    </p:spTree>
    <p:extLst>
      <p:ext uri="{BB962C8B-B14F-4D97-AF65-F5344CB8AC3E}">
        <p14:creationId xmlns:p14="http://schemas.microsoft.com/office/powerpoint/2010/main" val="123081100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5_標題投影片">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6"/>
            <a:ext cx="7772400" cy="1470025"/>
          </a:xfrm>
        </p:spPr>
        <p:txBody>
          <a:bodyPr/>
          <a:lstStyle/>
          <a:p>
            <a:r>
              <a:rPr kumimoji="1" lang="zh-TW" altLang="en-US"/>
              <a:t>按一下以編輯母片標題樣式</a:t>
            </a:r>
          </a:p>
        </p:txBody>
      </p:sp>
      <p:sp>
        <p:nvSpPr>
          <p:cNvPr id="4" name="日期版面配置區 3"/>
          <p:cNvSpPr>
            <a:spLocks noGrp="1"/>
          </p:cNvSpPr>
          <p:nvPr>
            <p:ph type="dt" sz="half" idx="10"/>
          </p:nvPr>
        </p:nvSpPr>
        <p:spPr/>
        <p:txBody>
          <a:bodyPr/>
          <a:lstStyle/>
          <a:p>
            <a:fld id="{01A9764C-6F1C-48C5-80A6-6E301BE0A37C}" type="datetimeFigureOut">
              <a:rPr lang="zh-TW" altLang="en-US" smtClean="0"/>
              <a:t>2024/12/18</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BD7413F8-00F0-408D-80E2-21D65E6EDE85}" type="slidenum">
              <a:rPr lang="zh-TW" altLang="en-US" smtClean="0"/>
              <a:t>‹#›</a:t>
            </a:fld>
            <a:endParaRPr lang="zh-TW" altLang="en-US"/>
          </a:p>
        </p:txBody>
      </p:sp>
    </p:spTree>
    <p:extLst>
      <p:ext uri="{BB962C8B-B14F-4D97-AF65-F5344CB8AC3E}">
        <p14:creationId xmlns:p14="http://schemas.microsoft.com/office/powerpoint/2010/main" val="29568858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a:t>按一下以編輯母片標題樣式</a:t>
            </a:r>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2024/12/18</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5416921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2024/12/18</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9484746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2024/12/18</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42251210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2024/12/18</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2203907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p:txBody>
          <a:bodyPr/>
          <a:lstStyle/>
          <a:p>
            <a:fld id="{C2DBAA0B-C0C8-49F7-90A6-881E800F52F7}" type="datetimeFigureOut">
              <a:rPr lang="zh-TW" altLang="en-US" smtClean="0"/>
              <a:t>2024/12/18</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4036100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2"/>
          <p:cNvSpPr>
            <a:spLocks noGrp="1"/>
          </p:cNvSpPr>
          <p:nvPr>
            <p:ph type="dt" sz="half" idx="10"/>
          </p:nvPr>
        </p:nvSpPr>
        <p:spPr/>
        <p:txBody>
          <a:bodyPr/>
          <a:lstStyle/>
          <a:p>
            <a:fld id="{C2DBAA0B-C0C8-49F7-90A6-881E800F52F7}" type="datetimeFigureOut">
              <a:rPr lang="zh-TW" altLang="en-US" smtClean="0"/>
              <a:t>2024/12/18</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5958926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C2DBAA0B-C0C8-49F7-90A6-881E800F52F7}" type="datetimeFigureOut">
              <a:rPr lang="zh-TW" altLang="en-US" smtClean="0"/>
              <a:t>2024/12/18</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8258272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2024/12/18</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7768559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2024/12/18</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7007570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2024/12/18</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87488589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2024/12/18</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680531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5_標題投影片">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6"/>
            <a:ext cx="7772400" cy="1470025"/>
          </a:xfrm>
        </p:spPr>
        <p:txBody>
          <a:bodyPr/>
          <a:lstStyle/>
          <a:p>
            <a:r>
              <a:rPr kumimoji="1" lang="zh-TW" altLang="en-US"/>
              <a:t>按一下以編輯母片標題樣式</a:t>
            </a:r>
          </a:p>
        </p:txBody>
      </p:sp>
      <p:sp>
        <p:nvSpPr>
          <p:cNvPr id="4" name="日期版面配置區 3"/>
          <p:cNvSpPr>
            <a:spLocks noGrp="1"/>
          </p:cNvSpPr>
          <p:nvPr>
            <p:ph type="dt" sz="half" idx="10"/>
          </p:nvPr>
        </p:nvSpPr>
        <p:spPr/>
        <p:txBody>
          <a:bodyPr/>
          <a:lstStyle/>
          <a:p>
            <a:fld id="{01A9764C-6F1C-48C5-80A6-6E301BE0A37C}" type="datetimeFigureOut">
              <a:rPr lang="zh-TW" altLang="en-US" smtClean="0"/>
              <a:t>2024/12/18</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BD7413F8-00F0-408D-80E2-21D65E6EDE85}" type="slidenum">
              <a:rPr lang="zh-TW" altLang="en-US" smtClean="0"/>
              <a:t>‹#›</a:t>
            </a:fld>
            <a:endParaRPr lang="zh-TW" altLang="en-US"/>
          </a:p>
        </p:txBody>
      </p:sp>
    </p:spTree>
    <p:extLst>
      <p:ext uri="{BB962C8B-B14F-4D97-AF65-F5344CB8AC3E}">
        <p14:creationId xmlns:p14="http://schemas.microsoft.com/office/powerpoint/2010/main" val="295688587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a:t>按一下以編輯母片標題樣式</a:t>
            </a:r>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2024/12/18</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22873638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2024/12/18</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84295917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2024/12/18</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50390340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2024/12/18</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99188842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p:txBody>
          <a:bodyPr/>
          <a:lstStyle/>
          <a:p>
            <a:fld id="{3AFD60C7-6302-4E0B-9F11-B5420923225C}" type="datetimeFigureOut">
              <a:rPr lang="zh-TW" altLang="en-US" smtClean="0"/>
              <a:t>2024/12/18</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70363679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2"/>
          <p:cNvSpPr>
            <a:spLocks noGrp="1"/>
          </p:cNvSpPr>
          <p:nvPr>
            <p:ph type="dt" sz="half" idx="10"/>
          </p:nvPr>
        </p:nvSpPr>
        <p:spPr/>
        <p:txBody>
          <a:bodyPr/>
          <a:lstStyle/>
          <a:p>
            <a:fld id="{3AFD60C7-6302-4E0B-9F11-B5420923225C}" type="datetimeFigureOut">
              <a:rPr lang="zh-TW" altLang="en-US" smtClean="0"/>
              <a:t>2024/12/18</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39916750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3AFD60C7-6302-4E0B-9F11-B5420923225C}" type="datetimeFigureOut">
              <a:rPr lang="zh-TW" altLang="en-US" smtClean="0"/>
              <a:t>2024/12/18</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78290695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2024/12/18</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76002282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2024/12/18</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95969448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2024/12/18</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36977977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2024/12/18</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0021786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2DBAA0B-C0C8-49F7-90A6-881E800F52F7}" type="datetimeFigureOut">
              <a:rPr lang="zh-TW" altLang="en-US" smtClean="0"/>
              <a:t>2024/12/18</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38A350A-6DAB-4F6D-9484-B7AE1BB47BE3}" type="slidenum">
              <a:rPr lang="zh-TW" altLang="en-US" smtClean="0"/>
              <a:t>‹#›</a:t>
            </a:fld>
            <a:endParaRPr lang="zh-TW" altLang="en-US"/>
          </a:p>
        </p:txBody>
      </p:sp>
      <p:pic>
        <p:nvPicPr>
          <p:cNvPr id="2050" name="Picture 2" descr="G:\90. Personal\Samantha.Hu\ACTi Slides Layout (3).jpg"/>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3269" y="0"/>
            <a:ext cx="9120188"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02270257"/>
      </p:ext>
    </p:extLst>
  </p:cSld>
  <p:clrMap bg1="lt1" tx1="dk1" bg2="lt2" tx2="dk2" accent1="accent1" accent2="accent2" accent3="accent3" accent4="accent4" accent5="accent5" accent6="accent6" hlink="hlink" folHlink="folHlink"/>
  <p:sldLayoutIdLst>
    <p:sldLayoutId id="2147483672"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 id="2147483671"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AFD60C7-6302-4E0B-9F11-B5420923225C}" type="datetimeFigureOut">
              <a:rPr lang="zh-TW" altLang="en-US" smtClean="0"/>
              <a:t>2024/12/18</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694897228"/>
      </p:ext>
    </p:extLst>
  </p:cSld>
  <p:clrMap bg1="lt1" tx1="dk1" bg2="lt2" tx2="dk2" accent1="accent1" accent2="accent2" accent3="accent3" accent4="accent4" accent5="accent5" accent6="accent6" hlink="hlink" folHlink="folHlink"/>
  <p:sldLayoutIdLst>
    <p:sldLayoutId id="2147483685"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8.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slide" Target="slide16.xml"/><Relationship Id="rId7" Type="http://schemas.openxmlformats.org/officeDocument/2006/relationships/image" Target="../media/image14.png"/><Relationship Id="rId2" Type="http://schemas.openxmlformats.org/officeDocument/2006/relationships/notesSlide" Target="../notesSlides/notesSlide5.xml"/><Relationship Id="rId1" Type="http://schemas.openxmlformats.org/officeDocument/2006/relationships/slideLayout" Target="../slideLayouts/slideLayout8.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 Id="rId9" Type="http://schemas.openxmlformats.org/officeDocument/2006/relationships/image" Target="../media/image16.png"/></Relationships>
</file>

<file path=ppt/slides/_rels/slide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6.xml"/><Relationship Id="rId1" Type="http://schemas.openxmlformats.org/officeDocument/2006/relationships/slideLayout" Target="../slideLayouts/slideLayout8.xml"/><Relationship Id="rId5" Type="http://schemas.openxmlformats.org/officeDocument/2006/relationships/image" Target="../media/image18.png"/><Relationship Id="rId4" Type="http://schemas.openxmlformats.org/officeDocument/2006/relationships/hyperlink" Target="https://www.acti.com/solutions/access-control-solution?sid=S200"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7.xml"/><Relationship Id="rId1" Type="http://schemas.openxmlformats.org/officeDocument/2006/relationships/slideLayout" Target="../slideLayouts/slideLayout8.xml"/><Relationship Id="rId5" Type="http://schemas.openxmlformats.org/officeDocument/2006/relationships/image" Target="../media/image19.png"/><Relationship Id="rId4" Type="http://schemas.openxmlformats.org/officeDocument/2006/relationships/hyperlink" Target="https://www.acti.com/solutions/access-control-solution?sid=S200" TargetMode="External"/></Relationships>
</file>

<file path=ppt/slides/_rels/slide9.xml.rels><?xml version="1.0" encoding="UTF-8" standalone="yes"?>
<Relationships xmlns="http://schemas.openxmlformats.org/package/2006/relationships"><Relationship Id="rId8" Type="http://schemas.openxmlformats.org/officeDocument/2006/relationships/hyperlink" Target="https://www.acti.com/solutions/cloud-based-NVR-solution?sid=S130" TargetMode="External"/><Relationship Id="rId3" Type="http://schemas.openxmlformats.org/officeDocument/2006/relationships/image" Target="../media/image20.png"/><Relationship Id="rId7" Type="http://schemas.openxmlformats.org/officeDocument/2006/relationships/image" Target="../media/image22.png"/><Relationship Id="rId2" Type="http://schemas.openxmlformats.org/officeDocument/2006/relationships/notesSlide" Target="../notesSlides/notesSlide8.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5" Type="http://schemas.openxmlformats.org/officeDocument/2006/relationships/image" Target="../media/image21.png"/><Relationship Id="rId4" Type="http://schemas.openxmlformats.org/officeDocument/2006/relationships/hyperlink" Target="https://www.acti.com/solutions/windows-based-NVR-solution?sid=S110" TargetMode="External"/><Relationship Id="rId9" Type="http://schemas.openxmlformats.org/officeDocument/2006/relationships/image" Target="../media/image23.jpg"/></Relationships>
</file>

<file path=ppt/slides/_rels/slide1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9.xml"/><Relationship Id="rId1" Type="http://schemas.openxmlformats.org/officeDocument/2006/relationships/slideLayout" Target="../slideLayouts/slideLayout8.xml"/><Relationship Id="rId6" Type="http://schemas.openxmlformats.org/officeDocument/2006/relationships/hyperlink" Target="https://www.acti.com/solutions/access-control-solution?sid=S200" TargetMode="External"/><Relationship Id="rId5" Type="http://schemas.openxmlformats.org/officeDocument/2006/relationships/image" Target="../media/image17.png"/><Relationship Id="rId4" Type="http://schemas.openxmlformats.org/officeDocument/2006/relationships/slide" Target="slide22.xml"/></Relationships>
</file>

<file path=ppt/slides/_rels/slide11.xml.rels><?xml version="1.0" encoding="UTF-8" standalone="yes"?>
<Relationships xmlns="http://schemas.openxmlformats.org/package/2006/relationships"><Relationship Id="rId8" Type="http://schemas.openxmlformats.org/officeDocument/2006/relationships/hyperlink" Target="https://www.acti.com/solutions/cloud-based-NVR-solution?sid=S130" TargetMode="External"/><Relationship Id="rId3" Type="http://schemas.openxmlformats.org/officeDocument/2006/relationships/image" Target="../media/image20.png"/><Relationship Id="rId7" Type="http://schemas.openxmlformats.org/officeDocument/2006/relationships/image" Target="../media/image22.png"/><Relationship Id="rId2" Type="http://schemas.openxmlformats.org/officeDocument/2006/relationships/notesSlide" Target="../notesSlides/notesSlide10.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5" Type="http://schemas.openxmlformats.org/officeDocument/2006/relationships/image" Target="../media/image21.png"/><Relationship Id="rId4" Type="http://schemas.openxmlformats.org/officeDocument/2006/relationships/hyperlink" Target="https://www.acti.com/solutions/windows-based-NVR-solution?sid=S110" TargetMode="External"/><Relationship Id="rId9" Type="http://schemas.openxmlformats.org/officeDocument/2006/relationships/image" Target="../media/image25.PNG"/></Relationships>
</file>

<file path=ppt/slides/_rels/slide12.xml.rels><?xml version="1.0" encoding="UTF-8" standalone="yes"?>
<Relationships xmlns="http://schemas.openxmlformats.org/package/2006/relationships"><Relationship Id="rId8" Type="http://schemas.openxmlformats.org/officeDocument/2006/relationships/hyperlink" Target="https://www.acti.com/solutions/windows-based-NVR-and-CMS-solution?sid=S120" TargetMode="External"/><Relationship Id="rId13" Type="http://schemas.openxmlformats.org/officeDocument/2006/relationships/image" Target="../media/image27.png"/><Relationship Id="rId3" Type="http://schemas.openxmlformats.org/officeDocument/2006/relationships/hyperlink" Target="https://www.acti.com/product/VMGB-370" TargetMode="External"/><Relationship Id="rId7" Type="http://schemas.openxmlformats.org/officeDocument/2006/relationships/image" Target="../media/image21.png"/><Relationship Id="rId12" Type="http://schemas.openxmlformats.org/officeDocument/2006/relationships/hyperlink" Target="https://www.acti.com/solutions/third-party-application-integrated-solution?sid=S220" TargetMode="External"/><Relationship Id="rId2" Type="http://schemas.openxmlformats.org/officeDocument/2006/relationships/notesSlide" Target="../notesSlides/notesSlide11.xml"/><Relationship Id="rId1" Type="http://schemas.openxmlformats.org/officeDocument/2006/relationships/slideLayout" Target="../slideLayouts/slideLayout8.xml"/><Relationship Id="rId6" Type="http://schemas.openxmlformats.org/officeDocument/2006/relationships/hyperlink" Target="https://www.acti.com/solutions/windows-based-NVR-solution?sid=S110" TargetMode="External"/><Relationship Id="rId11" Type="http://schemas.openxmlformats.org/officeDocument/2006/relationships/image" Target="../media/image26.png"/><Relationship Id="rId5" Type="http://schemas.openxmlformats.org/officeDocument/2006/relationships/image" Target="../media/image20.png"/><Relationship Id="rId15" Type="http://schemas.openxmlformats.org/officeDocument/2006/relationships/image" Target="../media/image28.png"/><Relationship Id="rId10" Type="http://schemas.openxmlformats.org/officeDocument/2006/relationships/hyperlink" Target="https://www.acti.com/solutions/cloud-based-NVR-solution?sid=S130" TargetMode="External"/><Relationship Id="rId4" Type="http://schemas.openxmlformats.org/officeDocument/2006/relationships/hyperlink" Target="https://www.acti.com/product/VMGB-371" TargetMode="External"/><Relationship Id="rId9" Type="http://schemas.openxmlformats.org/officeDocument/2006/relationships/image" Target="../media/image22.png"/><Relationship Id="rId14" Type="http://schemas.openxmlformats.org/officeDocument/2006/relationships/hyperlink" Target="https://www.acti.com/solutions/third-party-vms-integrated-solution-sf23?sid=S230" TargetMode="External"/></Relationships>
</file>

<file path=ppt/slides/_rels/slide13.xml.rels><?xml version="1.0" encoding="UTF-8" standalone="yes"?>
<Relationships xmlns="http://schemas.openxmlformats.org/package/2006/relationships"><Relationship Id="rId8" Type="http://schemas.openxmlformats.org/officeDocument/2006/relationships/hyperlink" Target="https://www.acti.com/solutions/cloud-based-NVR-solution?sid=S130" TargetMode="External"/><Relationship Id="rId3" Type="http://schemas.openxmlformats.org/officeDocument/2006/relationships/image" Target="../media/image20.png"/><Relationship Id="rId7" Type="http://schemas.openxmlformats.org/officeDocument/2006/relationships/image" Target="../media/image22.png"/><Relationship Id="rId12" Type="http://schemas.openxmlformats.org/officeDocument/2006/relationships/slide" Target="slide22.xml"/><Relationship Id="rId2" Type="http://schemas.openxmlformats.org/officeDocument/2006/relationships/notesSlide" Target="../notesSlides/notesSlide12.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11" Type="http://schemas.openxmlformats.org/officeDocument/2006/relationships/image" Target="../media/image14.png"/><Relationship Id="rId5" Type="http://schemas.openxmlformats.org/officeDocument/2006/relationships/image" Target="../media/image21.png"/><Relationship Id="rId10" Type="http://schemas.openxmlformats.org/officeDocument/2006/relationships/hyperlink" Target="https://www.acti.com/solutions/third-party-application-integrated-solution?sid=S220" TargetMode="External"/><Relationship Id="rId4" Type="http://schemas.openxmlformats.org/officeDocument/2006/relationships/hyperlink" Target="https://www.acti.com/solutions/windows-based-NVR-solution?sid=S110" TargetMode="External"/><Relationship Id="rId9" Type="http://schemas.openxmlformats.org/officeDocument/2006/relationships/image" Target="../media/image26.png"/></Relationships>
</file>

<file path=ppt/slides/_rels/slide14.xml.rels><?xml version="1.0" encoding="UTF-8" standalone="yes"?>
<Relationships xmlns="http://schemas.openxmlformats.org/package/2006/relationships"><Relationship Id="rId8" Type="http://schemas.openxmlformats.org/officeDocument/2006/relationships/hyperlink" Target="https://www.acti.com/solutions/cloud-based-NVR-solution?sid=S130" TargetMode="External"/><Relationship Id="rId3" Type="http://schemas.openxmlformats.org/officeDocument/2006/relationships/image" Target="../media/image20.png"/><Relationship Id="rId7" Type="http://schemas.openxmlformats.org/officeDocument/2006/relationships/image" Target="../media/image22.png"/><Relationship Id="rId2" Type="http://schemas.openxmlformats.org/officeDocument/2006/relationships/notesSlide" Target="../notesSlides/notesSlide13.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5" Type="http://schemas.openxmlformats.org/officeDocument/2006/relationships/image" Target="../media/image21.png"/><Relationship Id="rId4" Type="http://schemas.openxmlformats.org/officeDocument/2006/relationships/hyperlink" Target="https://www.acti.com/solutions/windows-based-NVR-solution?sid=S110" TargetMode="External"/><Relationship Id="rId9" Type="http://schemas.openxmlformats.org/officeDocument/2006/relationships/image" Target="../media/image29.png"/></Relationships>
</file>

<file path=ppt/slides/_rels/slide15.xml.rels><?xml version="1.0" encoding="UTF-8" standalone="yes"?>
<Relationships xmlns="http://schemas.openxmlformats.org/package/2006/relationships"><Relationship Id="rId8" Type="http://schemas.openxmlformats.org/officeDocument/2006/relationships/image" Target="../media/image22.png"/><Relationship Id="rId13" Type="http://schemas.openxmlformats.org/officeDocument/2006/relationships/hyperlink" Target="https://www.acti.com/solutions/third-party-vms-integrated-solution-sf23?sid=S230" TargetMode="External"/><Relationship Id="rId3" Type="http://schemas.openxmlformats.org/officeDocument/2006/relationships/image" Target="../media/image30.png"/><Relationship Id="rId7" Type="http://schemas.openxmlformats.org/officeDocument/2006/relationships/hyperlink" Target="https://www.acti.com/solutions/windows-based-NVR-and-CMS-solution?sid=S120" TargetMode="External"/><Relationship Id="rId12" Type="http://schemas.openxmlformats.org/officeDocument/2006/relationships/image" Target="../media/image27.png"/><Relationship Id="rId2" Type="http://schemas.openxmlformats.org/officeDocument/2006/relationships/notesSlide" Target="../notesSlides/notesSlide14.xml"/><Relationship Id="rId1" Type="http://schemas.openxmlformats.org/officeDocument/2006/relationships/slideLayout" Target="../slideLayouts/slideLayout8.xml"/><Relationship Id="rId6" Type="http://schemas.openxmlformats.org/officeDocument/2006/relationships/image" Target="../media/image21.png"/><Relationship Id="rId11" Type="http://schemas.openxmlformats.org/officeDocument/2006/relationships/hyperlink" Target="https://www.acti.com/solutions/third-party-application-integrated-solution?sid=S220" TargetMode="External"/><Relationship Id="rId5" Type="http://schemas.openxmlformats.org/officeDocument/2006/relationships/hyperlink" Target="https://www.acti.com/solutions/windows-based-NVR-solution?sid=S110" TargetMode="External"/><Relationship Id="rId10" Type="http://schemas.openxmlformats.org/officeDocument/2006/relationships/image" Target="../media/image26.png"/><Relationship Id="rId4" Type="http://schemas.openxmlformats.org/officeDocument/2006/relationships/image" Target="../media/image20.png"/><Relationship Id="rId9" Type="http://schemas.openxmlformats.org/officeDocument/2006/relationships/hyperlink" Target="https://www.acti.com/solutions/cloud-based-NVR-solution?sid=S130" TargetMode="External"/></Relationships>
</file>

<file path=ppt/slides/_rels/slide16.xml.rels><?xml version="1.0" encoding="UTF-8" standalone="yes"?>
<Relationships xmlns="http://schemas.openxmlformats.org/package/2006/relationships"><Relationship Id="rId3" Type="http://schemas.openxmlformats.org/officeDocument/2006/relationships/image" Target="../media/image31.png"/><Relationship Id="rId7" Type="http://schemas.openxmlformats.org/officeDocument/2006/relationships/hyperlink" Target="https://www.acti.com/solutions/windows-based-NVR-and-CMS-solution?sid=S120" TargetMode="External"/><Relationship Id="rId2" Type="http://schemas.openxmlformats.org/officeDocument/2006/relationships/notesSlide" Target="../notesSlides/notesSlide15.xml"/><Relationship Id="rId1" Type="http://schemas.openxmlformats.org/officeDocument/2006/relationships/slideLayout" Target="../slideLayouts/slideLayout8.xml"/><Relationship Id="rId6" Type="http://schemas.openxmlformats.org/officeDocument/2006/relationships/image" Target="../media/image21.png"/><Relationship Id="rId5" Type="http://schemas.openxmlformats.org/officeDocument/2006/relationships/hyperlink" Target="https://www.acti.com/solutions/windows-based-NVR-solution?sid=S110" TargetMode="External"/><Relationship Id="rId4" Type="http://schemas.openxmlformats.org/officeDocument/2006/relationships/image" Target="../media/image20.png"/></Relationships>
</file>

<file path=ppt/slides/_rels/slide17.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16.xml"/><Relationship Id="rId1" Type="http://schemas.openxmlformats.org/officeDocument/2006/relationships/slideLayout" Target="../slideLayouts/slideLayout8.xml"/><Relationship Id="rId6" Type="http://schemas.openxmlformats.org/officeDocument/2006/relationships/image" Target="../media/image35.jpeg"/><Relationship Id="rId5" Type="http://schemas.openxmlformats.org/officeDocument/2006/relationships/image" Target="../media/image34.jpeg"/><Relationship Id="rId4" Type="http://schemas.openxmlformats.org/officeDocument/2006/relationships/image" Target="../media/image33.jpeg"/></Relationships>
</file>

<file path=ppt/slides/_rels/slide18.xml.rels><?xml version="1.0" encoding="UTF-8" standalone="yes"?>
<Relationships xmlns="http://schemas.openxmlformats.org/package/2006/relationships"><Relationship Id="rId8" Type="http://schemas.openxmlformats.org/officeDocument/2006/relationships/hyperlink" Target="https://www.acti.com/product/Q963" TargetMode="External"/><Relationship Id="rId3" Type="http://schemas.openxmlformats.org/officeDocument/2006/relationships/hyperlink" Target="https://www.acti.com/product/VMGB-370" TargetMode="External"/><Relationship Id="rId7" Type="http://schemas.openxmlformats.org/officeDocument/2006/relationships/hyperlink" Target="https://www.acti.com/accesscontrolmatrix" TargetMode="External"/><Relationship Id="rId2" Type="http://schemas.openxmlformats.org/officeDocument/2006/relationships/notesSlide" Target="../notesSlides/notesSlide17.xml"/><Relationship Id="rId1" Type="http://schemas.openxmlformats.org/officeDocument/2006/relationships/slideLayout" Target="../slideLayouts/slideLayout8.xml"/><Relationship Id="rId6" Type="http://schemas.openxmlformats.org/officeDocument/2006/relationships/hyperlink" Target="https://www.acti.com/product/A426" TargetMode="External"/><Relationship Id="rId5" Type="http://schemas.openxmlformats.org/officeDocument/2006/relationships/hyperlink" Target="https://www.acti.com/product/Q950" TargetMode="External"/><Relationship Id="rId10" Type="http://schemas.openxmlformats.org/officeDocument/2006/relationships/hyperlink" Target="https://www.acti.com/productmatrix/share/10374" TargetMode="External"/><Relationship Id="rId4" Type="http://schemas.openxmlformats.org/officeDocument/2006/relationships/hyperlink" Target="https://www.acti.com/product/VMGB-371" TargetMode="External"/><Relationship Id="rId9" Type="http://schemas.openxmlformats.org/officeDocument/2006/relationships/hyperlink" Target="https://www.acti.com/productmatrix/share/10375" TargetMode="External"/></Relationships>
</file>

<file path=ppt/slides/_rels/slide19.xml.rels><?xml version="1.0" encoding="UTF-8" standalone="yes"?>
<Relationships xmlns="http://schemas.openxmlformats.org/package/2006/relationships"><Relationship Id="rId8" Type="http://schemas.openxmlformats.org/officeDocument/2006/relationships/hyperlink" Target="https://www.acti.com/product/Q963" TargetMode="External"/><Relationship Id="rId3" Type="http://schemas.openxmlformats.org/officeDocument/2006/relationships/hyperlink" Target="https://www.acti.com/product/VMGB-370" TargetMode="External"/><Relationship Id="rId7" Type="http://schemas.openxmlformats.org/officeDocument/2006/relationships/hyperlink" Target="https://www.acti.com/accesscontrolmatrix" TargetMode="External"/><Relationship Id="rId2" Type="http://schemas.openxmlformats.org/officeDocument/2006/relationships/notesSlide" Target="../notesSlides/notesSlide18.xml"/><Relationship Id="rId1" Type="http://schemas.openxmlformats.org/officeDocument/2006/relationships/slideLayout" Target="../slideLayouts/slideLayout8.xml"/><Relationship Id="rId6" Type="http://schemas.openxmlformats.org/officeDocument/2006/relationships/hyperlink" Target="https://www.acti.com/product/A426" TargetMode="External"/><Relationship Id="rId5" Type="http://schemas.openxmlformats.org/officeDocument/2006/relationships/hyperlink" Target="https://www.acti.com/product/Q950" TargetMode="External"/><Relationship Id="rId10" Type="http://schemas.openxmlformats.org/officeDocument/2006/relationships/hyperlink" Target="https://www.acti.com/productmatrix/share/10374" TargetMode="External"/><Relationship Id="rId4" Type="http://schemas.openxmlformats.org/officeDocument/2006/relationships/hyperlink" Target="https://www.acti.com/product/VMGB-371" TargetMode="External"/><Relationship Id="rId9" Type="http://schemas.openxmlformats.org/officeDocument/2006/relationships/hyperlink" Target="https://www.acti.com/productmatrix/share/10375" TargetMode="External"/></Relationships>
</file>

<file path=ppt/slides/_rels/slide20.xml.rels><?xml version="1.0" encoding="UTF-8" standalone="yes"?>
<Relationships xmlns="http://schemas.openxmlformats.org/package/2006/relationships"><Relationship Id="rId3" Type="http://schemas.openxmlformats.org/officeDocument/2006/relationships/hyperlink" Target="https://www.acti.com/products/windows-nvr" TargetMode="External"/><Relationship Id="rId2" Type="http://schemas.openxmlformats.org/officeDocument/2006/relationships/notesSlide" Target="../notesSlides/notesSlide19.xml"/><Relationship Id="rId1" Type="http://schemas.openxmlformats.org/officeDocument/2006/relationships/slideLayout" Target="../slideLayouts/slideLayout8.xml"/><Relationship Id="rId4" Type="http://schemas.openxmlformats.org/officeDocument/2006/relationships/image" Target="../media/image36.png"/></Relationships>
</file>

<file path=ppt/slides/_rels/slide21.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20.xml"/><Relationship Id="rId1" Type="http://schemas.openxmlformats.org/officeDocument/2006/relationships/slideLayout" Target="../slideLayouts/slideLayout8.xml"/><Relationship Id="rId5" Type="http://schemas.openxmlformats.org/officeDocument/2006/relationships/image" Target="../media/image38.png"/><Relationship Id="rId4" Type="http://schemas.openxmlformats.org/officeDocument/2006/relationships/hyperlink" Target="https://www.acti.com/products/access-control-server" TargetMode="External"/></Relationships>
</file>

<file path=ppt/slides/_rels/slide22.xml.rels><?xml version="1.0" encoding="UTF-8" standalone="yes"?>
<Relationships xmlns="http://schemas.openxmlformats.org/package/2006/relationships"><Relationship Id="rId8" Type="http://schemas.openxmlformats.org/officeDocument/2006/relationships/image" Target="../media/image39.png"/><Relationship Id="rId3" Type="http://schemas.openxmlformats.org/officeDocument/2006/relationships/hyperlink" Target="https://www.acti.com/product/A426" TargetMode="External"/><Relationship Id="rId7" Type="http://schemas.openxmlformats.org/officeDocument/2006/relationships/hyperlink" Target="https://www.acti.com/product/Q83" TargetMode="External"/><Relationship Id="rId12" Type="http://schemas.openxmlformats.org/officeDocument/2006/relationships/image" Target="../media/image43.png"/><Relationship Id="rId2" Type="http://schemas.openxmlformats.org/officeDocument/2006/relationships/notesSlide" Target="../notesSlides/notesSlide21.xml"/><Relationship Id="rId1" Type="http://schemas.openxmlformats.org/officeDocument/2006/relationships/slideLayout" Target="../slideLayouts/slideLayout8.xml"/><Relationship Id="rId6" Type="http://schemas.openxmlformats.org/officeDocument/2006/relationships/hyperlink" Target="https://www.acti.com/product/A956" TargetMode="External"/><Relationship Id="rId11" Type="http://schemas.openxmlformats.org/officeDocument/2006/relationships/image" Target="../media/image42.png"/><Relationship Id="rId5" Type="http://schemas.openxmlformats.org/officeDocument/2006/relationships/hyperlink" Target="https://www.acti.com/product/A952" TargetMode="External"/><Relationship Id="rId10" Type="http://schemas.openxmlformats.org/officeDocument/2006/relationships/image" Target="../media/image41.png"/><Relationship Id="rId4" Type="http://schemas.openxmlformats.org/officeDocument/2006/relationships/hyperlink" Target="https://www.acti.com/product/8426" TargetMode="External"/><Relationship Id="rId9" Type="http://schemas.openxmlformats.org/officeDocument/2006/relationships/image" Target="../media/image40.png"/></Relationships>
</file>

<file path=ppt/slides/_rels/slide23.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22.xml"/><Relationship Id="rId1" Type="http://schemas.openxmlformats.org/officeDocument/2006/relationships/slideLayout" Target="../slideLayouts/slideLayout8.xml"/><Relationship Id="rId4" Type="http://schemas.openxmlformats.org/officeDocument/2006/relationships/image" Target="../media/image45.png"/></Relationships>
</file>

<file path=ppt/slides/_rels/slide24.xml.rels><?xml version="1.0" encoding="UTF-8" standalone="yes"?>
<Relationships xmlns="http://schemas.openxmlformats.org/package/2006/relationships"><Relationship Id="rId3" Type="http://schemas.openxmlformats.org/officeDocument/2006/relationships/hyperlink" Target="https://www.acti.com/video/v2904" TargetMode="External"/><Relationship Id="rId2" Type="http://schemas.openxmlformats.org/officeDocument/2006/relationships/hyperlink" Target="https://www.acti.com/video/v2902" TargetMode="External"/><Relationship Id="rId1" Type="http://schemas.openxmlformats.org/officeDocument/2006/relationships/slideLayout" Target="../slideLayouts/slideLayout8.xml"/><Relationship Id="rId5" Type="http://schemas.openxmlformats.org/officeDocument/2006/relationships/image" Target="../media/image47.png"/><Relationship Id="rId4" Type="http://schemas.openxmlformats.org/officeDocument/2006/relationships/image" Target="../media/image46.png"/></Relationships>
</file>

<file path=ppt/slides/_rels/slide25.xml.rels><?xml version="1.0" encoding="UTF-8" standalone="yes"?>
<Relationships xmlns="http://schemas.openxmlformats.org/package/2006/relationships"><Relationship Id="rId8" Type="http://schemas.openxmlformats.org/officeDocument/2006/relationships/image" Target="../media/image52.png"/><Relationship Id="rId3" Type="http://schemas.openxmlformats.org/officeDocument/2006/relationships/image" Target="../media/image42.png"/><Relationship Id="rId7" Type="http://schemas.openxmlformats.org/officeDocument/2006/relationships/image" Target="../media/image51.png"/><Relationship Id="rId2" Type="http://schemas.openxmlformats.org/officeDocument/2006/relationships/notesSlide" Target="../notesSlides/notesSlide23.xml"/><Relationship Id="rId1" Type="http://schemas.openxmlformats.org/officeDocument/2006/relationships/slideLayout" Target="../slideLayouts/slideLayout8.xml"/><Relationship Id="rId6" Type="http://schemas.openxmlformats.org/officeDocument/2006/relationships/image" Target="../media/image50.png"/><Relationship Id="rId5" Type="http://schemas.openxmlformats.org/officeDocument/2006/relationships/image" Target="../media/image49.png"/><Relationship Id="rId4" Type="http://schemas.openxmlformats.org/officeDocument/2006/relationships/image" Target="../media/image48.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8.xml.rels><?xml version="1.0" encoding="UTF-8" standalone="yes"?>
<Relationships xmlns="http://schemas.openxmlformats.org/package/2006/relationships"><Relationship Id="rId3" Type="http://schemas.openxmlformats.org/officeDocument/2006/relationships/hyperlink" Target="https://www.acti.com/Corporate/WhereToBuy" TargetMode="External"/><Relationship Id="rId2" Type="http://schemas.openxmlformats.org/officeDocument/2006/relationships/notesSlide" Target="../notesSlides/notesSlide24.xml"/><Relationship Id="rId1" Type="http://schemas.openxmlformats.org/officeDocument/2006/relationships/slideLayout" Target="../slideLayouts/slideLayout8.xml"/><Relationship Id="rId5" Type="http://schemas.openxmlformats.org/officeDocument/2006/relationships/hyperlink" Target="mailto:sales@acti.com" TargetMode="External"/><Relationship Id="rId4" Type="http://schemas.openxmlformats.org/officeDocument/2006/relationships/image" Target="../media/image53.png"/></Relationships>
</file>

<file path=ppt/slides/_rels/slide29.xml.rels><?xml version="1.0" encoding="UTF-8" standalone="yes"?>
<Relationships xmlns="http://schemas.openxmlformats.org/package/2006/relationships"><Relationship Id="rId3" Type="http://schemas.openxmlformats.org/officeDocument/2006/relationships/hyperlink" Target="https://www.acti.com/chd" TargetMode="External"/><Relationship Id="rId2" Type="http://schemas.openxmlformats.org/officeDocument/2006/relationships/notesSlide" Target="../notesSlides/notesSlide25.xml"/><Relationship Id="rId1" Type="http://schemas.openxmlformats.org/officeDocument/2006/relationships/slideLayout" Target="../slideLayouts/slideLayout8.xml"/><Relationship Id="rId6" Type="http://schemas.openxmlformats.org/officeDocument/2006/relationships/hyperlink" Target="https://www.acti.com/learning/courses" TargetMode="External"/><Relationship Id="rId5" Type="http://schemas.openxmlformats.org/officeDocument/2006/relationships/hyperlink" Target="https://www.acti.com/cloud/repair_service" TargetMode="External"/><Relationship Id="rId4" Type="http://schemas.openxmlformats.org/officeDocument/2006/relationships/hyperlink" Target="https://www2.acti.com/support/warranty/Warranty_Policy.asp"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http://www.rimaelektronik.com/images/stories/virtuemart/product/acti-b511.jp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 name="Title 1">
            <a:extLst>
              <a:ext uri="{FF2B5EF4-FFF2-40B4-BE49-F238E27FC236}">
                <a16:creationId xmlns:a16="http://schemas.microsoft.com/office/drawing/2014/main" id="{07683C5B-C2DB-B8FB-702D-41EC6A5F69F5}"/>
              </a:ext>
            </a:extLst>
          </p:cNvPr>
          <p:cNvSpPr txBox="1">
            <a:spLocks/>
          </p:cNvSpPr>
          <p:nvPr/>
        </p:nvSpPr>
        <p:spPr>
          <a:xfrm>
            <a:off x="899592" y="1351434"/>
            <a:ext cx="6552728" cy="2088232"/>
          </a:xfrm>
          <a:prstGeom prst="rect">
            <a:avLst/>
          </a:prstGeom>
        </p:spPr>
        <p:txBody>
          <a:bodyPr vert="horz" lIns="91438" tIns="45719" rIns="91438" bIns="45719"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4800" b="1" dirty="0">
                <a:solidFill>
                  <a:schemeClr val="tx1">
                    <a:lumMod val="50000"/>
                    <a:lumOff val="50000"/>
                  </a:schemeClr>
                </a:solidFill>
                <a:ea typeface="新細明體" pitchFamily="18" charset="-120"/>
              </a:rPr>
              <a:t>ACTi 酒店監控解決方案</a:t>
            </a:r>
          </a:p>
        </p:txBody>
      </p:sp>
      <p:pic>
        <p:nvPicPr>
          <p:cNvPr id="3" name="Picture 2">
            <a:extLst>
              <a:ext uri="{FF2B5EF4-FFF2-40B4-BE49-F238E27FC236}">
                <a16:creationId xmlns:a16="http://schemas.microsoft.com/office/drawing/2014/main" id="{C0805839-22A8-A241-EBDD-111BB4E4B83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169711" y="3741880"/>
            <a:ext cx="3054347" cy="2054049"/>
          </a:xfrm>
          <a:prstGeom prst="rect">
            <a:avLst/>
          </a:prstGeom>
          <a:ln>
            <a:noFill/>
          </a:ln>
          <a:effectLst>
            <a:softEdge rad="112500"/>
          </a:effectLst>
        </p:spPr>
      </p:pic>
    </p:spTree>
    <p:extLst>
      <p:ext uri="{BB962C8B-B14F-4D97-AF65-F5344CB8AC3E}">
        <p14:creationId xmlns:p14="http://schemas.microsoft.com/office/powerpoint/2010/main" val="30178386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F68192A8-A22D-8A13-4749-BDC1B3A8DE72}"/>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酒店：概述</a:t>
            </a:r>
          </a:p>
        </p:txBody>
      </p:sp>
      <p:sp>
        <p:nvSpPr>
          <p:cNvPr id="8" name="TextBox 7">
            <a:extLst>
              <a:ext uri="{FF2B5EF4-FFF2-40B4-BE49-F238E27FC236}">
                <a16:creationId xmlns:a16="http://schemas.microsoft.com/office/drawing/2014/main" id="{DCBA5DF7-3777-89D3-2756-105E4C2E4B4B}"/>
              </a:ext>
            </a:extLst>
          </p:cNvPr>
          <p:cNvSpPr txBox="1"/>
          <p:nvPr/>
        </p:nvSpPr>
        <p:spPr>
          <a:xfrm>
            <a:off x="2688164" y="1821851"/>
            <a:ext cx="6120680" cy="1323439"/>
          </a:xfrm>
          <a:prstGeom prst="rect">
            <a:avLst/>
          </a:prstGeom>
          <a:noFill/>
        </p:spPr>
        <p:txBody>
          <a:bodyPr wrap="square">
            <a:spAutoFit/>
          </a:bodyPr>
          <a:lstStyle/>
          <a:p>
            <a:r>
              <a:rPr lang="en-US" sz="1600" dirty="0">
                <a:solidFill>
                  <a:srgbClr val="535353"/>
                </a:solidFill>
                <a:latin typeface="Open Sans" panose="020B0606030504020204" pitchFamily="34" charset="0"/>
              </a:rPr>
              <a:t>ACTi 的酒店解決方案通過創造更安全和更高效的環境，幫助為您的客戶提供最舒適的住宿。這些解決方案包括分析以及接入控制、警報、對講機、數字標牌系統等的整合，還有更多。</a:t>
            </a:r>
          </a:p>
        </p:txBody>
      </p:sp>
      <p:sp>
        <p:nvSpPr>
          <p:cNvPr id="10" name="TextBox 9">
            <a:extLst>
              <a:ext uri="{FF2B5EF4-FFF2-40B4-BE49-F238E27FC236}">
                <a16:creationId xmlns:a16="http://schemas.microsoft.com/office/drawing/2014/main" id="{60B4391B-8304-3719-A07B-BEE7D43097DE}"/>
              </a:ext>
            </a:extLst>
          </p:cNvPr>
          <p:cNvSpPr txBox="1"/>
          <p:nvPr/>
        </p:nvSpPr>
        <p:spPr>
          <a:xfrm>
            <a:off x="318726" y="3543602"/>
            <a:ext cx="8616577" cy="1815882"/>
          </a:xfrm>
          <a:prstGeom prst="rect">
            <a:avLst/>
          </a:prstGeom>
          <a:noFill/>
        </p:spPr>
        <p:txBody>
          <a:bodyPr wrap="square">
            <a:spAutoFit/>
          </a:bodyPr>
          <a:lstStyle/>
          <a:p>
            <a:r>
              <a:rPr lang="en-US" sz="1600" dirty="0">
                <a:solidFill>
                  <a:srgbClr val="535353"/>
                </a:solidFill>
                <a:latin typeface="Open Sans" panose="020B0606030504020204" pitchFamily="34" charset="0"/>
              </a:rPr>
              <a:t>酒店是客戶的第二個家，提供最舒適的住宿。為了創造一個更安全和更高效的環境，ACTi 的端到端酒店解決方案包括 IP 攝像頭、視頻管理系統、視頻分析、接入控制、對講機、警報系統、事件管理、數字標牌等，還有更多。</a:t>
            </a:r>
          </a:p>
          <a:p>
            <a:endParaRPr lang="en-US" sz="1600" dirty="0">
              <a:solidFill>
                <a:srgbClr val="535353"/>
              </a:solidFill>
              <a:latin typeface="Open Sans" panose="020B0606030504020204" pitchFamily="34" charset="0"/>
            </a:endParaRPr>
          </a:p>
          <a:p>
            <a:r>
              <a:rPr lang="en-US" sz="1600" dirty="0">
                <a:solidFill>
                  <a:srgbClr val="535353"/>
                </a:solidFill>
                <a:latin typeface="Open Sans" panose="020B0606030504020204" pitchFamily="34" charset="0"/>
              </a:rPr>
              <a:t>ACTi 提供針對不同範疇酒店的解決方案，包括旅館、本地五星級酒店或國際酒店連鎖。</a:t>
            </a:r>
            <a:endParaRPr lang="en-US" sz="1600" dirty="0">
              <a:solidFill>
                <a:srgbClr val="535353"/>
              </a:solidFill>
              <a:effectLst/>
              <a:latin typeface="Open Sans" panose="020B0606030504020204" pitchFamily="34" charset="0"/>
            </a:endParaRPr>
          </a:p>
        </p:txBody>
      </p:sp>
      <p:pic>
        <p:nvPicPr>
          <p:cNvPr id="1026" name="Picture 2">
            <a:extLst>
              <a:ext uri="{FF2B5EF4-FFF2-40B4-BE49-F238E27FC236}">
                <a16:creationId xmlns:a16="http://schemas.microsoft.com/office/drawing/2014/main" id="{AAB417D3-8A8A-2509-5835-8A18020F239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1892" y="1918502"/>
            <a:ext cx="2174580" cy="14624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090053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18656A5C-065F-681C-5F5F-8426A46AFD07}"/>
              </a:ext>
            </a:extLst>
          </p:cNvPr>
          <p:cNvPicPr>
            <a:picLocks noChangeAspect="1"/>
          </p:cNvPicPr>
          <p:nvPr/>
        </p:nvPicPr>
        <p:blipFill>
          <a:blip r:embed="rId3"/>
          <a:srcRect t="4026"/>
          <a:stretch/>
        </p:blipFill>
        <p:spPr>
          <a:xfrm>
            <a:off x="384852" y="1692611"/>
            <a:ext cx="8437568" cy="5089847"/>
          </a:xfrm>
          <a:prstGeom prst="rect">
            <a:avLst/>
          </a:prstGeom>
        </p:spPr>
      </p:pic>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酒店：地圖</a:t>
            </a:r>
          </a:p>
        </p:txBody>
      </p:sp>
      <p:sp>
        <p:nvSpPr>
          <p:cNvPr id="14" name="TextBox 13">
            <a:extLst>
              <a:ext uri="{FF2B5EF4-FFF2-40B4-BE49-F238E27FC236}">
                <a16:creationId xmlns:a16="http://schemas.microsoft.com/office/drawing/2014/main" id="{5FFEC75D-72C6-0DE9-503E-82C713268AB5}"/>
              </a:ext>
            </a:extLst>
          </p:cNvPr>
          <p:cNvSpPr txBox="1"/>
          <p:nvPr/>
        </p:nvSpPr>
        <p:spPr>
          <a:xfrm>
            <a:off x="5839531" y="4164892"/>
            <a:ext cx="1118008" cy="307777"/>
          </a:xfrm>
          <a:prstGeom prst="rect">
            <a:avLst/>
          </a:prstGeom>
          <a:solidFill>
            <a:schemeClr val="bg1"/>
          </a:solidFill>
        </p:spPr>
        <p:txBody>
          <a:bodyPr wrap="square" rtlCol="0">
            <a:spAutoFit/>
          </a:bodyPr>
          <a:lstStyle/>
          <a:p>
            <a:r>
              <a:rPr lang="en-US" sz="1400" dirty="0"/>
              <a:t>大廳</a:t>
            </a:r>
          </a:p>
        </p:txBody>
      </p:sp>
      <p:sp>
        <p:nvSpPr>
          <p:cNvPr id="16" name="TextBox 15">
            <a:extLst>
              <a:ext uri="{FF2B5EF4-FFF2-40B4-BE49-F238E27FC236}">
                <a16:creationId xmlns:a16="http://schemas.microsoft.com/office/drawing/2014/main" id="{458E1A64-B217-E2B6-09D4-DE910F0DB6DE}"/>
              </a:ext>
            </a:extLst>
          </p:cNvPr>
          <p:cNvSpPr txBox="1"/>
          <p:nvPr/>
        </p:nvSpPr>
        <p:spPr>
          <a:xfrm>
            <a:off x="2288249" y="2616538"/>
            <a:ext cx="1201732" cy="307777"/>
          </a:xfrm>
          <a:prstGeom prst="rect">
            <a:avLst/>
          </a:prstGeom>
          <a:solidFill>
            <a:schemeClr val="bg1"/>
          </a:solidFill>
        </p:spPr>
        <p:txBody>
          <a:bodyPr wrap="square" rtlCol="0">
            <a:spAutoFit/>
          </a:bodyPr>
          <a:lstStyle/>
          <a:p>
            <a:r>
              <a:rPr lang="en-US" sz="1400" dirty="0"/>
              <a:t>控制室</a:t>
            </a:r>
          </a:p>
        </p:txBody>
      </p:sp>
      <p:sp>
        <p:nvSpPr>
          <p:cNvPr id="17" name="TextBox 16">
            <a:extLst>
              <a:ext uri="{FF2B5EF4-FFF2-40B4-BE49-F238E27FC236}">
                <a16:creationId xmlns:a16="http://schemas.microsoft.com/office/drawing/2014/main" id="{C4C7C13B-B360-52A6-7E51-4B41408DD60C}"/>
              </a:ext>
            </a:extLst>
          </p:cNvPr>
          <p:cNvSpPr txBox="1"/>
          <p:nvPr/>
        </p:nvSpPr>
        <p:spPr>
          <a:xfrm>
            <a:off x="5444353" y="6072769"/>
            <a:ext cx="1523247" cy="307777"/>
          </a:xfrm>
          <a:prstGeom prst="rect">
            <a:avLst/>
          </a:prstGeom>
          <a:solidFill>
            <a:schemeClr val="bg1"/>
          </a:solidFill>
        </p:spPr>
        <p:txBody>
          <a:bodyPr wrap="square" rtlCol="0">
            <a:spAutoFit/>
          </a:bodyPr>
          <a:lstStyle/>
          <a:p>
            <a:r>
              <a:rPr lang="en-US" sz="1400" dirty="0"/>
              <a:t>戶外停車場</a:t>
            </a:r>
          </a:p>
        </p:txBody>
      </p:sp>
      <p:sp>
        <p:nvSpPr>
          <p:cNvPr id="19" name="TextBox 18">
            <a:extLst>
              <a:ext uri="{FF2B5EF4-FFF2-40B4-BE49-F238E27FC236}">
                <a16:creationId xmlns:a16="http://schemas.microsoft.com/office/drawing/2014/main" id="{98F2A1F6-0B97-C35A-B47A-DC4ADF34348F}"/>
              </a:ext>
            </a:extLst>
          </p:cNvPr>
          <p:cNvSpPr txBox="1"/>
          <p:nvPr/>
        </p:nvSpPr>
        <p:spPr>
          <a:xfrm>
            <a:off x="7653088" y="5314198"/>
            <a:ext cx="537387" cy="307777"/>
          </a:xfrm>
          <a:prstGeom prst="rect">
            <a:avLst/>
          </a:prstGeom>
          <a:solidFill>
            <a:schemeClr val="bg1"/>
          </a:solidFill>
        </p:spPr>
        <p:txBody>
          <a:bodyPr wrap="square" rtlCol="0">
            <a:spAutoFit/>
          </a:bodyPr>
          <a:lstStyle/>
          <a:p>
            <a:r>
              <a:rPr lang="en-US" sz="1400" dirty="0"/>
              <a:t>大門</a:t>
            </a:r>
          </a:p>
        </p:txBody>
      </p:sp>
      <p:sp>
        <p:nvSpPr>
          <p:cNvPr id="20" name="TextBox 19">
            <a:extLst>
              <a:ext uri="{FF2B5EF4-FFF2-40B4-BE49-F238E27FC236}">
                <a16:creationId xmlns:a16="http://schemas.microsoft.com/office/drawing/2014/main" id="{E62FCADF-EC16-404F-311C-30B85DDA44BD}"/>
              </a:ext>
            </a:extLst>
          </p:cNvPr>
          <p:cNvSpPr txBox="1"/>
          <p:nvPr/>
        </p:nvSpPr>
        <p:spPr>
          <a:xfrm>
            <a:off x="1985625" y="5370697"/>
            <a:ext cx="1253120" cy="307777"/>
          </a:xfrm>
          <a:prstGeom prst="rect">
            <a:avLst/>
          </a:prstGeom>
          <a:solidFill>
            <a:schemeClr val="bg1"/>
          </a:solidFill>
        </p:spPr>
        <p:txBody>
          <a:bodyPr wrap="square" rtlCol="0">
            <a:spAutoFit/>
          </a:bodyPr>
          <a:lstStyle/>
          <a:p>
            <a:r>
              <a:rPr lang="en-US" sz="1400" dirty="0"/>
              <a:t>周邊</a:t>
            </a:r>
          </a:p>
        </p:txBody>
      </p:sp>
      <p:sp>
        <p:nvSpPr>
          <p:cNvPr id="21" name="TextBox 20">
            <a:extLst>
              <a:ext uri="{FF2B5EF4-FFF2-40B4-BE49-F238E27FC236}">
                <a16:creationId xmlns:a16="http://schemas.microsoft.com/office/drawing/2014/main" id="{7A8DB00F-FA4D-EA66-8D42-3097ADA890D4}"/>
              </a:ext>
            </a:extLst>
          </p:cNvPr>
          <p:cNvSpPr txBox="1"/>
          <p:nvPr/>
        </p:nvSpPr>
        <p:spPr>
          <a:xfrm>
            <a:off x="3489981" y="2662695"/>
            <a:ext cx="1025393" cy="305462"/>
          </a:xfrm>
          <a:prstGeom prst="rect">
            <a:avLst/>
          </a:prstGeom>
          <a:solidFill>
            <a:schemeClr val="bg1"/>
          </a:solidFill>
        </p:spPr>
        <p:txBody>
          <a:bodyPr wrap="square" rtlCol="0">
            <a:spAutoFit/>
          </a:bodyPr>
          <a:lstStyle/>
          <a:p>
            <a:r>
              <a:rPr lang="en-US" sz="1400" dirty="0"/>
              <a:t>餐飲區</a:t>
            </a:r>
          </a:p>
        </p:txBody>
      </p:sp>
      <p:sp>
        <p:nvSpPr>
          <p:cNvPr id="22" name="TextBox 21">
            <a:extLst>
              <a:ext uri="{FF2B5EF4-FFF2-40B4-BE49-F238E27FC236}">
                <a16:creationId xmlns:a16="http://schemas.microsoft.com/office/drawing/2014/main" id="{4E01FA23-7489-21D5-ECCB-6458583EFFB9}"/>
              </a:ext>
            </a:extLst>
          </p:cNvPr>
          <p:cNvSpPr txBox="1"/>
          <p:nvPr/>
        </p:nvSpPr>
        <p:spPr>
          <a:xfrm>
            <a:off x="4880790" y="4939053"/>
            <a:ext cx="829463" cy="307777"/>
          </a:xfrm>
          <a:prstGeom prst="rect">
            <a:avLst/>
          </a:prstGeom>
          <a:solidFill>
            <a:schemeClr val="bg1"/>
          </a:solidFill>
        </p:spPr>
        <p:txBody>
          <a:bodyPr wrap="square" rtlCol="0">
            <a:spAutoFit/>
          </a:bodyPr>
          <a:lstStyle/>
          <a:p>
            <a:r>
              <a:rPr lang="en-US" sz="1400" dirty="0"/>
              <a:t>入口</a:t>
            </a:r>
          </a:p>
        </p:txBody>
      </p:sp>
      <p:sp>
        <p:nvSpPr>
          <p:cNvPr id="4" name="TextBox 3">
            <a:extLst>
              <a:ext uri="{FF2B5EF4-FFF2-40B4-BE49-F238E27FC236}">
                <a16:creationId xmlns:a16="http://schemas.microsoft.com/office/drawing/2014/main" id="{39302DFA-5F16-0954-9401-53AA266FE95E}"/>
              </a:ext>
            </a:extLst>
          </p:cNvPr>
          <p:cNvSpPr txBox="1"/>
          <p:nvPr/>
        </p:nvSpPr>
        <p:spPr>
          <a:xfrm>
            <a:off x="5013200" y="2518550"/>
            <a:ext cx="862306" cy="307777"/>
          </a:xfrm>
          <a:prstGeom prst="rect">
            <a:avLst/>
          </a:prstGeom>
          <a:solidFill>
            <a:schemeClr val="bg1"/>
          </a:solidFill>
        </p:spPr>
        <p:txBody>
          <a:bodyPr wrap="square" rtlCol="0">
            <a:spAutoFit/>
          </a:bodyPr>
          <a:lstStyle/>
          <a:p>
            <a:r>
              <a:rPr lang="en-US" sz="1400" dirty="0"/>
              <a:t>走廊</a:t>
            </a:r>
          </a:p>
        </p:txBody>
      </p:sp>
      <p:sp>
        <p:nvSpPr>
          <p:cNvPr id="5" name="TextBox 4">
            <a:extLst>
              <a:ext uri="{FF2B5EF4-FFF2-40B4-BE49-F238E27FC236}">
                <a16:creationId xmlns:a16="http://schemas.microsoft.com/office/drawing/2014/main" id="{246020F7-5790-ED10-F25D-8143AD7EB1CC}"/>
              </a:ext>
            </a:extLst>
          </p:cNvPr>
          <p:cNvSpPr txBox="1"/>
          <p:nvPr/>
        </p:nvSpPr>
        <p:spPr>
          <a:xfrm>
            <a:off x="2383035" y="6073609"/>
            <a:ext cx="1253120" cy="307777"/>
          </a:xfrm>
          <a:prstGeom prst="rect">
            <a:avLst/>
          </a:prstGeom>
          <a:solidFill>
            <a:schemeClr val="bg1"/>
          </a:solidFill>
        </p:spPr>
        <p:txBody>
          <a:bodyPr wrap="square" rtlCol="0">
            <a:spAutoFit/>
          </a:bodyPr>
          <a:lstStyle/>
          <a:p>
            <a:r>
              <a:rPr lang="en-US" sz="1400" dirty="0"/>
              <a:t>室內停車場</a:t>
            </a:r>
          </a:p>
        </p:txBody>
      </p:sp>
      <p:sp>
        <p:nvSpPr>
          <p:cNvPr id="7" name="TextBox 6">
            <a:extLst>
              <a:ext uri="{FF2B5EF4-FFF2-40B4-BE49-F238E27FC236}">
                <a16:creationId xmlns:a16="http://schemas.microsoft.com/office/drawing/2014/main" id="{6024A30D-933D-874D-3350-1C279B6AA7E7}"/>
              </a:ext>
            </a:extLst>
          </p:cNvPr>
          <p:cNvSpPr txBox="1"/>
          <p:nvPr/>
        </p:nvSpPr>
        <p:spPr>
          <a:xfrm>
            <a:off x="2337176" y="4318781"/>
            <a:ext cx="1344837" cy="307777"/>
          </a:xfrm>
          <a:prstGeom prst="rect">
            <a:avLst/>
          </a:prstGeom>
          <a:solidFill>
            <a:schemeClr val="bg1"/>
          </a:solidFill>
        </p:spPr>
        <p:txBody>
          <a:bodyPr wrap="square" rtlCol="0">
            <a:spAutoFit/>
          </a:bodyPr>
          <a:lstStyle/>
          <a:p>
            <a:r>
              <a:rPr lang="en-US" sz="1400" dirty="0"/>
              <a:t>游泳池</a:t>
            </a:r>
          </a:p>
        </p:txBody>
      </p:sp>
      <p:sp>
        <p:nvSpPr>
          <p:cNvPr id="8" name="TextBox 7">
            <a:extLst>
              <a:ext uri="{FF2B5EF4-FFF2-40B4-BE49-F238E27FC236}">
                <a16:creationId xmlns:a16="http://schemas.microsoft.com/office/drawing/2014/main" id="{B412F287-7A9C-F44C-AF15-A3A8BCA321B8}"/>
              </a:ext>
            </a:extLst>
          </p:cNvPr>
          <p:cNvSpPr txBox="1"/>
          <p:nvPr/>
        </p:nvSpPr>
        <p:spPr>
          <a:xfrm>
            <a:off x="3753750" y="3630465"/>
            <a:ext cx="604241" cy="305462"/>
          </a:xfrm>
          <a:prstGeom prst="rect">
            <a:avLst/>
          </a:prstGeom>
          <a:solidFill>
            <a:schemeClr val="bg1"/>
          </a:solidFill>
        </p:spPr>
        <p:txBody>
          <a:bodyPr wrap="square" rtlCol="0">
            <a:spAutoFit/>
          </a:bodyPr>
          <a:lstStyle/>
          <a:p>
            <a:r>
              <a:rPr lang="en-US" sz="1000" dirty="0"/>
              <a:t>健身房</a:t>
            </a:r>
          </a:p>
        </p:txBody>
      </p:sp>
    </p:spTree>
    <p:extLst>
      <p:ext uri="{BB962C8B-B14F-4D97-AF65-F5344CB8AC3E}">
        <p14:creationId xmlns:p14="http://schemas.microsoft.com/office/powerpoint/2010/main" val="22689269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酒店：應用與地點</a:t>
            </a:r>
          </a:p>
        </p:txBody>
      </p:sp>
      <p:graphicFrame>
        <p:nvGraphicFramePr>
          <p:cNvPr id="2" name="Table 1">
            <a:extLst>
              <a:ext uri="{FF2B5EF4-FFF2-40B4-BE49-F238E27FC236}">
                <a16:creationId xmlns:a16="http://schemas.microsoft.com/office/drawing/2014/main" id="{867C4B84-0410-ECF6-9114-7001C0D14196}"/>
              </a:ext>
            </a:extLst>
          </p:cNvPr>
          <p:cNvGraphicFramePr>
            <a:graphicFrameLocks noGrp="1"/>
          </p:cNvGraphicFramePr>
          <p:nvPr>
            <p:extLst>
              <p:ext uri="{D42A27DB-BD31-4B8C-83A1-F6EECF244321}">
                <p14:modId xmlns:p14="http://schemas.microsoft.com/office/powerpoint/2010/main" val="1738492134"/>
              </p:ext>
            </p:extLst>
          </p:nvPr>
        </p:nvGraphicFramePr>
        <p:xfrm>
          <a:off x="83507" y="1680575"/>
          <a:ext cx="8939881" cy="4973332"/>
        </p:xfrm>
        <a:graphic>
          <a:graphicData uri="http://schemas.openxmlformats.org/drawingml/2006/table">
            <a:tbl>
              <a:tblPr firstRow="1" bandRow="1">
                <a:tableStyleId>{5C22544A-7EE6-4342-B048-85BDC9FD1C3A}</a:tableStyleId>
              </a:tblPr>
              <a:tblGrid>
                <a:gridCol w="1956632">
                  <a:extLst>
                    <a:ext uri="{9D8B030D-6E8A-4147-A177-3AD203B41FA5}">
                      <a16:colId xmlns:a16="http://schemas.microsoft.com/office/drawing/2014/main" val="2167205820"/>
                    </a:ext>
                  </a:extLst>
                </a:gridCol>
                <a:gridCol w="946252">
                  <a:extLst>
                    <a:ext uri="{9D8B030D-6E8A-4147-A177-3AD203B41FA5}">
                      <a16:colId xmlns:a16="http://schemas.microsoft.com/office/drawing/2014/main" val="2565856468"/>
                    </a:ext>
                  </a:extLst>
                </a:gridCol>
                <a:gridCol w="749030">
                  <a:extLst>
                    <a:ext uri="{9D8B030D-6E8A-4147-A177-3AD203B41FA5}">
                      <a16:colId xmlns:a16="http://schemas.microsoft.com/office/drawing/2014/main" val="3900648050"/>
                    </a:ext>
                  </a:extLst>
                </a:gridCol>
                <a:gridCol w="885217">
                  <a:extLst>
                    <a:ext uri="{9D8B030D-6E8A-4147-A177-3AD203B41FA5}">
                      <a16:colId xmlns:a16="http://schemas.microsoft.com/office/drawing/2014/main" val="2122113404"/>
                    </a:ext>
                  </a:extLst>
                </a:gridCol>
                <a:gridCol w="875490">
                  <a:extLst>
                    <a:ext uri="{9D8B030D-6E8A-4147-A177-3AD203B41FA5}">
                      <a16:colId xmlns:a16="http://schemas.microsoft.com/office/drawing/2014/main" val="905671876"/>
                    </a:ext>
                  </a:extLst>
                </a:gridCol>
                <a:gridCol w="885217">
                  <a:extLst>
                    <a:ext uri="{9D8B030D-6E8A-4147-A177-3AD203B41FA5}">
                      <a16:colId xmlns:a16="http://schemas.microsoft.com/office/drawing/2014/main" val="3155535811"/>
                    </a:ext>
                  </a:extLst>
                </a:gridCol>
                <a:gridCol w="761839">
                  <a:extLst>
                    <a:ext uri="{9D8B030D-6E8A-4147-A177-3AD203B41FA5}">
                      <a16:colId xmlns:a16="http://schemas.microsoft.com/office/drawing/2014/main" val="2748578960"/>
                    </a:ext>
                  </a:extLst>
                </a:gridCol>
                <a:gridCol w="814042">
                  <a:extLst>
                    <a:ext uri="{9D8B030D-6E8A-4147-A177-3AD203B41FA5}">
                      <a16:colId xmlns:a16="http://schemas.microsoft.com/office/drawing/2014/main" val="2393102404"/>
                    </a:ext>
                  </a:extLst>
                </a:gridCol>
                <a:gridCol w="1066162">
                  <a:extLst>
                    <a:ext uri="{9D8B030D-6E8A-4147-A177-3AD203B41FA5}">
                      <a16:colId xmlns:a16="http://schemas.microsoft.com/office/drawing/2014/main" val="3567203134"/>
                    </a:ext>
                  </a:extLst>
                </a:gridCol>
              </a:tblGrid>
              <a:tr h="450769">
                <a:tc>
                  <a:txBody>
                    <a:bodyPr/>
                    <a:lstStyle/>
                    <a:p>
                      <a:endParaRPr lang="en-US" sz="1300">
                        <a:solidFill>
                          <a:schemeClr val="tx1">
                            <a:lumMod val="76000"/>
                            <a:lumOff val="24000"/>
                          </a:schemeClr>
                        </a:solidFill>
                      </a:endParaRPr>
                    </a:p>
                  </a:txBody>
                  <a:tcPr/>
                </a:tc>
                <a:tc>
                  <a:txBody>
                    <a:bodyPr/>
                    <a:lstStyle/>
                    <a:p>
                      <a:r>
                        <a:rPr lang="en-US" sz="1300" dirty="0">
                          <a:solidFill>
                            <a:schemeClr val="bg1"/>
                          </a:solidFill>
                        </a:rPr>
                        <a:t>入口</a:t>
                      </a:r>
                    </a:p>
                  </a:txBody>
                  <a:tcPr/>
                </a:tc>
                <a:tc>
                  <a:txBody>
                    <a:bodyPr/>
                    <a:lstStyle/>
                    <a:p>
                      <a:r>
                        <a:rPr lang="en-US" sz="1300" dirty="0">
                          <a:solidFill>
                            <a:schemeClr val="bg1"/>
                          </a:solidFill>
                        </a:rPr>
                        <a:t>大門</a:t>
                      </a:r>
                    </a:p>
                  </a:txBody>
                  <a:tcPr/>
                </a:tc>
                <a:tc>
                  <a:txBody>
                    <a:bodyPr/>
                    <a:lstStyle/>
                    <a:p>
                      <a:r>
                        <a:rPr lang="en-US" sz="1300" dirty="0">
                          <a:solidFill>
                            <a:schemeClr val="bg1"/>
                          </a:solidFill>
                        </a:rPr>
                        <a:t>控制室</a:t>
                      </a:r>
                    </a:p>
                  </a:txBody>
                  <a:tcPr/>
                </a:tc>
                <a:tc>
                  <a:txBody>
                    <a:bodyPr/>
                    <a:lstStyle/>
                    <a:p>
                      <a:r>
                        <a:rPr lang="en-US" sz="1300" dirty="0">
                          <a:solidFill>
                            <a:schemeClr val="bg1"/>
                          </a:solidFill>
                        </a:rPr>
                        <a:t>餐飲區</a:t>
                      </a:r>
                    </a:p>
                  </a:txBody>
                  <a:tcPr/>
                </a:tc>
                <a:tc>
                  <a:txBody>
                    <a:bodyPr/>
                    <a:lstStyle/>
                    <a:p>
                      <a:r>
                        <a:rPr lang="en-US" sz="1300" dirty="0">
                          <a:solidFill>
                            <a:schemeClr val="bg1"/>
                          </a:solidFill>
                        </a:rPr>
                        <a:t>大廳</a:t>
                      </a:r>
                    </a:p>
                  </a:txBody>
                  <a:tcPr/>
                </a:tc>
                <a:tc>
                  <a:txBody>
                    <a:bodyPr/>
                    <a:lstStyle/>
                    <a:p>
                      <a:r>
                        <a:rPr lang="en-US" sz="1300" dirty="0">
                          <a:solidFill>
                            <a:schemeClr val="bg1"/>
                          </a:solidFill>
                        </a:rPr>
                        <a:t>走廊</a:t>
                      </a:r>
                    </a:p>
                  </a:txBody>
                  <a:tcPr/>
                </a:tc>
                <a:tc>
                  <a:txBody>
                    <a:bodyPr/>
                    <a:lstStyle/>
                    <a:p>
                      <a:r>
                        <a:rPr lang="en-US" sz="1300" dirty="0">
                          <a:solidFill>
                            <a:schemeClr val="bg1"/>
                          </a:solidFill>
                        </a:rPr>
                        <a:t>停車場</a:t>
                      </a:r>
                    </a:p>
                  </a:txBody>
                  <a:tcPr/>
                </a:tc>
                <a:tc>
                  <a:txBody>
                    <a:bodyPr/>
                    <a:lstStyle/>
                    <a:p>
                      <a:r>
                        <a:rPr lang="en-US" sz="1300" dirty="0">
                          <a:solidFill>
                            <a:schemeClr val="bg1"/>
                          </a:solidFill>
                        </a:rPr>
                        <a:t>周邊</a:t>
                      </a:r>
                    </a:p>
                  </a:txBody>
                  <a:tcPr/>
                </a:tc>
                <a:extLst>
                  <a:ext uri="{0D108BD9-81ED-4DB2-BD59-A6C34878D82A}">
                    <a16:rowId xmlns:a16="http://schemas.microsoft.com/office/drawing/2014/main" val="2090737549"/>
                  </a:ext>
                </a:extLst>
              </a:tr>
              <a:tr h="450769">
                <a:tc>
                  <a:txBody>
                    <a:bodyPr/>
                    <a:lstStyle/>
                    <a:p>
                      <a:r>
                        <a:rPr lang="en-US" sz="1300" dirty="0">
                          <a:solidFill>
                            <a:schemeClr val="tx1">
                              <a:lumMod val="76000"/>
                              <a:lumOff val="24000"/>
                            </a:schemeClr>
                          </a:solidFill>
                        </a:rPr>
                        <a:t>未經授權的訪問檢測</a:t>
                      </a:r>
                    </a:p>
                  </a:txBody>
                  <a:tcPr/>
                </a:tc>
                <a:tc>
                  <a:txBody>
                    <a:bodyPr/>
                    <a:lstStyle/>
                    <a:p>
                      <a:pPr algn="ctr"/>
                      <a:r>
                        <a:rPr lang="en-US" sz="1000" dirty="0">
                          <a:solidFill>
                            <a:schemeClr val="tx1">
                              <a:lumMod val="76000"/>
                              <a:lumOff val="24000"/>
                            </a:schemeClr>
                          </a:solidFill>
                        </a:rPr>
                        <a:t>是</a:t>
                      </a:r>
                    </a:p>
                  </a:txBody>
                  <a:tcPr/>
                </a:tc>
                <a:tc>
                  <a:txBody>
                    <a:bodyPr/>
                    <a:lstStyle/>
                    <a:p>
                      <a:pPr algn="ctr"/>
                      <a:r>
                        <a:rPr lang="en-US" sz="1000" dirty="0">
                          <a:solidFill>
                            <a:schemeClr val="tx1">
                              <a:lumMod val="76000"/>
                              <a:lumOff val="24000"/>
                            </a:schemeClr>
                          </a:solidFill>
                        </a:rPr>
                        <a:t>是</a:t>
                      </a:r>
                    </a:p>
                  </a:txBody>
                  <a:tcPr/>
                </a:tc>
                <a:tc>
                  <a:txBody>
                    <a:bodyPr/>
                    <a:lstStyle/>
                    <a:p>
                      <a:pPr algn="ctr"/>
                      <a:r>
                        <a:rPr lang="en-US" sz="1000" dirty="0">
                          <a:solidFill>
                            <a:schemeClr val="tx1">
                              <a:lumMod val="76000"/>
                              <a:lumOff val="24000"/>
                            </a:schemeClr>
                          </a:solidFill>
                        </a:rPr>
                        <a:t>是</a:t>
                      </a: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extLst>
                  <a:ext uri="{0D108BD9-81ED-4DB2-BD59-A6C34878D82A}">
                    <a16:rowId xmlns:a16="http://schemas.microsoft.com/office/drawing/2014/main" val="2078924313"/>
                  </a:ext>
                </a:extLst>
              </a:tr>
              <a:tr h="439423">
                <a:tc>
                  <a:txBody>
                    <a:bodyPr/>
                    <a:lstStyle/>
                    <a:p>
                      <a:r>
                        <a:rPr lang="en-US" sz="1300" dirty="0">
                          <a:solidFill>
                            <a:schemeClr val="tx1">
                              <a:lumMod val="76000"/>
                              <a:lumOff val="24000"/>
                            </a:schemeClr>
                          </a:solidFill>
                        </a:rPr>
                        <a:t>尾隨檢測</a:t>
                      </a:r>
                    </a:p>
                  </a:txBody>
                  <a:tcPr/>
                </a:tc>
                <a:tc>
                  <a:txBody>
                    <a:bodyPr/>
                    <a:lstStyle/>
                    <a:p>
                      <a:pPr algn="ctr"/>
                      <a:r>
                        <a:rPr lang="en-US" sz="1000" dirty="0">
                          <a:solidFill>
                            <a:schemeClr val="tx1">
                              <a:lumMod val="76000"/>
                              <a:lumOff val="24000"/>
                            </a:schemeClr>
                          </a:solidFill>
                        </a:rPr>
                        <a:t>是</a:t>
                      </a:r>
                    </a:p>
                  </a:txBody>
                  <a:tcPr/>
                </a:tc>
                <a:tc>
                  <a:txBody>
                    <a:bodyPr/>
                    <a:lstStyle/>
                    <a:p>
                      <a:pPr algn="ctr"/>
                      <a:endParaRPr lang="en-US" sz="1300">
                        <a:solidFill>
                          <a:schemeClr val="tx1">
                            <a:lumMod val="76000"/>
                            <a:lumOff val="24000"/>
                          </a:schemeClr>
                        </a:solidFill>
                      </a:endParaRPr>
                    </a:p>
                  </a:txBody>
                  <a:tcPr/>
                </a:tc>
                <a:tc>
                  <a:txBody>
                    <a:bodyPr/>
                    <a:lstStyle/>
                    <a:p>
                      <a:pPr algn="ctr"/>
                      <a:r>
                        <a:rPr lang="en-US" sz="1000" dirty="0">
                          <a:solidFill>
                            <a:schemeClr val="tx1">
                              <a:lumMod val="76000"/>
                              <a:lumOff val="24000"/>
                            </a:schemeClr>
                          </a:solidFill>
                        </a:rPr>
                        <a:t>是</a:t>
                      </a: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extLst>
                  <a:ext uri="{0D108BD9-81ED-4DB2-BD59-A6C34878D82A}">
                    <a16:rowId xmlns:a16="http://schemas.microsoft.com/office/drawing/2014/main" val="2461784252"/>
                  </a:ext>
                </a:extLst>
              </a:tr>
              <a:tr h="45076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300" dirty="0">
                          <a:solidFill>
                            <a:schemeClr val="tx1">
                              <a:lumMod val="76000"/>
                              <a:lumOff val="24000"/>
                            </a:schemeClr>
                          </a:solidFill>
                        </a:rPr>
                        <a:t>實時嫌疑人追蹤</a:t>
                      </a:r>
                    </a:p>
                  </a:txBody>
                  <a:tcPr/>
                </a:tc>
                <a:tc>
                  <a:txBody>
                    <a:bodyPr/>
                    <a:lstStyle/>
                    <a:p>
                      <a:pPr algn="ctr"/>
                      <a:r>
                        <a:rPr lang="en-US" sz="1000" dirty="0">
                          <a:solidFill>
                            <a:schemeClr val="tx1">
                              <a:lumMod val="76000"/>
                              <a:lumOff val="24000"/>
                            </a:schemeClr>
                          </a:solidFill>
                        </a:rPr>
                        <a:t>是</a:t>
                      </a:r>
                    </a:p>
                  </a:txBody>
                  <a:tcPr/>
                </a:tc>
                <a:tc>
                  <a:txBody>
                    <a:bodyPr/>
                    <a:lstStyle/>
                    <a:p>
                      <a:pPr algn="ctr"/>
                      <a:r>
                        <a:rPr lang="en-US" sz="1000" dirty="0">
                          <a:solidFill>
                            <a:schemeClr val="tx1">
                              <a:lumMod val="76000"/>
                              <a:lumOff val="24000"/>
                            </a:schemeClr>
                          </a:solidFill>
                        </a:rPr>
                        <a:t>是</a:t>
                      </a:r>
                    </a:p>
                  </a:txBody>
                  <a:tcPr/>
                </a:tc>
                <a:tc>
                  <a:txBody>
                    <a:bodyPr/>
                    <a:lstStyle/>
                    <a:p>
                      <a:pPr algn="ctr"/>
                      <a:r>
                        <a:rPr lang="en-US" sz="1000" dirty="0">
                          <a:solidFill>
                            <a:schemeClr val="tx1">
                              <a:lumMod val="76000"/>
                              <a:lumOff val="24000"/>
                            </a:schemeClr>
                          </a:solidFill>
                        </a:rPr>
                        <a:t>是</a:t>
                      </a:r>
                    </a:p>
                  </a:txBody>
                  <a:tcPr/>
                </a:tc>
                <a:tc>
                  <a:txBody>
                    <a:bodyPr/>
                    <a:lstStyle/>
                    <a:p>
                      <a:pPr algn="ctr"/>
                      <a:r>
                        <a:rPr lang="en-US" sz="1000" dirty="0">
                          <a:solidFill>
                            <a:schemeClr val="tx1">
                              <a:lumMod val="76000"/>
                              <a:lumOff val="24000"/>
                            </a:schemeClr>
                          </a:solidFill>
                        </a:rPr>
                        <a:t>是</a:t>
                      </a:r>
                    </a:p>
                  </a:txBody>
                  <a:tcPr/>
                </a:tc>
                <a:tc>
                  <a:txBody>
                    <a:bodyPr/>
                    <a:lstStyle/>
                    <a:p>
                      <a:pPr algn="ctr"/>
                      <a:r>
                        <a:rPr lang="en-US" sz="1000" dirty="0">
                          <a:solidFill>
                            <a:schemeClr val="tx1">
                              <a:lumMod val="76000"/>
                              <a:lumOff val="24000"/>
                            </a:schemeClr>
                          </a:solidFill>
                        </a:rPr>
                        <a:t>是</a:t>
                      </a:r>
                    </a:p>
                  </a:txBody>
                  <a:tcPr/>
                </a:tc>
                <a:tc>
                  <a:txBody>
                    <a:bodyPr/>
                    <a:lstStyle/>
                    <a:p>
                      <a:pPr algn="ctr"/>
                      <a:r>
                        <a:rPr lang="en-US" sz="1000" dirty="0">
                          <a:solidFill>
                            <a:schemeClr val="tx1">
                              <a:lumMod val="76000"/>
                              <a:lumOff val="24000"/>
                            </a:schemeClr>
                          </a:solidFill>
                        </a:rPr>
                        <a:t>是</a:t>
                      </a:r>
                    </a:p>
                  </a:txBody>
                  <a:tcPr/>
                </a:tc>
                <a:tc>
                  <a:txBody>
                    <a:bodyPr/>
                    <a:lstStyle/>
                    <a:p>
                      <a:pPr algn="ctr"/>
                      <a:r>
                        <a:rPr lang="en-US" sz="1000" dirty="0">
                          <a:solidFill>
                            <a:schemeClr val="tx1">
                              <a:lumMod val="76000"/>
                              <a:lumOff val="24000"/>
                            </a:schemeClr>
                          </a:solidFill>
                        </a:rPr>
                        <a:t>是</a:t>
                      </a:r>
                    </a:p>
                  </a:txBody>
                  <a:tcPr/>
                </a:tc>
                <a:tc>
                  <a:txBody>
                    <a:bodyPr/>
                    <a:lstStyle/>
                    <a:p>
                      <a:pPr algn="ctr"/>
                      <a:r>
                        <a:rPr lang="en-US" sz="1000" dirty="0">
                          <a:solidFill>
                            <a:schemeClr val="tx1">
                              <a:lumMod val="76000"/>
                              <a:lumOff val="24000"/>
                            </a:schemeClr>
                          </a:solidFill>
                        </a:rPr>
                        <a:t>是</a:t>
                      </a:r>
                    </a:p>
                  </a:txBody>
                  <a:tcPr/>
                </a:tc>
                <a:extLst>
                  <a:ext uri="{0D108BD9-81ED-4DB2-BD59-A6C34878D82A}">
                    <a16:rowId xmlns:a16="http://schemas.microsoft.com/office/drawing/2014/main" val="2210431295"/>
                  </a:ext>
                </a:extLst>
              </a:tr>
              <a:tr h="439423">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300" dirty="0">
                          <a:solidFill>
                            <a:schemeClr val="tx1">
                              <a:lumMod val="76000"/>
                              <a:lumOff val="24000"/>
                            </a:schemeClr>
                          </a:solidFill>
                        </a:rPr>
                        <a:t>車輛進入控制</a:t>
                      </a:r>
                    </a:p>
                  </a:txBody>
                  <a:tcPr/>
                </a:tc>
                <a:tc>
                  <a:txBody>
                    <a:bodyPr/>
                    <a:lstStyle/>
                    <a:p>
                      <a:pPr algn="ctr"/>
                      <a:endParaRPr lang="en-US" sz="1300" dirty="0">
                        <a:solidFill>
                          <a:schemeClr val="tx1">
                            <a:lumMod val="76000"/>
                            <a:lumOff val="24000"/>
                          </a:schemeClr>
                        </a:solidFill>
                      </a:endParaRPr>
                    </a:p>
                  </a:txBody>
                  <a:tcPr/>
                </a:tc>
                <a:tc>
                  <a:txBody>
                    <a:bodyPr/>
                    <a:lstStyle/>
                    <a:p>
                      <a:pPr algn="ctr"/>
                      <a:r>
                        <a:rPr lang="en-US" sz="1000" dirty="0">
                          <a:solidFill>
                            <a:schemeClr val="tx1">
                              <a:lumMod val="76000"/>
                              <a:lumOff val="24000"/>
                            </a:schemeClr>
                          </a:solidFill>
                        </a:rPr>
                        <a:t>是</a:t>
                      </a: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r>
                        <a:rPr lang="en-US" sz="1000" dirty="0">
                          <a:solidFill>
                            <a:schemeClr val="tx1">
                              <a:lumMod val="76000"/>
                              <a:lumOff val="24000"/>
                            </a:schemeClr>
                          </a:solidFill>
                        </a:rPr>
                        <a:t>是</a:t>
                      </a:r>
                    </a:p>
                  </a:txBody>
                  <a:tcPr/>
                </a:tc>
                <a:tc>
                  <a:txBody>
                    <a:bodyPr/>
                    <a:lstStyle/>
                    <a:p>
                      <a:pPr algn="ctr"/>
                      <a:endParaRPr lang="en-US" sz="1300" dirty="0">
                        <a:solidFill>
                          <a:schemeClr val="tx1">
                            <a:lumMod val="76000"/>
                            <a:lumOff val="24000"/>
                          </a:schemeClr>
                        </a:solidFill>
                      </a:endParaRPr>
                    </a:p>
                  </a:txBody>
                  <a:tcPr/>
                </a:tc>
                <a:extLst>
                  <a:ext uri="{0D108BD9-81ED-4DB2-BD59-A6C34878D82A}">
                    <a16:rowId xmlns:a16="http://schemas.microsoft.com/office/drawing/2014/main" val="2674638168"/>
                  </a:ext>
                </a:extLst>
              </a:tr>
              <a:tr h="439423">
                <a:tc>
                  <a:txBody>
                    <a:bodyPr/>
                    <a:lstStyle/>
                    <a:p>
                      <a:r>
                        <a:rPr lang="en-US" sz="1300" dirty="0">
                          <a:solidFill>
                            <a:schemeClr val="tx1">
                              <a:lumMod val="76000"/>
                              <a:lumOff val="24000"/>
                            </a:schemeClr>
                          </a:solidFill>
                        </a:rPr>
                        <a:t>對講服務</a:t>
                      </a:r>
                    </a:p>
                  </a:txBody>
                  <a:tcPr/>
                </a:tc>
                <a:tc>
                  <a:txBody>
                    <a:bodyPr/>
                    <a:lstStyle/>
                    <a:p>
                      <a:pPr algn="ctr"/>
                      <a:r>
                        <a:rPr lang="en-US" sz="1000" dirty="0">
                          <a:solidFill>
                            <a:schemeClr val="tx1">
                              <a:lumMod val="76000"/>
                              <a:lumOff val="24000"/>
                            </a:schemeClr>
                          </a:solidFill>
                        </a:rPr>
                        <a:t>是</a:t>
                      </a:r>
                    </a:p>
                  </a:txBody>
                  <a:tcPr/>
                </a:tc>
                <a:tc>
                  <a:txBody>
                    <a:bodyPr/>
                    <a:lstStyle/>
                    <a:p>
                      <a:pPr algn="ctr"/>
                      <a:r>
                        <a:rPr lang="en-US" sz="1000" dirty="0">
                          <a:solidFill>
                            <a:schemeClr val="tx1">
                              <a:lumMod val="76000"/>
                              <a:lumOff val="24000"/>
                            </a:schemeClr>
                          </a:solidFill>
                        </a:rPr>
                        <a:t>是</a:t>
                      </a: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r>
                        <a:rPr lang="en-US" sz="1000" dirty="0">
                          <a:solidFill>
                            <a:schemeClr val="tx1">
                              <a:lumMod val="76000"/>
                              <a:lumOff val="24000"/>
                            </a:schemeClr>
                          </a:solidFill>
                        </a:rPr>
                        <a:t>是</a:t>
                      </a:r>
                    </a:p>
                  </a:txBody>
                  <a:tcPr/>
                </a:tc>
                <a:tc>
                  <a:txBody>
                    <a:bodyPr/>
                    <a:lstStyle/>
                    <a:p>
                      <a:pPr algn="ctr"/>
                      <a:endParaRPr lang="en-US" sz="1300" dirty="0">
                        <a:solidFill>
                          <a:schemeClr val="tx1">
                            <a:lumMod val="76000"/>
                            <a:lumOff val="24000"/>
                          </a:schemeClr>
                        </a:solidFill>
                      </a:endParaRPr>
                    </a:p>
                  </a:txBody>
                  <a:tcPr/>
                </a:tc>
                <a:tc>
                  <a:txBody>
                    <a:bodyPr/>
                    <a:lstStyle/>
                    <a:p>
                      <a:pPr algn="ctr"/>
                      <a:r>
                        <a:rPr lang="en-US" sz="1000" dirty="0">
                          <a:solidFill>
                            <a:schemeClr val="tx1">
                              <a:lumMod val="76000"/>
                              <a:lumOff val="24000"/>
                            </a:schemeClr>
                          </a:solidFill>
                        </a:rPr>
                        <a:t>是</a:t>
                      </a:r>
                    </a:p>
                  </a:txBody>
                  <a:tcPr/>
                </a:tc>
                <a:tc>
                  <a:txBody>
                    <a:bodyPr/>
                    <a:lstStyle/>
                    <a:p>
                      <a:pPr algn="ctr"/>
                      <a:endParaRPr lang="en-US" sz="1300" dirty="0">
                        <a:solidFill>
                          <a:schemeClr val="tx1">
                            <a:lumMod val="76000"/>
                            <a:lumOff val="24000"/>
                          </a:schemeClr>
                        </a:solidFill>
                      </a:endParaRPr>
                    </a:p>
                  </a:txBody>
                  <a:tcPr/>
                </a:tc>
                <a:extLst>
                  <a:ext uri="{0D108BD9-81ED-4DB2-BD59-A6C34878D82A}">
                    <a16:rowId xmlns:a16="http://schemas.microsoft.com/office/drawing/2014/main" val="2253065483"/>
                  </a:ext>
                </a:extLst>
              </a:tr>
              <a:tr h="450769">
                <a:tc>
                  <a:txBody>
                    <a:bodyPr/>
                    <a:lstStyle/>
                    <a:p>
                      <a:r>
                        <a:rPr lang="en-US" sz="1300" dirty="0">
                          <a:solidFill>
                            <a:schemeClr val="tx1">
                              <a:lumMod val="76000"/>
                              <a:lumOff val="24000"/>
                            </a:schemeClr>
                          </a:solidFill>
                        </a:rPr>
                        <a:t>人體溫度檢測</a:t>
                      </a:r>
                    </a:p>
                  </a:txBody>
                  <a:tcPr/>
                </a:tc>
                <a:tc>
                  <a:txBody>
                    <a:bodyPr/>
                    <a:lstStyle/>
                    <a:p>
                      <a:pPr algn="ctr"/>
                      <a:r>
                        <a:rPr lang="en-US" sz="1000" dirty="0">
                          <a:solidFill>
                            <a:schemeClr val="tx1">
                              <a:lumMod val="76000"/>
                              <a:lumOff val="24000"/>
                            </a:schemeClr>
                          </a:solidFill>
                        </a:rPr>
                        <a:t>是</a:t>
                      </a: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r>
                        <a:rPr lang="en-US" sz="1000" dirty="0">
                          <a:solidFill>
                            <a:schemeClr val="tx1">
                              <a:lumMod val="76000"/>
                              <a:lumOff val="24000"/>
                            </a:schemeClr>
                          </a:solidFill>
                        </a:rPr>
                        <a:t>是</a:t>
                      </a: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extLst>
                  <a:ext uri="{0D108BD9-81ED-4DB2-BD59-A6C34878D82A}">
                    <a16:rowId xmlns:a16="http://schemas.microsoft.com/office/drawing/2014/main" val="1261085878"/>
                  </a:ext>
                </a:extLst>
              </a:tr>
              <a:tr h="450769">
                <a:tc>
                  <a:txBody>
                    <a:bodyPr/>
                    <a:lstStyle/>
                    <a:p>
                      <a:r>
                        <a:rPr lang="en-US" sz="1300" dirty="0">
                          <a:solidFill>
                            <a:schemeClr val="tx1">
                              <a:lumMod val="76000"/>
                              <a:lumOff val="24000"/>
                            </a:schemeClr>
                          </a:solidFill>
                        </a:rPr>
                        <a:t>可疑物品檢測</a:t>
                      </a: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r>
                        <a:rPr lang="en-US" sz="1000" dirty="0">
                          <a:solidFill>
                            <a:schemeClr val="tx1">
                              <a:lumMod val="76000"/>
                              <a:lumOff val="24000"/>
                            </a:schemeClr>
                          </a:solidFill>
                        </a:rPr>
                        <a:t>是</a:t>
                      </a: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extLst>
                  <a:ext uri="{0D108BD9-81ED-4DB2-BD59-A6C34878D82A}">
                    <a16:rowId xmlns:a16="http://schemas.microsoft.com/office/drawing/2014/main" val="2250837835"/>
                  </a:ext>
                </a:extLst>
              </a:tr>
              <a:tr h="439423">
                <a:tc>
                  <a:txBody>
                    <a:bodyPr/>
                    <a:lstStyle/>
                    <a:p>
                      <a:pPr lvl="0">
                        <a:buNone/>
                      </a:pPr>
                      <a:r>
                        <a:rPr lang="en-US" sz="1300" dirty="0">
                          <a:solidFill>
                            <a:schemeClr val="tx1">
                              <a:lumMod val="76000"/>
                              <a:lumOff val="24000"/>
                            </a:schemeClr>
                          </a:solidFill>
                        </a:rPr>
                        <a:t>隨時隨地監控</a:t>
                      </a:r>
                    </a:p>
                  </a:txBody>
                  <a:tcPr/>
                </a:tc>
                <a:tc>
                  <a:txBody>
                    <a:bodyPr/>
                    <a:lstStyle/>
                    <a:p>
                      <a:pPr lvl="0" algn="ctr">
                        <a:buNone/>
                      </a:pPr>
                      <a:r>
                        <a:rPr lang="en-US" sz="1000" dirty="0">
                          <a:solidFill>
                            <a:schemeClr val="tx1">
                              <a:lumMod val="76000"/>
                              <a:lumOff val="24000"/>
                            </a:schemeClr>
                          </a:solidFill>
                        </a:rPr>
                        <a:t>是</a:t>
                      </a:r>
                    </a:p>
                  </a:txBody>
                  <a:tcPr/>
                </a:tc>
                <a:tc>
                  <a:txBody>
                    <a:bodyPr/>
                    <a:lstStyle/>
                    <a:p>
                      <a:pPr lvl="0" algn="ctr">
                        <a:buNone/>
                      </a:pPr>
                      <a:r>
                        <a:rPr lang="en-US" sz="1000" dirty="0">
                          <a:solidFill>
                            <a:schemeClr val="tx1">
                              <a:lumMod val="76000"/>
                              <a:lumOff val="24000"/>
                            </a:schemeClr>
                          </a:solidFill>
                        </a:rPr>
                        <a:t>是</a:t>
                      </a:r>
                    </a:p>
                  </a:txBody>
                  <a:tcPr/>
                </a:tc>
                <a:tc>
                  <a:txBody>
                    <a:bodyPr/>
                    <a:lstStyle/>
                    <a:p>
                      <a:pPr lvl="0" algn="ctr">
                        <a:buNone/>
                      </a:pPr>
                      <a:r>
                        <a:rPr lang="en-US" sz="1000" dirty="0">
                          <a:solidFill>
                            <a:schemeClr val="tx1">
                              <a:lumMod val="76000"/>
                              <a:lumOff val="24000"/>
                            </a:schemeClr>
                          </a:solidFill>
                        </a:rPr>
                        <a:t>是</a:t>
                      </a:r>
                    </a:p>
                  </a:txBody>
                  <a:tcPr/>
                </a:tc>
                <a:tc>
                  <a:txBody>
                    <a:bodyPr/>
                    <a:lstStyle/>
                    <a:p>
                      <a:pPr lvl="0" algn="ctr">
                        <a:buNone/>
                      </a:pPr>
                      <a:r>
                        <a:rPr lang="en-US" sz="1000" dirty="0">
                          <a:solidFill>
                            <a:schemeClr val="tx1">
                              <a:lumMod val="76000"/>
                              <a:lumOff val="24000"/>
                            </a:schemeClr>
                          </a:solidFill>
                        </a:rPr>
                        <a:t>是</a:t>
                      </a:r>
                    </a:p>
                  </a:txBody>
                  <a:tcPr/>
                </a:tc>
                <a:tc>
                  <a:txBody>
                    <a:bodyPr/>
                    <a:lstStyle/>
                    <a:p>
                      <a:pPr lvl="0" algn="ctr">
                        <a:buNone/>
                      </a:pPr>
                      <a:r>
                        <a:rPr lang="en-US" sz="1000" dirty="0">
                          <a:solidFill>
                            <a:schemeClr val="tx1">
                              <a:lumMod val="76000"/>
                              <a:lumOff val="24000"/>
                            </a:schemeClr>
                          </a:solidFill>
                        </a:rPr>
                        <a:t>是</a:t>
                      </a:r>
                    </a:p>
                  </a:txBody>
                  <a:tcPr/>
                </a:tc>
                <a:tc>
                  <a:txBody>
                    <a:bodyPr/>
                    <a:lstStyle/>
                    <a:p>
                      <a:pPr lvl="0" algn="ctr">
                        <a:buNone/>
                      </a:pPr>
                      <a:r>
                        <a:rPr lang="en-US" sz="1000" dirty="0">
                          <a:solidFill>
                            <a:schemeClr val="tx1">
                              <a:lumMod val="76000"/>
                              <a:lumOff val="24000"/>
                            </a:schemeClr>
                          </a:solidFill>
                        </a:rPr>
                        <a:t>是</a:t>
                      </a:r>
                    </a:p>
                  </a:txBody>
                  <a:tcPr/>
                </a:tc>
                <a:tc>
                  <a:txBody>
                    <a:bodyPr/>
                    <a:lstStyle/>
                    <a:p>
                      <a:pPr lvl="0" algn="ctr">
                        <a:buNone/>
                      </a:pPr>
                      <a:r>
                        <a:rPr lang="en-US" sz="1000" dirty="0">
                          <a:solidFill>
                            <a:schemeClr val="tx1">
                              <a:lumMod val="76000"/>
                              <a:lumOff val="24000"/>
                            </a:schemeClr>
                          </a:solidFill>
                        </a:rPr>
                        <a:t>是</a:t>
                      </a:r>
                    </a:p>
                  </a:txBody>
                  <a:tcPr/>
                </a:tc>
                <a:tc>
                  <a:txBody>
                    <a:bodyPr/>
                    <a:lstStyle/>
                    <a:p>
                      <a:pPr lvl="0" algn="ctr">
                        <a:buNone/>
                      </a:pPr>
                      <a:r>
                        <a:rPr lang="en-US" sz="1000" dirty="0">
                          <a:solidFill>
                            <a:schemeClr val="tx1">
                              <a:lumMod val="76000"/>
                              <a:lumOff val="24000"/>
                            </a:schemeClr>
                          </a:solidFill>
                        </a:rPr>
                        <a:t>是</a:t>
                      </a:r>
                    </a:p>
                  </a:txBody>
                  <a:tcPr/>
                </a:tc>
                <a:extLst>
                  <a:ext uri="{0D108BD9-81ED-4DB2-BD59-A6C34878D82A}">
                    <a16:rowId xmlns:a16="http://schemas.microsoft.com/office/drawing/2014/main" val="2091576229"/>
                  </a:ext>
                </a:extLst>
              </a:tr>
              <a:tr h="267644">
                <a:tc>
                  <a:txBody>
                    <a:bodyPr/>
                    <a:lstStyle/>
                    <a:p>
                      <a:pPr lvl="0">
                        <a:buNone/>
                      </a:pPr>
                      <a:r>
                        <a:rPr lang="en-US" sz="1300" dirty="0">
                          <a:solidFill>
                            <a:schemeClr val="tx1">
                              <a:lumMod val="76000"/>
                              <a:lumOff val="24000"/>
                            </a:schemeClr>
                          </a:solidFill>
                        </a:rPr>
                        <a:t>安全保障</a:t>
                      </a:r>
                    </a:p>
                  </a:txBody>
                  <a:tcPr/>
                </a:tc>
                <a:tc>
                  <a:txBody>
                    <a:bodyPr/>
                    <a:lstStyle/>
                    <a:p>
                      <a:pPr lvl="0" algn="ctr">
                        <a:buNone/>
                      </a:pPr>
                      <a:r>
                        <a:rPr lang="en-US" sz="1000" dirty="0">
                          <a:solidFill>
                            <a:schemeClr val="tx1">
                              <a:lumMod val="76000"/>
                              <a:lumOff val="24000"/>
                            </a:schemeClr>
                          </a:solidFill>
                        </a:rPr>
                        <a:t>是</a:t>
                      </a:r>
                    </a:p>
                  </a:txBody>
                  <a:tcPr/>
                </a:tc>
                <a:tc>
                  <a:txBody>
                    <a:bodyPr/>
                    <a:lstStyle/>
                    <a:p>
                      <a:pPr lvl="0" algn="ctr">
                        <a:buNone/>
                      </a:pPr>
                      <a:r>
                        <a:rPr lang="en-US" sz="1000" dirty="0">
                          <a:solidFill>
                            <a:schemeClr val="tx1">
                              <a:lumMod val="76000"/>
                              <a:lumOff val="24000"/>
                            </a:schemeClr>
                          </a:solidFill>
                        </a:rPr>
                        <a:t>是</a:t>
                      </a:r>
                    </a:p>
                  </a:txBody>
                  <a:tcPr/>
                </a:tc>
                <a:tc>
                  <a:txBody>
                    <a:bodyPr/>
                    <a:lstStyle/>
                    <a:p>
                      <a:pPr lvl="0" algn="ctr">
                        <a:buNone/>
                      </a:pPr>
                      <a:r>
                        <a:rPr lang="en-US" sz="1000" dirty="0">
                          <a:solidFill>
                            <a:schemeClr val="tx1">
                              <a:lumMod val="76000"/>
                              <a:lumOff val="24000"/>
                            </a:schemeClr>
                          </a:solidFill>
                        </a:rPr>
                        <a:t>是</a:t>
                      </a:r>
                    </a:p>
                  </a:txBody>
                  <a:tcPr/>
                </a:tc>
                <a:tc>
                  <a:txBody>
                    <a:bodyPr/>
                    <a:lstStyle/>
                    <a:p>
                      <a:pPr lvl="0" algn="ctr">
                        <a:buNone/>
                      </a:pPr>
                      <a:r>
                        <a:rPr lang="en-US" sz="1000" dirty="0">
                          <a:solidFill>
                            <a:schemeClr val="tx1">
                              <a:lumMod val="76000"/>
                              <a:lumOff val="24000"/>
                            </a:schemeClr>
                          </a:solidFill>
                        </a:rPr>
                        <a:t>是</a:t>
                      </a:r>
                    </a:p>
                  </a:txBody>
                  <a:tcPr/>
                </a:tc>
                <a:tc>
                  <a:txBody>
                    <a:bodyPr/>
                    <a:lstStyle/>
                    <a:p>
                      <a:pPr lvl="0" algn="ctr">
                        <a:buNone/>
                      </a:pPr>
                      <a:r>
                        <a:rPr lang="en-US" sz="1000" dirty="0">
                          <a:solidFill>
                            <a:schemeClr val="tx1">
                              <a:lumMod val="76000"/>
                              <a:lumOff val="24000"/>
                            </a:schemeClr>
                          </a:solidFill>
                        </a:rPr>
                        <a:t>是</a:t>
                      </a:r>
                    </a:p>
                  </a:txBody>
                  <a:tcPr/>
                </a:tc>
                <a:tc>
                  <a:txBody>
                    <a:bodyPr/>
                    <a:lstStyle/>
                    <a:p>
                      <a:pPr lvl="0" algn="ctr">
                        <a:buNone/>
                      </a:pPr>
                      <a:r>
                        <a:rPr lang="en-US" sz="1000" dirty="0">
                          <a:solidFill>
                            <a:schemeClr val="tx1">
                              <a:lumMod val="76000"/>
                              <a:lumOff val="24000"/>
                            </a:schemeClr>
                          </a:solidFill>
                        </a:rPr>
                        <a:t>是</a:t>
                      </a:r>
                    </a:p>
                  </a:txBody>
                  <a:tcPr/>
                </a:tc>
                <a:tc>
                  <a:txBody>
                    <a:bodyPr/>
                    <a:lstStyle/>
                    <a:p>
                      <a:pPr lvl="0" algn="ctr">
                        <a:buNone/>
                      </a:pPr>
                      <a:r>
                        <a:rPr lang="en-US" sz="1000" dirty="0">
                          <a:solidFill>
                            <a:schemeClr val="tx1">
                              <a:lumMod val="76000"/>
                              <a:lumOff val="24000"/>
                            </a:schemeClr>
                          </a:solidFill>
                        </a:rPr>
                        <a:t>是</a:t>
                      </a:r>
                    </a:p>
                  </a:txBody>
                  <a:tcPr/>
                </a:tc>
                <a:tc>
                  <a:txBody>
                    <a:bodyPr/>
                    <a:lstStyle/>
                    <a:p>
                      <a:pPr lvl="0" algn="ctr">
                        <a:buNone/>
                      </a:pPr>
                      <a:r>
                        <a:rPr lang="en-US" sz="1000" dirty="0">
                          <a:solidFill>
                            <a:schemeClr val="tx1">
                              <a:lumMod val="76000"/>
                              <a:lumOff val="24000"/>
                            </a:schemeClr>
                          </a:solidFill>
                        </a:rPr>
                        <a:t>是</a:t>
                      </a:r>
                    </a:p>
                  </a:txBody>
                  <a:tcPr/>
                </a:tc>
                <a:extLst>
                  <a:ext uri="{0D108BD9-81ED-4DB2-BD59-A6C34878D82A}">
                    <a16:rowId xmlns:a16="http://schemas.microsoft.com/office/drawing/2014/main" val="2188733179"/>
                  </a:ext>
                </a:extLst>
              </a:tr>
              <a:tr h="450769">
                <a:tc>
                  <a:txBody>
                    <a:bodyPr/>
                    <a:lstStyle/>
                    <a:p>
                      <a:pPr lvl="0">
                        <a:buNone/>
                      </a:pPr>
                      <a:r>
                        <a:rPr lang="en-US" sz="1300" dirty="0">
                          <a:solidFill>
                            <a:schemeClr val="tx1">
                              <a:lumMod val="76000"/>
                              <a:lumOff val="24000"/>
                            </a:schemeClr>
                          </a:solidFill>
                        </a:rPr>
                        <a:t>通過手機將視頻證據推送到NVR</a:t>
                      </a:r>
                    </a:p>
                  </a:txBody>
                  <a:tcPr/>
                </a:tc>
                <a:tc>
                  <a:txBody>
                    <a:bodyPr/>
                    <a:lstStyle/>
                    <a:p>
                      <a:pPr lvl="0" algn="ctr">
                        <a:buNone/>
                      </a:pPr>
                      <a:r>
                        <a:rPr lang="en-US" sz="1000" dirty="0">
                          <a:solidFill>
                            <a:schemeClr val="tx1">
                              <a:lumMod val="76000"/>
                              <a:lumOff val="24000"/>
                            </a:schemeClr>
                          </a:solidFill>
                        </a:rPr>
                        <a:t>是</a:t>
                      </a:r>
                    </a:p>
                  </a:txBody>
                  <a:tcPr/>
                </a:tc>
                <a:tc>
                  <a:txBody>
                    <a:bodyPr/>
                    <a:lstStyle/>
                    <a:p>
                      <a:pPr lvl="0" algn="ctr">
                        <a:buNone/>
                      </a:pPr>
                      <a:r>
                        <a:rPr lang="en-US" sz="1000" dirty="0">
                          <a:solidFill>
                            <a:schemeClr val="tx1">
                              <a:lumMod val="76000"/>
                              <a:lumOff val="24000"/>
                            </a:schemeClr>
                          </a:solidFill>
                        </a:rPr>
                        <a:t>是</a:t>
                      </a:r>
                    </a:p>
                  </a:txBody>
                  <a:tcPr/>
                </a:tc>
                <a:tc>
                  <a:txBody>
                    <a:bodyPr/>
                    <a:lstStyle/>
                    <a:p>
                      <a:pPr lvl="0" algn="ctr">
                        <a:buNone/>
                      </a:pPr>
                      <a:r>
                        <a:rPr lang="en-US" sz="1000" dirty="0">
                          <a:solidFill>
                            <a:schemeClr val="tx1">
                              <a:lumMod val="76000"/>
                              <a:lumOff val="24000"/>
                            </a:schemeClr>
                          </a:solidFill>
                        </a:rPr>
                        <a:t>是</a:t>
                      </a:r>
                    </a:p>
                  </a:txBody>
                  <a:tcPr/>
                </a:tc>
                <a:tc>
                  <a:txBody>
                    <a:bodyPr/>
                    <a:lstStyle/>
                    <a:p>
                      <a:pPr lvl="0" algn="ctr">
                        <a:buNone/>
                      </a:pPr>
                      <a:r>
                        <a:rPr lang="en-US" sz="1000" dirty="0">
                          <a:solidFill>
                            <a:schemeClr val="tx1">
                              <a:lumMod val="76000"/>
                              <a:lumOff val="24000"/>
                            </a:schemeClr>
                          </a:solidFill>
                        </a:rPr>
                        <a:t>是</a:t>
                      </a:r>
                    </a:p>
                  </a:txBody>
                  <a:tcPr/>
                </a:tc>
                <a:tc>
                  <a:txBody>
                    <a:bodyPr/>
                    <a:lstStyle/>
                    <a:p>
                      <a:pPr lvl="0" algn="ctr">
                        <a:buNone/>
                      </a:pPr>
                      <a:r>
                        <a:rPr lang="en-US" sz="1000" dirty="0">
                          <a:solidFill>
                            <a:schemeClr val="tx1">
                              <a:lumMod val="76000"/>
                              <a:lumOff val="24000"/>
                            </a:schemeClr>
                          </a:solidFill>
                        </a:rPr>
                        <a:t>是</a:t>
                      </a:r>
                    </a:p>
                  </a:txBody>
                  <a:tcPr/>
                </a:tc>
                <a:tc>
                  <a:txBody>
                    <a:bodyPr/>
                    <a:lstStyle/>
                    <a:p>
                      <a:pPr lvl="0" algn="ctr">
                        <a:buNone/>
                      </a:pPr>
                      <a:r>
                        <a:rPr lang="en-US" sz="1000" dirty="0">
                          <a:solidFill>
                            <a:schemeClr val="tx1">
                              <a:lumMod val="76000"/>
                              <a:lumOff val="24000"/>
                            </a:schemeClr>
                          </a:solidFill>
                        </a:rPr>
                        <a:t>是</a:t>
                      </a:r>
                    </a:p>
                  </a:txBody>
                  <a:tcPr/>
                </a:tc>
                <a:tc>
                  <a:txBody>
                    <a:bodyPr/>
                    <a:lstStyle/>
                    <a:p>
                      <a:pPr lvl="0" algn="ctr">
                        <a:buNone/>
                      </a:pPr>
                      <a:r>
                        <a:rPr lang="en-US" sz="1000" dirty="0">
                          <a:solidFill>
                            <a:schemeClr val="tx1">
                              <a:lumMod val="76000"/>
                              <a:lumOff val="24000"/>
                            </a:schemeClr>
                          </a:solidFill>
                        </a:rPr>
                        <a:t>是</a:t>
                      </a:r>
                    </a:p>
                  </a:txBody>
                  <a:tcPr/>
                </a:tc>
                <a:tc>
                  <a:txBody>
                    <a:bodyPr/>
                    <a:lstStyle/>
                    <a:p>
                      <a:pPr lvl="0" algn="ctr">
                        <a:buNone/>
                      </a:pPr>
                      <a:r>
                        <a:rPr lang="en-US" sz="1000" dirty="0">
                          <a:solidFill>
                            <a:schemeClr val="tx1">
                              <a:lumMod val="76000"/>
                              <a:lumOff val="24000"/>
                            </a:schemeClr>
                          </a:solidFill>
                        </a:rPr>
                        <a:t>是</a:t>
                      </a:r>
                    </a:p>
                  </a:txBody>
                  <a:tcPr/>
                </a:tc>
                <a:extLst>
                  <a:ext uri="{0D108BD9-81ED-4DB2-BD59-A6C34878D82A}">
                    <a16:rowId xmlns:a16="http://schemas.microsoft.com/office/drawing/2014/main" val="2290535640"/>
                  </a:ext>
                </a:extLst>
              </a:tr>
            </a:tbl>
          </a:graphicData>
        </a:graphic>
      </p:graphicFrame>
    </p:spTree>
    <p:extLst>
      <p:ext uri="{BB962C8B-B14F-4D97-AF65-F5344CB8AC3E}">
        <p14:creationId xmlns:p14="http://schemas.microsoft.com/office/powerpoint/2010/main" val="87996392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酒店：應用</a:t>
            </a:r>
          </a:p>
        </p:txBody>
      </p:sp>
      <p:pic>
        <p:nvPicPr>
          <p:cNvPr id="2" name="Picture 1">
            <a:extLst>
              <a:ext uri="{FF2B5EF4-FFF2-40B4-BE49-F238E27FC236}">
                <a16:creationId xmlns:a16="http://schemas.microsoft.com/office/drawing/2014/main" id="{9F65C977-C1DF-0CE2-70BB-5BF26ECD270C}"/>
              </a:ext>
            </a:extLst>
          </p:cNvPr>
          <p:cNvPicPr>
            <a:picLocks noChangeAspect="1"/>
          </p:cNvPicPr>
          <p:nvPr/>
        </p:nvPicPr>
        <p:blipFill>
          <a:blip r:embed="rId3"/>
          <a:srcRect l="-1251" t="-183" r="-505" b="51738"/>
          <a:stretch/>
        </p:blipFill>
        <p:spPr>
          <a:xfrm>
            <a:off x="243810" y="2147809"/>
            <a:ext cx="1718610" cy="1191226"/>
          </a:xfrm>
          <a:prstGeom prst="rect">
            <a:avLst/>
          </a:prstGeom>
        </p:spPr>
      </p:pic>
      <p:pic>
        <p:nvPicPr>
          <p:cNvPr id="4" name="Picture 3">
            <a:extLst>
              <a:ext uri="{FF2B5EF4-FFF2-40B4-BE49-F238E27FC236}">
                <a16:creationId xmlns:a16="http://schemas.microsoft.com/office/drawing/2014/main" id="{7456A92D-D8DE-3C1B-D15F-36C3A7C4767A}"/>
              </a:ext>
            </a:extLst>
          </p:cNvPr>
          <p:cNvPicPr>
            <a:picLocks noChangeAspect="1"/>
          </p:cNvPicPr>
          <p:nvPr/>
        </p:nvPicPr>
        <p:blipFill>
          <a:blip r:embed="rId4"/>
          <a:srcRect l="-4094" t="119" r="689" b="57242"/>
          <a:stretch/>
        </p:blipFill>
        <p:spPr>
          <a:xfrm>
            <a:off x="1964358" y="2145925"/>
            <a:ext cx="1697588" cy="1193471"/>
          </a:xfrm>
          <a:prstGeom prst="rect">
            <a:avLst/>
          </a:prstGeom>
        </p:spPr>
      </p:pic>
      <p:pic>
        <p:nvPicPr>
          <p:cNvPr id="6" name="Picture 5">
            <a:extLst>
              <a:ext uri="{FF2B5EF4-FFF2-40B4-BE49-F238E27FC236}">
                <a16:creationId xmlns:a16="http://schemas.microsoft.com/office/drawing/2014/main" id="{3BF50929-8C3A-372F-9341-A72343B15023}"/>
              </a:ext>
            </a:extLst>
          </p:cNvPr>
          <p:cNvPicPr>
            <a:picLocks noChangeAspect="1"/>
          </p:cNvPicPr>
          <p:nvPr/>
        </p:nvPicPr>
        <p:blipFill>
          <a:blip r:embed="rId5"/>
          <a:srcRect l="143" t="-163" r="680" b="49522"/>
          <a:stretch/>
        </p:blipFill>
        <p:spPr>
          <a:xfrm>
            <a:off x="5475018" y="2143138"/>
            <a:ext cx="1605260" cy="1194486"/>
          </a:xfrm>
          <a:prstGeom prst="rect">
            <a:avLst/>
          </a:prstGeom>
        </p:spPr>
      </p:pic>
      <p:pic>
        <p:nvPicPr>
          <p:cNvPr id="8" name="Picture 7">
            <a:extLst>
              <a:ext uri="{FF2B5EF4-FFF2-40B4-BE49-F238E27FC236}">
                <a16:creationId xmlns:a16="http://schemas.microsoft.com/office/drawing/2014/main" id="{6A2AECF3-8623-1A28-5C4F-8EE1C3DD1BC6}"/>
              </a:ext>
            </a:extLst>
          </p:cNvPr>
          <p:cNvPicPr>
            <a:picLocks noChangeAspect="1"/>
          </p:cNvPicPr>
          <p:nvPr/>
        </p:nvPicPr>
        <p:blipFill>
          <a:blip r:embed="rId6"/>
          <a:srcRect l="-145" t="161" r="-996" b="49795"/>
          <a:stretch/>
        </p:blipFill>
        <p:spPr>
          <a:xfrm>
            <a:off x="7187451" y="2146409"/>
            <a:ext cx="1708436" cy="1189240"/>
          </a:xfrm>
          <a:prstGeom prst="rect">
            <a:avLst/>
          </a:prstGeom>
        </p:spPr>
      </p:pic>
      <p:pic>
        <p:nvPicPr>
          <p:cNvPr id="11" name="Picture 10">
            <a:extLst>
              <a:ext uri="{FF2B5EF4-FFF2-40B4-BE49-F238E27FC236}">
                <a16:creationId xmlns:a16="http://schemas.microsoft.com/office/drawing/2014/main" id="{4010D458-9835-D999-9D0B-46EE0163ED03}"/>
              </a:ext>
            </a:extLst>
          </p:cNvPr>
          <p:cNvPicPr>
            <a:picLocks noChangeAspect="1"/>
          </p:cNvPicPr>
          <p:nvPr/>
        </p:nvPicPr>
        <p:blipFill>
          <a:blip r:embed="rId7"/>
          <a:srcRect l="-823" t="-184" r="823" b="57714"/>
          <a:stretch/>
        </p:blipFill>
        <p:spPr>
          <a:xfrm>
            <a:off x="3732529" y="2147156"/>
            <a:ext cx="1714223" cy="1188770"/>
          </a:xfrm>
          <a:prstGeom prst="rect">
            <a:avLst/>
          </a:prstGeom>
        </p:spPr>
      </p:pic>
      <p:sp>
        <p:nvSpPr>
          <p:cNvPr id="12" name="TextBox 11">
            <a:extLst>
              <a:ext uri="{FF2B5EF4-FFF2-40B4-BE49-F238E27FC236}">
                <a16:creationId xmlns:a16="http://schemas.microsoft.com/office/drawing/2014/main" id="{1EAF6E15-83BA-418B-6FB3-F593443165BA}"/>
              </a:ext>
            </a:extLst>
          </p:cNvPr>
          <p:cNvSpPr txBox="1"/>
          <p:nvPr/>
        </p:nvSpPr>
        <p:spPr>
          <a:xfrm>
            <a:off x="240748" y="3332922"/>
            <a:ext cx="1716158" cy="1569660"/>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solidFill>
                  <a:srgbClr val="535353"/>
                </a:solidFill>
                <a:latin typeface="Open Sans"/>
                <a:ea typeface="Open Sans"/>
                <a:cs typeface="Open Sans"/>
              </a:rPr>
              <a:t>未經授權的訪問檢測</a:t>
            </a:r>
          </a:p>
          <a:p>
            <a:endParaRPr lang="en-US" sz="1200" b="1" dirty="0">
              <a:solidFill>
                <a:srgbClr val="535353"/>
              </a:solidFill>
              <a:latin typeface="Open Sans"/>
              <a:ea typeface="Open Sans"/>
              <a:cs typeface="Open Sans"/>
            </a:endParaRPr>
          </a:p>
          <a:p>
            <a:r>
              <a:rPr lang="en-US" sz="1200" dirty="0">
                <a:solidFill>
                  <a:srgbClr val="535353"/>
                </a:solidFill>
                <a:latin typeface="Open Sans"/>
                <a:ea typeface="Open Sans"/>
                <a:cs typeface="Open Sans"/>
              </a:rPr>
              <a:t>使用視頻分析檢測入侵嘗試並通知保安人員。</a:t>
            </a:r>
          </a:p>
        </p:txBody>
      </p:sp>
      <p:sp>
        <p:nvSpPr>
          <p:cNvPr id="13" name="TextBox 12">
            <a:extLst>
              <a:ext uri="{FF2B5EF4-FFF2-40B4-BE49-F238E27FC236}">
                <a16:creationId xmlns:a16="http://schemas.microsoft.com/office/drawing/2014/main" id="{E27B2404-376D-1A4B-71E8-C6D3B06DB454}"/>
              </a:ext>
            </a:extLst>
          </p:cNvPr>
          <p:cNvSpPr txBox="1"/>
          <p:nvPr/>
        </p:nvSpPr>
        <p:spPr>
          <a:xfrm>
            <a:off x="1952487" y="3332922"/>
            <a:ext cx="1716158" cy="2123658"/>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solidFill>
                  <a:srgbClr val="535353"/>
                </a:solidFill>
                <a:latin typeface="Open Sans"/>
                <a:ea typeface="Open Sans"/>
                <a:cs typeface="Open Sans"/>
              </a:rPr>
              <a:t>尾隨檢測</a:t>
            </a:r>
            <a:endParaRPr lang="en-US" dirty="0"/>
          </a:p>
          <a:p>
            <a:endParaRPr lang="en-US" sz="1200" dirty="0">
              <a:solidFill>
                <a:srgbClr val="535353"/>
              </a:solidFill>
              <a:latin typeface="Open Sans"/>
              <a:ea typeface="Open Sans"/>
              <a:cs typeface="Open Sans"/>
            </a:endParaRPr>
          </a:p>
          <a:p>
            <a:r>
              <a:rPr lang="en-US" sz="1200" dirty="0">
                <a:solidFill>
                  <a:srgbClr val="535353"/>
                </a:solidFill>
                <a:latin typeface="Open Sans"/>
                <a:ea typeface="Open Sans"/>
                <a:cs typeface="Open Sans"/>
              </a:rPr>
              <a:t>通過比較檢測到的頭數與呈現的訪問憑證數量，檢測限制區域入口的尾隨行為。</a:t>
            </a:r>
            <a:endParaRPr lang="en-US" dirty="0">
              <a:cs typeface="Calibri"/>
            </a:endParaRPr>
          </a:p>
          <a:p>
            <a:endParaRPr lang="en-US" sz="1200" dirty="0">
              <a:solidFill>
                <a:srgbClr val="535353"/>
              </a:solidFill>
              <a:latin typeface="Open Sans"/>
              <a:ea typeface="Open Sans"/>
              <a:cs typeface="Open Sans"/>
            </a:endParaRPr>
          </a:p>
        </p:txBody>
      </p:sp>
      <p:sp>
        <p:nvSpPr>
          <p:cNvPr id="14" name="TextBox 13">
            <a:extLst>
              <a:ext uri="{FF2B5EF4-FFF2-40B4-BE49-F238E27FC236}">
                <a16:creationId xmlns:a16="http://schemas.microsoft.com/office/drawing/2014/main" id="{905F2913-1E58-4DBA-26DC-F959C40A2E42}"/>
              </a:ext>
            </a:extLst>
          </p:cNvPr>
          <p:cNvSpPr txBox="1"/>
          <p:nvPr/>
        </p:nvSpPr>
        <p:spPr>
          <a:xfrm>
            <a:off x="3730487" y="3332922"/>
            <a:ext cx="1716158" cy="2308324"/>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a:solidFill>
                  <a:srgbClr val="535353"/>
                </a:solidFill>
                <a:latin typeface="Open Sans"/>
                <a:ea typeface="Open Sans"/>
                <a:cs typeface="Open Sans"/>
              </a:rPr>
              <a:t>實時嫌疑人追蹤</a:t>
            </a:r>
            <a:endParaRPr lang="en-US"/>
          </a:p>
          <a:p>
            <a:endParaRPr lang="en-US" sz="1200" b="1">
              <a:solidFill>
                <a:srgbClr val="535353"/>
              </a:solidFill>
              <a:latin typeface="Open Sans"/>
              <a:ea typeface="Open Sans"/>
              <a:cs typeface="Open Sans"/>
            </a:endParaRPr>
          </a:p>
          <a:p>
            <a:r>
              <a:rPr lang="en-US" sz="1200">
                <a:solidFill>
                  <a:srgbClr val="535353"/>
                </a:solidFill>
                <a:latin typeface="Open Sans"/>
                <a:ea typeface="Open Sans"/>
                <a:cs typeface="Open Sans"/>
              </a:rPr>
              <a:t>通過在視頻管理系統中使用透明視頻覆蓋按鈕在視頻通道之間無縫切換來追蹤嫌疑人。</a:t>
            </a:r>
            <a:endParaRPr lang="en-US"/>
          </a:p>
          <a:p>
            <a:endParaRPr lang="en-US" sz="1200" b="1">
              <a:solidFill>
                <a:srgbClr val="535353"/>
              </a:solidFill>
              <a:latin typeface="Open Sans"/>
              <a:ea typeface="Open Sans"/>
              <a:cs typeface="Open Sans"/>
            </a:endParaRPr>
          </a:p>
        </p:txBody>
      </p:sp>
      <p:sp>
        <p:nvSpPr>
          <p:cNvPr id="15" name="TextBox 14">
            <a:extLst>
              <a:ext uri="{FF2B5EF4-FFF2-40B4-BE49-F238E27FC236}">
                <a16:creationId xmlns:a16="http://schemas.microsoft.com/office/drawing/2014/main" id="{532BFE05-DEF7-B474-9DE7-FBD36A6EBC6A}"/>
              </a:ext>
            </a:extLst>
          </p:cNvPr>
          <p:cNvSpPr txBox="1"/>
          <p:nvPr/>
        </p:nvSpPr>
        <p:spPr>
          <a:xfrm>
            <a:off x="5475356" y="3332922"/>
            <a:ext cx="1716158" cy="1569660"/>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a:solidFill>
                  <a:srgbClr val="535353"/>
                </a:solidFill>
                <a:latin typeface="Open Sans"/>
                <a:ea typeface="Open Sans"/>
                <a:cs typeface="Open Sans"/>
              </a:rPr>
              <a:t>車輛進入控制</a:t>
            </a:r>
            <a:endParaRPr lang="en-US"/>
          </a:p>
          <a:p>
            <a:endParaRPr lang="en-US" sz="1200">
              <a:solidFill>
                <a:srgbClr val="535353"/>
              </a:solidFill>
              <a:latin typeface="Open Sans"/>
              <a:ea typeface="Open Sans"/>
              <a:cs typeface="Open Sans"/>
            </a:endParaRPr>
          </a:p>
          <a:p>
            <a:r>
              <a:rPr lang="en-US" sz="1200">
                <a:solidFill>
                  <a:srgbClr val="535353"/>
                </a:solidFill>
                <a:latin typeface="Open Sans"/>
                <a:ea typeface="Open Sans"/>
                <a:cs typeface="Open Sans"/>
              </a:rPr>
              <a:t>門口的進出控制可以方便地使用自動車牌識別技術來進行。</a:t>
            </a:r>
            <a:endParaRPr lang="en-US">
              <a:cs typeface="Calibri"/>
            </a:endParaRPr>
          </a:p>
          <a:p>
            <a:endParaRPr lang="en-US" sz="1200">
              <a:solidFill>
                <a:srgbClr val="535353"/>
              </a:solidFill>
              <a:latin typeface="Open Sans"/>
              <a:ea typeface="Open Sans"/>
              <a:cs typeface="Open Sans"/>
            </a:endParaRPr>
          </a:p>
        </p:txBody>
      </p:sp>
      <p:sp>
        <p:nvSpPr>
          <p:cNvPr id="16" name="TextBox 15">
            <a:extLst>
              <a:ext uri="{FF2B5EF4-FFF2-40B4-BE49-F238E27FC236}">
                <a16:creationId xmlns:a16="http://schemas.microsoft.com/office/drawing/2014/main" id="{6981BBB0-4948-B5E5-F948-C70D3DAE288A}"/>
              </a:ext>
            </a:extLst>
          </p:cNvPr>
          <p:cNvSpPr txBox="1"/>
          <p:nvPr/>
        </p:nvSpPr>
        <p:spPr>
          <a:xfrm>
            <a:off x="7187095" y="3332922"/>
            <a:ext cx="1716158" cy="1569660"/>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a:solidFill>
                  <a:srgbClr val="535353"/>
                </a:solidFill>
                <a:latin typeface="Open Sans"/>
                <a:ea typeface="Open Sans"/>
                <a:cs typeface="Open Sans"/>
              </a:rPr>
              <a:t>對講服務</a:t>
            </a:r>
            <a:endParaRPr lang="en-US"/>
          </a:p>
          <a:p>
            <a:endParaRPr lang="en-US" sz="1200">
              <a:solidFill>
                <a:srgbClr val="535353"/>
              </a:solidFill>
              <a:latin typeface="Open Sans"/>
              <a:ea typeface="Open Sans"/>
              <a:cs typeface="Open Sans"/>
            </a:endParaRPr>
          </a:p>
          <a:p>
            <a:r>
              <a:rPr lang="en-US" sz="1200">
                <a:solidFill>
                  <a:srgbClr val="535353"/>
                </a:solidFill>
                <a:latin typeface="Open Sans"/>
                <a:ea typeface="Open Sans"/>
                <a:cs typeface="Open Sans"/>
              </a:rPr>
              <a:t>通過本地語音通信系統與其他人互動。</a:t>
            </a:r>
            <a:endParaRPr lang="en-US">
              <a:cs typeface="Calibri"/>
            </a:endParaRPr>
          </a:p>
          <a:p>
            <a:endParaRPr lang="en-US" sz="1200">
              <a:solidFill>
                <a:srgbClr val="535353"/>
              </a:solidFill>
              <a:latin typeface="Open Sans"/>
              <a:ea typeface="Open Sans"/>
              <a:cs typeface="Open Sans"/>
            </a:endParaRPr>
          </a:p>
        </p:txBody>
      </p:sp>
    </p:spTree>
    <p:extLst>
      <p:ext uri="{BB962C8B-B14F-4D97-AF65-F5344CB8AC3E}">
        <p14:creationId xmlns:p14="http://schemas.microsoft.com/office/powerpoint/2010/main" val="24605835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酒店：應用</a:t>
            </a:r>
          </a:p>
        </p:txBody>
      </p:sp>
      <p:pic>
        <p:nvPicPr>
          <p:cNvPr id="2" name="Picture 1">
            <a:hlinkClick r:id="rId3" action="ppaction://hlinksldjump"/>
            <a:extLst>
              <a:ext uri="{FF2B5EF4-FFF2-40B4-BE49-F238E27FC236}">
                <a16:creationId xmlns:a16="http://schemas.microsoft.com/office/drawing/2014/main" id="{BFC52C04-111F-3B39-4E2D-F1315066C6F4}"/>
              </a:ext>
            </a:extLst>
          </p:cNvPr>
          <p:cNvPicPr>
            <a:picLocks noChangeAspect="1"/>
          </p:cNvPicPr>
          <p:nvPr/>
        </p:nvPicPr>
        <p:blipFill>
          <a:blip r:embed="rId4"/>
          <a:srcRect l="-1662" t="-658" r="1048" b="44909"/>
          <a:stretch/>
        </p:blipFill>
        <p:spPr>
          <a:xfrm>
            <a:off x="5512582" y="2128581"/>
            <a:ext cx="1705858" cy="1194773"/>
          </a:xfrm>
          <a:prstGeom prst="rect">
            <a:avLst/>
          </a:prstGeom>
        </p:spPr>
      </p:pic>
      <p:pic>
        <p:nvPicPr>
          <p:cNvPr id="4" name="Picture 3">
            <a:extLst>
              <a:ext uri="{FF2B5EF4-FFF2-40B4-BE49-F238E27FC236}">
                <a16:creationId xmlns:a16="http://schemas.microsoft.com/office/drawing/2014/main" id="{C241AD13-E494-21FB-0912-221B8F097272}"/>
              </a:ext>
            </a:extLst>
          </p:cNvPr>
          <p:cNvPicPr>
            <a:picLocks noChangeAspect="1"/>
          </p:cNvPicPr>
          <p:nvPr/>
        </p:nvPicPr>
        <p:blipFill>
          <a:blip r:embed="rId5"/>
          <a:srcRect l="730" t="-220" r="-648" b="59088"/>
          <a:stretch/>
        </p:blipFill>
        <p:spPr>
          <a:xfrm>
            <a:off x="3794937" y="2126538"/>
            <a:ext cx="1706916" cy="1209135"/>
          </a:xfrm>
          <a:prstGeom prst="rect">
            <a:avLst/>
          </a:prstGeom>
        </p:spPr>
      </p:pic>
      <p:pic>
        <p:nvPicPr>
          <p:cNvPr id="6" name="Picture 5">
            <a:extLst>
              <a:ext uri="{FF2B5EF4-FFF2-40B4-BE49-F238E27FC236}">
                <a16:creationId xmlns:a16="http://schemas.microsoft.com/office/drawing/2014/main" id="{6D152099-2AB1-DA03-DF92-3C849513D640}"/>
              </a:ext>
            </a:extLst>
          </p:cNvPr>
          <p:cNvPicPr>
            <a:picLocks noChangeAspect="1"/>
          </p:cNvPicPr>
          <p:nvPr/>
        </p:nvPicPr>
        <p:blipFill>
          <a:blip r:embed="rId6"/>
          <a:stretch>
            <a:fillRect/>
          </a:stretch>
        </p:blipFill>
        <p:spPr>
          <a:xfrm>
            <a:off x="2010026" y="3363600"/>
            <a:ext cx="1786270" cy="1518723"/>
          </a:xfrm>
          <a:prstGeom prst="rect">
            <a:avLst/>
          </a:prstGeom>
        </p:spPr>
      </p:pic>
      <p:pic>
        <p:nvPicPr>
          <p:cNvPr id="11" name="Picture 10">
            <a:extLst>
              <a:ext uri="{FF2B5EF4-FFF2-40B4-BE49-F238E27FC236}">
                <a16:creationId xmlns:a16="http://schemas.microsoft.com/office/drawing/2014/main" id="{17CB3F05-4899-8753-5BD5-949BDEDA2001}"/>
              </a:ext>
            </a:extLst>
          </p:cNvPr>
          <p:cNvPicPr>
            <a:picLocks noChangeAspect="1"/>
          </p:cNvPicPr>
          <p:nvPr/>
        </p:nvPicPr>
        <p:blipFill>
          <a:blip r:embed="rId7"/>
          <a:stretch>
            <a:fillRect/>
          </a:stretch>
        </p:blipFill>
        <p:spPr>
          <a:xfrm>
            <a:off x="2086254" y="2207014"/>
            <a:ext cx="1569878" cy="1079394"/>
          </a:xfrm>
          <a:prstGeom prst="rect">
            <a:avLst/>
          </a:prstGeom>
        </p:spPr>
      </p:pic>
      <p:sp>
        <p:nvSpPr>
          <p:cNvPr id="12" name="TextBox 11">
            <a:extLst>
              <a:ext uri="{FF2B5EF4-FFF2-40B4-BE49-F238E27FC236}">
                <a16:creationId xmlns:a16="http://schemas.microsoft.com/office/drawing/2014/main" id="{1251492C-B6A5-8033-CA02-7253049860E6}"/>
              </a:ext>
            </a:extLst>
          </p:cNvPr>
          <p:cNvSpPr txBox="1"/>
          <p:nvPr/>
        </p:nvSpPr>
        <p:spPr>
          <a:xfrm>
            <a:off x="196574" y="3332922"/>
            <a:ext cx="1716158" cy="2308324"/>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solidFill>
                  <a:srgbClr val="535353"/>
                </a:solidFill>
                <a:latin typeface="Open Sans"/>
                <a:ea typeface="Open Sans"/>
                <a:cs typeface="Open Sans"/>
              </a:rPr>
              <a:t>人體溫度檢測</a:t>
            </a:r>
            <a:endParaRPr lang="en-US" dirty="0"/>
          </a:p>
          <a:p>
            <a:endParaRPr lang="en-US" sz="1200" dirty="0">
              <a:solidFill>
                <a:srgbClr val="535353"/>
              </a:solidFill>
              <a:latin typeface="Open Sans"/>
              <a:ea typeface="Open Sans"/>
              <a:cs typeface="Open Sans"/>
            </a:endParaRPr>
          </a:p>
          <a:p>
            <a:r>
              <a:rPr lang="en-US" sz="1200" dirty="0">
                <a:solidFill>
                  <a:srgbClr val="535353"/>
                </a:solidFill>
                <a:latin typeface="Open Sans"/>
                <a:ea typeface="Open Sans"/>
                <a:cs typeface="Open Sans"/>
              </a:rPr>
              <a:t>使用高精度熱成像攝像機和內建的人臉識別人工智慧來檢測異常的人體溫度。</a:t>
            </a:r>
            <a:endParaRPr lang="en-US" dirty="0">
              <a:cs typeface="Calibri"/>
            </a:endParaRPr>
          </a:p>
          <a:p>
            <a:endParaRPr lang="en-US" sz="1200" dirty="0">
              <a:solidFill>
                <a:srgbClr val="535353"/>
              </a:solidFill>
              <a:latin typeface="Open Sans"/>
              <a:ea typeface="Open Sans"/>
              <a:cs typeface="Open Sans"/>
            </a:endParaRPr>
          </a:p>
        </p:txBody>
      </p:sp>
      <p:sp>
        <p:nvSpPr>
          <p:cNvPr id="13" name="TextBox 12">
            <a:extLst>
              <a:ext uri="{FF2B5EF4-FFF2-40B4-BE49-F238E27FC236}">
                <a16:creationId xmlns:a16="http://schemas.microsoft.com/office/drawing/2014/main" id="{F82CC43F-CBEE-53E7-555B-79635B338821}"/>
              </a:ext>
            </a:extLst>
          </p:cNvPr>
          <p:cNvSpPr txBox="1"/>
          <p:nvPr/>
        </p:nvSpPr>
        <p:spPr>
          <a:xfrm>
            <a:off x="2007704" y="3332922"/>
            <a:ext cx="1716158" cy="1754326"/>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solidFill>
                  <a:srgbClr val="535353"/>
                </a:solidFill>
                <a:latin typeface="Open Sans"/>
                <a:ea typeface="Open Sans"/>
                <a:cs typeface="Open Sans"/>
              </a:rPr>
              <a:t>可疑物品檢測</a:t>
            </a:r>
            <a:endParaRPr lang="en-US" dirty="0"/>
          </a:p>
          <a:p>
            <a:endParaRPr lang="en-US" sz="1200" dirty="0">
              <a:solidFill>
                <a:srgbClr val="535353"/>
              </a:solidFill>
              <a:latin typeface="Open Sans"/>
              <a:ea typeface="Open Sans"/>
              <a:cs typeface="Open Sans"/>
            </a:endParaRPr>
          </a:p>
          <a:p>
            <a:r>
              <a:rPr lang="en-US" sz="1200" dirty="0">
                <a:solidFill>
                  <a:srgbClr val="535353"/>
                </a:solidFill>
                <a:latin typeface="Open Sans"/>
                <a:ea typeface="Open Sans"/>
                <a:cs typeface="Open Sans"/>
              </a:rPr>
              <a:t>檢測未被看管的物品，以防止嚴重的安全和危險隱患。</a:t>
            </a:r>
            <a:endParaRPr lang="en-US" dirty="0">
              <a:cs typeface="Calibri"/>
            </a:endParaRPr>
          </a:p>
          <a:p>
            <a:endParaRPr lang="en-US" sz="1200" dirty="0">
              <a:solidFill>
                <a:srgbClr val="535353"/>
              </a:solidFill>
              <a:latin typeface="Open Sans"/>
              <a:ea typeface="Open Sans"/>
              <a:cs typeface="Open Sans"/>
            </a:endParaRPr>
          </a:p>
        </p:txBody>
      </p:sp>
      <p:sp>
        <p:nvSpPr>
          <p:cNvPr id="14" name="TextBox 13">
            <a:extLst>
              <a:ext uri="{FF2B5EF4-FFF2-40B4-BE49-F238E27FC236}">
                <a16:creationId xmlns:a16="http://schemas.microsoft.com/office/drawing/2014/main" id="{07BADD04-61B1-CF3B-2791-B1844A511678}"/>
              </a:ext>
            </a:extLst>
          </p:cNvPr>
          <p:cNvSpPr txBox="1"/>
          <p:nvPr/>
        </p:nvSpPr>
        <p:spPr>
          <a:xfrm>
            <a:off x="3796747" y="3332922"/>
            <a:ext cx="1716158" cy="2123658"/>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a:solidFill>
                  <a:srgbClr val="535353"/>
                </a:solidFill>
                <a:latin typeface="Open Sans"/>
                <a:ea typeface="Open Sans"/>
                <a:cs typeface="Open Sans"/>
              </a:rPr>
              <a:t>隨時隨地監控</a:t>
            </a:r>
            <a:endParaRPr lang="en-US"/>
          </a:p>
          <a:p>
            <a:endParaRPr lang="en-US" sz="1200">
              <a:solidFill>
                <a:srgbClr val="535353"/>
              </a:solidFill>
              <a:latin typeface="Open Sans"/>
              <a:ea typeface="Open Sans"/>
              <a:cs typeface="Open Sans"/>
            </a:endParaRPr>
          </a:p>
          <a:p>
            <a:r>
              <a:rPr lang="en-US" sz="1200">
                <a:solidFill>
                  <a:srgbClr val="535353"/>
                </a:solidFill>
                <a:latin typeface="Open Sans"/>
                <a:ea typeface="Open Sans"/>
                <a:cs typeface="Open Sans"/>
              </a:rPr>
              <a:t>在走動的過程中，使用移動設備監控監視攝像頭的視角，以便即時應對事件。</a:t>
            </a:r>
            <a:endParaRPr lang="en-US">
              <a:cs typeface="Calibri"/>
            </a:endParaRPr>
          </a:p>
          <a:p>
            <a:endParaRPr lang="en-US" sz="1200">
              <a:solidFill>
                <a:srgbClr val="535353"/>
              </a:solidFill>
              <a:latin typeface="Open Sans"/>
              <a:ea typeface="Open Sans"/>
              <a:cs typeface="Open Sans"/>
            </a:endParaRPr>
          </a:p>
        </p:txBody>
      </p:sp>
      <p:sp>
        <p:nvSpPr>
          <p:cNvPr id="16" name="TextBox 15">
            <a:extLst>
              <a:ext uri="{FF2B5EF4-FFF2-40B4-BE49-F238E27FC236}">
                <a16:creationId xmlns:a16="http://schemas.microsoft.com/office/drawing/2014/main" id="{52A2D9C3-842B-C300-9BEC-F66BE340C4A8}"/>
              </a:ext>
            </a:extLst>
          </p:cNvPr>
          <p:cNvSpPr txBox="1"/>
          <p:nvPr/>
        </p:nvSpPr>
        <p:spPr>
          <a:xfrm>
            <a:off x="5541616" y="3337388"/>
            <a:ext cx="1716158" cy="1200329"/>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solidFill>
                  <a:srgbClr val="535353"/>
                </a:solidFill>
                <a:latin typeface="Open Sans"/>
                <a:ea typeface="Open Sans"/>
                <a:cs typeface="Open Sans"/>
              </a:rPr>
              <a:t>安全保障</a:t>
            </a:r>
            <a:endParaRPr lang="en-US" dirty="0"/>
          </a:p>
          <a:p>
            <a:endParaRPr lang="en-US" sz="1200" dirty="0">
              <a:solidFill>
                <a:srgbClr val="535353"/>
              </a:solidFill>
              <a:latin typeface="Open Sans"/>
              <a:ea typeface="Open Sans"/>
              <a:cs typeface="Open Sans"/>
            </a:endParaRPr>
          </a:p>
          <a:p>
            <a:r>
              <a:rPr lang="en-US" sz="1200" dirty="0">
                <a:solidFill>
                  <a:srgbClr val="535353"/>
                </a:solidFill>
                <a:latin typeface="Open Sans"/>
                <a:ea typeface="Open Sans"/>
                <a:cs typeface="Open Sans"/>
              </a:rPr>
              <a:t>確保人員的安全使用視頻監控系統。</a:t>
            </a:r>
            <a:endParaRPr lang="en-US" dirty="0">
              <a:cs typeface="Calibri"/>
            </a:endParaRPr>
          </a:p>
          <a:p>
            <a:endParaRPr lang="en-US" sz="1200" dirty="0">
              <a:solidFill>
                <a:srgbClr val="535353"/>
              </a:solidFill>
              <a:latin typeface="Open Sans"/>
              <a:ea typeface="Open Sans"/>
              <a:cs typeface="Open Sans"/>
            </a:endParaRPr>
          </a:p>
        </p:txBody>
      </p:sp>
      <p:sp>
        <p:nvSpPr>
          <p:cNvPr id="17" name="TextBox 16">
            <a:extLst>
              <a:ext uri="{FF2B5EF4-FFF2-40B4-BE49-F238E27FC236}">
                <a16:creationId xmlns:a16="http://schemas.microsoft.com/office/drawing/2014/main" id="{7DC96944-06E1-202F-3F5B-3226CF662677}"/>
              </a:ext>
            </a:extLst>
          </p:cNvPr>
          <p:cNvSpPr txBox="1"/>
          <p:nvPr/>
        </p:nvSpPr>
        <p:spPr>
          <a:xfrm>
            <a:off x="7253355" y="3288748"/>
            <a:ext cx="1716158" cy="1384995"/>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solidFill>
                  <a:srgbClr val="535353"/>
                </a:solidFill>
                <a:latin typeface="Open Sans"/>
                <a:ea typeface="Open Sans"/>
                <a:cs typeface="Open Sans"/>
              </a:rPr>
              <a:t>關鍵病人監控</a:t>
            </a:r>
          </a:p>
          <a:p>
            <a:endParaRPr lang="en-US" sz="1200" dirty="0">
              <a:solidFill>
                <a:srgbClr val="535353"/>
              </a:solidFill>
              <a:latin typeface="Open Sans"/>
              <a:ea typeface="Open Sans"/>
              <a:cs typeface="Open Sans"/>
            </a:endParaRPr>
          </a:p>
          <a:p>
            <a:r>
              <a:rPr lang="en-US" sz="1200" dirty="0">
                <a:solidFill>
                  <a:srgbClr val="535353"/>
                </a:solidFill>
                <a:latin typeface="Open Sans"/>
                <a:ea typeface="Open Sans"/>
                <a:cs typeface="Open Sans"/>
              </a:rPr>
              <a:t>使用視頻監控解決方案遠程監控關鍵病人。</a:t>
            </a:r>
          </a:p>
        </p:txBody>
      </p:sp>
      <p:pic>
        <p:nvPicPr>
          <p:cNvPr id="19" name="Picture 18">
            <a:extLst>
              <a:ext uri="{FF2B5EF4-FFF2-40B4-BE49-F238E27FC236}">
                <a16:creationId xmlns:a16="http://schemas.microsoft.com/office/drawing/2014/main" id="{3DC95F49-7835-642E-20EE-BDAB5A025C07}"/>
              </a:ext>
            </a:extLst>
          </p:cNvPr>
          <p:cNvPicPr>
            <a:picLocks noChangeAspect="1"/>
          </p:cNvPicPr>
          <p:nvPr/>
        </p:nvPicPr>
        <p:blipFill>
          <a:blip r:embed="rId8"/>
          <a:srcRect l="7091" r="3925"/>
          <a:stretch/>
        </p:blipFill>
        <p:spPr>
          <a:xfrm>
            <a:off x="256369" y="2207014"/>
            <a:ext cx="1656363" cy="1065382"/>
          </a:xfrm>
          <a:prstGeom prst="rect">
            <a:avLst/>
          </a:prstGeom>
        </p:spPr>
      </p:pic>
      <p:pic>
        <p:nvPicPr>
          <p:cNvPr id="20" name="Picture 19">
            <a:extLst>
              <a:ext uri="{FF2B5EF4-FFF2-40B4-BE49-F238E27FC236}">
                <a16:creationId xmlns:a16="http://schemas.microsoft.com/office/drawing/2014/main" id="{6810D5FC-BE35-D257-64F9-2BFA63180672}"/>
              </a:ext>
            </a:extLst>
          </p:cNvPr>
          <p:cNvPicPr>
            <a:picLocks noChangeAspect="1"/>
          </p:cNvPicPr>
          <p:nvPr/>
        </p:nvPicPr>
        <p:blipFill>
          <a:blip r:embed="rId9"/>
          <a:srcRect r="14826"/>
          <a:stretch/>
        </p:blipFill>
        <p:spPr>
          <a:xfrm>
            <a:off x="7384058" y="2207014"/>
            <a:ext cx="1585455" cy="1065382"/>
          </a:xfrm>
          <a:prstGeom prst="rect">
            <a:avLst/>
          </a:prstGeom>
        </p:spPr>
      </p:pic>
    </p:spTree>
    <p:extLst>
      <p:ext uri="{BB962C8B-B14F-4D97-AF65-F5344CB8AC3E}">
        <p14:creationId xmlns:p14="http://schemas.microsoft.com/office/powerpoint/2010/main" val="175041833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86133CC3-BD3B-9350-F6BF-99DFC7FC2C79}"/>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酒店：應用</a:t>
            </a:r>
          </a:p>
        </p:txBody>
      </p:sp>
      <p:sp>
        <p:nvSpPr>
          <p:cNvPr id="8" name="TextBox 7">
            <a:extLst>
              <a:ext uri="{FF2B5EF4-FFF2-40B4-BE49-F238E27FC236}">
                <a16:creationId xmlns:a16="http://schemas.microsoft.com/office/drawing/2014/main" id="{FBBAB776-4F65-079E-6335-1B359F1C2EF2}"/>
              </a:ext>
            </a:extLst>
          </p:cNvPr>
          <p:cNvSpPr txBox="1"/>
          <p:nvPr/>
        </p:nvSpPr>
        <p:spPr>
          <a:xfrm>
            <a:off x="3848119" y="1641141"/>
            <a:ext cx="4572000" cy="830997"/>
          </a:xfrm>
          <a:prstGeom prst="rect">
            <a:avLst/>
          </a:prstGeom>
          <a:noFill/>
        </p:spPr>
        <p:txBody>
          <a:bodyPr wrap="square">
            <a:spAutoFit/>
          </a:bodyPr>
          <a:lstStyle/>
          <a:p>
            <a:r>
              <a:rPr lang="en-US" sz="2400" b="1" i="0" dirty="0">
                <a:solidFill>
                  <a:schemeClr val="tx1">
                    <a:lumMod val="50000"/>
                    <a:lumOff val="50000"/>
                  </a:schemeClr>
                </a:solidFill>
                <a:effectLst/>
                <a:latin typeface="Open Sans" panose="020B0606030504020204" pitchFamily="34" charset="0"/>
              </a:rPr>
              <a:t>未經授權的訪問檢測</a:t>
            </a:r>
          </a:p>
        </p:txBody>
      </p:sp>
      <p:sp>
        <p:nvSpPr>
          <p:cNvPr id="12" name="TextBox 11">
            <a:extLst>
              <a:ext uri="{FF2B5EF4-FFF2-40B4-BE49-F238E27FC236}">
                <a16:creationId xmlns:a16="http://schemas.microsoft.com/office/drawing/2014/main" id="{F53F4863-0DA7-2D22-AB2C-86A6EB62A94E}"/>
              </a:ext>
            </a:extLst>
          </p:cNvPr>
          <p:cNvSpPr txBox="1"/>
          <p:nvPr/>
        </p:nvSpPr>
        <p:spPr>
          <a:xfrm>
            <a:off x="3842426" y="2478332"/>
            <a:ext cx="5050053" cy="584775"/>
          </a:xfrm>
          <a:prstGeom prst="rect">
            <a:avLst/>
          </a:prstGeom>
          <a:noFill/>
        </p:spPr>
        <p:txBody>
          <a:bodyPr wrap="square">
            <a:spAutoFit/>
          </a:bodyPr>
          <a:lstStyle/>
          <a:p>
            <a:r>
              <a:rPr lang="en-US" sz="1600" dirty="0">
                <a:solidFill>
                  <a:schemeClr val="tx1">
                    <a:lumMod val="50000"/>
                    <a:lumOff val="50000"/>
                  </a:schemeClr>
                </a:solidFill>
                <a:latin typeface="Open Sans" panose="020B0606030504020204" pitchFamily="34" charset="0"/>
              </a:rPr>
              <a:t>使用視頻分析檢測入侵嘗試並通知保安人員。</a:t>
            </a:r>
          </a:p>
        </p:txBody>
      </p:sp>
      <p:sp>
        <p:nvSpPr>
          <p:cNvPr id="13" name="TextBox 12">
            <a:extLst>
              <a:ext uri="{FF2B5EF4-FFF2-40B4-BE49-F238E27FC236}">
                <a16:creationId xmlns:a16="http://schemas.microsoft.com/office/drawing/2014/main" id="{20ED597C-FC3B-5D45-BC71-559832266FEC}"/>
              </a:ext>
            </a:extLst>
          </p:cNvPr>
          <p:cNvSpPr txBox="1"/>
          <p:nvPr/>
        </p:nvSpPr>
        <p:spPr>
          <a:xfrm>
            <a:off x="244748" y="3995005"/>
            <a:ext cx="8379765" cy="1323439"/>
          </a:xfrm>
          <a:prstGeom prst="rect">
            <a:avLst/>
          </a:prstGeom>
          <a:noFill/>
        </p:spPr>
        <p:txBody>
          <a:bodyPr wrap="square">
            <a:spAutoFit/>
          </a:bodyPr>
          <a:lstStyle/>
          <a:p>
            <a:pPr algn="l"/>
            <a:r>
              <a:rPr lang="en-US" sz="1600" b="0" i="0" dirty="0">
                <a:solidFill>
                  <a:srgbClr val="535353"/>
                </a:solidFill>
                <a:effectLst/>
                <a:latin typeface="Open Sans" panose="020B0606030504020204" pitchFamily="34" charset="0"/>
              </a:rPr>
              <a:t>如果沒有監控視頻，很難確定進入記錄中的身份是否與實際進入的人相符。與監控系統集成的進出控制可以顯著防止因未經授權進入而導致的危機和損失。</a:t>
            </a:r>
          </a:p>
          <a:p>
            <a:pPr algn="l"/>
            <a:endParaRPr lang="en-US" sz="1600" dirty="0">
              <a:solidFill>
                <a:srgbClr val="535353"/>
              </a:solidFill>
              <a:latin typeface="Open Sans" panose="020B0606030504020204" pitchFamily="34" charset="0"/>
            </a:endParaRPr>
          </a:p>
          <a:p>
            <a:pPr algn="l"/>
            <a:r>
              <a:rPr lang="en-US" sz="1600" b="0" i="0" dirty="0">
                <a:solidFill>
                  <a:srgbClr val="535353"/>
                </a:solidFill>
                <a:effectLst/>
                <a:latin typeface="Open Sans" panose="020B0606030504020204" pitchFamily="34" charset="0"/>
              </a:rPr>
              <a:t>這是基於 ACTi 的門禁系統中的</a:t>
            </a:r>
            <a:r>
              <a:rPr lang="en-US" sz="1600" b="1" i="0" dirty="0">
                <a:solidFill>
                  <a:srgbClr val="535353"/>
                </a:solidFill>
                <a:effectLst/>
                <a:latin typeface="Open Sans" panose="020B0606030504020204" pitchFamily="34" charset="0"/>
              </a:rPr>
              <a:t>人臉</a:t>
            </a:r>
            <a:r>
              <a:rPr lang="en-US" sz="1600" b="1" dirty="0">
                <a:solidFill>
                  <a:srgbClr val="535353"/>
                </a:solidFill>
                <a:latin typeface="Open Sans" panose="020B0606030504020204" pitchFamily="34" charset="0"/>
              </a:rPr>
              <a:t>識別</a:t>
            </a:r>
            <a:r>
              <a:rPr lang="en-US" sz="1600" b="0" i="0" dirty="0">
                <a:solidFill>
                  <a:srgbClr val="535353"/>
                </a:solidFill>
                <a:effectLst/>
                <a:latin typeface="Open Sans" panose="020B0606030504020204" pitchFamily="34" charset="0"/>
              </a:rPr>
              <a:t>分析。</a:t>
            </a:r>
          </a:p>
        </p:txBody>
      </p:sp>
      <p:sp>
        <p:nvSpPr>
          <p:cNvPr id="17" name="TextBox 16">
            <a:extLst>
              <a:ext uri="{FF2B5EF4-FFF2-40B4-BE49-F238E27FC236}">
                <a16:creationId xmlns:a16="http://schemas.microsoft.com/office/drawing/2014/main" id="{C4FDA1F0-3EC4-9FFA-CD6C-A341C264D743}"/>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pic>
        <p:nvPicPr>
          <p:cNvPr id="28" name="Picture 27">
            <a:extLst>
              <a:ext uri="{FF2B5EF4-FFF2-40B4-BE49-F238E27FC236}">
                <a16:creationId xmlns:a16="http://schemas.microsoft.com/office/drawing/2014/main" id="{8CC39630-226B-1B46-1EC9-E3A0BBCD816C}"/>
              </a:ext>
            </a:extLst>
          </p:cNvPr>
          <p:cNvPicPr>
            <a:picLocks noChangeAspect="1"/>
          </p:cNvPicPr>
          <p:nvPr/>
        </p:nvPicPr>
        <p:blipFill>
          <a:blip r:embed="rId3"/>
          <a:stretch>
            <a:fillRect/>
          </a:stretch>
        </p:blipFill>
        <p:spPr>
          <a:xfrm>
            <a:off x="190079" y="6052382"/>
            <a:ext cx="1824307" cy="577697"/>
          </a:xfrm>
          <a:prstGeom prst="rect">
            <a:avLst/>
          </a:prstGeom>
        </p:spPr>
      </p:pic>
      <p:sp>
        <p:nvSpPr>
          <p:cNvPr id="2" name="TextBox 1">
            <a:hlinkClick r:id="rId4"/>
            <a:extLst>
              <a:ext uri="{FF2B5EF4-FFF2-40B4-BE49-F238E27FC236}">
                <a16:creationId xmlns:a16="http://schemas.microsoft.com/office/drawing/2014/main" id="{43AF805E-25E6-1177-E849-B3D6160D6ED8}"/>
              </a:ext>
            </a:extLst>
          </p:cNvPr>
          <p:cNvSpPr txBox="1"/>
          <p:nvPr/>
        </p:nvSpPr>
        <p:spPr>
          <a:xfrm>
            <a:off x="1454455" y="6374882"/>
            <a:ext cx="559931" cy="276999"/>
          </a:xfrm>
          <a:prstGeom prst="rect">
            <a:avLst/>
          </a:prstGeom>
          <a:noFill/>
        </p:spPr>
        <p:txBody>
          <a:bodyPr wrap="square" rtlCol="0">
            <a:spAutoFit/>
          </a:bodyPr>
          <a:lstStyle/>
          <a:p>
            <a:r>
              <a:rPr lang="en-US" sz="1200" i="1" dirty="0">
                <a:solidFill>
                  <a:srgbClr val="0000FF"/>
                </a:solidFill>
                <a:hlinkClick r:id="rId4"/>
              </a:rPr>
              <a:t>閱讀</a:t>
            </a:r>
            <a:endParaRPr lang="en-US" sz="1200" i="1" dirty="0">
              <a:solidFill>
                <a:srgbClr val="0000FF"/>
              </a:solidFill>
            </a:endParaRPr>
          </a:p>
        </p:txBody>
      </p:sp>
      <p:pic>
        <p:nvPicPr>
          <p:cNvPr id="5" name="Picture 4" descr="A person and person standing in a doorway  Description automatically generated">
            <a:extLst>
              <a:ext uri="{FF2B5EF4-FFF2-40B4-BE49-F238E27FC236}">
                <a16:creationId xmlns:a16="http://schemas.microsoft.com/office/drawing/2014/main" id="{5FA79F7E-51B5-BBDF-1F21-29D8778006F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48801" y="1641141"/>
            <a:ext cx="3454717" cy="2324083"/>
          </a:xfrm>
          <a:prstGeom prst="rect">
            <a:avLst/>
          </a:prstGeom>
        </p:spPr>
      </p:pic>
    </p:spTree>
    <p:extLst>
      <p:ext uri="{BB962C8B-B14F-4D97-AF65-F5344CB8AC3E}">
        <p14:creationId xmlns:p14="http://schemas.microsoft.com/office/powerpoint/2010/main" val="155868195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86133CC3-BD3B-9350-F6BF-99DFC7FC2C79}"/>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酒店：應用</a:t>
            </a:r>
          </a:p>
        </p:txBody>
      </p:sp>
      <p:sp>
        <p:nvSpPr>
          <p:cNvPr id="8" name="TextBox 7">
            <a:extLst>
              <a:ext uri="{FF2B5EF4-FFF2-40B4-BE49-F238E27FC236}">
                <a16:creationId xmlns:a16="http://schemas.microsoft.com/office/drawing/2014/main" id="{FBBAB776-4F65-079E-6335-1B359F1C2EF2}"/>
              </a:ext>
            </a:extLst>
          </p:cNvPr>
          <p:cNvSpPr txBox="1"/>
          <p:nvPr/>
        </p:nvSpPr>
        <p:spPr>
          <a:xfrm>
            <a:off x="3848119" y="1641141"/>
            <a:ext cx="4572000" cy="461665"/>
          </a:xfrm>
          <a:prstGeom prst="rect">
            <a:avLst/>
          </a:prstGeom>
          <a:noFill/>
        </p:spPr>
        <p:txBody>
          <a:bodyPr wrap="square">
            <a:spAutoFit/>
          </a:bodyPr>
          <a:lstStyle/>
          <a:p>
            <a:r>
              <a:rPr lang="en-US" sz="2400" b="1" i="0" dirty="0">
                <a:solidFill>
                  <a:schemeClr val="tx1">
                    <a:lumMod val="50000"/>
                    <a:lumOff val="50000"/>
                  </a:schemeClr>
                </a:solidFill>
                <a:effectLst/>
                <a:latin typeface="Open Sans" panose="020B0606030504020204" pitchFamily="34" charset="0"/>
              </a:rPr>
              <a:t>尾隨檢測</a:t>
            </a:r>
          </a:p>
        </p:txBody>
      </p:sp>
      <p:sp>
        <p:nvSpPr>
          <p:cNvPr id="12" name="TextBox 11">
            <a:extLst>
              <a:ext uri="{FF2B5EF4-FFF2-40B4-BE49-F238E27FC236}">
                <a16:creationId xmlns:a16="http://schemas.microsoft.com/office/drawing/2014/main" id="{F53F4863-0DA7-2D22-AB2C-86A6EB62A94E}"/>
              </a:ext>
            </a:extLst>
          </p:cNvPr>
          <p:cNvSpPr txBox="1"/>
          <p:nvPr/>
        </p:nvSpPr>
        <p:spPr>
          <a:xfrm>
            <a:off x="3842426" y="2429692"/>
            <a:ext cx="5050053" cy="830997"/>
          </a:xfrm>
          <a:prstGeom prst="rect">
            <a:avLst/>
          </a:prstGeom>
          <a:noFill/>
        </p:spPr>
        <p:txBody>
          <a:bodyPr wrap="square">
            <a:spAutoFit/>
          </a:bodyPr>
          <a:lstStyle/>
          <a:p>
            <a:r>
              <a:rPr lang="en-US" sz="1600" dirty="0">
                <a:solidFill>
                  <a:schemeClr val="tx1">
                    <a:lumMod val="50000"/>
                    <a:lumOff val="50000"/>
                  </a:schemeClr>
                </a:solidFill>
                <a:latin typeface="Open Sans" panose="020B0606030504020204" pitchFamily="34" charset="0"/>
              </a:rPr>
              <a:t>通過比較檢測到的頭數與呈現的訪問憑證數量，檢測限制區域入口的尾隨行為。</a:t>
            </a:r>
          </a:p>
        </p:txBody>
      </p:sp>
      <p:sp>
        <p:nvSpPr>
          <p:cNvPr id="13" name="TextBox 12">
            <a:extLst>
              <a:ext uri="{FF2B5EF4-FFF2-40B4-BE49-F238E27FC236}">
                <a16:creationId xmlns:a16="http://schemas.microsoft.com/office/drawing/2014/main" id="{20ED597C-FC3B-5D45-BC71-559832266FEC}"/>
              </a:ext>
            </a:extLst>
          </p:cNvPr>
          <p:cNvSpPr txBox="1"/>
          <p:nvPr/>
        </p:nvSpPr>
        <p:spPr>
          <a:xfrm>
            <a:off x="244748" y="3995005"/>
            <a:ext cx="8379765" cy="1323439"/>
          </a:xfrm>
          <a:prstGeom prst="rect">
            <a:avLst/>
          </a:prstGeom>
          <a:noFill/>
        </p:spPr>
        <p:txBody>
          <a:bodyPr wrap="square">
            <a:spAutoFit/>
          </a:bodyPr>
          <a:lstStyle/>
          <a:p>
            <a:pPr algn="l"/>
            <a:r>
              <a:rPr lang="en-US" sz="1600" b="0" i="0" dirty="0">
                <a:solidFill>
                  <a:srgbClr val="535353"/>
                </a:solidFill>
                <a:effectLst/>
                <a:latin typeface="Open Sans" panose="020B0606030504020204" pitchFamily="34" charset="0"/>
              </a:rPr>
              <a:t>每當 RFID 卡被刷卡時，系統將計算實際進入的次數。當不匹配時，系統將發出警報。這可以防止尾隨和搭便車。</a:t>
            </a:r>
          </a:p>
          <a:p>
            <a:pPr algn="l"/>
            <a:endParaRPr lang="en-US" sz="1600" dirty="0">
              <a:solidFill>
                <a:srgbClr val="535353"/>
              </a:solidFill>
              <a:latin typeface="Open Sans" panose="020B0606030504020204" pitchFamily="34" charset="0"/>
            </a:endParaRPr>
          </a:p>
          <a:p>
            <a:pPr algn="l"/>
            <a:r>
              <a:rPr lang="en-US" sz="1600" b="0" i="0" dirty="0">
                <a:solidFill>
                  <a:srgbClr val="535353"/>
                </a:solidFill>
                <a:effectLst/>
                <a:latin typeface="Open Sans" panose="020B0606030504020204" pitchFamily="34" charset="0"/>
              </a:rPr>
              <a:t>這是基於</a:t>
            </a:r>
            <a:r>
              <a:rPr lang="en-US" sz="1600" b="1" dirty="0">
                <a:solidFill>
                  <a:srgbClr val="535353"/>
                </a:solidFill>
                <a:latin typeface="Open Sans" panose="020B0606030504020204" pitchFamily="34" charset="0"/>
              </a:rPr>
              <a:t>人數統計</a:t>
            </a:r>
            <a:r>
              <a:rPr lang="en-US" sz="1600" b="1" i="0" dirty="0">
                <a:solidFill>
                  <a:srgbClr val="535353"/>
                </a:solidFill>
                <a:effectLst/>
                <a:latin typeface="Open Sans" panose="020B0606030504020204" pitchFamily="34" charset="0"/>
              </a:rPr>
              <a:t/>
            </a:r>
            <a:r>
              <a:rPr lang="en-US" sz="1600" b="0" i="0" dirty="0">
                <a:solidFill>
                  <a:srgbClr val="535353"/>
                </a:solidFill>
                <a:effectLst/>
                <a:latin typeface="Open Sans" panose="020B0606030504020204" pitchFamily="34" charset="0"/>
              </a:rPr>
              <a:t>分析和</a:t>
            </a:r>
            <a:r>
              <a:rPr lang="en-US" sz="1600" b="1" i="0" dirty="0">
                <a:solidFill>
                  <a:srgbClr val="535353"/>
                </a:solidFill>
                <a:effectLst/>
                <a:latin typeface="Open Sans" panose="020B0606030504020204" pitchFamily="34" charset="0"/>
              </a:rPr>
              <a:t>RFID</a:t>
            </a:r>
            <a:r>
              <a:rPr lang="en-US" sz="1600" b="0" i="0" dirty="0">
                <a:solidFill>
                  <a:srgbClr val="535353"/>
                </a:solidFill>
                <a:effectLst/>
                <a:latin typeface="Open Sans" panose="020B0606030504020204" pitchFamily="34" charset="0"/>
              </a:rPr>
              <a:t>技術。</a:t>
            </a:r>
            <a:r>
              <a:rPr lang="en-US" sz="1600" b="0" i="0" dirty="0">
                <a:solidFill>
                  <a:schemeClr val="tx2">
                    <a:lumMod val="60000"/>
                    <a:lumOff val="40000"/>
                  </a:schemeClr>
                </a:solidFill>
                <a:effectLst/>
                <a:latin typeface="Open Sans" panose="020B0606030504020204" pitchFamily="34" charset="0"/>
                <a:hlinkClick r:id="" action="ppaction://noaction"/>
              </a:rPr>
              <a:t>閱讀更多</a:t>
            </a:r>
            <a:r>
              <a:rPr lang="en-US" sz="1600" b="0" i="0" dirty="0">
                <a:solidFill>
                  <a:srgbClr val="535353"/>
                </a:solidFill>
                <a:effectLst/>
                <a:latin typeface="Open Sans" panose="020B0606030504020204" pitchFamily="34" charset="0"/>
              </a:rPr>
              <a:t>。</a:t>
            </a:r>
          </a:p>
        </p:txBody>
      </p:sp>
      <p:sp>
        <p:nvSpPr>
          <p:cNvPr id="17" name="TextBox 16">
            <a:extLst>
              <a:ext uri="{FF2B5EF4-FFF2-40B4-BE49-F238E27FC236}">
                <a16:creationId xmlns:a16="http://schemas.microsoft.com/office/drawing/2014/main" id="{C4FDA1F0-3EC4-9FFA-CD6C-A341C264D743}"/>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pic>
        <p:nvPicPr>
          <p:cNvPr id="28" name="Picture 27">
            <a:extLst>
              <a:ext uri="{FF2B5EF4-FFF2-40B4-BE49-F238E27FC236}">
                <a16:creationId xmlns:a16="http://schemas.microsoft.com/office/drawing/2014/main" id="{8CC39630-226B-1B46-1EC9-E3A0BBCD816C}"/>
              </a:ext>
            </a:extLst>
          </p:cNvPr>
          <p:cNvPicPr>
            <a:picLocks noChangeAspect="1"/>
          </p:cNvPicPr>
          <p:nvPr/>
        </p:nvPicPr>
        <p:blipFill>
          <a:blip r:embed="rId3"/>
          <a:stretch>
            <a:fillRect/>
          </a:stretch>
        </p:blipFill>
        <p:spPr>
          <a:xfrm>
            <a:off x="190079" y="6052382"/>
            <a:ext cx="1824307" cy="577697"/>
          </a:xfrm>
          <a:prstGeom prst="rect">
            <a:avLst/>
          </a:prstGeom>
        </p:spPr>
      </p:pic>
      <p:sp>
        <p:nvSpPr>
          <p:cNvPr id="2" name="TextBox 1">
            <a:hlinkClick r:id="rId4"/>
            <a:extLst>
              <a:ext uri="{FF2B5EF4-FFF2-40B4-BE49-F238E27FC236}">
                <a16:creationId xmlns:a16="http://schemas.microsoft.com/office/drawing/2014/main" id="{43AF805E-25E6-1177-E849-B3D6160D6ED8}"/>
              </a:ext>
            </a:extLst>
          </p:cNvPr>
          <p:cNvSpPr txBox="1"/>
          <p:nvPr/>
        </p:nvSpPr>
        <p:spPr>
          <a:xfrm>
            <a:off x="1454455" y="6374882"/>
            <a:ext cx="559931" cy="276999"/>
          </a:xfrm>
          <a:prstGeom prst="rect">
            <a:avLst/>
          </a:prstGeom>
          <a:noFill/>
        </p:spPr>
        <p:txBody>
          <a:bodyPr wrap="square" rtlCol="0">
            <a:spAutoFit/>
          </a:bodyPr>
          <a:lstStyle/>
          <a:p>
            <a:r>
              <a:rPr lang="en-US" sz="1200" i="1" dirty="0">
                <a:solidFill>
                  <a:srgbClr val="0000FF"/>
                </a:solidFill>
                <a:hlinkClick r:id="rId4"/>
              </a:rPr>
              <a:t>閱讀</a:t>
            </a:r>
            <a:endParaRPr lang="en-US" sz="1200" i="1" dirty="0">
              <a:solidFill>
                <a:srgbClr val="0000FF"/>
              </a:solidFill>
            </a:endParaRPr>
          </a:p>
        </p:txBody>
      </p:sp>
      <p:pic>
        <p:nvPicPr>
          <p:cNvPr id="4" name="Picture 3">
            <a:extLst>
              <a:ext uri="{FF2B5EF4-FFF2-40B4-BE49-F238E27FC236}">
                <a16:creationId xmlns:a16="http://schemas.microsoft.com/office/drawing/2014/main" id="{8C4D9743-2A1B-4407-A67F-925ECD86414A}"/>
              </a:ext>
            </a:extLst>
          </p:cNvPr>
          <p:cNvPicPr>
            <a:picLocks noChangeAspect="1"/>
          </p:cNvPicPr>
          <p:nvPr/>
        </p:nvPicPr>
        <p:blipFill>
          <a:blip r:embed="rId5"/>
          <a:stretch>
            <a:fillRect/>
          </a:stretch>
        </p:blipFill>
        <p:spPr>
          <a:xfrm>
            <a:off x="381668" y="1660908"/>
            <a:ext cx="3265436" cy="2285805"/>
          </a:xfrm>
          <a:prstGeom prst="rect">
            <a:avLst/>
          </a:prstGeom>
        </p:spPr>
      </p:pic>
    </p:spTree>
    <p:extLst>
      <p:ext uri="{BB962C8B-B14F-4D97-AF65-F5344CB8AC3E}">
        <p14:creationId xmlns:p14="http://schemas.microsoft.com/office/powerpoint/2010/main" val="268341132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酒店：應用</a:t>
            </a:r>
          </a:p>
        </p:txBody>
      </p:sp>
      <p:sp>
        <p:nvSpPr>
          <p:cNvPr id="8" name="TextBox 7">
            <a:extLst>
              <a:ext uri="{FF2B5EF4-FFF2-40B4-BE49-F238E27FC236}">
                <a16:creationId xmlns:a16="http://schemas.microsoft.com/office/drawing/2014/main" id="{FBBAB776-4F65-079E-6335-1B359F1C2EF2}"/>
              </a:ext>
            </a:extLst>
          </p:cNvPr>
          <p:cNvSpPr txBox="1"/>
          <p:nvPr/>
        </p:nvSpPr>
        <p:spPr>
          <a:xfrm>
            <a:off x="3780030" y="1660597"/>
            <a:ext cx="4572000" cy="738664"/>
          </a:xfrm>
          <a:prstGeom prst="rect">
            <a:avLst/>
          </a:prstGeom>
          <a:noFill/>
        </p:spPr>
        <p:txBody>
          <a:bodyPr wrap="square">
            <a:spAutoFit/>
          </a:bodyPr>
          <a:lstStyle/>
          <a:p>
            <a:r>
              <a:rPr lang="en-US" sz="2400" b="1" i="0" dirty="0">
                <a:solidFill>
                  <a:schemeClr val="tx1">
                    <a:lumMod val="50000"/>
                    <a:lumOff val="50000"/>
                  </a:schemeClr>
                </a:solidFill>
                <a:effectLst/>
                <a:latin typeface="Open Sans" panose="020B0606030504020204" pitchFamily="34" charset="0"/>
              </a:rPr>
              <a:t>實時嫌疑人追蹤</a:t>
            </a:r>
            <a:br>
              <a:rPr lang="en-US" b="0" i="0" dirty="0">
                <a:solidFill>
                  <a:srgbClr val="FFFFFF"/>
                </a:solidFill>
                <a:effectLst/>
                <a:latin typeface="Open Sans" panose="020B0606030504020204" pitchFamily="34" charset="0"/>
              </a:rPr>
            </a:br>
            <a:endParaRPr lang="en-US" dirty="0"/>
          </a:p>
        </p:txBody>
      </p:sp>
      <p:sp>
        <p:nvSpPr>
          <p:cNvPr id="12" name="TextBox 11">
            <a:extLst>
              <a:ext uri="{FF2B5EF4-FFF2-40B4-BE49-F238E27FC236}">
                <a16:creationId xmlns:a16="http://schemas.microsoft.com/office/drawing/2014/main" id="{F53F4863-0DA7-2D22-AB2C-86A6EB62A94E}"/>
              </a:ext>
            </a:extLst>
          </p:cNvPr>
          <p:cNvSpPr txBox="1"/>
          <p:nvPr/>
        </p:nvSpPr>
        <p:spPr>
          <a:xfrm>
            <a:off x="3776628" y="2478332"/>
            <a:ext cx="5192274" cy="830997"/>
          </a:xfrm>
          <a:prstGeom prst="rect">
            <a:avLst/>
          </a:prstGeom>
          <a:noFill/>
        </p:spPr>
        <p:txBody>
          <a:bodyPr wrap="square">
            <a:spAutoFit/>
          </a:bodyPr>
          <a:lstStyle/>
          <a:p>
            <a:r>
              <a:rPr lang="en-US" sz="1600" b="0" i="0" dirty="0">
                <a:solidFill>
                  <a:schemeClr val="tx1">
                    <a:lumMod val="50000"/>
                    <a:lumOff val="50000"/>
                  </a:schemeClr>
                </a:solidFill>
                <a:effectLst/>
                <a:latin typeface="Open Sans" panose="020B0606030504020204" pitchFamily="34" charset="0"/>
              </a:rPr>
              <a:t>通過在視頻管理系統中使用透明視頻覆蓋按鈕在視頻通道之間無縫切換來追蹤嫌疑人。</a:t>
            </a:r>
          </a:p>
        </p:txBody>
      </p:sp>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1323439"/>
          </a:xfrm>
          <a:prstGeom prst="rect">
            <a:avLst/>
          </a:prstGeom>
          <a:noFill/>
        </p:spPr>
        <p:txBody>
          <a:bodyPr wrap="square">
            <a:spAutoFit/>
          </a:bodyPr>
          <a:lstStyle/>
          <a:p>
            <a:pPr algn="l"/>
            <a:r>
              <a:rPr lang="en-US" sz="1600" dirty="0">
                <a:solidFill>
                  <a:schemeClr val="tx1">
                    <a:lumMod val="50000"/>
                    <a:lumOff val="50000"/>
                  </a:schemeClr>
                </a:solidFill>
                <a:latin typeface="Open Sans" panose="020B0606030504020204" pitchFamily="34" charset="0"/>
              </a:rPr>
              <a:t>通過使用視頻管理系統界面，利用一鍵切換視圖的便利功能來追蹤嫌疑人，這將打開嫌疑人正在移動的區域的下一個視圖。這種方法適用於實時視圖和回放。通過這種方法，可以立即找出嫌疑人的去向，並派遣警員立即處理情況。</a:t>
            </a: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5085472"/>
            <a:ext cx="9007772" cy="584775"/>
          </a:xfrm>
          <a:prstGeom prst="rect">
            <a:avLst/>
          </a:prstGeom>
          <a:noFill/>
        </p:spPr>
        <p:txBody>
          <a:bodyPr wrap="square">
            <a:spAutoFit/>
          </a:bodyPr>
          <a:lstStyle/>
          <a:p>
            <a:pPr algn="l"/>
            <a:endParaRPr lang="en-US" sz="1600" dirty="0">
              <a:solidFill>
                <a:srgbClr val="535353"/>
              </a:solidFill>
              <a:latin typeface="Open Sans" panose="020B0606030504020204" pitchFamily="34" charset="0"/>
            </a:endParaRPr>
          </a:p>
          <a:p>
            <a:pPr algn="l"/>
            <a:r>
              <a:rPr lang="en-US" sz="1600" b="0" i="0" dirty="0">
                <a:solidFill>
                  <a:srgbClr val="535353"/>
                </a:solidFill>
                <a:effectLst/>
                <a:latin typeface="Open Sans" panose="020B0606030504020204" pitchFamily="34" charset="0"/>
              </a:rPr>
              <a:t>這是基於ACTi的</a:t>
            </a:r>
            <a:r>
              <a:rPr lang="en-US" sz="1600" b="1" i="0" dirty="0">
                <a:solidFill>
                  <a:srgbClr val="535353"/>
                </a:solidFill>
                <a:effectLst/>
                <a:latin typeface="Open Sans" panose="020B0606030504020204" pitchFamily="34" charset="0"/>
              </a:rPr>
              <a:t>NVR 3和CMS 2</a:t>
            </a:r>
            <a:r>
              <a:rPr lang="en-US" sz="1600" b="0" i="0" dirty="0">
                <a:solidFill>
                  <a:srgbClr val="535353"/>
                </a:solidFill>
                <a:effectLst/>
                <a:latin typeface="Open Sans" panose="020B0606030504020204" pitchFamily="34" charset="0"/>
              </a:rPr>
              <a:t>的獨特</a:t>
            </a:r>
            <a:r>
              <a:rPr lang="en-US" sz="1600" b="1" i="0" dirty="0">
                <a:solidFill>
                  <a:srgbClr val="535353"/>
                </a:solidFill>
                <a:effectLst/>
                <a:latin typeface="Open Sans" panose="020B0606030504020204" pitchFamily="34" charset="0"/>
              </a:rPr>
              <a:t>視覺追蹤</a:t>
            </a:r>
            <a:r>
              <a:rPr lang="en-US" sz="1600" b="0" i="0" dirty="0">
                <a:solidFill>
                  <a:srgbClr val="535353"/>
                </a:solidFill>
                <a:effectLst/>
                <a:latin typeface="Open Sans" panose="020B0606030504020204" pitchFamily="34" charset="0"/>
              </a:rPr>
              <a:t>功能。</a:t>
            </a:r>
          </a:p>
        </p:txBody>
      </p:sp>
      <p:sp>
        <p:nvSpPr>
          <p:cNvPr id="4" name="Rectangle 3">
            <a:extLst>
              <a:ext uri="{FF2B5EF4-FFF2-40B4-BE49-F238E27FC236}">
                <a16:creationId xmlns:a16="http://schemas.microsoft.com/office/drawing/2014/main" id="{F8990411-D8DA-EF9A-BC71-EFD786F79530}"/>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A2302945-B1B0-5E1D-2137-92EA4FB22EB1}"/>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grpSp>
        <p:nvGrpSpPr>
          <p:cNvPr id="6" name="Group 5">
            <a:extLst>
              <a:ext uri="{FF2B5EF4-FFF2-40B4-BE49-F238E27FC236}">
                <a16:creationId xmlns:a16="http://schemas.microsoft.com/office/drawing/2014/main" id="{F1390C0F-792D-E2F2-C5FE-D0DDEC9E0D49}"/>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F52E4C18-3ACB-7B48-2E92-AFCEDD94DE65}"/>
                </a:ext>
              </a:extLst>
            </p:cNvPr>
            <p:cNvPicPr>
              <a:picLocks noChangeAspect="1"/>
            </p:cNvPicPr>
            <p:nvPr/>
          </p:nvPicPr>
          <p:blipFill>
            <a:blip r:embed="rId3"/>
            <a:stretch>
              <a:fillRect/>
            </a:stretch>
          </p:blipFill>
          <p:spPr>
            <a:xfrm>
              <a:off x="228988" y="6093296"/>
              <a:ext cx="1819275" cy="581025"/>
            </a:xfrm>
            <a:prstGeom prst="rect">
              <a:avLst/>
            </a:prstGeom>
          </p:spPr>
        </p:pic>
        <p:sp>
          <p:nvSpPr>
            <p:cNvPr id="9" name="TextBox 8">
              <a:hlinkClick r:id="rId4"/>
              <a:extLst>
                <a:ext uri="{FF2B5EF4-FFF2-40B4-BE49-F238E27FC236}">
                  <a16:creationId xmlns:a16="http://schemas.microsoft.com/office/drawing/2014/main" id="{46456697-B05A-BAB9-96A5-601275BB31BC}"/>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閱讀</a:t>
              </a:r>
            </a:p>
          </p:txBody>
        </p:sp>
      </p:grpSp>
      <p:grpSp>
        <p:nvGrpSpPr>
          <p:cNvPr id="10" name="Group 9">
            <a:extLst>
              <a:ext uri="{FF2B5EF4-FFF2-40B4-BE49-F238E27FC236}">
                <a16:creationId xmlns:a16="http://schemas.microsoft.com/office/drawing/2014/main" id="{2A889F36-3627-6608-7DB2-4590CBB9CAE5}"/>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0D63B255-147D-080D-4A80-4374BE40BBB8}"/>
                </a:ext>
              </a:extLst>
            </p:cNvPr>
            <p:cNvPicPr>
              <a:picLocks noChangeAspect="1"/>
            </p:cNvPicPr>
            <p:nvPr/>
          </p:nvPicPr>
          <p:blipFill>
            <a:blip r:embed="rId5"/>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C95F7AB7-7ABE-029E-6E15-4086D7C80BE3}"/>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6"/>
                </a:rPr>
                <a:t>閱讀</a:t>
              </a:r>
              <a:endParaRPr lang="en-US" sz="1200" i="1">
                <a:solidFill>
                  <a:srgbClr val="0000FF"/>
                </a:solidFill>
              </a:endParaRPr>
            </a:p>
          </p:txBody>
        </p:sp>
      </p:grpSp>
      <p:grpSp>
        <p:nvGrpSpPr>
          <p:cNvPr id="19" name="Group 18">
            <a:extLst>
              <a:ext uri="{FF2B5EF4-FFF2-40B4-BE49-F238E27FC236}">
                <a16:creationId xmlns:a16="http://schemas.microsoft.com/office/drawing/2014/main" id="{616B749C-083A-973A-E32C-926B1A3878D4}"/>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44BBA257-4012-DB4D-B7FC-95EBA82A4D60}"/>
                </a:ext>
              </a:extLst>
            </p:cNvPr>
            <p:cNvPicPr>
              <a:picLocks noChangeAspect="1"/>
            </p:cNvPicPr>
            <p:nvPr/>
          </p:nvPicPr>
          <p:blipFill>
            <a:blip r:embed="rId7"/>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60EEA76E-90DB-2D6C-D01F-E7824EB15F26}"/>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8"/>
                </a:rPr>
                <a:t>閱讀</a:t>
              </a:r>
              <a:endParaRPr lang="en-US" sz="1200" i="1">
                <a:solidFill>
                  <a:srgbClr val="0000FF"/>
                </a:solidFill>
              </a:endParaRPr>
            </a:p>
          </p:txBody>
        </p:sp>
      </p:grpSp>
      <p:pic>
        <p:nvPicPr>
          <p:cNvPr id="15" name="Picture 14" descr="A person running in a parking lot with a person pointing at him  Description automatically generated">
            <a:extLst>
              <a:ext uri="{FF2B5EF4-FFF2-40B4-BE49-F238E27FC236}">
                <a16:creationId xmlns:a16="http://schemas.microsoft.com/office/drawing/2014/main" id="{095D3F7B-EF3D-0433-27D2-CC3219560CB6}"/>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92249" y="1698944"/>
            <a:ext cx="3384806" cy="2272485"/>
          </a:xfrm>
          <a:prstGeom prst="rect">
            <a:avLst/>
          </a:prstGeom>
        </p:spPr>
      </p:pic>
    </p:spTree>
    <p:extLst>
      <p:ext uri="{BB962C8B-B14F-4D97-AF65-F5344CB8AC3E}">
        <p14:creationId xmlns:p14="http://schemas.microsoft.com/office/powerpoint/2010/main" val="35602063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Picture 22">
            <a:extLst>
              <a:ext uri="{FF2B5EF4-FFF2-40B4-BE49-F238E27FC236}">
                <a16:creationId xmlns:a16="http://schemas.microsoft.com/office/drawing/2014/main" id="{87334A66-2EC8-C6B6-9AA8-3095C5788CF3}"/>
              </a:ext>
            </a:extLst>
          </p:cNvPr>
          <p:cNvPicPr>
            <a:picLocks noChangeAspect="1"/>
          </p:cNvPicPr>
          <p:nvPr/>
        </p:nvPicPr>
        <p:blipFill>
          <a:blip r:embed="rId3"/>
          <a:stretch>
            <a:fillRect/>
          </a:stretch>
        </p:blipFill>
        <p:spPr>
          <a:xfrm>
            <a:off x="251519" y="1611956"/>
            <a:ext cx="3809999" cy="2358433"/>
          </a:xfrm>
          <a:prstGeom prst="rect">
            <a:avLst/>
          </a:prstGeom>
        </p:spPr>
      </p:pic>
      <p:sp>
        <p:nvSpPr>
          <p:cNvPr id="16" name="Rectangle 15">
            <a:extLst>
              <a:ext uri="{FF2B5EF4-FFF2-40B4-BE49-F238E27FC236}">
                <a16:creationId xmlns:a16="http://schemas.microsoft.com/office/drawing/2014/main" id="{86133CC3-BD3B-9350-F6BF-99DFC7FC2C79}"/>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酒店：應用</a:t>
            </a:r>
          </a:p>
        </p:txBody>
      </p:sp>
      <p:sp>
        <p:nvSpPr>
          <p:cNvPr id="8" name="TextBox 7">
            <a:extLst>
              <a:ext uri="{FF2B5EF4-FFF2-40B4-BE49-F238E27FC236}">
                <a16:creationId xmlns:a16="http://schemas.microsoft.com/office/drawing/2014/main" id="{FBBAB776-4F65-079E-6335-1B359F1C2EF2}"/>
              </a:ext>
            </a:extLst>
          </p:cNvPr>
          <p:cNvSpPr txBox="1"/>
          <p:nvPr/>
        </p:nvSpPr>
        <p:spPr>
          <a:xfrm>
            <a:off x="4139952" y="1611957"/>
            <a:ext cx="4572000" cy="1015663"/>
          </a:xfrm>
          <a:prstGeom prst="rect">
            <a:avLst/>
          </a:prstGeom>
          <a:noFill/>
        </p:spPr>
        <p:txBody>
          <a:bodyPr wrap="square">
            <a:spAutoFit/>
          </a:bodyPr>
          <a:lstStyle/>
          <a:p>
            <a:r>
              <a:rPr lang="en-US" sz="2400" b="1" i="0" dirty="0">
                <a:solidFill>
                  <a:schemeClr val="tx1">
                    <a:lumMod val="50000"/>
                    <a:lumOff val="50000"/>
                  </a:schemeClr>
                </a:solidFill>
                <a:effectLst/>
                <a:latin typeface="Open Sans" panose="020B0606030504020204" pitchFamily="34" charset="0"/>
              </a:rPr>
              <a:t>車輛進入控制</a:t>
            </a:r>
          </a:p>
          <a:p>
            <a:br>
              <a:rPr lang="en-US" b="0" i="0" dirty="0">
                <a:solidFill>
                  <a:srgbClr val="FFFFFF"/>
                </a:solidFill>
                <a:effectLst/>
                <a:latin typeface="Open Sans" panose="020B0606030504020204" pitchFamily="34" charset="0"/>
              </a:rPr>
            </a:br>
            <a:endParaRPr lang="en-US" dirty="0"/>
          </a:p>
        </p:txBody>
      </p:sp>
      <p:sp>
        <p:nvSpPr>
          <p:cNvPr id="12" name="TextBox 11">
            <a:extLst>
              <a:ext uri="{FF2B5EF4-FFF2-40B4-BE49-F238E27FC236}">
                <a16:creationId xmlns:a16="http://schemas.microsoft.com/office/drawing/2014/main" id="{F53F4863-0DA7-2D22-AB2C-86A6EB62A94E}"/>
              </a:ext>
            </a:extLst>
          </p:cNvPr>
          <p:cNvSpPr txBox="1"/>
          <p:nvPr/>
        </p:nvSpPr>
        <p:spPr>
          <a:xfrm>
            <a:off x="4136550" y="2429692"/>
            <a:ext cx="4755929" cy="584775"/>
          </a:xfrm>
          <a:prstGeom prst="rect">
            <a:avLst/>
          </a:prstGeom>
          <a:noFill/>
        </p:spPr>
        <p:txBody>
          <a:bodyPr wrap="square">
            <a:spAutoFit/>
          </a:bodyPr>
          <a:lstStyle/>
          <a:p>
            <a:r>
              <a:rPr lang="en-US" sz="1600" dirty="0">
                <a:solidFill>
                  <a:schemeClr val="tx1">
                    <a:lumMod val="50000"/>
                    <a:lumOff val="50000"/>
                  </a:schemeClr>
                </a:solidFill>
                <a:latin typeface="Open Sans" panose="020B0606030504020204" pitchFamily="34" charset="0"/>
              </a:rPr>
              <a:t>門口的進出控制可以方便地使用自動車牌識別技術來進行。</a:t>
            </a:r>
            <a:endParaRPr lang="en-US" sz="1600" dirty="0">
              <a:solidFill>
                <a:schemeClr val="tx1">
                  <a:lumMod val="50000"/>
                  <a:lumOff val="50000"/>
                </a:schemeClr>
              </a:solidFill>
            </a:endParaRPr>
          </a:p>
        </p:txBody>
      </p:sp>
      <p:sp>
        <p:nvSpPr>
          <p:cNvPr id="13" name="TextBox 12">
            <a:extLst>
              <a:ext uri="{FF2B5EF4-FFF2-40B4-BE49-F238E27FC236}">
                <a16:creationId xmlns:a16="http://schemas.microsoft.com/office/drawing/2014/main" id="{20ED597C-FC3B-5D45-BC71-559832266FEC}"/>
              </a:ext>
            </a:extLst>
          </p:cNvPr>
          <p:cNvSpPr txBox="1"/>
          <p:nvPr/>
        </p:nvSpPr>
        <p:spPr>
          <a:xfrm>
            <a:off x="244748" y="3995005"/>
            <a:ext cx="8379765" cy="1569660"/>
          </a:xfrm>
          <a:prstGeom prst="rect">
            <a:avLst/>
          </a:prstGeom>
          <a:noFill/>
        </p:spPr>
        <p:txBody>
          <a:bodyPr wrap="square">
            <a:spAutoFit/>
          </a:bodyPr>
          <a:lstStyle/>
          <a:p>
            <a:pPr algn="l"/>
            <a:r>
              <a:rPr lang="en-US" sz="1600" dirty="0">
                <a:solidFill>
                  <a:srgbClr val="535353"/>
                </a:solidFill>
                <a:latin typeface="Open Sans" panose="020B0606030504020204" pitchFamily="34" charset="0"/>
              </a:rPr>
              <a:t>除了最高安全設施外，大多數地點都可以受益於自動門控制，而不需要門衛隨時在場。只有白名單上的車輛可以進入場地。此外，可以設置黑名單，當黑名單上的車輛出現時，立即提醒保安人員。</a:t>
            </a:r>
          </a:p>
          <a:p>
            <a:pPr algn="l"/>
            <a:r>
              <a:rPr lang="en-US" sz="1600" b="0" i="0" dirty="0">
                <a:solidFill>
                  <a:srgbClr val="535353"/>
                </a:solidFill>
                <a:effectLst/>
                <a:latin typeface="Open Sans" panose="020B0606030504020204" pitchFamily="34" charset="0"/>
              </a:rPr>
              <a:t>這是基於 ACTi 攝影機內部的 </a:t>
            </a:r>
            <a:r>
              <a:rPr lang="en-US" sz="1600" b="1" i="0" dirty="0">
                <a:solidFill>
                  <a:srgbClr val="535353"/>
                </a:solidFill>
                <a:effectLst/>
                <a:latin typeface="Open Sans" panose="020B0606030504020204" pitchFamily="34" charset="0"/>
              </a:rPr>
              <a:t>ALPR </a:t>
            </a:r>
            <a:r>
              <a:rPr lang="en-US" sz="1600" b="0" i="0" dirty="0">
                <a:solidFill>
                  <a:srgbClr val="535353"/>
                </a:solidFill>
                <a:effectLst/>
                <a:latin typeface="Open Sans" panose="020B0606030504020204" pitchFamily="34" charset="0"/>
              </a:rPr>
              <a:t>分析技術。 </a:t>
            </a:r>
            <a:r>
              <a:rPr lang="en-US" sz="1600" b="0" i="0" dirty="0">
                <a:solidFill>
                  <a:schemeClr val="tx2">
                    <a:lumMod val="60000"/>
                    <a:lumOff val="40000"/>
                  </a:schemeClr>
                </a:solidFill>
                <a:effectLst/>
                <a:latin typeface="Open Sans" panose="020B0606030504020204" pitchFamily="34" charset="0"/>
                <a:hlinkClick r:id="rId4" action="ppaction://hlinksldjump"/>
              </a:rPr>
              <a:t>閱讀更多</a:t>
            </a:r>
            <a:r>
              <a:rPr lang="en-US" sz="1600" b="0" i="0" dirty="0">
                <a:solidFill>
                  <a:srgbClr val="535353"/>
                </a:solidFill>
                <a:effectLst/>
                <a:latin typeface="Open Sans" panose="020B0606030504020204" pitchFamily="34" charset="0"/>
              </a:rPr>
              <a:t>。</a:t>
            </a:r>
          </a:p>
        </p:txBody>
      </p:sp>
      <p:sp>
        <p:nvSpPr>
          <p:cNvPr id="17" name="TextBox 16">
            <a:extLst>
              <a:ext uri="{FF2B5EF4-FFF2-40B4-BE49-F238E27FC236}">
                <a16:creationId xmlns:a16="http://schemas.microsoft.com/office/drawing/2014/main" id="{C4FDA1F0-3EC4-9FFA-CD6C-A341C264D743}"/>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pic>
        <p:nvPicPr>
          <p:cNvPr id="28" name="Picture 27">
            <a:extLst>
              <a:ext uri="{FF2B5EF4-FFF2-40B4-BE49-F238E27FC236}">
                <a16:creationId xmlns:a16="http://schemas.microsoft.com/office/drawing/2014/main" id="{8CC39630-226B-1B46-1EC9-E3A0BBCD816C}"/>
              </a:ext>
            </a:extLst>
          </p:cNvPr>
          <p:cNvPicPr>
            <a:picLocks noChangeAspect="1"/>
          </p:cNvPicPr>
          <p:nvPr/>
        </p:nvPicPr>
        <p:blipFill>
          <a:blip r:embed="rId5"/>
          <a:stretch>
            <a:fillRect/>
          </a:stretch>
        </p:blipFill>
        <p:spPr>
          <a:xfrm>
            <a:off x="190079" y="6052382"/>
            <a:ext cx="1824307" cy="577697"/>
          </a:xfrm>
          <a:prstGeom prst="rect">
            <a:avLst/>
          </a:prstGeom>
        </p:spPr>
      </p:pic>
      <p:sp>
        <p:nvSpPr>
          <p:cNvPr id="2" name="TextBox 1">
            <a:hlinkClick r:id="rId6"/>
            <a:extLst>
              <a:ext uri="{FF2B5EF4-FFF2-40B4-BE49-F238E27FC236}">
                <a16:creationId xmlns:a16="http://schemas.microsoft.com/office/drawing/2014/main" id="{43AF805E-25E6-1177-E849-B3D6160D6ED8}"/>
              </a:ext>
            </a:extLst>
          </p:cNvPr>
          <p:cNvSpPr txBox="1"/>
          <p:nvPr/>
        </p:nvSpPr>
        <p:spPr>
          <a:xfrm>
            <a:off x="1454455" y="6374882"/>
            <a:ext cx="559931" cy="276999"/>
          </a:xfrm>
          <a:prstGeom prst="rect">
            <a:avLst/>
          </a:prstGeom>
          <a:noFill/>
        </p:spPr>
        <p:txBody>
          <a:bodyPr wrap="square" rtlCol="0">
            <a:spAutoFit/>
          </a:bodyPr>
          <a:lstStyle/>
          <a:p>
            <a:r>
              <a:rPr lang="en-US" sz="1200" i="1" dirty="0">
                <a:solidFill>
                  <a:srgbClr val="0000FF"/>
                </a:solidFill>
                <a:hlinkClick r:id="rId6"/>
              </a:rPr>
              <a:t>閱讀</a:t>
            </a:r>
            <a:endParaRPr lang="en-US" sz="1200" i="1" dirty="0">
              <a:solidFill>
                <a:srgbClr val="0000FF"/>
              </a:solidFill>
            </a:endParaRPr>
          </a:p>
        </p:txBody>
      </p:sp>
    </p:spTree>
    <p:extLst>
      <p:ext uri="{BB962C8B-B14F-4D97-AF65-F5344CB8AC3E}">
        <p14:creationId xmlns:p14="http://schemas.microsoft.com/office/powerpoint/2010/main" val="305494367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酒店：應用</a:t>
            </a:r>
          </a:p>
        </p:txBody>
      </p:sp>
      <p:sp>
        <p:nvSpPr>
          <p:cNvPr id="8" name="TextBox 7">
            <a:extLst>
              <a:ext uri="{FF2B5EF4-FFF2-40B4-BE49-F238E27FC236}">
                <a16:creationId xmlns:a16="http://schemas.microsoft.com/office/drawing/2014/main" id="{FBBAB776-4F65-079E-6335-1B359F1C2EF2}"/>
              </a:ext>
            </a:extLst>
          </p:cNvPr>
          <p:cNvSpPr txBox="1"/>
          <p:nvPr/>
        </p:nvSpPr>
        <p:spPr>
          <a:xfrm>
            <a:off x="3753120" y="1626144"/>
            <a:ext cx="4572000" cy="738664"/>
          </a:xfrm>
          <a:prstGeom prst="rect">
            <a:avLst/>
          </a:prstGeom>
          <a:noFill/>
        </p:spPr>
        <p:txBody>
          <a:bodyPr wrap="square">
            <a:spAutoFit/>
          </a:bodyPr>
          <a:lstStyle/>
          <a:p>
            <a:r>
              <a:rPr lang="en-US" sz="2400" b="1" i="0" dirty="0">
                <a:solidFill>
                  <a:schemeClr val="tx1">
                    <a:lumMod val="50000"/>
                    <a:lumOff val="50000"/>
                  </a:schemeClr>
                </a:solidFill>
                <a:effectLst/>
                <a:latin typeface="Open Sans" panose="020B0606030504020204" pitchFamily="34" charset="0"/>
              </a:rPr>
              <a:t>對講服務</a:t>
            </a:r>
            <a:br>
              <a:rPr lang="en-US" b="0" i="0" dirty="0">
                <a:solidFill>
                  <a:srgbClr val="FFFFFF"/>
                </a:solidFill>
                <a:effectLst/>
                <a:latin typeface="Open Sans" panose="020B0606030504020204" pitchFamily="34" charset="0"/>
              </a:rPr>
            </a:br>
            <a:endParaRPr lang="en-US" dirty="0"/>
          </a:p>
        </p:txBody>
      </p:sp>
      <p:sp>
        <p:nvSpPr>
          <p:cNvPr id="12" name="TextBox 11">
            <a:extLst>
              <a:ext uri="{FF2B5EF4-FFF2-40B4-BE49-F238E27FC236}">
                <a16:creationId xmlns:a16="http://schemas.microsoft.com/office/drawing/2014/main" id="{F53F4863-0DA7-2D22-AB2C-86A6EB62A94E}"/>
              </a:ext>
            </a:extLst>
          </p:cNvPr>
          <p:cNvSpPr txBox="1"/>
          <p:nvPr/>
        </p:nvSpPr>
        <p:spPr>
          <a:xfrm>
            <a:off x="3764807" y="2340738"/>
            <a:ext cx="4755929" cy="584775"/>
          </a:xfrm>
          <a:prstGeom prst="rect">
            <a:avLst/>
          </a:prstGeom>
          <a:noFill/>
        </p:spPr>
        <p:txBody>
          <a:bodyPr wrap="square">
            <a:spAutoFit/>
          </a:bodyPr>
          <a:lstStyle/>
          <a:p>
            <a:r>
              <a:rPr lang="en-US" sz="1600" b="0" i="0" dirty="0">
                <a:solidFill>
                  <a:schemeClr val="tx1">
                    <a:lumMod val="50000"/>
                    <a:lumOff val="50000"/>
                  </a:schemeClr>
                </a:solidFill>
                <a:effectLst/>
                <a:latin typeface="Open Sans" panose="020B0606030504020204" pitchFamily="34" charset="0"/>
              </a:rPr>
              <a:t>通過本地語音通信系統與其他人互動。</a:t>
            </a:r>
          </a:p>
        </p:txBody>
      </p:sp>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830997"/>
          </a:xfrm>
          <a:prstGeom prst="rect">
            <a:avLst/>
          </a:prstGeom>
          <a:noFill/>
        </p:spPr>
        <p:txBody>
          <a:bodyPr wrap="square">
            <a:spAutoFit/>
          </a:bodyPr>
          <a:lstStyle/>
          <a:p>
            <a:pPr algn="l"/>
            <a:r>
              <a:rPr lang="en-US" sz="1600" dirty="0">
                <a:solidFill>
                  <a:schemeClr val="tx1">
                    <a:lumMod val="50000"/>
                    <a:lumOff val="50000"/>
                  </a:schemeClr>
                </a:solidFill>
                <a:latin typeface="Open Sans" panose="020B0606030504020204" pitchFamily="34" charset="0"/>
              </a:rPr>
              <a:t>酒店內的各個位置，如大門和入口、裝卸區、停車場等，都將設置語音接入點作為對講機。員工和訪客可以立即使用該功能與保安人員通話。</a:t>
            </a: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4715821"/>
            <a:ext cx="9007772" cy="584775"/>
          </a:xfrm>
          <a:prstGeom prst="rect">
            <a:avLst/>
          </a:prstGeom>
          <a:noFill/>
        </p:spPr>
        <p:txBody>
          <a:bodyPr wrap="square">
            <a:spAutoFit/>
          </a:bodyPr>
          <a:lstStyle/>
          <a:p>
            <a:pPr algn="l"/>
            <a:endParaRPr lang="en-US" sz="1600" dirty="0">
              <a:solidFill>
                <a:srgbClr val="535353"/>
              </a:solidFill>
              <a:latin typeface="Open Sans" panose="020B0606030504020204" pitchFamily="34" charset="0"/>
            </a:endParaRPr>
          </a:p>
          <a:p>
            <a:pPr algn="l"/>
            <a:r>
              <a:rPr lang="en-US" sz="1600" b="0" i="0" dirty="0">
                <a:solidFill>
                  <a:srgbClr val="535353"/>
                </a:solidFill>
                <a:effectLst/>
                <a:latin typeface="Open Sans" panose="020B0606030504020204" pitchFamily="34" charset="0"/>
              </a:rPr>
              <a:t>這是基於 </a:t>
            </a:r>
            <a:r>
              <a:rPr lang="en-US" sz="1600" b="1" i="0" dirty="0">
                <a:solidFill>
                  <a:srgbClr val="535353"/>
                </a:solidFill>
                <a:effectLst/>
                <a:latin typeface="Open Sans" panose="020B0606030504020204" pitchFamily="34" charset="0"/>
              </a:rPr>
              <a:t>NVR 3</a:t>
            </a:r>
            <a:r>
              <a:rPr lang="en-US" sz="1600" b="1" dirty="0">
                <a:solidFill>
                  <a:srgbClr val="535353"/>
                </a:solidFill>
                <a:latin typeface="Open Sans" panose="020B0606030504020204" pitchFamily="34" charset="0"/>
              </a:rPr>
              <a:t> 或</a:t>
            </a:r>
            <a:r>
              <a:rPr lang="en-US" sz="1600" b="1" i="0" dirty="0">
                <a:solidFill>
                  <a:srgbClr val="535353"/>
                </a:solidFill>
                <a:effectLst/>
                <a:latin typeface="Open Sans" panose="020B0606030504020204" pitchFamily="34" charset="0"/>
              </a:rPr>
              <a:t> </a:t>
            </a:r>
            <a:r>
              <a:rPr lang="en-US" sz="1600" b="1" dirty="0">
                <a:solidFill>
                  <a:srgbClr val="535353"/>
                </a:solidFill>
                <a:latin typeface="Open Sans" panose="020B0606030504020204" pitchFamily="34" charset="0"/>
              </a:rPr>
              <a:t>CMS 2 </a:t>
            </a:r>
            <a:r>
              <a:rPr lang="en-US" sz="1600" b="0" i="0" dirty="0">
                <a:solidFill>
                  <a:srgbClr val="535353"/>
                </a:solidFill>
                <a:effectLst/>
                <a:latin typeface="Open Sans" panose="020B0606030504020204" pitchFamily="34" charset="0"/>
              </a:rPr>
              <a:t>以及對講機設備如 </a:t>
            </a:r>
            <a:r>
              <a:rPr lang="en-US" sz="1600" b="1" i="0" dirty="0">
                <a:solidFill>
                  <a:srgbClr val="535353"/>
                </a:solidFill>
                <a:effectLst/>
                <a:latin typeface="Open Sans" panose="020B0606030504020204" pitchFamily="34" charset="0"/>
              </a:rPr>
              <a:t>Q950</a:t>
            </a:r>
            <a:r>
              <a:rPr lang="en-US" sz="1600" b="0" i="0" dirty="0">
                <a:solidFill>
                  <a:srgbClr val="535353"/>
                </a:solidFill>
                <a:effectLst/>
                <a:latin typeface="Open Sans" panose="020B0606030504020204" pitchFamily="34" charset="0"/>
              </a:rPr>
              <a:t>。</a:t>
            </a:r>
          </a:p>
        </p:txBody>
      </p:sp>
      <p:sp>
        <p:nvSpPr>
          <p:cNvPr id="4" name="Rectangle 3">
            <a:extLst>
              <a:ext uri="{FF2B5EF4-FFF2-40B4-BE49-F238E27FC236}">
                <a16:creationId xmlns:a16="http://schemas.microsoft.com/office/drawing/2014/main" id="{936E61F5-509E-DFBE-9BC5-FB4CED380DB3}"/>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9C14ABDC-CB22-E793-83D3-046F4C4E88C3}"/>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grpSp>
        <p:nvGrpSpPr>
          <p:cNvPr id="6" name="Group 5">
            <a:extLst>
              <a:ext uri="{FF2B5EF4-FFF2-40B4-BE49-F238E27FC236}">
                <a16:creationId xmlns:a16="http://schemas.microsoft.com/office/drawing/2014/main" id="{D1AB7976-314A-B17E-4A17-3A68F8FC3233}"/>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F97447C0-6294-0EA9-BEBF-4A706B2FCFD4}"/>
                </a:ext>
              </a:extLst>
            </p:cNvPr>
            <p:cNvPicPr>
              <a:picLocks noChangeAspect="1"/>
            </p:cNvPicPr>
            <p:nvPr/>
          </p:nvPicPr>
          <p:blipFill>
            <a:blip r:embed="rId3"/>
            <a:stretch>
              <a:fillRect/>
            </a:stretch>
          </p:blipFill>
          <p:spPr>
            <a:xfrm>
              <a:off x="228988" y="6093296"/>
              <a:ext cx="1819275" cy="581025"/>
            </a:xfrm>
            <a:prstGeom prst="rect">
              <a:avLst/>
            </a:prstGeom>
          </p:spPr>
        </p:pic>
        <p:sp>
          <p:nvSpPr>
            <p:cNvPr id="9" name="TextBox 8">
              <a:hlinkClick r:id="rId4"/>
              <a:extLst>
                <a:ext uri="{FF2B5EF4-FFF2-40B4-BE49-F238E27FC236}">
                  <a16:creationId xmlns:a16="http://schemas.microsoft.com/office/drawing/2014/main" id="{598B3B00-CA5D-15AF-B76F-CA3643EE02B1}"/>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閱讀</a:t>
              </a:r>
            </a:p>
          </p:txBody>
        </p:sp>
      </p:grpSp>
      <p:grpSp>
        <p:nvGrpSpPr>
          <p:cNvPr id="10" name="Group 9">
            <a:extLst>
              <a:ext uri="{FF2B5EF4-FFF2-40B4-BE49-F238E27FC236}">
                <a16:creationId xmlns:a16="http://schemas.microsoft.com/office/drawing/2014/main" id="{8BC3AAB3-FBFF-4692-479A-14338F582E47}"/>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BB5D0970-CDFF-4A72-558A-13D950D41C46}"/>
                </a:ext>
              </a:extLst>
            </p:cNvPr>
            <p:cNvPicPr>
              <a:picLocks noChangeAspect="1"/>
            </p:cNvPicPr>
            <p:nvPr/>
          </p:nvPicPr>
          <p:blipFill>
            <a:blip r:embed="rId5"/>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3989E523-ACB0-EA6D-AC24-AE3C217CC1AA}"/>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6"/>
                </a:rPr>
                <a:t>閱讀</a:t>
              </a:r>
              <a:endParaRPr lang="en-US" sz="1200" i="1">
                <a:solidFill>
                  <a:srgbClr val="0000FF"/>
                </a:solidFill>
              </a:endParaRPr>
            </a:p>
          </p:txBody>
        </p:sp>
      </p:grpSp>
      <p:grpSp>
        <p:nvGrpSpPr>
          <p:cNvPr id="19" name="Group 18">
            <a:extLst>
              <a:ext uri="{FF2B5EF4-FFF2-40B4-BE49-F238E27FC236}">
                <a16:creationId xmlns:a16="http://schemas.microsoft.com/office/drawing/2014/main" id="{92206306-D4E1-0D00-6658-F79BFD342861}"/>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8BCB72DC-4966-83F1-686C-202946D11B65}"/>
                </a:ext>
              </a:extLst>
            </p:cNvPr>
            <p:cNvPicPr>
              <a:picLocks noChangeAspect="1"/>
            </p:cNvPicPr>
            <p:nvPr/>
          </p:nvPicPr>
          <p:blipFill>
            <a:blip r:embed="rId7"/>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6DC6D8C9-26C6-C3A5-91EA-C9B5C95E7D82}"/>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8"/>
                </a:rPr>
                <a:t>閱讀</a:t>
              </a:r>
              <a:endParaRPr lang="en-US" sz="1200" i="1">
                <a:solidFill>
                  <a:srgbClr val="0000FF"/>
                </a:solidFill>
              </a:endParaRPr>
            </a:p>
          </p:txBody>
        </p:sp>
      </p:grpSp>
      <p:pic>
        <p:nvPicPr>
          <p:cNvPr id="15" name="Picture 14" descr="A person in a red cap holding a pen  Description automatically generated">
            <a:extLst>
              <a:ext uri="{FF2B5EF4-FFF2-40B4-BE49-F238E27FC236}">
                <a16:creationId xmlns:a16="http://schemas.microsoft.com/office/drawing/2014/main" id="{BAF1160A-5368-E0C8-413E-A6F46E5B9D51}"/>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87356" y="1763797"/>
            <a:ext cx="3443571" cy="2047529"/>
          </a:xfrm>
          <a:prstGeom prst="rect">
            <a:avLst/>
          </a:prstGeom>
        </p:spPr>
      </p:pic>
    </p:spTree>
    <p:extLst>
      <p:ext uri="{BB962C8B-B14F-4D97-AF65-F5344CB8AC3E}">
        <p14:creationId xmlns:p14="http://schemas.microsoft.com/office/powerpoint/2010/main" val="145078286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酒店：應用</a:t>
            </a:r>
          </a:p>
        </p:txBody>
      </p:sp>
      <p:sp>
        <p:nvSpPr>
          <p:cNvPr id="8" name="TextBox 7">
            <a:extLst>
              <a:ext uri="{FF2B5EF4-FFF2-40B4-BE49-F238E27FC236}">
                <a16:creationId xmlns:a16="http://schemas.microsoft.com/office/drawing/2014/main" id="{FBBAB776-4F65-079E-6335-1B359F1C2EF2}"/>
              </a:ext>
            </a:extLst>
          </p:cNvPr>
          <p:cNvSpPr txBox="1"/>
          <p:nvPr/>
        </p:nvSpPr>
        <p:spPr>
          <a:xfrm>
            <a:off x="3776239" y="1761865"/>
            <a:ext cx="5055528" cy="830997"/>
          </a:xfrm>
          <a:prstGeom prst="rect">
            <a:avLst/>
          </a:prstGeom>
          <a:noFill/>
        </p:spPr>
        <p:txBody>
          <a:bodyPr wrap="square">
            <a:spAutoFit/>
          </a:bodyPr>
          <a:lstStyle/>
          <a:p>
            <a:r>
              <a:rPr lang="en-US" sz="2400" b="1" i="0" dirty="0">
                <a:solidFill>
                  <a:schemeClr val="tx1">
                    <a:lumMod val="50000"/>
                    <a:lumOff val="50000"/>
                  </a:schemeClr>
                </a:solidFill>
                <a:effectLst/>
                <a:latin typeface="Open Sans" panose="020B0606030504020204" pitchFamily="34" charset="0"/>
              </a:rPr>
              <a:t>人體溫度檢測</a:t>
            </a:r>
            <a:endParaRPr lang="en-US" dirty="0"/>
          </a:p>
        </p:txBody>
      </p:sp>
      <p:sp>
        <p:nvSpPr>
          <p:cNvPr id="12" name="TextBox 11">
            <a:extLst>
              <a:ext uri="{FF2B5EF4-FFF2-40B4-BE49-F238E27FC236}">
                <a16:creationId xmlns:a16="http://schemas.microsoft.com/office/drawing/2014/main" id="{F53F4863-0DA7-2D22-AB2C-86A6EB62A94E}"/>
              </a:ext>
            </a:extLst>
          </p:cNvPr>
          <p:cNvSpPr txBox="1"/>
          <p:nvPr/>
        </p:nvSpPr>
        <p:spPr>
          <a:xfrm>
            <a:off x="3776239" y="2601763"/>
            <a:ext cx="4755929" cy="830997"/>
          </a:xfrm>
          <a:prstGeom prst="rect">
            <a:avLst/>
          </a:prstGeom>
          <a:noFill/>
        </p:spPr>
        <p:txBody>
          <a:bodyPr wrap="square">
            <a:spAutoFit/>
          </a:bodyPr>
          <a:lstStyle/>
          <a:p>
            <a:r>
              <a:rPr lang="en-US" sz="1600" b="0" i="0" dirty="0">
                <a:solidFill>
                  <a:schemeClr val="tx1">
                    <a:lumMod val="50000"/>
                    <a:lumOff val="50000"/>
                  </a:schemeClr>
                </a:solidFill>
                <a:effectLst/>
                <a:latin typeface="Open Sans" panose="020B0606030504020204" pitchFamily="34" charset="0"/>
              </a:rPr>
              <a:t>使用高精度熱成像攝像機和內建的人臉識別人工智慧來檢測異常的人體溫度。</a:t>
            </a:r>
          </a:p>
        </p:txBody>
      </p:sp>
      <p:sp>
        <p:nvSpPr>
          <p:cNvPr id="13" name="TextBox 12">
            <a:extLst>
              <a:ext uri="{FF2B5EF4-FFF2-40B4-BE49-F238E27FC236}">
                <a16:creationId xmlns:a16="http://schemas.microsoft.com/office/drawing/2014/main" id="{20ED597C-FC3B-5D45-BC71-559832266FEC}"/>
              </a:ext>
            </a:extLst>
          </p:cNvPr>
          <p:cNvSpPr txBox="1"/>
          <p:nvPr/>
        </p:nvSpPr>
        <p:spPr>
          <a:xfrm>
            <a:off x="228988" y="3616580"/>
            <a:ext cx="9007772" cy="1323439"/>
          </a:xfrm>
          <a:prstGeom prst="rect">
            <a:avLst/>
          </a:prstGeom>
          <a:noFill/>
        </p:spPr>
        <p:txBody>
          <a:bodyPr wrap="square">
            <a:spAutoFit/>
          </a:bodyPr>
          <a:lstStyle/>
          <a:p>
            <a:pPr algn="l"/>
            <a:r>
              <a:rPr lang="en-US" sz="1600" dirty="0">
                <a:solidFill>
                  <a:schemeClr val="tx1">
                    <a:lumMod val="50000"/>
                    <a:lumOff val="50000"/>
                  </a:schemeClr>
                </a:solidFill>
                <a:latin typeface="Open Sans" panose="020B0606030504020204" pitchFamily="34" charset="0"/>
              </a:rPr>
              <a:t>為了防止疾病的傳播，設有智能監控設備，可以使用專門設計的高精度熱成像儀從遠處檢測高體溫。這些攝影機將首先使用其深度學習人工智慧檢測人臉，然後利用熱成像分析每個人臉，並獲得該人臉的準確體溫讀數。超過閾值的體溫將觸發事件。</a:t>
            </a:r>
          </a:p>
        </p:txBody>
      </p:sp>
      <p:sp>
        <p:nvSpPr>
          <p:cNvPr id="2" name="TextBox 1">
            <a:extLst>
              <a:ext uri="{FF2B5EF4-FFF2-40B4-BE49-F238E27FC236}">
                <a16:creationId xmlns:a16="http://schemas.microsoft.com/office/drawing/2014/main" id="{7FDBAC82-1375-FEDA-303C-F3357C49D712}"/>
              </a:ext>
            </a:extLst>
          </p:cNvPr>
          <p:cNvSpPr txBox="1"/>
          <p:nvPr/>
        </p:nvSpPr>
        <p:spPr>
          <a:xfrm>
            <a:off x="242884" y="4788245"/>
            <a:ext cx="8855846" cy="830997"/>
          </a:xfrm>
          <a:prstGeom prst="rect">
            <a:avLst/>
          </a:prstGeom>
          <a:noFill/>
        </p:spPr>
        <p:txBody>
          <a:bodyPr wrap="square">
            <a:spAutoFit/>
          </a:bodyPr>
          <a:lstStyle/>
          <a:p>
            <a:pPr algn="l"/>
            <a:endParaRPr lang="en-US" sz="1600" dirty="0">
              <a:solidFill>
                <a:schemeClr val="tx1">
                  <a:lumMod val="50000"/>
                  <a:lumOff val="50000"/>
                </a:schemeClr>
              </a:solidFill>
              <a:latin typeface="Open Sans" panose="020B0606030504020204" pitchFamily="34" charset="0"/>
            </a:endParaRPr>
          </a:p>
          <a:p>
            <a:pPr algn="l"/>
            <a:r>
              <a:rPr lang="en-US" sz="1600" dirty="0">
                <a:solidFill>
                  <a:schemeClr val="tx1">
                    <a:lumMod val="50000"/>
                    <a:lumOff val="50000"/>
                  </a:schemeClr>
                </a:solidFill>
                <a:latin typeface="Open Sans" panose="020B0606030504020204" pitchFamily="34" charset="0"/>
              </a:rPr>
              <a:t>這是基於 ACTi 熱成像攝影機內部的 </a:t>
            </a:r>
            <a:r>
              <a:rPr lang="en-US" sz="1600" b="1" dirty="0">
                <a:solidFill>
                  <a:schemeClr val="tx1">
                    <a:lumMod val="50000"/>
                    <a:lumOff val="50000"/>
                  </a:schemeClr>
                </a:solidFill>
                <a:latin typeface="Open Sans" panose="020B0606030504020204" pitchFamily="34" charset="0"/>
              </a:rPr>
              <a:t>體溫檢測 </a:t>
            </a:r>
            <a:r>
              <a:rPr lang="en-US" sz="1600" dirty="0">
                <a:solidFill>
                  <a:schemeClr val="tx1">
                    <a:lumMod val="50000"/>
                    <a:lumOff val="50000"/>
                  </a:schemeClr>
                </a:solidFill>
                <a:latin typeface="Open Sans" panose="020B0606030504020204" pitchFamily="34" charset="0"/>
              </a:rPr>
              <a:t>分析技術，如 </a:t>
            </a:r>
            <a:r>
              <a:rPr lang="en-US" sz="1600" b="0" i="0" dirty="0">
                <a:solidFill>
                  <a:srgbClr val="535353"/>
                </a:solidFill>
                <a:effectLst/>
                <a:latin typeface="Open Sans" panose="020B0606030504020204" pitchFamily="34" charset="0"/>
                <a:hlinkClick r:id="rId3"/>
              </a:rPr>
              <a:t>VMGB-370</a:t>
            </a:r>
            <a:r>
              <a:rPr lang="en-US" sz="1600" b="0" i="0" dirty="0">
                <a:solidFill>
                  <a:srgbClr val="535353"/>
                </a:solidFill>
                <a:effectLst/>
                <a:latin typeface="Open Sans" panose="020B0606030504020204" pitchFamily="34" charset="0"/>
              </a:rPr>
              <a:t> 和 </a:t>
            </a:r>
            <a:r>
              <a:rPr lang="en-US" sz="1600" b="0" i="0" dirty="0">
                <a:solidFill>
                  <a:srgbClr val="535353"/>
                </a:solidFill>
                <a:effectLst/>
                <a:latin typeface="Open Sans" panose="020B0606030504020204" pitchFamily="34" charset="0"/>
                <a:hlinkClick r:id="rId4"/>
              </a:rPr>
              <a:t>VMGB-371</a:t>
            </a:r>
            <a:r>
              <a:rPr lang="en-US" sz="1600" b="0" i="0" dirty="0">
                <a:solidFill>
                  <a:srgbClr val="535353"/>
                </a:solidFill>
                <a:effectLst/>
                <a:latin typeface="Open Sans" panose="020B0606030504020204" pitchFamily="34" charset="0"/>
              </a:rPr>
              <a:t>。</a:t>
            </a:r>
          </a:p>
        </p:txBody>
      </p:sp>
      <p:sp>
        <p:nvSpPr>
          <p:cNvPr id="4" name="Rectangle 3">
            <a:extLst>
              <a:ext uri="{FF2B5EF4-FFF2-40B4-BE49-F238E27FC236}">
                <a16:creationId xmlns:a16="http://schemas.microsoft.com/office/drawing/2014/main" id="{51B9E008-B9B7-1DFD-B3D0-0AA38F8CA974}"/>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146E03F7-993F-E22D-8E7E-0FE2861EFE25}"/>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grpSp>
        <p:nvGrpSpPr>
          <p:cNvPr id="6" name="Group 5">
            <a:extLst>
              <a:ext uri="{FF2B5EF4-FFF2-40B4-BE49-F238E27FC236}">
                <a16:creationId xmlns:a16="http://schemas.microsoft.com/office/drawing/2014/main" id="{60744448-F8DB-7AE8-477C-0F868ADC2C23}"/>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9F042EC9-A5F2-FFC3-CCDA-63816DC0145B}"/>
                </a:ext>
              </a:extLst>
            </p:cNvPr>
            <p:cNvPicPr>
              <a:picLocks noChangeAspect="1"/>
            </p:cNvPicPr>
            <p:nvPr/>
          </p:nvPicPr>
          <p:blipFill>
            <a:blip r:embed="rId5"/>
            <a:stretch>
              <a:fillRect/>
            </a:stretch>
          </p:blipFill>
          <p:spPr>
            <a:xfrm>
              <a:off x="228988" y="6093296"/>
              <a:ext cx="1819275" cy="581025"/>
            </a:xfrm>
            <a:prstGeom prst="rect">
              <a:avLst/>
            </a:prstGeom>
          </p:spPr>
        </p:pic>
        <p:sp>
          <p:nvSpPr>
            <p:cNvPr id="9" name="TextBox 8">
              <a:hlinkClick r:id="rId6"/>
              <a:extLst>
                <a:ext uri="{FF2B5EF4-FFF2-40B4-BE49-F238E27FC236}">
                  <a16:creationId xmlns:a16="http://schemas.microsoft.com/office/drawing/2014/main" id="{BEC6CF9D-DF64-70DC-93BD-EC6B2AB78EDF}"/>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閱讀</a:t>
              </a:r>
            </a:p>
          </p:txBody>
        </p:sp>
      </p:grpSp>
      <p:grpSp>
        <p:nvGrpSpPr>
          <p:cNvPr id="10" name="Group 9">
            <a:extLst>
              <a:ext uri="{FF2B5EF4-FFF2-40B4-BE49-F238E27FC236}">
                <a16:creationId xmlns:a16="http://schemas.microsoft.com/office/drawing/2014/main" id="{EEA75872-37CE-BEBC-95EB-02DEA46D254D}"/>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583584DD-23E3-0865-3BE7-DDE42239D275}"/>
                </a:ext>
              </a:extLst>
            </p:cNvPr>
            <p:cNvPicPr>
              <a:picLocks noChangeAspect="1"/>
            </p:cNvPicPr>
            <p:nvPr/>
          </p:nvPicPr>
          <p:blipFill>
            <a:blip r:embed="rId7"/>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A1663275-4CEA-4273-2690-CEA2A626200C}"/>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8"/>
                </a:rPr>
                <a:t>閱讀</a:t>
              </a:r>
              <a:endParaRPr lang="en-US" sz="1200" i="1">
                <a:solidFill>
                  <a:srgbClr val="0000FF"/>
                </a:solidFill>
              </a:endParaRPr>
            </a:p>
          </p:txBody>
        </p:sp>
      </p:grpSp>
      <p:grpSp>
        <p:nvGrpSpPr>
          <p:cNvPr id="19" name="Group 18">
            <a:extLst>
              <a:ext uri="{FF2B5EF4-FFF2-40B4-BE49-F238E27FC236}">
                <a16:creationId xmlns:a16="http://schemas.microsoft.com/office/drawing/2014/main" id="{610CC668-87D7-D6C1-4B5C-664D5354A112}"/>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B5F491BF-D727-D5DC-146F-EBD80E960F3E}"/>
                </a:ext>
              </a:extLst>
            </p:cNvPr>
            <p:cNvPicPr>
              <a:picLocks noChangeAspect="1"/>
            </p:cNvPicPr>
            <p:nvPr/>
          </p:nvPicPr>
          <p:blipFill>
            <a:blip r:embed="rId9"/>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BC193297-7FD9-B4A0-F897-A715EB43103A}"/>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10"/>
                </a:rPr>
                <a:t>閱讀</a:t>
              </a:r>
              <a:endParaRPr lang="en-US" sz="1200" i="1">
                <a:solidFill>
                  <a:srgbClr val="0000FF"/>
                </a:solidFill>
              </a:endParaRPr>
            </a:p>
          </p:txBody>
        </p:sp>
      </p:grpSp>
      <p:grpSp>
        <p:nvGrpSpPr>
          <p:cNvPr id="25" name="Group 24">
            <a:extLst>
              <a:ext uri="{FF2B5EF4-FFF2-40B4-BE49-F238E27FC236}">
                <a16:creationId xmlns:a16="http://schemas.microsoft.com/office/drawing/2014/main" id="{131260BC-6296-8AB5-0E1A-5CC3907F29F2}"/>
              </a:ext>
            </a:extLst>
          </p:cNvPr>
          <p:cNvGrpSpPr/>
          <p:nvPr/>
        </p:nvGrpSpPr>
        <p:grpSpPr>
          <a:xfrm>
            <a:off x="5500838" y="6030580"/>
            <a:ext cx="1694229" cy="642229"/>
            <a:chOff x="5500838" y="6030580"/>
            <a:chExt cx="1694229" cy="642229"/>
          </a:xfrm>
        </p:grpSpPr>
        <p:pic>
          <p:nvPicPr>
            <p:cNvPr id="26" name="Picture 25">
              <a:extLst>
                <a:ext uri="{FF2B5EF4-FFF2-40B4-BE49-F238E27FC236}">
                  <a16:creationId xmlns:a16="http://schemas.microsoft.com/office/drawing/2014/main" id="{0F509B80-01F1-14BD-AA74-7FF0FBBC08E2}"/>
                </a:ext>
              </a:extLst>
            </p:cNvPr>
            <p:cNvPicPr>
              <a:picLocks noChangeAspect="1"/>
            </p:cNvPicPr>
            <p:nvPr/>
          </p:nvPicPr>
          <p:blipFill>
            <a:blip r:embed="rId11"/>
            <a:stretch>
              <a:fillRect/>
            </a:stretch>
          </p:blipFill>
          <p:spPr>
            <a:xfrm>
              <a:off x="5500838" y="6030580"/>
              <a:ext cx="1628775" cy="628650"/>
            </a:xfrm>
            <a:prstGeom prst="rect">
              <a:avLst/>
            </a:prstGeom>
          </p:spPr>
        </p:pic>
        <p:sp>
          <p:nvSpPr>
            <p:cNvPr id="27" name="TextBox 26">
              <a:extLst>
                <a:ext uri="{FF2B5EF4-FFF2-40B4-BE49-F238E27FC236}">
                  <a16:creationId xmlns:a16="http://schemas.microsoft.com/office/drawing/2014/main" id="{D2568C60-F779-2B69-5925-BB4DF114F3FB}"/>
                </a:ext>
              </a:extLst>
            </p:cNvPr>
            <p:cNvSpPr txBox="1"/>
            <p:nvPr/>
          </p:nvSpPr>
          <p:spPr>
            <a:xfrm>
              <a:off x="6635136" y="6395810"/>
              <a:ext cx="559931" cy="276999"/>
            </a:xfrm>
            <a:prstGeom prst="rect">
              <a:avLst/>
            </a:prstGeom>
            <a:noFill/>
          </p:spPr>
          <p:txBody>
            <a:bodyPr wrap="square" rtlCol="0">
              <a:spAutoFit/>
            </a:bodyPr>
            <a:lstStyle/>
            <a:p>
              <a:r>
                <a:rPr lang="en-US" sz="1200" i="1">
                  <a:solidFill>
                    <a:srgbClr val="0000FF"/>
                  </a:solidFill>
                  <a:hlinkClick r:id="rId12"/>
                </a:rPr>
                <a:t>閱讀</a:t>
              </a:r>
              <a:endParaRPr lang="en-US" sz="1200" i="1">
                <a:solidFill>
                  <a:srgbClr val="0000FF"/>
                </a:solidFill>
              </a:endParaRPr>
            </a:p>
          </p:txBody>
        </p:sp>
      </p:grpSp>
      <p:grpSp>
        <p:nvGrpSpPr>
          <p:cNvPr id="28" name="Group 27">
            <a:extLst>
              <a:ext uri="{FF2B5EF4-FFF2-40B4-BE49-F238E27FC236}">
                <a16:creationId xmlns:a16="http://schemas.microsoft.com/office/drawing/2014/main" id="{36D3D98B-E458-78F9-6154-DB0675664136}"/>
              </a:ext>
            </a:extLst>
          </p:cNvPr>
          <p:cNvGrpSpPr/>
          <p:nvPr/>
        </p:nvGrpSpPr>
        <p:grpSpPr>
          <a:xfrm>
            <a:off x="7260522" y="6019647"/>
            <a:ext cx="1541830" cy="657225"/>
            <a:chOff x="7260522" y="6019647"/>
            <a:chExt cx="1541830" cy="657225"/>
          </a:xfrm>
        </p:grpSpPr>
        <p:pic>
          <p:nvPicPr>
            <p:cNvPr id="29" name="Picture 28">
              <a:extLst>
                <a:ext uri="{FF2B5EF4-FFF2-40B4-BE49-F238E27FC236}">
                  <a16:creationId xmlns:a16="http://schemas.microsoft.com/office/drawing/2014/main" id="{787D4569-A916-DD74-B1F7-960E706E4902}"/>
                </a:ext>
              </a:extLst>
            </p:cNvPr>
            <p:cNvPicPr>
              <a:picLocks noChangeAspect="1"/>
            </p:cNvPicPr>
            <p:nvPr/>
          </p:nvPicPr>
          <p:blipFill>
            <a:blip r:embed="rId13"/>
            <a:stretch>
              <a:fillRect/>
            </a:stretch>
          </p:blipFill>
          <p:spPr>
            <a:xfrm>
              <a:off x="7260522" y="6019647"/>
              <a:ext cx="1476375" cy="657225"/>
            </a:xfrm>
            <a:prstGeom prst="rect">
              <a:avLst/>
            </a:prstGeom>
          </p:spPr>
        </p:pic>
        <p:sp>
          <p:nvSpPr>
            <p:cNvPr id="30" name="TextBox 29">
              <a:extLst>
                <a:ext uri="{FF2B5EF4-FFF2-40B4-BE49-F238E27FC236}">
                  <a16:creationId xmlns:a16="http://schemas.microsoft.com/office/drawing/2014/main" id="{655CC198-D2BF-30FB-4E58-B4E5DA4172F1}"/>
                </a:ext>
              </a:extLst>
            </p:cNvPr>
            <p:cNvSpPr txBox="1"/>
            <p:nvPr/>
          </p:nvSpPr>
          <p:spPr>
            <a:xfrm>
              <a:off x="8242421" y="6382231"/>
              <a:ext cx="559931" cy="276999"/>
            </a:xfrm>
            <a:prstGeom prst="rect">
              <a:avLst/>
            </a:prstGeom>
            <a:noFill/>
          </p:spPr>
          <p:txBody>
            <a:bodyPr wrap="square" rtlCol="0">
              <a:spAutoFit/>
            </a:bodyPr>
            <a:lstStyle/>
            <a:p>
              <a:r>
                <a:rPr lang="en-US" sz="1200" i="1">
                  <a:solidFill>
                    <a:srgbClr val="0000FF"/>
                  </a:solidFill>
                  <a:hlinkClick r:id="rId14"/>
                </a:rPr>
                <a:t>閱讀</a:t>
              </a:r>
              <a:endParaRPr lang="en-US" sz="1200" i="1">
                <a:solidFill>
                  <a:srgbClr val="0000FF"/>
                </a:solidFill>
              </a:endParaRPr>
            </a:p>
          </p:txBody>
        </p:sp>
      </p:grpSp>
      <p:pic>
        <p:nvPicPr>
          <p:cNvPr id="16" name="Picture 15">
            <a:extLst>
              <a:ext uri="{FF2B5EF4-FFF2-40B4-BE49-F238E27FC236}">
                <a16:creationId xmlns:a16="http://schemas.microsoft.com/office/drawing/2014/main" id="{0D2D8E6B-C9C9-F036-713F-6B969A01DEEC}"/>
              </a:ext>
            </a:extLst>
          </p:cNvPr>
          <p:cNvPicPr>
            <a:picLocks noChangeAspect="1"/>
          </p:cNvPicPr>
          <p:nvPr/>
        </p:nvPicPr>
        <p:blipFill>
          <a:blip r:embed="rId15"/>
          <a:srcRect t="9996" r="14152"/>
          <a:stretch/>
        </p:blipFill>
        <p:spPr>
          <a:xfrm>
            <a:off x="336669" y="1642920"/>
            <a:ext cx="3306927" cy="1981549"/>
          </a:xfrm>
          <a:prstGeom prst="rect">
            <a:avLst/>
          </a:prstGeom>
        </p:spPr>
      </p:pic>
    </p:spTree>
    <p:extLst>
      <p:ext uri="{BB962C8B-B14F-4D97-AF65-F5344CB8AC3E}">
        <p14:creationId xmlns:p14="http://schemas.microsoft.com/office/powerpoint/2010/main" val="267319015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id="{20ED597C-FC3B-5D45-BC71-559832266FEC}"/>
              </a:ext>
            </a:extLst>
          </p:cNvPr>
          <p:cNvSpPr txBox="1"/>
          <p:nvPr/>
        </p:nvSpPr>
        <p:spPr>
          <a:xfrm>
            <a:off x="238041" y="3726190"/>
            <a:ext cx="8873953" cy="1323439"/>
          </a:xfrm>
          <a:prstGeom prst="rect">
            <a:avLst/>
          </a:prstGeom>
          <a:noFill/>
        </p:spPr>
        <p:txBody>
          <a:bodyPr wrap="square" lIns="91440" tIns="45720" rIns="91440" bIns="45720" anchor="t">
            <a:spAutoFit/>
          </a:bodyPr>
          <a:lstStyle/>
          <a:p>
            <a:r>
              <a:rPr lang="en-US" sz="1600" dirty="0">
                <a:solidFill>
                  <a:schemeClr val="tx1">
                    <a:lumMod val="50000"/>
                    <a:lumOff val="50000"/>
                  </a:schemeClr>
                </a:solidFill>
                <a:latin typeface="Open Sans" panose="020B0606030504020204" pitchFamily="34" charset="0"/>
                <a:ea typeface="Open Sans" panose="020B0606030504020204" pitchFamily="34" charset="0"/>
                <a:cs typeface="Open Sans" panose="020B0606030504020204" pitchFamily="34" charset="0"/>
              </a:rPr>
              <a:t>未被看管的物品，如包包、盒子、行李箱、嬰兒車和推車，被視為風險物品，應迅速處理。這些物品有時可能會被意外遺忘在那裡。及早檢測可以防止它們被盜。這些物品有時也可能構成威脅，因為它們可能是惡意的。它們可能偽裝成爆炸物或其他危險物質。</a:t>
            </a:r>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酒店：應用</a:t>
            </a:r>
          </a:p>
        </p:txBody>
      </p:sp>
      <p:sp>
        <p:nvSpPr>
          <p:cNvPr id="8" name="TextBox 7">
            <a:extLst>
              <a:ext uri="{FF2B5EF4-FFF2-40B4-BE49-F238E27FC236}">
                <a16:creationId xmlns:a16="http://schemas.microsoft.com/office/drawing/2014/main" id="{FBBAB776-4F65-079E-6335-1B359F1C2EF2}"/>
              </a:ext>
            </a:extLst>
          </p:cNvPr>
          <p:cNvSpPr txBox="1"/>
          <p:nvPr/>
        </p:nvSpPr>
        <p:spPr>
          <a:xfrm>
            <a:off x="3796136" y="1759949"/>
            <a:ext cx="5055528" cy="1015663"/>
          </a:xfrm>
          <a:prstGeom prst="rect">
            <a:avLst/>
          </a:prstGeom>
          <a:noFill/>
        </p:spPr>
        <p:txBody>
          <a:bodyPr wrap="square">
            <a:spAutoFit/>
          </a:bodyPr>
          <a:lstStyle/>
          <a:p>
            <a:r>
              <a:rPr lang="en-US" sz="2400" b="1" i="0" dirty="0">
                <a:solidFill>
                  <a:schemeClr val="tx1">
                    <a:lumMod val="50000"/>
                    <a:lumOff val="50000"/>
                  </a:schemeClr>
                </a:solidFill>
                <a:effectLst/>
                <a:latin typeface="Open Sans" panose="020B0606030504020204" pitchFamily="34" charset="0"/>
              </a:rPr>
              <a:t>可疑物品檢測</a:t>
            </a:r>
          </a:p>
          <a:p>
            <a:br>
              <a:rPr lang="en-US" b="0" i="0" dirty="0">
                <a:solidFill>
                  <a:srgbClr val="FFFFFF"/>
                </a:solidFill>
                <a:effectLst/>
                <a:latin typeface="Open Sans" panose="020B0606030504020204" pitchFamily="34" charset="0"/>
              </a:rPr>
            </a:br>
            <a:endParaRPr lang="en-US" dirty="0"/>
          </a:p>
        </p:txBody>
      </p:sp>
      <p:sp>
        <p:nvSpPr>
          <p:cNvPr id="12" name="TextBox 11">
            <a:extLst>
              <a:ext uri="{FF2B5EF4-FFF2-40B4-BE49-F238E27FC236}">
                <a16:creationId xmlns:a16="http://schemas.microsoft.com/office/drawing/2014/main" id="{F53F4863-0DA7-2D22-AB2C-86A6EB62A94E}"/>
              </a:ext>
            </a:extLst>
          </p:cNvPr>
          <p:cNvSpPr txBox="1"/>
          <p:nvPr/>
        </p:nvSpPr>
        <p:spPr>
          <a:xfrm>
            <a:off x="3811006" y="2351983"/>
            <a:ext cx="4755929" cy="584775"/>
          </a:xfrm>
          <a:prstGeom prst="rect">
            <a:avLst/>
          </a:prstGeom>
          <a:noFill/>
        </p:spPr>
        <p:txBody>
          <a:bodyPr wrap="square">
            <a:spAutoFit/>
          </a:bodyPr>
          <a:lstStyle/>
          <a:p>
            <a:r>
              <a:rPr lang="en-US" sz="1600" b="0" i="0" dirty="0">
                <a:solidFill>
                  <a:schemeClr val="tx1">
                    <a:lumMod val="50000"/>
                    <a:lumOff val="50000"/>
                  </a:schemeClr>
                </a:solidFill>
                <a:effectLst/>
                <a:latin typeface="Open Sans" panose="020B0606030504020204" pitchFamily="34" charset="0"/>
              </a:rPr>
              <a:t>檢測未被看管的物品，以防止嚴重的安全和危險隱患。</a:t>
            </a:r>
          </a:p>
        </p:txBody>
      </p:sp>
      <p:sp>
        <p:nvSpPr>
          <p:cNvPr id="4" name="Rectangle 3">
            <a:extLst>
              <a:ext uri="{FF2B5EF4-FFF2-40B4-BE49-F238E27FC236}">
                <a16:creationId xmlns:a16="http://schemas.microsoft.com/office/drawing/2014/main" id="{00BD1F0F-142A-CF54-1169-44D4C831C5EA}"/>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F428937F-5F51-4FF7-64AE-5932D17C5455}"/>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grpSp>
        <p:nvGrpSpPr>
          <p:cNvPr id="6" name="Group 5">
            <a:extLst>
              <a:ext uri="{FF2B5EF4-FFF2-40B4-BE49-F238E27FC236}">
                <a16:creationId xmlns:a16="http://schemas.microsoft.com/office/drawing/2014/main" id="{6E977E42-739C-BE60-D0EA-97F20890BECC}"/>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72FE7FFF-2235-22C8-3962-4F7BD5438E77}"/>
                </a:ext>
              </a:extLst>
            </p:cNvPr>
            <p:cNvPicPr>
              <a:picLocks noChangeAspect="1"/>
            </p:cNvPicPr>
            <p:nvPr/>
          </p:nvPicPr>
          <p:blipFill>
            <a:blip r:embed="rId3"/>
            <a:stretch>
              <a:fillRect/>
            </a:stretch>
          </p:blipFill>
          <p:spPr>
            <a:xfrm>
              <a:off x="228988" y="6093296"/>
              <a:ext cx="1819275" cy="581025"/>
            </a:xfrm>
            <a:prstGeom prst="rect">
              <a:avLst/>
            </a:prstGeom>
          </p:spPr>
        </p:pic>
        <p:sp>
          <p:nvSpPr>
            <p:cNvPr id="9" name="TextBox 8">
              <a:hlinkClick r:id="rId4"/>
              <a:extLst>
                <a:ext uri="{FF2B5EF4-FFF2-40B4-BE49-F238E27FC236}">
                  <a16:creationId xmlns:a16="http://schemas.microsoft.com/office/drawing/2014/main" id="{822D3FCF-0245-554B-4584-0EFF62B5BFAD}"/>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閱讀</a:t>
              </a:r>
            </a:p>
          </p:txBody>
        </p:sp>
      </p:grpSp>
      <p:grpSp>
        <p:nvGrpSpPr>
          <p:cNvPr id="10" name="Group 9">
            <a:extLst>
              <a:ext uri="{FF2B5EF4-FFF2-40B4-BE49-F238E27FC236}">
                <a16:creationId xmlns:a16="http://schemas.microsoft.com/office/drawing/2014/main" id="{396291E7-5AE5-F000-C18F-7EB6230E745D}"/>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AC5A4879-855E-005E-DF5A-0521DBFA7321}"/>
                </a:ext>
              </a:extLst>
            </p:cNvPr>
            <p:cNvPicPr>
              <a:picLocks noChangeAspect="1"/>
            </p:cNvPicPr>
            <p:nvPr/>
          </p:nvPicPr>
          <p:blipFill>
            <a:blip r:embed="rId5"/>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6E334D82-5F34-417C-B792-78845205FB65}"/>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6"/>
                </a:rPr>
                <a:t>閱讀</a:t>
              </a:r>
              <a:endParaRPr lang="en-US" sz="1200" i="1">
                <a:solidFill>
                  <a:srgbClr val="0000FF"/>
                </a:solidFill>
              </a:endParaRPr>
            </a:p>
          </p:txBody>
        </p:sp>
      </p:grpSp>
      <p:grpSp>
        <p:nvGrpSpPr>
          <p:cNvPr id="19" name="Group 18">
            <a:extLst>
              <a:ext uri="{FF2B5EF4-FFF2-40B4-BE49-F238E27FC236}">
                <a16:creationId xmlns:a16="http://schemas.microsoft.com/office/drawing/2014/main" id="{B012F25D-9854-FA3B-71BF-A247D48FDAE6}"/>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B7AA6CCA-2E49-6BD0-7C6C-28A6B2507D9B}"/>
                </a:ext>
              </a:extLst>
            </p:cNvPr>
            <p:cNvPicPr>
              <a:picLocks noChangeAspect="1"/>
            </p:cNvPicPr>
            <p:nvPr/>
          </p:nvPicPr>
          <p:blipFill>
            <a:blip r:embed="rId7"/>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D460952B-6BDF-BE33-3575-FE487B3A46B3}"/>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8"/>
                </a:rPr>
                <a:t>閱讀</a:t>
              </a:r>
              <a:endParaRPr lang="en-US" sz="1200" i="1">
                <a:solidFill>
                  <a:srgbClr val="0000FF"/>
                </a:solidFill>
              </a:endParaRPr>
            </a:p>
          </p:txBody>
        </p:sp>
      </p:grpSp>
      <p:grpSp>
        <p:nvGrpSpPr>
          <p:cNvPr id="25" name="Group 24">
            <a:extLst>
              <a:ext uri="{FF2B5EF4-FFF2-40B4-BE49-F238E27FC236}">
                <a16:creationId xmlns:a16="http://schemas.microsoft.com/office/drawing/2014/main" id="{B6670035-84BF-BC84-EBF2-A7F6E5692F41}"/>
              </a:ext>
            </a:extLst>
          </p:cNvPr>
          <p:cNvGrpSpPr/>
          <p:nvPr/>
        </p:nvGrpSpPr>
        <p:grpSpPr>
          <a:xfrm>
            <a:off x="5500838" y="6030580"/>
            <a:ext cx="1694229" cy="642229"/>
            <a:chOff x="5500838" y="6030580"/>
            <a:chExt cx="1694229" cy="642229"/>
          </a:xfrm>
        </p:grpSpPr>
        <p:pic>
          <p:nvPicPr>
            <p:cNvPr id="26" name="Picture 25">
              <a:extLst>
                <a:ext uri="{FF2B5EF4-FFF2-40B4-BE49-F238E27FC236}">
                  <a16:creationId xmlns:a16="http://schemas.microsoft.com/office/drawing/2014/main" id="{A1C3B6CF-6FC5-5D7C-0CE5-A55D8FC67DEF}"/>
                </a:ext>
              </a:extLst>
            </p:cNvPr>
            <p:cNvPicPr>
              <a:picLocks noChangeAspect="1"/>
            </p:cNvPicPr>
            <p:nvPr/>
          </p:nvPicPr>
          <p:blipFill>
            <a:blip r:embed="rId9"/>
            <a:stretch>
              <a:fillRect/>
            </a:stretch>
          </p:blipFill>
          <p:spPr>
            <a:xfrm>
              <a:off x="5500838" y="6030580"/>
              <a:ext cx="1628775" cy="628650"/>
            </a:xfrm>
            <a:prstGeom prst="rect">
              <a:avLst/>
            </a:prstGeom>
          </p:spPr>
        </p:pic>
        <p:sp>
          <p:nvSpPr>
            <p:cNvPr id="27" name="TextBox 26">
              <a:extLst>
                <a:ext uri="{FF2B5EF4-FFF2-40B4-BE49-F238E27FC236}">
                  <a16:creationId xmlns:a16="http://schemas.microsoft.com/office/drawing/2014/main" id="{0F5C0591-13FF-20CD-E2D1-213E37422A55}"/>
                </a:ext>
              </a:extLst>
            </p:cNvPr>
            <p:cNvSpPr txBox="1"/>
            <p:nvPr/>
          </p:nvSpPr>
          <p:spPr>
            <a:xfrm>
              <a:off x="6635136" y="6395810"/>
              <a:ext cx="559931" cy="276999"/>
            </a:xfrm>
            <a:prstGeom prst="rect">
              <a:avLst/>
            </a:prstGeom>
            <a:noFill/>
          </p:spPr>
          <p:txBody>
            <a:bodyPr wrap="square" rtlCol="0">
              <a:spAutoFit/>
            </a:bodyPr>
            <a:lstStyle/>
            <a:p>
              <a:r>
                <a:rPr lang="en-US" sz="1200" i="1">
                  <a:solidFill>
                    <a:srgbClr val="0000FF"/>
                  </a:solidFill>
                  <a:hlinkClick r:id="rId10"/>
                </a:rPr>
                <a:t>閱讀</a:t>
              </a:r>
              <a:endParaRPr lang="en-US" sz="1200" i="1">
                <a:solidFill>
                  <a:srgbClr val="0000FF"/>
                </a:solidFill>
              </a:endParaRPr>
            </a:p>
          </p:txBody>
        </p:sp>
      </p:grpSp>
      <p:pic>
        <p:nvPicPr>
          <p:cNvPr id="15" name="Picture 14">
            <a:extLst>
              <a:ext uri="{FF2B5EF4-FFF2-40B4-BE49-F238E27FC236}">
                <a16:creationId xmlns:a16="http://schemas.microsoft.com/office/drawing/2014/main" id="{D6F10228-0E08-948C-FE2E-B88E34074BEC}"/>
              </a:ext>
            </a:extLst>
          </p:cNvPr>
          <p:cNvPicPr>
            <a:picLocks noChangeAspect="1"/>
          </p:cNvPicPr>
          <p:nvPr/>
        </p:nvPicPr>
        <p:blipFill>
          <a:blip r:embed="rId11"/>
          <a:srcRect b="8390"/>
          <a:stretch/>
        </p:blipFill>
        <p:spPr>
          <a:xfrm>
            <a:off x="316306" y="1864435"/>
            <a:ext cx="3494700" cy="1831978"/>
          </a:xfrm>
          <a:prstGeom prst="rect">
            <a:avLst/>
          </a:prstGeom>
        </p:spPr>
      </p:pic>
      <p:sp>
        <p:nvSpPr>
          <p:cNvPr id="16" name="TextBox 15">
            <a:extLst>
              <a:ext uri="{FF2B5EF4-FFF2-40B4-BE49-F238E27FC236}">
                <a16:creationId xmlns:a16="http://schemas.microsoft.com/office/drawing/2014/main" id="{4020DE54-FE0E-9463-1DE5-FDAFF466DE35}"/>
              </a:ext>
            </a:extLst>
          </p:cNvPr>
          <p:cNvSpPr txBox="1"/>
          <p:nvPr/>
        </p:nvSpPr>
        <p:spPr>
          <a:xfrm>
            <a:off x="233830" y="4869160"/>
            <a:ext cx="8964488" cy="830997"/>
          </a:xfrm>
          <a:prstGeom prst="rect">
            <a:avLst/>
          </a:prstGeom>
          <a:noFill/>
        </p:spPr>
        <p:txBody>
          <a:bodyPr wrap="square">
            <a:spAutoFit/>
          </a:bodyPr>
          <a:lstStyle/>
          <a:p>
            <a:pPr algn="l"/>
            <a:endParaRPr lang="en-US" sz="1600" dirty="0">
              <a:solidFill>
                <a:srgbClr val="535353"/>
              </a:solidFill>
              <a:latin typeface="Open Sans" panose="020B0606030504020204" pitchFamily="34" charset="0"/>
            </a:endParaRPr>
          </a:p>
          <a:p>
            <a:pPr algn="l"/>
            <a:r>
              <a:rPr lang="en-US" sz="1600" b="0" i="0" dirty="0">
                <a:solidFill>
                  <a:schemeClr val="tx1">
                    <a:lumMod val="50000"/>
                    <a:lumOff val="50000"/>
                  </a:schemeClr>
                </a:solidFill>
                <a:effectLst/>
                <a:latin typeface="Open Sans" panose="020B0606030504020204" pitchFamily="34" charset="0"/>
              </a:rPr>
              <a:t>這是基於 ACTi 攝影機內的 </a:t>
            </a:r>
            <a:r>
              <a:rPr lang="en-US" sz="1600" b="1" dirty="0">
                <a:solidFill>
                  <a:schemeClr val="tx1">
                    <a:lumMod val="50000"/>
                    <a:lumOff val="50000"/>
                  </a:schemeClr>
                </a:solidFill>
                <a:latin typeface="Open Sans" panose="020B0606030504020204" pitchFamily="34" charset="0"/>
              </a:rPr>
              <a:t>未被看管物品 </a:t>
            </a:r>
            <a:r>
              <a:rPr lang="en-US" sz="1600" b="1" i="0" dirty="0">
                <a:solidFill>
                  <a:schemeClr val="tx1">
                    <a:lumMod val="50000"/>
                    <a:lumOff val="50000"/>
                  </a:schemeClr>
                </a:solidFill>
                <a:effectLst/>
                <a:latin typeface="Open Sans" panose="020B0606030504020204" pitchFamily="34" charset="0"/>
              </a:rPr>
              <a:t>檢測 </a:t>
            </a:r>
            <a:r>
              <a:rPr lang="en-US" sz="1600" b="0" i="0" dirty="0">
                <a:solidFill>
                  <a:schemeClr val="tx1">
                    <a:lumMod val="50000"/>
                    <a:lumOff val="50000"/>
                  </a:schemeClr>
                </a:solidFill>
                <a:effectLst/>
                <a:latin typeface="Open Sans" panose="020B0606030504020204" pitchFamily="34" charset="0"/>
              </a:rPr>
              <a:t>分析。</a:t>
            </a:r>
            <a:r>
              <a:rPr lang="en-US" sz="1600" b="0" i="0" dirty="0">
                <a:solidFill>
                  <a:srgbClr val="535353"/>
                </a:solidFill>
                <a:effectLst/>
                <a:latin typeface="Open Sans" panose="020B0606030504020204" pitchFamily="34" charset="0"/>
              </a:rPr>
              <a:t> </a:t>
            </a:r>
            <a:r>
              <a:rPr lang="en-US" sz="1600" b="0" i="0" dirty="0">
                <a:solidFill>
                  <a:schemeClr val="tx2">
                    <a:lumMod val="60000"/>
                    <a:lumOff val="40000"/>
                  </a:schemeClr>
                </a:solidFill>
                <a:effectLst/>
                <a:latin typeface="Open Sans" panose="020B0606030504020204" pitchFamily="34" charset="0"/>
                <a:hlinkClick r:id="rId12" action="ppaction://hlinksldjump"/>
              </a:rPr>
              <a:t>瞭解更多</a:t>
            </a:r>
            <a:r>
              <a:rPr lang="en-US" sz="1600" b="0" i="0" dirty="0">
                <a:solidFill>
                  <a:srgbClr val="535353"/>
                </a:solidFill>
                <a:effectLst/>
                <a:latin typeface="Open Sans" panose="020B0606030504020204" pitchFamily="34" charset="0"/>
              </a:rPr>
              <a:t>。</a:t>
            </a:r>
          </a:p>
        </p:txBody>
      </p:sp>
    </p:spTree>
    <p:extLst>
      <p:ext uri="{BB962C8B-B14F-4D97-AF65-F5344CB8AC3E}">
        <p14:creationId xmlns:p14="http://schemas.microsoft.com/office/powerpoint/2010/main" val="33792477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1077218"/>
          </a:xfrm>
          <a:prstGeom prst="rect">
            <a:avLst/>
          </a:prstGeom>
          <a:noFill/>
        </p:spPr>
        <p:txBody>
          <a:bodyPr wrap="square">
            <a:spAutoFit/>
          </a:bodyPr>
          <a:lstStyle/>
          <a:p>
            <a:pPr algn="l"/>
            <a:r>
              <a:rPr lang="en-US" sz="1600" dirty="0">
                <a:solidFill>
                  <a:schemeClr val="tx1">
                    <a:lumMod val="50000"/>
                    <a:lumOff val="50000"/>
                  </a:schemeClr>
                </a:solidFill>
                <a:latin typeface="Open Sans" panose="020B0606030504020204" pitchFamily="34" charset="0"/>
              </a:rPr>
              <a:t>通用行動應用程式，設計用於遠端訪問 NVR、CMS 或攝影機以進行視頻回放和管理。 </a:t>
            </a:r>
          </a:p>
          <a:p>
            <a:pPr algn="l"/>
            <a:r>
              <a:rPr lang="en-US" sz="1600" dirty="0">
                <a:solidFill>
                  <a:schemeClr val="tx1">
                    <a:lumMod val="50000"/>
                    <a:lumOff val="50000"/>
                  </a:schemeClr>
                </a:solidFill>
                <a:latin typeface="Open Sans" panose="020B0606030504020204" pitchFamily="34" charset="0"/>
              </a:rPr>
              <a:t>功能：實時查看和回放、按事件搜索視頻錄像、PTZ 控制、Google 地圖、啟用數位輸出、從攝影機的記憶卡回放</a:t>
            </a:r>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酒店：應用</a:t>
            </a:r>
          </a:p>
        </p:txBody>
      </p:sp>
      <p:sp>
        <p:nvSpPr>
          <p:cNvPr id="8" name="TextBox 7">
            <a:extLst>
              <a:ext uri="{FF2B5EF4-FFF2-40B4-BE49-F238E27FC236}">
                <a16:creationId xmlns:a16="http://schemas.microsoft.com/office/drawing/2014/main" id="{FBBAB776-4F65-079E-6335-1B359F1C2EF2}"/>
              </a:ext>
            </a:extLst>
          </p:cNvPr>
          <p:cNvSpPr txBox="1"/>
          <p:nvPr/>
        </p:nvSpPr>
        <p:spPr>
          <a:xfrm>
            <a:off x="3737773" y="1759949"/>
            <a:ext cx="5055528" cy="1015663"/>
          </a:xfrm>
          <a:prstGeom prst="rect">
            <a:avLst/>
          </a:prstGeom>
          <a:noFill/>
        </p:spPr>
        <p:txBody>
          <a:bodyPr wrap="square">
            <a:spAutoFit/>
          </a:bodyPr>
          <a:lstStyle/>
          <a:p>
            <a:r>
              <a:rPr lang="en-US" sz="2400" b="1" i="0" dirty="0">
                <a:solidFill>
                  <a:schemeClr val="tx1">
                    <a:lumMod val="50000"/>
                    <a:lumOff val="50000"/>
                  </a:schemeClr>
                </a:solidFill>
                <a:effectLst/>
                <a:latin typeface="Open Sans" panose="020B0606030504020204" pitchFamily="34" charset="0"/>
              </a:rPr>
              <a:t>隨時隨地監控</a:t>
            </a:r>
          </a:p>
          <a:p>
            <a:br>
              <a:rPr lang="en-US" b="0" i="0" dirty="0">
                <a:solidFill>
                  <a:srgbClr val="FFFFFF"/>
                </a:solidFill>
                <a:effectLst/>
                <a:latin typeface="Open Sans" panose="020B0606030504020204" pitchFamily="34" charset="0"/>
              </a:rPr>
            </a:br>
            <a:endParaRPr lang="en-US" dirty="0"/>
          </a:p>
        </p:txBody>
      </p:sp>
      <p:sp>
        <p:nvSpPr>
          <p:cNvPr id="12" name="TextBox 11">
            <a:extLst>
              <a:ext uri="{FF2B5EF4-FFF2-40B4-BE49-F238E27FC236}">
                <a16:creationId xmlns:a16="http://schemas.microsoft.com/office/drawing/2014/main" id="{F53F4863-0DA7-2D22-AB2C-86A6EB62A94E}"/>
              </a:ext>
            </a:extLst>
          </p:cNvPr>
          <p:cNvSpPr txBox="1"/>
          <p:nvPr/>
        </p:nvSpPr>
        <p:spPr>
          <a:xfrm>
            <a:off x="3752643" y="2351983"/>
            <a:ext cx="4755929" cy="1077218"/>
          </a:xfrm>
          <a:prstGeom prst="rect">
            <a:avLst/>
          </a:prstGeom>
          <a:noFill/>
        </p:spPr>
        <p:txBody>
          <a:bodyPr wrap="square">
            <a:spAutoFit/>
          </a:bodyPr>
          <a:lstStyle/>
          <a:p>
            <a:r>
              <a:rPr lang="en-US" sz="1600" b="0" i="0" dirty="0">
                <a:solidFill>
                  <a:schemeClr val="tx1">
                    <a:lumMod val="50000"/>
                    <a:lumOff val="50000"/>
                  </a:schemeClr>
                </a:solidFill>
                <a:effectLst/>
                <a:latin typeface="Open Sans" panose="020B0606030504020204" pitchFamily="34" charset="0"/>
              </a:rPr>
              <a:t>在走動的過程中，使用行動裝置監控監視攝影機的視角，以便立即對事件做出反應。</a:t>
            </a: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5034532"/>
            <a:ext cx="9007772" cy="584775"/>
          </a:xfrm>
          <a:prstGeom prst="rect">
            <a:avLst/>
          </a:prstGeom>
          <a:noFill/>
        </p:spPr>
        <p:txBody>
          <a:bodyPr wrap="square">
            <a:spAutoFit/>
          </a:bodyPr>
          <a:lstStyle/>
          <a:p>
            <a:pPr algn="l"/>
            <a:endParaRPr lang="en-US" sz="1600" dirty="0">
              <a:solidFill>
                <a:srgbClr val="535353"/>
              </a:solidFill>
              <a:latin typeface="Open Sans" panose="020B0606030504020204" pitchFamily="34" charset="0"/>
            </a:endParaRPr>
          </a:p>
          <a:p>
            <a:pPr algn="l"/>
            <a:r>
              <a:rPr lang="en-US" sz="1600" b="0" i="0" dirty="0">
                <a:solidFill>
                  <a:srgbClr val="535353"/>
                </a:solidFill>
                <a:effectLst/>
                <a:latin typeface="Open Sans" panose="020B0606030504020204" pitchFamily="34" charset="0"/>
              </a:rPr>
              <a:t>這是基於 </a:t>
            </a:r>
            <a:r>
              <a:rPr lang="en-US" sz="1600" b="1" i="0" dirty="0">
                <a:solidFill>
                  <a:srgbClr val="535353"/>
                </a:solidFill>
                <a:effectLst/>
                <a:latin typeface="Open Sans" panose="020B0606030504020204" pitchFamily="34" charset="0"/>
              </a:rPr>
              <a:t>ACTi 行動客戶端，</a:t>
            </a:r>
            <a:r>
              <a:rPr lang="en-US" sz="1600" b="0" i="0" dirty="0">
                <a:solidFill>
                  <a:srgbClr val="535353"/>
                </a:solidFill>
                <a:effectLst/>
                <a:latin typeface="Open Sans" panose="020B0606030504020204" pitchFamily="34" charset="0"/>
              </a:rPr>
              <a:t>適用於 Android 和 iOS。它是免費的。</a:t>
            </a:r>
          </a:p>
        </p:txBody>
      </p:sp>
      <p:sp>
        <p:nvSpPr>
          <p:cNvPr id="4" name="Rectangle 3">
            <a:extLst>
              <a:ext uri="{FF2B5EF4-FFF2-40B4-BE49-F238E27FC236}">
                <a16:creationId xmlns:a16="http://schemas.microsoft.com/office/drawing/2014/main" id="{4A3E48D5-296B-BD8E-9935-C7A382E5AC25}"/>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3DCF279A-147A-C0D8-091D-0AC2E3AC2DEB}"/>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grpSp>
        <p:nvGrpSpPr>
          <p:cNvPr id="6" name="Group 5">
            <a:extLst>
              <a:ext uri="{FF2B5EF4-FFF2-40B4-BE49-F238E27FC236}">
                <a16:creationId xmlns:a16="http://schemas.microsoft.com/office/drawing/2014/main" id="{1E394987-E07E-7634-F137-DDEAF5DFF58C}"/>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F3C3BA3D-A4EB-56E1-D3A5-B5A1DD56A622}"/>
                </a:ext>
              </a:extLst>
            </p:cNvPr>
            <p:cNvPicPr>
              <a:picLocks noChangeAspect="1"/>
            </p:cNvPicPr>
            <p:nvPr/>
          </p:nvPicPr>
          <p:blipFill>
            <a:blip r:embed="rId3"/>
            <a:stretch>
              <a:fillRect/>
            </a:stretch>
          </p:blipFill>
          <p:spPr>
            <a:xfrm>
              <a:off x="228988" y="6093296"/>
              <a:ext cx="1819275" cy="581025"/>
            </a:xfrm>
            <a:prstGeom prst="rect">
              <a:avLst/>
            </a:prstGeom>
          </p:spPr>
        </p:pic>
        <p:sp>
          <p:nvSpPr>
            <p:cNvPr id="9" name="TextBox 8">
              <a:hlinkClick r:id="rId4"/>
              <a:extLst>
                <a:ext uri="{FF2B5EF4-FFF2-40B4-BE49-F238E27FC236}">
                  <a16:creationId xmlns:a16="http://schemas.microsoft.com/office/drawing/2014/main" id="{C163922C-9F01-B439-53AB-E4433A01A5B4}"/>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閱讀</a:t>
              </a:r>
            </a:p>
          </p:txBody>
        </p:sp>
      </p:grpSp>
      <p:grpSp>
        <p:nvGrpSpPr>
          <p:cNvPr id="10" name="Group 9">
            <a:extLst>
              <a:ext uri="{FF2B5EF4-FFF2-40B4-BE49-F238E27FC236}">
                <a16:creationId xmlns:a16="http://schemas.microsoft.com/office/drawing/2014/main" id="{6C39ED0B-89E5-B9BC-1403-2DC9DC8255A4}"/>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37FC7610-0959-3996-65D2-59CE8DB82EA0}"/>
                </a:ext>
              </a:extLst>
            </p:cNvPr>
            <p:cNvPicPr>
              <a:picLocks noChangeAspect="1"/>
            </p:cNvPicPr>
            <p:nvPr/>
          </p:nvPicPr>
          <p:blipFill>
            <a:blip r:embed="rId5"/>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F29A8174-71B8-5E30-6935-A80624E32B25}"/>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6"/>
                </a:rPr>
                <a:t>閱讀</a:t>
              </a:r>
              <a:endParaRPr lang="en-US" sz="1200" i="1">
                <a:solidFill>
                  <a:srgbClr val="0000FF"/>
                </a:solidFill>
              </a:endParaRPr>
            </a:p>
          </p:txBody>
        </p:sp>
      </p:grpSp>
      <p:grpSp>
        <p:nvGrpSpPr>
          <p:cNvPr id="19" name="Group 18">
            <a:extLst>
              <a:ext uri="{FF2B5EF4-FFF2-40B4-BE49-F238E27FC236}">
                <a16:creationId xmlns:a16="http://schemas.microsoft.com/office/drawing/2014/main" id="{1772C71B-BD01-24BF-92A6-906FB37ACB0E}"/>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A49F478D-A7E3-99C1-436A-CC01E322C142}"/>
                </a:ext>
              </a:extLst>
            </p:cNvPr>
            <p:cNvPicPr>
              <a:picLocks noChangeAspect="1"/>
            </p:cNvPicPr>
            <p:nvPr/>
          </p:nvPicPr>
          <p:blipFill>
            <a:blip r:embed="rId7"/>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3A81EFD3-EB23-55C1-D483-74B275F3696A}"/>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8"/>
                </a:rPr>
                <a:t>閱讀</a:t>
              </a:r>
              <a:endParaRPr lang="en-US" sz="1200" i="1">
                <a:solidFill>
                  <a:srgbClr val="0000FF"/>
                </a:solidFill>
              </a:endParaRPr>
            </a:p>
          </p:txBody>
        </p:sp>
      </p:grpSp>
      <p:pic>
        <p:nvPicPr>
          <p:cNvPr id="15" name="Picture 14" descr="A person holding a cell phone  Description automatically generated">
            <a:extLst>
              <a:ext uri="{FF2B5EF4-FFF2-40B4-BE49-F238E27FC236}">
                <a16:creationId xmlns:a16="http://schemas.microsoft.com/office/drawing/2014/main" id="{2C7BCEE3-AD54-C798-2EF2-FCF8276052F5}"/>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28987" y="1681001"/>
            <a:ext cx="3350791" cy="2254168"/>
          </a:xfrm>
          <a:prstGeom prst="rect">
            <a:avLst/>
          </a:prstGeom>
        </p:spPr>
      </p:pic>
    </p:spTree>
    <p:extLst>
      <p:ext uri="{BB962C8B-B14F-4D97-AF65-F5344CB8AC3E}">
        <p14:creationId xmlns:p14="http://schemas.microsoft.com/office/powerpoint/2010/main" val="33610344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1600438"/>
          </a:xfrm>
          <a:prstGeom prst="rect">
            <a:avLst/>
          </a:prstGeom>
          <a:noFill/>
        </p:spPr>
        <p:txBody>
          <a:bodyPr wrap="square">
            <a:spAutoFit/>
          </a:bodyPr>
          <a:lstStyle/>
          <a:p>
            <a:r>
              <a:rPr lang="en-US" sz="1400" dirty="0">
                <a:solidFill>
                  <a:schemeClr val="tx1">
                    <a:lumMod val="50000"/>
                    <a:lumOff val="50000"/>
                  </a:schemeClr>
                </a:solidFill>
                <a:latin typeface="Open Sans" panose="020B0606030504020204" pitchFamily="34" charset="0"/>
              </a:rPr>
              <a:t>ACTi 提供監控解決方案，以確保安全，並進行全面和詳細的監控。通過在商店的中心或角落安裝一個具有寬視角的攝像頭，可以完美覆蓋整個區域。同時，進入場地的人臉可以通過隱蔽安裝在入口高度條上的隱蔽攝像頭被捕捉到。</a:t>
            </a:r>
          </a:p>
          <a:p>
            <a:endParaRPr lang="en-US" sz="1400" dirty="0">
              <a:solidFill>
                <a:schemeClr val="tx1">
                  <a:lumMod val="50000"/>
                  <a:lumOff val="50000"/>
                </a:schemeClr>
              </a:solidFill>
              <a:latin typeface="Open Sans" panose="020B0606030504020204" pitchFamily="34" charset="0"/>
            </a:endParaRPr>
          </a:p>
          <a:p>
            <a:r>
              <a:rPr lang="en-US" sz="1400" dirty="0">
                <a:solidFill>
                  <a:schemeClr val="tx1">
                    <a:lumMod val="50000"/>
                    <a:lumOff val="50000"/>
                  </a:schemeClr>
                </a:solidFill>
                <a:latin typeface="Open Sans" panose="020B0606030504020204" pitchFamily="34" charset="0"/>
              </a:rPr>
              <a:t>對於大型項目，ACTi 電視牆可以同時在不同的顯示器上顯示多個視圖。獲得完整的概覽以提高情境意識和運營效率。</a:t>
            </a:r>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酒店：應用</a:t>
            </a:r>
          </a:p>
        </p:txBody>
      </p:sp>
      <p:sp>
        <p:nvSpPr>
          <p:cNvPr id="8" name="TextBox 7">
            <a:extLst>
              <a:ext uri="{FF2B5EF4-FFF2-40B4-BE49-F238E27FC236}">
                <a16:creationId xmlns:a16="http://schemas.microsoft.com/office/drawing/2014/main" id="{FBBAB776-4F65-079E-6335-1B359F1C2EF2}"/>
              </a:ext>
            </a:extLst>
          </p:cNvPr>
          <p:cNvSpPr txBox="1"/>
          <p:nvPr/>
        </p:nvSpPr>
        <p:spPr>
          <a:xfrm>
            <a:off x="3747503" y="1759949"/>
            <a:ext cx="5055528" cy="1015663"/>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安全保障</a:t>
            </a:r>
          </a:p>
          <a:p>
            <a:br>
              <a:rPr lang="en-US" b="0" i="0">
                <a:solidFill>
                  <a:srgbClr val="FFFFFF"/>
                </a:solidFill>
                <a:effectLst/>
                <a:latin typeface="Open Sans" panose="020B0606030504020204" pitchFamily="34" charset="0"/>
              </a:rPr>
            </a:b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3762373" y="2351983"/>
            <a:ext cx="4755929" cy="584775"/>
          </a:xfrm>
          <a:prstGeom prst="rect">
            <a:avLst/>
          </a:prstGeom>
          <a:noFill/>
        </p:spPr>
        <p:txBody>
          <a:bodyPr wrap="square">
            <a:spAutoFit/>
          </a:bodyPr>
          <a:lstStyle/>
          <a:p>
            <a:r>
              <a:rPr lang="en-US" sz="1600" b="0" i="0">
                <a:solidFill>
                  <a:schemeClr val="tx1">
                    <a:lumMod val="50000"/>
                    <a:lumOff val="50000"/>
                  </a:schemeClr>
                </a:solidFill>
                <a:effectLst/>
                <a:latin typeface="Open Sans" panose="020B0606030504020204" pitchFamily="34" charset="0"/>
              </a:rPr>
              <a:t>確保人員的安全使用視頻監控系統。</a:t>
            </a:r>
          </a:p>
        </p:txBody>
      </p:sp>
      <p:pic>
        <p:nvPicPr>
          <p:cNvPr id="17410" name="Picture 2">
            <a:extLst>
              <a:ext uri="{FF2B5EF4-FFF2-40B4-BE49-F238E27FC236}">
                <a16:creationId xmlns:a16="http://schemas.microsoft.com/office/drawing/2014/main" id="{8ABFDE6B-AAEE-7902-2940-29FB2E856EA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7445" y="1700373"/>
            <a:ext cx="3378451" cy="227200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A5CFF509-4B4A-47E0-8899-51FBCE93EB5D}"/>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39F1E766-FF2C-1BEA-CC7C-CD7D83E39A8A}"/>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grpSp>
        <p:nvGrpSpPr>
          <p:cNvPr id="5" name="Group 4">
            <a:extLst>
              <a:ext uri="{FF2B5EF4-FFF2-40B4-BE49-F238E27FC236}">
                <a16:creationId xmlns:a16="http://schemas.microsoft.com/office/drawing/2014/main" id="{9BD572B2-94DF-0EB2-7B60-C7C45960B1F8}"/>
              </a:ext>
            </a:extLst>
          </p:cNvPr>
          <p:cNvGrpSpPr/>
          <p:nvPr/>
        </p:nvGrpSpPr>
        <p:grpSpPr>
          <a:xfrm>
            <a:off x="228988" y="6093296"/>
            <a:ext cx="1901340" cy="581025"/>
            <a:chOff x="228988" y="6093296"/>
            <a:chExt cx="1901340" cy="581025"/>
          </a:xfrm>
        </p:grpSpPr>
        <p:pic>
          <p:nvPicPr>
            <p:cNvPr id="6" name="Picture 5">
              <a:extLst>
                <a:ext uri="{FF2B5EF4-FFF2-40B4-BE49-F238E27FC236}">
                  <a16:creationId xmlns:a16="http://schemas.microsoft.com/office/drawing/2014/main" id="{EC62B205-9C4C-669C-DD41-5278F27A53E8}"/>
                </a:ext>
              </a:extLst>
            </p:cNvPr>
            <p:cNvPicPr>
              <a:picLocks noChangeAspect="1"/>
            </p:cNvPicPr>
            <p:nvPr/>
          </p:nvPicPr>
          <p:blipFill>
            <a:blip r:embed="rId4"/>
            <a:stretch>
              <a:fillRect/>
            </a:stretch>
          </p:blipFill>
          <p:spPr>
            <a:xfrm>
              <a:off x="228988" y="6093296"/>
              <a:ext cx="1819275" cy="581025"/>
            </a:xfrm>
            <a:prstGeom prst="rect">
              <a:avLst/>
            </a:prstGeom>
          </p:spPr>
        </p:pic>
        <p:sp>
          <p:nvSpPr>
            <p:cNvPr id="7" name="TextBox 6">
              <a:hlinkClick r:id="rId5"/>
              <a:extLst>
                <a:ext uri="{FF2B5EF4-FFF2-40B4-BE49-F238E27FC236}">
                  <a16:creationId xmlns:a16="http://schemas.microsoft.com/office/drawing/2014/main" id="{9FA55966-9C41-023C-89C9-B9C793A6A7B4}"/>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閱讀</a:t>
              </a:r>
            </a:p>
          </p:txBody>
        </p:sp>
      </p:grpSp>
      <p:grpSp>
        <p:nvGrpSpPr>
          <p:cNvPr id="9" name="Group 8">
            <a:extLst>
              <a:ext uri="{FF2B5EF4-FFF2-40B4-BE49-F238E27FC236}">
                <a16:creationId xmlns:a16="http://schemas.microsoft.com/office/drawing/2014/main" id="{3A2A4313-24AB-F2CF-84E2-055CDCF889D5}"/>
              </a:ext>
            </a:extLst>
          </p:cNvPr>
          <p:cNvGrpSpPr/>
          <p:nvPr/>
        </p:nvGrpSpPr>
        <p:grpSpPr>
          <a:xfrm>
            <a:off x="2162445" y="6055196"/>
            <a:ext cx="1704857" cy="625400"/>
            <a:chOff x="2162445" y="6055196"/>
            <a:chExt cx="1704857" cy="625400"/>
          </a:xfrm>
        </p:grpSpPr>
        <p:pic>
          <p:nvPicPr>
            <p:cNvPr id="10" name="Picture 9">
              <a:extLst>
                <a:ext uri="{FF2B5EF4-FFF2-40B4-BE49-F238E27FC236}">
                  <a16:creationId xmlns:a16="http://schemas.microsoft.com/office/drawing/2014/main" id="{67CF68B1-FC09-ED59-5E84-DFCCEBDAC629}"/>
                </a:ext>
              </a:extLst>
            </p:cNvPr>
            <p:cNvPicPr>
              <a:picLocks noChangeAspect="1"/>
            </p:cNvPicPr>
            <p:nvPr/>
          </p:nvPicPr>
          <p:blipFill>
            <a:blip r:embed="rId6"/>
            <a:stretch>
              <a:fillRect/>
            </a:stretch>
          </p:blipFill>
          <p:spPr>
            <a:xfrm>
              <a:off x="2162445" y="6055196"/>
              <a:ext cx="1590675" cy="619125"/>
            </a:xfrm>
            <a:prstGeom prst="rect">
              <a:avLst/>
            </a:prstGeom>
          </p:spPr>
        </p:pic>
        <p:sp>
          <p:nvSpPr>
            <p:cNvPr id="11" name="TextBox 10">
              <a:extLst>
                <a:ext uri="{FF2B5EF4-FFF2-40B4-BE49-F238E27FC236}">
                  <a16:creationId xmlns:a16="http://schemas.microsoft.com/office/drawing/2014/main" id="{88341B09-1B2E-E2A1-5479-020F011C40FD}"/>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7"/>
                </a:rPr>
                <a:t>閱讀</a:t>
              </a:r>
              <a:endParaRPr lang="en-US" sz="1200" i="1">
                <a:solidFill>
                  <a:srgbClr val="0000FF"/>
                </a:solidFill>
              </a:endParaRPr>
            </a:p>
          </p:txBody>
        </p:sp>
      </p:grpSp>
      <p:grpSp>
        <p:nvGrpSpPr>
          <p:cNvPr id="14" name="Group 13">
            <a:extLst>
              <a:ext uri="{FF2B5EF4-FFF2-40B4-BE49-F238E27FC236}">
                <a16:creationId xmlns:a16="http://schemas.microsoft.com/office/drawing/2014/main" id="{356D89EB-9481-7A16-5345-0C187B110326}"/>
              </a:ext>
            </a:extLst>
          </p:cNvPr>
          <p:cNvGrpSpPr/>
          <p:nvPr/>
        </p:nvGrpSpPr>
        <p:grpSpPr>
          <a:xfrm>
            <a:off x="3884029" y="6102821"/>
            <a:ext cx="1606065" cy="573257"/>
            <a:chOff x="3884029" y="6102821"/>
            <a:chExt cx="1606065" cy="573257"/>
          </a:xfrm>
        </p:grpSpPr>
        <p:pic>
          <p:nvPicPr>
            <p:cNvPr id="19" name="Picture 18">
              <a:extLst>
                <a:ext uri="{FF2B5EF4-FFF2-40B4-BE49-F238E27FC236}">
                  <a16:creationId xmlns:a16="http://schemas.microsoft.com/office/drawing/2014/main" id="{B1DDD0BB-BF33-B22A-C0AD-81B9609D8C20}"/>
                </a:ext>
              </a:extLst>
            </p:cNvPr>
            <p:cNvPicPr>
              <a:picLocks noChangeAspect="1"/>
            </p:cNvPicPr>
            <p:nvPr/>
          </p:nvPicPr>
          <p:blipFill>
            <a:blip r:embed="rId8"/>
            <a:stretch>
              <a:fillRect/>
            </a:stretch>
          </p:blipFill>
          <p:spPr>
            <a:xfrm>
              <a:off x="3884029" y="6102821"/>
              <a:ext cx="1485900" cy="571500"/>
            </a:xfrm>
            <a:prstGeom prst="rect">
              <a:avLst/>
            </a:prstGeom>
          </p:spPr>
        </p:pic>
        <p:sp>
          <p:nvSpPr>
            <p:cNvPr id="21" name="TextBox 20">
              <a:extLst>
                <a:ext uri="{FF2B5EF4-FFF2-40B4-BE49-F238E27FC236}">
                  <a16:creationId xmlns:a16="http://schemas.microsoft.com/office/drawing/2014/main" id="{C4A51674-9B89-C840-1DC3-72BF33D827CA}"/>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9"/>
                </a:rPr>
                <a:t>閱讀</a:t>
              </a:r>
              <a:endParaRPr lang="en-US" sz="1200" i="1">
                <a:solidFill>
                  <a:srgbClr val="0000FF"/>
                </a:solidFill>
              </a:endParaRPr>
            </a:p>
          </p:txBody>
        </p:sp>
      </p:grpSp>
      <p:grpSp>
        <p:nvGrpSpPr>
          <p:cNvPr id="23" name="Group 22">
            <a:extLst>
              <a:ext uri="{FF2B5EF4-FFF2-40B4-BE49-F238E27FC236}">
                <a16:creationId xmlns:a16="http://schemas.microsoft.com/office/drawing/2014/main" id="{0DF17F37-4524-3428-E1E4-C48EF495C655}"/>
              </a:ext>
            </a:extLst>
          </p:cNvPr>
          <p:cNvGrpSpPr/>
          <p:nvPr/>
        </p:nvGrpSpPr>
        <p:grpSpPr>
          <a:xfrm>
            <a:off x="5500838" y="6030580"/>
            <a:ext cx="1694229" cy="642229"/>
            <a:chOff x="5500838" y="6030580"/>
            <a:chExt cx="1694229" cy="642229"/>
          </a:xfrm>
        </p:grpSpPr>
        <p:pic>
          <p:nvPicPr>
            <p:cNvPr id="25" name="Picture 24">
              <a:extLst>
                <a:ext uri="{FF2B5EF4-FFF2-40B4-BE49-F238E27FC236}">
                  <a16:creationId xmlns:a16="http://schemas.microsoft.com/office/drawing/2014/main" id="{69B86A23-B48F-DEE9-F1C4-C1A961EDB1C9}"/>
                </a:ext>
              </a:extLst>
            </p:cNvPr>
            <p:cNvPicPr>
              <a:picLocks noChangeAspect="1"/>
            </p:cNvPicPr>
            <p:nvPr/>
          </p:nvPicPr>
          <p:blipFill>
            <a:blip r:embed="rId10"/>
            <a:stretch>
              <a:fillRect/>
            </a:stretch>
          </p:blipFill>
          <p:spPr>
            <a:xfrm>
              <a:off x="5500838" y="6030580"/>
              <a:ext cx="1628775" cy="628650"/>
            </a:xfrm>
            <a:prstGeom prst="rect">
              <a:avLst/>
            </a:prstGeom>
          </p:spPr>
        </p:pic>
        <p:sp>
          <p:nvSpPr>
            <p:cNvPr id="26" name="TextBox 25">
              <a:extLst>
                <a:ext uri="{FF2B5EF4-FFF2-40B4-BE49-F238E27FC236}">
                  <a16:creationId xmlns:a16="http://schemas.microsoft.com/office/drawing/2014/main" id="{617C50F2-6CA4-F178-9863-2A4A131E241A}"/>
                </a:ext>
              </a:extLst>
            </p:cNvPr>
            <p:cNvSpPr txBox="1"/>
            <p:nvPr/>
          </p:nvSpPr>
          <p:spPr>
            <a:xfrm>
              <a:off x="6635136" y="6395810"/>
              <a:ext cx="559931" cy="276999"/>
            </a:xfrm>
            <a:prstGeom prst="rect">
              <a:avLst/>
            </a:prstGeom>
            <a:noFill/>
          </p:spPr>
          <p:txBody>
            <a:bodyPr wrap="square" rtlCol="0">
              <a:spAutoFit/>
            </a:bodyPr>
            <a:lstStyle/>
            <a:p>
              <a:r>
                <a:rPr lang="en-US" sz="1200" i="1">
                  <a:solidFill>
                    <a:srgbClr val="0000FF"/>
                  </a:solidFill>
                  <a:hlinkClick r:id="rId11"/>
                </a:rPr>
                <a:t>閱讀</a:t>
              </a:r>
              <a:endParaRPr lang="en-US" sz="1200" i="1">
                <a:solidFill>
                  <a:srgbClr val="0000FF"/>
                </a:solidFill>
              </a:endParaRPr>
            </a:p>
          </p:txBody>
        </p:sp>
      </p:grpSp>
      <p:grpSp>
        <p:nvGrpSpPr>
          <p:cNvPr id="27" name="Group 26">
            <a:extLst>
              <a:ext uri="{FF2B5EF4-FFF2-40B4-BE49-F238E27FC236}">
                <a16:creationId xmlns:a16="http://schemas.microsoft.com/office/drawing/2014/main" id="{E3B58580-1680-06F3-B7D1-76489FF54AD1}"/>
              </a:ext>
            </a:extLst>
          </p:cNvPr>
          <p:cNvGrpSpPr/>
          <p:nvPr/>
        </p:nvGrpSpPr>
        <p:grpSpPr>
          <a:xfrm>
            <a:off x="7260522" y="6019647"/>
            <a:ext cx="1541830" cy="657225"/>
            <a:chOff x="7260522" y="6019647"/>
            <a:chExt cx="1541830" cy="657225"/>
          </a:xfrm>
        </p:grpSpPr>
        <p:pic>
          <p:nvPicPr>
            <p:cNvPr id="28" name="Picture 27">
              <a:extLst>
                <a:ext uri="{FF2B5EF4-FFF2-40B4-BE49-F238E27FC236}">
                  <a16:creationId xmlns:a16="http://schemas.microsoft.com/office/drawing/2014/main" id="{DE4D9EB8-00C0-F946-8523-64FC5EAECC34}"/>
                </a:ext>
              </a:extLst>
            </p:cNvPr>
            <p:cNvPicPr>
              <a:picLocks noChangeAspect="1"/>
            </p:cNvPicPr>
            <p:nvPr/>
          </p:nvPicPr>
          <p:blipFill>
            <a:blip r:embed="rId12"/>
            <a:stretch>
              <a:fillRect/>
            </a:stretch>
          </p:blipFill>
          <p:spPr>
            <a:xfrm>
              <a:off x="7260522" y="6019647"/>
              <a:ext cx="1476375" cy="657225"/>
            </a:xfrm>
            <a:prstGeom prst="rect">
              <a:avLst/>
            </a:prstGeom>
          </p:spPr>
        </p:pic>
        <p:sp>
          <p:nvSpPr>
            <p:cNvPr id="29" name="TextBox 28">
              <a:extLst>
                <a:ext uri="{FF2B5EF4-FFF2-40B4-BE49-F238E27FC236}">
                  <a16:creationId xmlns:a16="http://schemas.microsoft.com/office/drawing/2014/main" id="{CB2843FC-3432-41E2-02E6-2A9EBEC87903}"/>
                </a:ext>
              </a:extLst>
            </p:cNvPr>
            <p:cNvSpPr txBox="1"/>
            <p:nvPr/>
          </p:nvSpPr>
          <p:spPr>
            <a:xfrm>
              <a:off x="8242421" y="6382231"/>
              <a:ext cx="559931" cy="276999"/>
            </a:xfrm>
            <a:prstGeom prst="rect">
              <a:avLst/>
            </a:prstGeom>
            <a:noFill/>
          </p:spPr>
          <p:txBody>
            <a:bodyPr wrap="square" rtlCol="0">
              <a:spAutoFit/>
            </a:bodyPr>
            <a:lstStyle/>
            <a:p>
              <a:r>
                <a:rPr lang="en-US" sz="1200" i="1">
                  <a:solidFill>
                    <a:srgbClr val="0000FF"/>
                  </a:solidFill>
                  <a:hlinkClick r:id="rId13"/>
                </a:rPr>
                <a:t>閱讀</a:t>
              </a:r>
              <a:endParaRPr lang="en-US" sz="1200" i="1">
                <a:solidFill>
                  <a:srgbClr val="0000FF"/>
                </a:solidFill>
              </a:endParaRPr>
            </a:p>
          </p:txBody>
        </p:sp>
      </p:grpSp>
    </p:spTree>
    <p:extLst>
      <p:ext uri="{BB962C8B-B14F-4D97-AF65-F5344CB8AC3E}">
        <p14:creationId xmlns:p14="http://schemas.microsoft.com/office/powerpoint/2010/main" val="392877033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酒店：應用</a:t>
            </a:r>
          </a:p>
        </p:txBody>
      </p:sp>
      <p:sp>
        <p:nvSpPr>
          <p:cNvPr id="8" name="TextBox 7">
            <a:extLst>
              <a:ext uri="{FF2B5EF4-FFF2-40B4-BE49-F238E27FC236}">
                <a16:creationId xmlns:a16="http://schemas.microsoft.com/office/drawing/2014/main" id="{FBBAB776-4F65-079E-6335-1B359F1C2EF2}"/>
              </a:ext>
            </a:extLst>
          </p:cNvPr>
          <p:cNvSpPr txBox="1"/>
          <p:nvPr/>
        </p:nvSpPr>
        <p:spPr>
          <a:xfrm>
            <a:off x="3753120" y="1759949"/>
            <a:ext cx="5283376" cy="1384995"/>
          </a:xfrm>
          <a:prstGeom prst="rect">
            <a:avLst/>
          </a:prstGeom>
          <a:noFill/>
        </p:spPr>
        <p:txBody>
          <a:bodyPr wrap="square">
            <a:spAutoFit/>
          </a:bodyPr>
          <a:lstStyle/>
          <a:p>
            <a:r>
              <a:rPr lang="en-US" sz="2400" b="1" i="0" dirty="0">
                <a:solidFill>
                  <a:schemeClr val="tx1">
                    <a:lumMod val="50000"/>
                    <a:lumOff val="50000"/>
                  </a:schemeClr>
                </a:solidFill>
                <a:effectLst/>
                <a:latin typeface="Open Sans" panose="020B0606030504020204" pitchFamily="34" charset="0"/>
              </a:rPr>
              <a:t>通過手機將視頻證據推送到NVR</a:t>
            </a:r>
          </a:p>
          <a:p>
            <a:br>
              <a:rPr lang="en-US" b="0" i="0" dirty="0">
                <a:solidFill>
                  <a:srgbClr val="FFFFFF"/>
                </a:solidFill>
                <a:effectLst/>
                <a:latin typeface="Open Sans" panose="020B0606030504020204" pitchFamily="34" charset="0"/>
              </a:rPr>
            </a:br>
            <a:endParaRPr lang="en-US" dirty="0"/>
          </a:p>
        </p:txBody>
      </p:sp>
      <p:sp>
        <p:nvSpPr>
          <p:cNvPr id="12" name="TextBox 11">
            <a:extLst>
              <a:ext uri="{FF2B5EF4-FFF2-40B4-BE49-F238E27FC236}">
                <a16:creationId xmlns:a16="http://schemas.microsoft.com/office/drawing/2014/main" id="{F53F4863-0DA7-2D22-AB2C-86A6EB62A94E}"/>
              </a:ext>
            </a:extLst>
          </p:cNvPr>
          <p:cNvSpPr txBox="1"/>
          <p:nvPr/>
        </p:nvSpPr>
        <p:spPr>
          <a:xfrm>
            <a:off x="3771516" y="2567806"/>
            <a:ext cx="4755929" cy="830997"/>
          </a:xfrm>
          <a:prstGeom prst="rect">
            <a:avLst/>
          </a:prstGeom>
          <a:noFill/>
        </p:spPr>
        <p:txBody>
          <a:bodyPr wrap="square">
            <a:spAutoFit/>
          </a:bodyPr>
          <a:lstStyle/>
          <a:p>
            <a:r>
              <a:rPr lang="en-US" sz="1600" b="0" i="0">
                <a:solidFill>
                  <a:schemeClr val="tx1">
                    <a:lumMod val="50000"/>
                    <a:lumOff val="50000"/>
                  </a:schemeClr>
                </a:solidFill>
                <a:effectLst/>
                <a:latin typeface="Open Sans" panose="020B0606030504020204" pitchFamily="34" charset="0"/>
              </a:rPr>
              <a:t>使用手機內建的攝像頭將事件的視頻證據串流到網絡視頻錄像機 (NVR)。</a:t>
            </a:r>
          </a:p>
        </p:txBody>
      </p:sp>
      <p:sp>
        <p:nvSpPr>
          <p:cNvPr id="13" name="TextBox 12">
            <a:extLst>
              <a:ext uri="{FF2B5EF4-FFF2-40B4-BE49-F238E27FC236}">
                <a16:creationId xmlns:a16="http://schemas.microsoft.com/office/drawing/2014/main" id="{20ED597C-FC3B-5D45-BC71-559832266FEC}"/>
              </a:ext>
            </a:extLst>
          </p:cNvPr>
          <p:cNvSpPr txBox="1"/>
          <p:nvPr/>
        </p:nvSpPr>
        <p:spPr>
          <a:xfrm>
            <a:off x="179512" y="3894147"/>
            <a:ext cx="9007772" cy="1323439"/>
          </a:xfrm>
          <a:prstGeom prst="rect">
            <a:avLst/>
          </a:prstGeom>
          <a:noFill/>
        </p:spPr>
        <p:txBody>
          <a:bodyPr wrap="square">
            <a:spAutoFit/>
          </a:bodyPr>
          <a:lstStyle/>
          <a:p>
            <a:pPr algn="l"/>
            <a:r>
              <a:rPr lang="en-US" sz="1600" dirty="0">
                <a:solidFill>
                  <a:schemeClr val="tx1">
                    <a:lumMod val="50000"/>
                    <a:lumOff val="50000"/>
                  </a:schemeClr>
                </a:solidFill>
                <a:latin typeface="Open Sans" panose="020B0606030504020204" pitchFamily="34" charset="0"/>
              </a:rPr>
              <a:t>巡邏的保安現在可以使用他的智能手機和 ACTi 行動客戶端捕捉實時視頻，並通過無線網絡將其“推送”到 NVR 3。此外，錄像可以在事件調查期間使用先進功能進行回顧，包括同步播放、書籤、時間線搜索等。</a:t>
            </a: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5004465"/>
            <a:ext cx="8964488" cy="584775"/>
          </a:xfrm>
          <a:prstGeom prst="rect">
            <a:avLst/>
          </a:prstGeom>
          <a:noFill/>
        </p:spPr>
        <p:txBody>
          <a:bodyPr wrap="square">
            <a:spAutoFit/>
          </a:bodyPr>
          <a:lstStyle/>
          <a:p>
            <a:pPr algn="l"/>
            <a:endParaRPr lang="en-US" sz="1600">
              <a:solidFill>
                <a:srgbClr val="535353"/>
              </a:solidFill>
              <a:latin typeface="Open Sans" panose="020B0606030504020204" pitchFamily="34" charset="0"/>
            </a:endParaRPr>
          </a:p>
          <a:p>
            <a:pPr algn="l"/>
            <a:r>
              <a:rPr lang="en-US" sz="1600" b="0" i="0">
                <a:solidFill>
                  <a:srgbClr val="535353"/>
                </a:solidFill>
                <a:effectLst/>
                <a:latin typeface="Open Sans" panose="020B0606030504020204" pitchFamily="34" charset="0"/>
              </a:rPr>
              <a:t>這是基於</a:t>
            </a:r>
            <a:r>
              <a:rPr lang="en-US" sz="1600" b="1" i="0">
                <a:solidFill>
                  <a:srgbClr val="535353"/>
                </a:solidFill>
                <a:effectLst/>
                <a:latin typeface="Open Sans" panose="020B0606030504020204" pitchFamily="34" charset="0"/>
              </a:rPr>
              <a:t>ACTi 行動客戶端，</a:t>
            </a:r>
            <a:r>
              <a:rPr lang="en-US" sz="1600" b="0" i="0">
                <a:solidFill>
                  <a:srgbClr val="535353"/>
                </a:solidFill>
                <a:effectLst/>
                <a:latin typeface="Open Sans" panose="020B0606030504020204" pitchFamily="34" charset="0"/>
              </a:rPr>
              <a:t>適用於 Android 和 iOS。這是一個免費的應用程式。</a:t>
            </a:r>
          </a:p>
        </p:txBody>
      </p:sp>
      <p:pic>
        <p:nvPicPr>
          <p:cNvPr id="26626" name="Picture 2">
            <a:extLst>
              <a:ext uri="{FF2B5EF4-FFF2-40B4-BE49-F238E27FC236}">
                <a16:creationId xmlns:a16="http://schemas.microsoft.com/office/drawing/2014/main" id="{F675E9BF-92A5-4B70-0B64-F79554DF4D1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7544" y="1789683"/>
            <a:ext cx="3005020" cy="2020876"/>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9A728809-4DED-88C7-38AD-C8125CA14E29}"/>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E026417A-247F-8AA7-9924-395F2B93D240}"/>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grpSp>
        <p:nvGrpSpPr>
          <p:cNvPr id="5" name="Group 4">
            <a:extLst>
              <a:ext uri="{FF2B5EF4-FFF2-40B4-BE49-F238E27FC236}">
                <a16:creationId xmlns:a16="http://schemas.microsoft.com/office/drawing/2014/main" id="{8067DCB8-AC1D-F3EF-84DF-E4F4DD281DF7}"/>
              </a:ext>
            </a:extLst>
          </p:cNvPr>
          <p:cNvGrpSpPr/>
          <p:nvPr/>
        </p:nvGrpSpPr>
        <p:grpSpPr>
          <a:xfrm>
            <a:off x="228988" y="6093296"/>
            <a:ext cx="1901340" cy="581025"/>
            <a:chOff x="228988" y="6093296"/>
            <a:chExt cx="1901340" cy="581025"/>
          </a:xfrm>
        </p:grpSpPr>
        <p:pic>
          <p:nvPicPr>
            <p:cNvPr id="6" name="Picture 5">
              <a:extLst>
                <a:ext uri="{FF2B5EF4-FFF2-40B4-BE49-F238E27FC236}">
                  <a16:creationId xmlns:a16="http://schemas.microsoft.com/office/drawing/2014/main" id="{2E5AFC12-F633-DA49-23D0-9DC74063156C}"/>
                </a:ext>
              </a:extLst>
            </p:cNvPr>
            <p:cNvPicPr>
              <a:picLocks noChangeAspect="1"/>
            </p:cNvPicPr>
            <p:nvPr/>
          </p:nvPicPr>
          <p:blipFill>
            <a:blip r:embed="rId4"/>
            <a:stretch>
              <a:fillRect/>
            </a:stretch>
          </p:blipFill>
          <p:spPr>
            <a:xfrm>
              <a:off x="228988" y="6093296"/>
              <a:ext cx="1819275" cy="581025"/>
            </a:xfrm>
            <a:prstGeom prst="rect">
              <a:avLst/>
            </a:prstGeom>
          </p:spPr>
        </p:pic>
        <p:sp>
          <p:nvSpPr>
            <p:cNvPr id="7" name="TextBox 6">
              <a:hlinkClick r:id="rId5"/>
              <a:extLst>
                <a:ext uri="{FF2B5EF4-FFF2-40B4-BE49-F238E27FC236}">
                  <a16:creationId xmlns:a16="http://schemas.microsoft.com/office/drawing/2014/main" id="{26DB8DC7-5AFA-1752-E5FF-1040C9CBBB36}"/>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閱讀</a:t>
              </a:r>
            </a:p>
          </p:txBody>
        </p:sp>
      </p:grpSp>
      <p:grpSp>
        <p:nvGrpSpPr>
          <p:cNvPr id="9" name="Group 8">
            <a:extLst>
              <a:ext uri="{FF2B5EF4-FFF2-40B4-BE49-F238E27FC236}">
                <a16:creationId xmlns:a16="http://schemas.microsoft.com/office/drawing/2014/main" id="{23C4407A-D19A-9E4B-3373-6F5045E6C713}"/>
              </a:ext>
            </a:extLst>
          </p:cNvPr>
          <p:cNvGrpSpPr/>
          <p:nvPr/>
        </p:nvGrpSpPr>
        <p:grpSpPr>
          <a:xfrm>
            <a:off x="2162445" y="6055196"/>
            <a:ext cx="1704857" cy="625400"/>
            <a:chOff x="2162445" y="6055196"/>
            <a:chExt cx="1704857" cy="625400"/>
          </a:xfrm>
        </p:grpSpPr>
        <p:pic>
          <p:nvPicPr>
            <p:cNvPr id="10" name="Picture 9">
              <a:extLst>
                <a:ext uri="{FF2B5EF4-FFF2-40B4-BE49-F238E27FC236}">
                  <a16:creationId xmlns:a16="http://schemas.microsoft.com/office/drawing/2014/main" id="{1CD6D6A0-96AE-85CB-2A60-739D1A8EF63A}"/>
                </a:ext>
              </a:extLst>
            </p:cNvPr>
            <p:cNvPicPr>
              <a:picLocks noChangeAspect="1"/>
            </p:cNvPicPr>
            <p:nvPr/>
          </p:nvPicPr>
          <p:blipFill>
            <a:blip r:embed="rId6"/>
            <a:stretch>
              <a:fillRect/>
            </a:stretch>
          </p:blipFill>
          <p:spPr>
            <a:xfrm>
              <a:off x="2162445" y="6055196"/>
              <a:ext cx="1590675" cy="619125"/>
            </a:xfrm>
            <a:prstGeom prst="rect">
              <a:avLst/>
            </a:prstGeom>
          </p:spPr>
        </p:pic>
        <p:sp>
          <p:nvSpPr>
            <p:cNvPr id="11" name="TextBox 10">
              <a:extLst>
                <a:ext uri="{FF2B5EF4-FFF2-40B4-BE49-F238E27FC236}">
                  <a16:creationId xmlns:a16="http://schemas.microsoft.com/office/drawing/2014/main" id="{1D2CCBC6-9006-98C6-5EC9-F7F0C3885160}"/>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7"/>
                </a:rPr>
                <a:t>閱讀</a:t>
              </a:r>
              <a:endParaRPr lang="en-US" sz="1200" i="1">
                <a:solidFill>
                  <a:srgbClr val="0000FF"/>
                </a:solidFill>
              </a:endParaRPr>
            </a:p>
          </p:txBody>
        </p:sp>
      </p:grpSp>
    </p:spTree>
    <p:extLst>
      <p:ext uri="{BB962C8B-B14F-4D97-AF65-F5344CB8AC3E}">
        <p14:creationId xmlns:p14="http://schemas.microsoft.com/office/powerpoint/2010/main" val="354110538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專案參考</a:t>
            </a:r>
          </a:p>
        </p:txBody>
      </p:sp>
      <p:sp>
        <p:nvSpPr>
          <p:cNvPr id="2" name="TextBox 1">
            <a:extLst>
              <a:ext uri="{FF2B5EF4-FFF2-40B4-BE49-F238E27FC236}">
                <a16:creationId xmlns:a16="http://schemas.microsoft.com/office/drawing/2014/main" id="{61542433-E598-5628-F48A-6D5EDCC19DCE}"/>
              </a:ext>
            </a:extLst>
          </p:cNvPr>
          <p:cNvSpPr txBox="1"/>
          <p:nvPr/>
        </p:nvSpPr>
        <p:spPr>
          <a:xfrm>
            <a:off x="325926" y="3835595"/>
            <a:ext cx="1756372" cy="307777"/>
          </a:xfrm>
          <a:prstGeom prst="rect">
            <a:avLst/>
          </a:prstGeom>
          <a:noFill/>
        </p:spPr>
        <p:txBody>
          <a:bodyPr wrap="square" rtlCol="0">
            <a:spAutoFit/>
          </a:bodyPr>
          <a:lstStyle/>
          <a:p>
            <a:r>
              <a:rPr lang="en-US" sz="1400"/>
              <a:t>臺灣</a:t>
            </a:r>
          </a:p>
        </p:txBody>
      </p:sp>
      <p:sp>
        <p:nvSpPr>
          <p:cNvPr id="3" name="TextBox 2">
            <a:extLst>
              <a:ext uri="{FF2B5EF4-FFF2-40B4-BE49-F238E27FC236}">
                <a16:creationId xmlns:a16="http://schemas.microsoft.com/office/drawing/2014/main" id="{3BC8BC76-993F-7728-0C2F-8E13808A5536}"/>
              </a:ext>
            </a:extLst>
          </p:cNvPr>
          <p:cNvSpPr txBox="1"/>
          <p:nvPr/>
        </p:nvSpPr>
        <p:spPr>
          <a:xfrm>
            <a:off x="3049510" y="3859660"/>
            <a:ext cx="1756372" cy="307777"/>
          </a:xfrm>
          <a:prstGeom prst="rect">
            <a:avLst/>
          </a:prstGeom>
          <a:noFill/>
        </p:spPr>
        <p:txBody>
          <a:bodyPr wrap="square" rtlCol="0">
            <a:spAutoFit/>
          </a:bodyPr>
          <a:lstStyle/>
          <a:p>
            <a:r>
              <a:rPr lang="en-US" sz="1400"/>
              <a:t>臺灣</a:t>
            </a:r>
          </a:p>
        </p:txBody>
      </p:sp>
      <p:sp>
        <p:nvSpPr>
          <p:cNvPr id="4" name="TextBox 3">
            <a:extLst>
              <a:ext uri="{FF2B5EF4-FFF2-40B4-BE49-F238E27FC236}">
                <a16:creationId xmlns:a16="http://schemas.microsoft.com/office/drawing/2014/main" id="{0FF15349-FB34-3C9E-CB6B-A4BF55DB7FED}"/>
              </a:ext>
            </a:extLst>
          </p:cNvPr>
          <p:cNvSpPr txBox="1"/>
          <p:nvPr/>
        </p:nvSpPr>
        <p:spPr>
          <a:xfrm>
            <a:off x="4767433" y="3835595"/>
            <a:ext cx="1756372" cy="307777"/>
          </a:xfrm>
          <a:prstGeom prst="rect">
            <a:avLst/>
          </a:prstGeom>
          <a:noFill/>
        </p:spPr>
        <p:txBody>
          <a:bodyPr wrap="square" rtlCol="0">
            <a:spAutoFit/>
          </a:bodyPr>
          <a:lstStyle/>
          <a:p>
            <a:r>
              <a:rPr lang="en-US" sz="1400" dirty="0"/>
              <a:t>臺灣</a:t>
            </a:r>
          </a:p>
        </p:txBody>
      </p:sp>
      <p:pic>
        <p:nvPicPr>
          <p:cNvPr id="2050" name="Picture 2">
            <a:extLst>
              <a:ext uri="{FF2B5EF4-FFF2-40B4-BE49-F238E27FC236}">
                <a16:creationId xmlns:a16="http://schemas.microsoft.com/office/drawing/2014/main" id="{D9A9406C-F12F-065B-DE75-B45119F177BA}"/>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13756" y="2008581"/>
            <a:ext cx="2505953" cy="1878595"/>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a:extLst>
              <a:ext uri="{FF2B5EF4-FFF2-40B4-BE49-F238E27FC236}">
                <a16:creationId xmlns:a16="http://schemas.microsoft.com/office/drawing/2014/main" id="{DD51490A-2749-7333-33D6-7EB1B1D52D01}"/>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155918" y="2008581"/>
            <a:ext cx="1416080" cy="1888690"/>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a:extLst>
              <a:ext uri="{FF2B5EF4-FFF2-40B4-BE49-F238E27FC236}">
                <a16:creationId xmlns:a16="http://schemas.microsoft.com/office/drawing/2014/main" id="{3F525AD2-0CD1-702A-161B-A691C5F601C3}"/>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870761" y="2000697"/>
            <a:ext cx="1416080" cy="1888689"/>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a:extLst>
              <a:ext uri="{FF2B5EF4-FFF2-40B4-BE49-F238E27FC236}">
                <a16:creationId xmlns:a16="http://schemas.microsoft.com/office/drawing/2014/main" id="{8D988198-7E82-7288-BB41-EEC7A72E893C}"/>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598878" y="1995639"/>
            <a:ext cx="1416517" cy="1888689"/>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BE4BB5FC-314E-CE8A-448A-D13F36EC2414}"/>
              </a:ext>
            </a:extLst>
          </p:cNvPr>
          <p:cNvSpPr txBox="1"/>
          <p:nvPr/>
        </p:nvSpPr>
        <p:spPr>
          <a:xfrm>
            <a:off x="6504666" y="3843161"/>
            <a:ext cx="1756372" cy="307777"/>
          </a:xfrm>
          <a:prstGeom prst="rect">
            <a:avLst/>
          </a:prstGeom>
          <a:noFill/>
        </p:spPr>
        <p:txBody>
          <a:bodyPr wrap="square" rtlCol="0">
            <a:spAutoFit/>
          </a:bodyPr>
          <a:lstStyle/>
          <a:p>
            <a:r>
              <a:rPr lang="en-US" sz="1400" dirty="0"/>
              <a:t>臺灣</a:t>
            </a:r>
          </a:p>
        </p:txBody>
      </p:sp>
    </p:spTree>
    <p:extLst>
      <p:ext uri="{BB962C8B-B14F-4D97-AF65-F5344CB8AC3E}">
        <p14:creationId xmlns:p14="http://schemas.microsoft.com/office/powerpoint/2010/main" val="7407053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推薦產品與地點</a:t>
            </a:r>
          </a:p>
        </p:txBody>
      </p:sp>
      <p:graphicFrame>
        <p:nvGraphicFramePr>
          <p:cNvPr id="2" name="Table 1">
            <a:extLst>
              <a:ext uri="{FF2B5EF4-FFF2-40B4-BE49-F238E27FC236}">
                <a16:creationId xmlns:a16="http://schemas.microsoft.com/office/drawing/2014/main" id="{867C4B84-0410-ECF6-9114-7001C0D14196}"/>
              </a:ext>
            </a:extLst>
          </p:cNvPr>
          <p:cNvGraphicFramePr>
            <a:graphicFrameLocks noGrp="1"/>
          </p:cNvGraphicFramePr>
          <p:nvPr>
            <p:extLst>
              <p:ext uri="{D42A27DB-BD31-4B8C-83A1-F6EECF244321}">
                <p14:modId xmlns:p14="http://schemas.microsoft.com/office/powerpoint/2010/main" val="1329030949"/>
              </p:ext>
            </p:extLst>
          </p:nvPr>
        </p:nvGraphicFramePr>
        <p:xfrm>
          <a:off x="83507" y="1680575"/>
          <a:ext cx="8939881" cy="4447543"/>
        </p:xfrm>
        <a:graphic>
          <a:graphicData uri="http://schemas.openxmlformats.org/drawingml/2006/table">
            <a:tbl>
              <a:tblPr firstRow="1" bandRow="1">
                <a:tableStyleId>{5C22544A-7EE6-4342-B048-85BDC9FD1C3A}</a:tableStyleId>
              </a:tblPr>
              <a:tblGrid>
                <a:gridCol w="1956632">
                  <a:extLst>
                    <a:ext uri="{9D8B030D-6E8A-4147-A177-3AD203B41FA5}">
                      <a16:colId xmlns:a16="http://schemas.microsoft.com/office/drawing/2014/main" val="2167205820"/>
                    </a:ext>
                  </a:extLst>
                </a:gridCol>
                <a:gridCol w="946252">
                  <a:extLst>
                    <a:ext uri="{9D8B030D-6E8A-4147-A177-3AD203B41FA5}">
                      <a16:colId xmlns:a16="http://schemas.microsoft.com/office/drawing/2014/main" val="2565856468"/>
                    </a:ext>
                  </a:extLst>
                </a:gridCol>
                <a:gridCol w="749030">
                  <a:extLst>
                    <a:ext uri="{9D8B030D-6E8A-4147-A177-3AD203B41FA5}">
                      <a16:colId xmlns:a16="http://schemas.microsoft.com/office/drawing/2014/main" val="3900648050"/>
                    </a:ext>
                  </a:extLst>
                </a:gridCol>
                <a:gridCol w="885217">
                  <a:extLst>
                    <a:ext uri="{9D8B030D-6E8A-4147-A177-3AD203B41FA5}">
                      <a16:colId xmlns:a16="http://schemas.microsoft.com/office/drawing/2014/main" val="2122113404"/>
                    </a:ext>
                  </a:extLst>
                </a:gridCol>
                <a:gridCol w="875490">
                  <a:extLst>
                    <a:ext uri="{9D8B030D-6E8A-4147-A177-3AD203B41FA5}">
                      <a16:colId xmlns:a16="http://schemas.microsoft.com/office/drawing/2014/main" val="905671876"/>
                    </a:ext>
                  </a:extLst>
                </a:gridCol>
                <a:gridCol w="885217">
                  <a:extLst>
                    <a:ext uri="{9D8B030D-6E8A-4147-A177-3AD203B41FA5}">
                      <a16:colId xmlns:a16="http://schemas.microsoft.com/office/drawing/2014/main" val="3155535811"/>
                    </a:ext>
                  </a:extLst>
                </a:gridCol>
                <a:gridCol w="761839">
                  <a:extLst>
                    <a:ext uri="{9D8B030D-6E8A-4147-A177-3AD203B41FA5}">
                      <a16:colId xmlns:a16="http://schemas.microsoft.com/office/drawing/2014/main" val="2748578960"/>
                    </a:ext>
                  </a:extLst>
                </a:gridCol>
                <a:gridCol w="814042">
                  <a:extLst>
                    <a:ext uri="{9D8B030D-6E8A-4147-A177-3AD203B41FA5}">
                      <a16:colId xmlns:a16="http://schemas.microsoft.com/office/drawing/2014/main" val="2393102404"/>
                    </a:ext>
                  </a:extLst>
                </a:gridCol>
                <a:gridCol w="1066162">
                  <a:extLst>
                    <a:ext uri="{9D8B030D-6E8A-4147-A177-3AD203B41FA5}">
                      <a16:colId xmlns:a16="http://schemas.microsoft.com/office/drawing/2014/main" val="3567203134"/>
                    </a:ext>
                  </a:extLst>
                </a:gridCol>
              </a:tblGrid>
              <a:tr h="450769">
                <a:tc>
                  <a:txBody>
                    <a:bodyPr/>
                    <a:lstStyle/>
                    <a:p>
                      <a:endParaRPr lang="en-US" sz="1300">
                        <a:solidFill>
                          <a:schemeClr val="tx1">
                            <a:lumMod val="76000"/>
                            <a:lumOff val="24000"/>
                          </a:schemeClr>
                        </a:solidFill>
                      </a:endParaRPr>
                    </a:p>
                  </a:txBody>
                  <a:tcPr/>
                </a:tc>
                <a:tc>
                  <a:txBody>
                    <a:bodyPr/>
                    <a:lstStyle/>
                    <a:p>
                      <a:r>
                        <a:rPr lang="en-US" sz="1300" dirty="0">
                          <a:solidFill>
                            <a:schemeClr val="bg1"/>
                          </a:solidFill>
                        </a:rPr>
                        <a:t>入口</a:t>
                      </a:r>
                    </a:p>
                  </a:txBody>
                  <a:tcPr/>
                </a:tc>
                <a:tc>
                  <a:txBody>
                    <a:bodyPr/>
                    <a:lstStyle/>
                    <a:p>
                      <a:r>
                        <a:rPr lang="en-US" sz="1300" dirty="0">
                          <a:solidFill>
                            <a:schemeClr val="bg1"/>
                          </a:solidFill>
                        </a:rPr>
                        <a:t>大門</a:t>
                      </a:r>
                    </a:p>
                  </a:txBody>
                  <a:tcPr/>
                </a:tc>
                <a:tc>
                  <a:txBody>
                    <a:bodyPr/>
                    <a:lstStyle/>
                    <a:p>
                      <a:r>
                        <a:rPr lang="en-US" sz="1300" dirty="0">
                          <a:solidFill>
                            <a:schemeClr val="bg1"/>
                          </a:solidFill>
                        </a:rPr>
                        <a:t>控制室</a:t>
                      </a:r>
                    </a:p>
                  </a:txBody>
                  <a:tcPr/>
                </a:tc>
                <a:tc>
                  <a:txBody>
                    <a:bodyPr/>
                    <a:lstStyle/>
                    <a:p>
                      <a:r>
                        <a:rPr lang="en-US" sz="1300" dirty="0">
                          <a:solidFill>
                            <a:schemeClr val="bg1"/>
                          </a:solidFill>
                        </a:rPr>
                        <a:t>餐飲區</a:t>
                      </a:r>
                    </a:p>
                  </a:txBody>
                  <a:tcPr/>
                </a:tc>
                <a:tc>
                  <a:txBody>
                    <a:bodyPr/>
                    <a:lstStyle/>
                    <a:p>
                      <a:r>
                        <a:rPr lang="en-US" sz="1300" dirty="0">
                          <a:solidFill>
                            <a:schemeClr val="bg1"/>
                          </a:solidFill>
                        </a:rPr>
                        <a:t>大廳</a:t>
                      </a:r>
                    </a:p>
                  </a:txBody>
                  <a:tcPr/>
                </a:tc>
                <a:tc>
                  <a:txBody>
                    <a:bodyPr/>
                    <a:lstStyle/>
                    <a:p>
                      <a:r>
                        <a:rPr lang="en-US" sz="1300" dirty="0">
                          <a:solidFill>
                            <a:schemeClr val="bg1"/>
                          </a:solidFill>
                        </a:rPr>
                        <a:t>走廊</a:t>
                      </a:r>
                    </a:p>
                  </a:txBody>
                  <a:tcPr/>
                </a:tc>
                <a:tc>
                  <a:txBody>
                    <a:bodyPr/>
                    <a:lstStyle/>
                    <a:p>
                      <a:r>
                        <a:rPr lang="en-US" sz="1300" dirty="0">
                          <a:solidFill>
                            <a:schemeClr val="bg1"/>
                          </a:solidFill>
                        </a:rPr>
                        <a:t>停車場</a:t>
                      </a:r>
                    </a:p>
                  </a:txBody>
                  <a:tcPr/>
                </a:tc>
                <a:tc>
                  <a:txBody>
                    <a:bodyPr/>
                    <a:lstStyle/>
                    <a:p>
                      <a:r>
                        <a:rPr lang="en-US" sz="1300" dirty="0">
                          <a:solidFill>
                            <a:schemeClr val="bg1"/>
                          </a:solidFill>
                        </a:rPr>
                        <a:t>周邊</a:t>
                      </a:r>
                    </a:p>
                  </a:txBody>
                  <a:tcPr/>
                </a:tc>
                <a:extLst>
                  <a:ext uri="{0D108BD9-81ED-4DB2-BD59-A6C34878D82A}">
                    <a16:rowId xmlns:a16="http://schemas.microsoft.com/office/drawing/2014/main" val="2090737549"/>
                  </a:ext>
                </a:extLst>
              </a:tr>
              <a:tr h="450769">
                <a:tc>
                  <a:txBody>
                    <a:bodyPr/>
                    <a:lstStyle/>
                    <a:p>
                      <a:r>
                        <a:rPr lang="en-US" sz="1300" dirty="0">
                          <a:solidFill>
                            <a:schemeClr val="tx1">
                              <a:lumMod val="76000"/>
                              <a:lumOff val="24000"/>
                            </a:schemeClr>
                          </a:solidFill>
                        </a:rPr>
                        <a:t>熱成像攝影機 (</a:t>
                      </a:r>
                      <a:r>
                        <a:rPr lang="en-US" sz="1300" dirty="0">
                          <a:solidFill>
                            <a:schemeClr val="tx1">
                              <a:lumMod val="76000"/>
                              <a:lumOff val="24000"/>
                            </a:schemeClr>
                          </a:solidFill>
                          <a:hlinkClick r:id="rId3"/>
                        </a:rPr>
                        <a:t>VMGB-370</a:t>
                      </a:r>
                      <a:r>
                        <a:rPr lang="en-US" sz="1300" dirty="0">
                          <a:solidFill>
                            <a:schemeClr val="tx1">
                              <a:lumMod val="76000"/>
                              <a:lumOff val="24000"/>
                            </a:schemeClr>
                          </a:solidFill>
                        </a:rPr>
                        <a:t>, </a:t>
                      </a:r>
                      <a:r>
                        <a:rPr lang="en-US" sz="1300" dirty="0">
                          <a:solidFill>
                            <a:schemeClr val="tx1">
                              <a:lumMod val="76000"/>
                              <a:lumOff val="24000"/>
                            </a:schemeClr>
                          </a:solidFill>
                          <a:hlinkClick r:id="rId4"/>
                        </a:rPr>
                        <a:t>VMGB-371</a:t>
                      </a:r>
                      <a:r>
                        <a:rPr lang="en-US" sz="1300" dirty="0">
                          <a:solidFill>
                            <a:schemeClr val="tx1">
                              <a:lumMod val="76000"/>
                              <a:lumOff val="24000"/>
                            </a:schemeClr>
                          </a:solidFill>
                        </a:rPr>
                        <a:t>)</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extLst>
                  <a:ext uri="{0D108BD9-81ED-4DB2-BD59-A6C34878D82A}">
                    <a16:rowId xmlns:a16="http://schemas.microsoft.com/office/drawing/2014/main" val="2078924313"/>
                  </a:ext>
                </a:extLst>
              </a:tr>
              <a:tr h="439423">
                <a:tc>
                  <a:txBody>
                    <a:bodyPr/>
                    <a:lstStyle/>
                    <a:p>
                      <a:r>
                        <a:rPr lang="en-US" sz="1300" dirty="0">
                          <a:solidFill>
                            <a:schemeClr val="tx1">
                              <a:lumMod val="76000"/>
                              <a:lumOff val="24000"/>
                            </a:schemeClr>
                          </a:solidFill>
                        </a:rPr>
                        <a:t>對講機 (</a:t>
                      </a:r>
                      <a:r>
                        <a:rPr lang="en-US" sz="1300" dirty="0">
                          <a:solidFill>
                            <a:schemeClr val="tx1">
                              <a:lumMod val="76000"/>
                              <a:lumOff val="24000"/>
                            </a:schemeClr>
                          </a:solidFill>
                          <a:hlinkClick r:id="rId5"/>
                        </a:rPr>
                        <a:t>Q950</a:t>
                      </a:r>
                      <a:r>
                        <a:rPr lang="en-US" sz="1300" dirty="0">
                          <a:solidFill>
                            <a:schemeClr val="tx1">
                              <a:lumMod val="76000"/>
                              <a:lumOff val="24000"/>
                            </a:schemeClr>
                          </a:solidFill>
                        </a:rPr>
                        <a:t>)</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endParaRPr lang="en-US" sz="1300" dirty="0">
                        <a:solidFill>
                          <a:schemeClr val="tx1">
                            <a:lumMod val="76000"/>
                            <a:lumOff val="24000"/>
                          </a:schemeClr>
                        </a:solidFill>
                      </a:endParaRPr>
                    </a:p>
                  </a:txBody>
                  <a:tcPr anchor="ctr"/>
                </a:tc>
                <a:extLst>
                  <a:ext uri="{0D108BD9-81ED-4DB2-BD59-A6C34878D82A}">
                    <a16:rowId xmlns:a16="http://schemas.microsoft.com/office/drawing/2014/main" val="2461784252"/>
                  </a:ext>
                </a:extLst>
              </a:tr>
              <a:tr h="450769">
                <a:tc>
                  <a:txBody>
                    <a:bodyPr/>
                    <a:lstStyle/>
                    <a:p>
                      <a:pPr marL="0" marR="0" lvl="0" indent="0" algn="l" rtl="0" eaLnBrk="1" fontAlgn="auto" latinLnBrk="0" hangingPunct="1">
                        <a:lnSpc>
                          <a:spcPct val="100000"/>
                        </a:lnSpc>
                        <a:spcBef>
                          <a:spcPts val="0"/>
                        </a:spcBef>
                        <a:spcAft>
                          <a:spcPts val="0"/>
                        </a:spcAft>
                        <a:buClrTx/>
                        <a:buSzTx/>
                        <a:buFontTx/>
                        <a:buNone/>
                      </a:pPr>
                      <a:r>
                        <a:rPr lang="en-US" sz="1300">
                          <a:solidFill>
                            <a:schemeClr val="tx1">
                              <a:lumMod val="76000"/>
                              <a:lumOff val="24000"/>
                            </a:schemeClr>
                          </a:solidFill>
                        </a:rPr>
                        <a:t>自動車牌識別子彈攝影機 (</a:t>
                      </a:r>
                      <a:r>
                        <a:rPr lang="en-US" sz="1300" dirty="0">
                          <a:solidFill>
                            <a:schemeClr val="tx1">
                              <a:lumMod val="76000"/>
                              <a:lumOff val="24000"/>
                            </a:schemeClr>
                          </a:solidFill>
                          <a:hlinkClick r:id="rId6"/>
                        </a:rPr>
                        <a:t>A426</a:t>
                      </a:r>
                      <a:r>
                        <a:rPr lang="en-US" sz="1300">
                          <a:solidFill>
                            <a:schemeClr val="tx1">
                              <a:lumMod val="76000"/>
                              <a:lumOff val="24000"/>
                            </a:schemeClr>
                          </a:solidFill>
                        </a:rPr>
                        <a:t>)</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endParaRPr lang="en-US" sz="1300" dirty="0">
                        <a:solidFill>
                          <a:schemeClr val="tx1">
                            <a:lumMod val="76000"/>
                            <a:lumOff val="24000"/>
                          </a:schemeClr>
                        </a:solidFill>
                      </a:endParaRPr>
                    </a:p>
                  </a:txBody>
                  <a:tcPr anchor="ctr"/>
                </a:tc>
                <a:extLst>
                  <a:ext uri="{0D108BD9-81ED-4DB2-BD59-A6C34878D82A}">
                    <a16:rowId xmlns:a16="http://schemas.microsoft.com/office/drawing/2014/main" val="2210431295"/>
                  </a:ext>
                </a:extLst>
              </a:tr>
              <a:tr h="439423">
                <a:tc>
                  <a:txBody>
                    <a:bodyPr/>
                    <a:lstStyle/>
                    <a:p>
                      <a:pPr marL="0" marR="0" lvl="0" indent="0" algn="l" rtl="0" eaLnBrk="1" fontAlgn="auto" latinLnBrk="0" hangingPunct="1">
                        <a:lnSpc>
                          <a:spcPct val="100000"/>
                        </a:lnSpc>
                        <a:spcBef>
                          <a:spcPts val="0"/>
                        </a:spcBef>
                        <a:spcAft>
                          <a:spcPts val="0"/>
                        </a:spcAft>
                        <a:buClrTx/>
                        <a:buSzTx/>
                        <a:buFontTx/>
                        <a:buNone/>
                      </a:pPr>
                      <a:r>
                        <a:rPr lang="en-US" sz="1300" dirty="0">
                          <a:solidFill>
                            <a:schemeClr val="tx1">
                              <a:lumMod val="76000"/>
                              <a:lumOff val="24000"/>
                            </a:schemeClr>
                          </a:solidFill>
                        </a:rPr>
                        <a:t>門禁控制門站 (</a:t>
                      </a:r>
                      <a:r>
                        <a:rPr lang="en-US" sz="1300" dirty="0">
                          <a:solidFill>
                            <a:schemeClr val="tx1">
                              <a:lumMod val="76000"/>
                              <a:lumOff val="24000"/>
                            </a:schemeClr>
                          </a:solidFill>
                          <a:hlinkClick r:id="rId7"/>
                        </a:rPr>
                        <a:t>R1- R7- 系列讀取器/控制器</a:t>
                      </a:r>
                      <a:r>
                        <a:rPr lang="en-US" sz="1300" dirty="0">
                          <a:solidFill>
                            <a:schemeClr val="tx1">
                              <a:lumMod val="76000"/>
                              <a:lumOff val="24000"/>
                            </a:schemeClr>
                          </a:solidFill>
                        </a:rPr>
                        <a:t>)</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extLst>
                  <a:ext uri="{0D108BD9-81ED-4DB2-BD59-A6C34878D82A}">
                    <a16:rowId xmlns:a16="http://schemas.microsoft.com/office/drawing/2014/main" val="2674638168"/>
                  </a:ext>
                </a:extLst>
              </a:tr>
              <a:tr h="439423">
                <a:tc>
                  <a:txBody>
                    <a:bodyPr/>
                    <a:lstStyle/>
                    <a:p>
                      <a:r>
                        <a:rPr lang="en-US" sz="1300" dirty="0">
                          <a:solidFill>
                            <a:schemeClr val="tx1">
                              <a:lumMod val="76000"/>
                              <a:lumOff val="24000"/>
                            </a:schemeClr>
                          </a:solidFill>
                        </a:rPr>
                        <a:t>防止尾隨的計數器 (</a:t>
                      </a:r>
                      <a:r>
                        <a:rPr lang="en-US" sz="1300" dirty="0">
                          <a:solidFill>
                            <a:schemeClr val="tx1">
                              <a:lumMod val="76000"/>
                              <a:lumOff val="24000"/>
                            </a:schemeClr>
                          </a:solidFill>
                          <a:hlinkClick r:id="rId8"/>
                        </a:rPr>
                        <a:t>Q963</a:t>
                      </a:r>
                      <a:r>
                        <a:rPr lang="en-US" sz="1300" dirty="0">
                          <a:solidFill>
                            <a:schemeClr val="tx1">
                              <a:lumMod val="76000"/>
                              <a:lumOff val="24000"/>
                            </a:schemeClr>
                          </a:solidFill>
                        </a:rPr>
                        <a:t>)</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extLst>
                  <a:ext uri="{0D108BD9-81ED-4DB2-BD59-A6C34878D82A}">
                    <a16:rowId xmlns:a16="http://schemas.microsoft.com/office/drawing/2014/main" val="2253065483"/>
                  </a:ext>
                </a:extLst>
              </a:tr>
              <a:tr h="450769">
                <a:tc>
                  <a:txBody>
                    <a:bodyPr/>
                    <a:lstStyle/>
                    <a:p>
                      <a:r>
                        <a:rPr lang="en-US" sz="1300" dirty="0">
                          <a:solidFill>
                            <a:schemeClr val="tx1">
                              <a:lumMod val="76000"/>
                              <a:lumOff val="24000"/>
                            </a:schemeClr>
                          </a:solidFill>
                        </a:rPr>
                        <a:t>一般監控子彈攝影機 (</a:t>
                      </a:r>
                      <a:r>
                        <a:rPr lang="en-US" sz="1300" dirty="0">
                          <a:solidFill>
                            <a:schemeClr val="tx1">
                              <a:lumMod val="76000"/>
                              <a:lumOff val="24000"/>
                            </a:schemeClr>
                          </a:solidFill>
                          <a:hlinkClick r:id="rId9"/>
                        </a:rPr>
                        <a:t>3xx, 4xx 系列</a:t>
                      </a:r>
                      <a:r>
                        <a:rPr lang="en-US" sz="1300" dirty="0">
                          <a:solidFill>
                            <a:schemeClr val="tx1">
                              <a:lumMod val="76000"/>
                              <a:lumOff val="24000"/>
                            </a:schemeClr>
                          </a:solidFill>
                        </a:rPr>
                        <a:t>)</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extLst>
                  <a:ext uri="{0D108BD9-81ED-4DB2-BD59-A6C34878D82A}">
                    <a16:rowId xmlns:a16="http://schemas.microsoft.com/office/drawing/2014/main" val="1261085878"/>
                  </a:ext>
                </a:extLst>
              </a:tr>
              <a:tr h="450769">
                <a:tc>
                  <a:txBody>
                    <a:bodyPr/>
                    <a:lstStyle/>
                    <a:p>
                      <a:r>
                        <a:rPr lang="en-US" sz="1300" dirty="0">
                          <a:solidFill>
                            <a:schemeClr val="tx1">
                              <a:lumMod val="76000"/>
                              <a:lumOff val="24000"/>
                            </a:schemeClr>
                          </a:solidFill>
                        </a:rPr>
                        <a:t>一般監控半球攝影機 (</a:t>
                      </a:r>
                      <a:r>
                        <a:rPr lang="en-US" sz="1300" dirty="0">
                          <a:solidFill>
                            <a:schemeClr val="tx1">
                              <a:lumMod val="76000"/>
                              <a:lumOff val="24000"/>
                            </a:schemeClr>
                          </a:solidFill>
                          <a:hlinkClick r:id="rId10"/>
                        </a:rPr>
                        <a:t>91x, 7xx, 8xx 系列</a:t>
                      </a:r>
                      <a:r>
                        <a:rPr lang="en-US" sz="1300" dirty="0">
                          <a:solidFill>
                            <a:schemeClr val="tx1">
                              <a:lumMod val="76000"/>
                              <a:lumOff val="24000"/>
                            </a:schemeClr>
                          </a:solidFill>
                        </a:rPr>
                        <a:t>) </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extLst>
                  <a:ext uri="{0D108BD9-81ED-4DB2-BD59-A6C34878D82A}">
                    <a16:rowId xmlns:a16="http://schemas.microsoft.com/office/drawing/2014/main" val="2250837835"/>
                  </a:ext>
                </a:extLst>
              </a:tr>
            </a:tbl>
          </a:graphicData>
        </a:graphic>
      </p:graphicFrame>
    </p:spTree>
    <p:extLst>
      <p:ext uri="{BB962C8B-B14F-4D97-AF65-F5344CB8AC3E}">
        <p14:creationId xmlns:p14="http://schemas.microsoft.com/office/powerpoint/2010/main" val="22440273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CEFD5B-9252-8B0C-13EE-3606AD35C5D9}"/>
            </a:ext>
          </a:extLst>
        </p:cNvPr>
        <p:cNvGrpSpPr/>
        <p:nvPr/>
      </p:nvGrpSpPr>
      <p:grpSpPr>
        <a:xfrm>
          <a:off x="0" y="0"/>
          <a:ext cx="0" cy="0"/>
          <a:chOff x="0" y="0"/>
          <a:chExt cx="0" cy="0"/>
        </a:xfrm>
      </p:grpSpPr>
      <p:sp>
        <p:nvSpPr>
          <p:cNvPr id="18" name="Title 1">
            <a:extLst>
              <a:ext uri="{FF2B5EF4-FFF2-40B4-BE49-F238E27FC236}">
                <a16:creationId xmlns:a16="http://schemas.microsoft.com/office/drawing/2014/main" id="{9A51EC23-242D-29C0-CE00-2EEB35E76D82}"/>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產品與管理伺服器</a:t>
            </a:r>
          </a:p>
        </p:txBody>
      </p:sp>
      <p:graphicFrame>
        <p:nvGraphicFramePr>
          <p:cNvPr id="2" name="Table 1">
            <a:extLst>
              <a:ext uri="{FF2B5EF4-FFF2-40B4-BE49-F238E27FC236}">
                <a16:creationId xmlns:a16="http://schemas.microsoft.com/office/drawing/2014/main" id="{5E5C7C0C-2BE7-FBC9-FCB0-5EB06CF8FBAE}"/>
              </a:ext>
            </a:extLst>
          </p:cNvPr>
          <p:cNvGraphicFramePr>
            <a:graphicFrameLocks noGrp="1"/>
          </p:cNvGraphicFramePr>
          <p:nvPr>
            <p:extLst>
              <p:ext uri="{D42A27DB-BD31-4B8C-83A1-F6EECF244321}">
                <p14:modId xmlns:p14="http://schemas.microsoft.com/office/powerpoint/2010/main" val="966673659"/>
              </p:ext>
            </p:extLst>
          </p:nvPr>
        </p:nvGraphicFramePr>
        <p:xfrm>
          <a:off x="463752" y="2078928"/>
          <a:ext cx="8028398" cy="3620371"/>
        </p:xfrm>
        <a:graphic>
          <a:graphicData uri="http://schemas.openxmlformats.org/drawingml/2006/table">
            <a:tbl>
              <a:tblPr firstRow="1" bandRow="1">
                <a:tableStyleId>{5C22544A-7EE6-4342-B048-85BDC9FD1C3A}</a:tableStyleId>
              </a:tblPr>
              <a:tblGrid>
                <a:gridCol w="3646521">
                  <a:extLst>
                    <a:ext uri="{9D8B030D-6E8A-4147-A177-3AD203B41FA5}">
                      <a16:colId xmlns:a16="http://schemas.microsoft.com/office/drawing/2014/main" val="2167205820"/>
                    </a:ext>
                  </a:extLst>
                </a:gridCol>
                <a:gridCol w="2136618">
                  <a:extLst>
                    <a:ext uri="{9D8B030D-6E8A-4147-A177-3AD203B41FA5}">
                      <a16:colId xmlns:a16="http://schemas.microsoft.com/office/drawing/2014/main" val="2565856468"/>
                    </a:ext>
                  </a:extLst>
                </a:gridCol>
                <a:gridCol w="2245259">
                  <a:extLst>
                    <a:ext uri="{9D8B030D-6E8A-4147-A177-3AD203B41FA5}">
                      <a16:colId xmlns:a16="http://schemas.microsoft.com/office/drawing/2014/main" val="3900648050"/>
                    </a:ext>
                  </a:extLst>
                </a:gridCol>
              </a:tblGrid>
              <a:tr h="450769">
                <a:tc>
                  <a:txBody>
                    <a:bodyPr/>
                    <a:lstStyle/>
                    <a:p>
                      <a:endParaRPr lang="en-US" sz="1300" b="1" kern="1200" dirty="0">
                        <a:solidFill>
                          <a:schemeClr val="bg1"/>
                        </a:solidFill>
                        <a:latin typeface="+mn-lt"/>
                        <a:ea typeface="+mn-ea"/>
                        <a:cs typeface="+mn-cs"/>
                      </a:endParaRPr>
                    </a:p>
                  </a:txBody>
                  <a:tcPr/>
                </a:tc>
                <a:tc>
                  <a:txBody>
                    <a:bodyPr/>
                    <a:lstStyle/>
                    <a:p>
                      <a:r>
                        <a:rPr lang="en-US" sz="1300" dirty="0">
                          <a:solidFill>
                            <a:schemeClr val="bg1"/>
                          </a:solidFill>
                        </a:rPr>
                        <a:t>Windows NVR (NVR 3)</a:t>
                      </a:r>
                    </a:p>
                  </a:txBody>
                  <a:tcPr/>
                </a:tc>
                <a:tc>
                  <a:txBody>
                    <a:bodyPr/>
                    <a:lstStyle/>
                    <a:p>
                      <a:r>
                        <a:rPr lang="en-US" sz="1300" dirty="0">
                          <a:solidFill>
                            <a:schemeClr val="bg1"/>
                          </a:solidFill>
                        </a:rPr>
                        <a:t>門禁控制智慧伺服器</a:t>
                      </a:r>
                    </a:p>
                  </a:txBody>
                  <a:tcPr/>
                </a:tc>
                <a:extLst>
                  <a:ext uri="{0D108BD9-81ED-4DB2-BD59-A6C34878D82A}">
                    <a16:rowId xmlns:a16="http://schemas.microsoft.com/office/drawing/2014/main" val="2090737549"/>
                  </a:ext>
                </a:extLst>
              </a:tr>
              <a:tr h="450769">
                <a:tc>
                  <a:txBody>
                    <a:bodyPr/>
                    <a:lstStyle/>
                    <a:p>
                      <a:r>
                        <a:rPr lang="en-US" sz="1300" dirty="0">
                          <a:solidFill>
                            <a:schemeClr val="tx1">
                              <a:lumMod val="76000"/>
                              <a:lumOff val="24000"/>
                            </a:schemeClr>
                          </a:solidFill>
                        </a:rPr>
                        <a:t>熱成像攝影機 (</a:t>
                      </a:r>
                      <a:r>
                        <a:rPr lang="en-US" sz="1300" dirty="0">
                          <a:solidFill>
                            <a:schemeClr val="tx1">
                              <a:lumMod val="76000"/>
                              <a:lumOff val="24000"/>
                            </a:schemeClr>
                          </a:solidFill>
                          <a:hlinkClick r:id="rId3"/>
                        </a:rPr>
                        <a:t>VMGB-370</a:t>
                      </a:r>
                      <a:r>
                        <a:rPr lang="en-US" sz="1300" dirty="0">
                          <a:solidFill>
                            <a:schemeClr val="tx1">
                              <a:lumMod val="76000"/>
                              <a:lumOff val="24000"/>
                            </a:schemeClr>
                          </a:solidFill>
                        </a:rPr>
                        <a:t>, </a:t>
                      </a:r>
                      <a:r>
                        <a:rPr lang="en-US" sz="1300" dirty="0">
                          <a:solidFill>
                            <a:schemeClr val="tx1">
                              <a:lumMod val="76000"/>
                              <a:lumOff val="24000"/>
                            </a:schemeClr>
                          </a:solidFill>
                          <a:hlinkClick r:id="rId4"/>
                        </a:rPr>
                        <a:t>VMGB-371</a:t>
                      </a:r>
                      <a:r>
                        <a:rPr lang="en-US" sz="1300" dirty="0">
                          <a:solidFill>
                            <a:schemeClr val="tx1">
                              <a:lumMod val="76000"/>
                              <a:lumOff val="24000"/>
                            </a:schemeClr>
                          </a:solidFill>
                        </a:rPr>
                        <a:t>)</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extLst>
                  <a:ext uri="{0D108BD9-81ED-4DB2-BD59-A6C34878D82A}">
                    <a16:rowId xmlns:a16="http://schemas.microsoft.com/office/drawing/2014/main" val="2078924313"/>
                  </a:ext>
                </a:extLst>
              </a:tr>
              <a:tr h="439423">
                <a:tc>
                  <a:txBody>
                    <a:bodyPr/>
                    <a:lstStyle/>
                    <a:p>
                      <a:r>
                        <a:rPr lang="en-US" sz="1300" dirty="0">
                          <a:solidFill>
                            <a:schemeClr val="tx1">
                              <a:lumMod val="76000"/>
                              <a:lumOff val="24000"/>
                            </a:schemeClr>
                          </a:solidFill>
                        </a:rPr>
                        <a:t>對講機 (</a:t>
                      </a:r>
                      <a:r>
                        <a:rPr lang="en-US" sz="1300" dirty="0">
                          <a:solidFill>
                            <a:schemeClr val="tx1">
                              <a:lumMod val="76000"/>
                              <a:lumOff val="24000"/>
                            </a:schemeClr>
                          </a:solidFill>
                          <a:hlinkClick r:id="rId5"/>
                        </a:rPr>
                        <a:t>Q950</a:t>
                      </a:r>
                      <a:r>
                        <a:rPr lang="en-US" sz="1300" dirty="0">
                          <a:solidFill>
                            <a:schemeClr val="tx1">
                              <a:lumMod val="76000"/>
                              <a:lumOff val="24000"/>
                            </a:schemeClr>
                          </a:solidFill>
                        </a:rPr>
                        <a:t>)</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endParaRPr lang="en-US" sz="1300" dirty="0">
                        <a:solidFill>
                          <a:schemeClr val="tx1">
                            <a:lumMod val="76000"/>
                            <a:lumOff val="24000"/>
                          </a:schemeClr>
                        </a:solidFill>
                      </a:endParaRPr>
                    </a:p>
                  </a:txBody>
                  <a:tcPr anchor="ctr"/>
                </a:tc>
                <a:extLst>
                  <a:ext uri="{0D108BD9-81ED-4DB2-BD59-A6C34878D82A}">
                    <a16:rowId xmlns:a16="http://schemas.microsoft.com/office/drawing/2014/main" val="2461784252"/>
                  </a:ext>
                </a:extLst>
              </a:tr>
              <a:tr h="450769">
                <a:tc>
                  <a:txBody>
                    <a:bodyPr/>
                    <a:lstStyle/>
                    <a:p>
                      <a:pPr marL="0" marR="0" lvl="0" indent="0" algn="l" rtl="0" eaLnBrk="1" fontAlgn="auto" latinLnBrk="0" hangingPunct="1">
                        <a:lnSpc>
                          <a:spcPct val="100000"/>
                        </a:lnSpc>
                        <a:spcBef>
                          <a:spcPts val="0"/>
                        </a:spcBef>
                        <a:spcAft>
                          <a:spcPts val="0"/>
                        </a:spcAft>
                        <a:buClrTx/>
                        <a:buSzTx/>
                        <a:buFontTx/>
                        <a:buNone/>
                      </a:pPr>
                      <a:r>
                        <a:rPr lang="en-US" sz="1300">
                          <a:solidFill>
                            <a:schemeClr val="tx1">
                              <a:lumMod val="76000"/>
                              <a:lumOff val="24000"/>
                            </a:schemeClr>
                          </a:solidFill>
                        </a:rPr>
                        <a:t>自動車牌識別子彈攝影機 (</a:t>
                      </a:r>
                      <a:r>
                        <a:rPr lang="en-US" sz="1300" dirty="0">
                          <a:solidFill>
                            <a:schemeClr val="tx1">
                              <a:lumMod val="76000"/>
                              <a:lumOff val="24000"/>
                            </a:schemeClr>
                          </a:solidFill>
                          <a:hlinkClick r:id="rId6"/>
                        </a:rPr>
                        <a:t>A426</a:t>
                      </a:r>
                      <a:r>
                        <a:rPr lang="en-US" sz="1300">
                          <a:solidFill>
                            <a:schemeClr val="tx1">
                              <a:lumMod val="76000"/>
                              <a:lumOff val="24000"/>
                            </a:schemeClr>
                          </a:solidFill>
                        </a:rPr>
                        <a:t>)</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extLst>
                  <a:ext uri="{0D108BD9-81ED-4DB2-BD59-A6C34878D82A}">
                    <a16:rowId xmlns:a16="http://schemas.microsoft.com/office/drawing/2014/main" val="2210431295"/>
                  </a:ext>
                </a:extLst>
              </a:tr>
              <a:tr h="439423">
                <a:tc>
                  <a:txBody>
                    <a:bodyPr/>
                    <a:lstStyle/>
                    <a:p>
                      <a:pPr marL="0" marR="0" lvl="0" indent="0" algn="l" rtl="0" eaLnBrk="1" fontAlgn="auto" latinLnBrk="0" hangingPunct="1">
                        <a:lnSpc>
                          <a:spcPct val="100000"/>
                        </a:lnSpc>
                        <a:spcBef>
                          <a:spcPts val="0"/>
                        </a:spcBef>
                        <a:spcAft>
                          <a:spcPts val="0"/>
                        </a:spcAft>
                        <a:buClrTx/>
                        <a:buSzTx/>
                        <a:buFontTx/>
                        <a:buNone/>
                      </a:pPr>
                      <a:r>
                        <a:rPr lang="en-US" sz="1300" dirty="0">
                          <a:solidFill>
                            <a:schemeClr val="tx1">
                              <a:lumMod val="76000"/>
                              <a:lumOff val="24000"/>
                            </a:schemeClr>
                          </a:solidFill>
                        </a:rPr>
                        <a:t>門禁控制門站 (</a:t>
                      </a:r>
                      <a:r>
                        <a:rPr lang="en-US" sz="1300" dirty="0">
                          <a:solidFill>
                            <a:schemeClr val="tx1">
                              <a:lumMod val="76000"/>
                              <a:lumOff val="24000"/>
                            </a:schemeClr>
                          </a:solidFill>
                          <a:hlinkClick r:id="rId7"/>
                        </a:rPr>
                        <a:t>R1- R7- 系列讀取器/控制器</a:t>
                      </a:r>
                      <a:r>
                        <a:rPr lang="en-US" sz="1300" dirty="0">
                          <a:solidFill>
                            <a:schemeClr val="tx1">
                              <a:lumMod val="76000"/>
                              <a:lumOff val="24000"/>
                            </a:schemeClr>
                          </a:solidFill>
                        </a:rPr>
                        <a:t>)</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r>
                        <a:rPr lang="en-US" sz="1000" dirty="0">
                          <a:solidFill>
                            <a:schemeClr val="tx1">
                              <a:lumMod val="76000"/>
                              <a:lumOff val="24000"/>
                            </a:schemeClr>
                          </a:solidFill>
                        </a:rPr>
                        <a:t>是</a:t>
                      </a:r>
                    </a:p>
                  </a:txBody>
                  <a:tcPr anchor="ctr"/>
                </a:tc>
                <a:extLst>
                  <a:ext uri="{0D108BD9-81ED-4DB2-BD59-A6C34878D82A}">
                    <a16:rowId xmlns:a16="http://schemas.microsoft.com/office/drawing/2014/main" val="2674638168"/>
                  </a:ext>
                </a:extLst>
              </a:tr>
              <a:tr h="439423">
                <a:tc>
                  <a:txBody>
                    <a:bodyPr/>
                    <a:lstStyle/>
                    <a:p>
                      <a:r>
                        <a:rPr lang="en-US" sz="1300" dirty="0">
                          <a:solidFill>
                            <a:schemeClr val="tx1">
                              <a:lumMod val="76000"/>
                              <a:lumOff val="24000"/>
                            </a:schemeClr>
                          </a:solidFill>
                        </a:rPr>
                        <a:t>防止尾隨的計數器 (</a:t>
                      </a:r>
                      <a:r>
                        <a:rPr lang="en-US" sz="1300" dirty="0">
                          <a:solidFill>
                            <a:schemeClr val="tx1">
                              <a:lumMod val="76000"/>
                              <a:lumOff val="24000"/>
                            </a:schemeClr>
                          </a:solidFill>
                          <a:hlinkClick r:id="rId8"/>
                        </a:rPr>
                        <a:t>Q963</a:t>
                      </a:r>
                      <a:r>
                        <a:rPr lang="en-US" sz="1300" dirty="0">
                          <a:solidFill>
                            <a:schemeClr val="tx1">
                              <a:lumMod val="76000"/>
                              <a:lumOff val="24000"/>
                            </a:schemeClr>
                          </a:solidFill>
                        </a:rPr>
                        <a:t>)</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extLst>
                  <a:ext uri="{0D108BD9-81ED-4DB2-BD59-A6C34878D82A}">
                    <a16:rowId xmlns:a16="http://schemas.microsoft.com/office/drawing/2014/main" val="2253065483"/>
                  </a:ext>
                </a:extLst>
              </a:tr>
              <a:tr h="450769">
                <a:tc>
                  <a:txBody>
                    <a:bodyPr/>
                    <a:lstStyle/>
                    <a:p>
                      <a:r>
                        <a:rPr lang="en-US" sz="1300" dirty="0">
                          <a:solidFill>
                            <a:schemeClr val="tx1">
                              <a:lumMod val="76000"/>
                              <a:lumOff val="24000"/>
                            </a:schemeClr>
                          </a:solidFill>
                        </a:rPr>
                        <a:t>一般監控子彈攝影機 (</a:t>
                      </a:r>
                      <a:r>
                        <a:rPr lang="en-US" sz="1300" dirty="0">
                          <a:solidFill>
                            <a:schemeClr val="tx1">
                              <a:lumMod val="76000"/>
                              <a:lumOff val="24000"/>
                            </a:schemeClr>
                          </a:solidFill>
                          <a:hlinkClick r:id="rId9"/>
                        </a:rPr>
                        <a:t>3xx, 4xx 系列</a:t>
                      </a:r>
                      <a:r>
                        <a:rPr lang="en-US" sz="1300" dirty="0">
                          <a:solidFill>
                            <a:schemeClr val="tx1">
                              <a:lumMod val="76000"/>
                              <a:lumOff val="24000"/>
                            </a:schemeClr>
                          </a:solidFill>
                        </a:rPr>
                        <a:t>)</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extLst>
                  <a:ext uri="{0D108BD9-81ED-4DB2-BD59-A6C34878D82A}">
                    <a16:rowId xmlns:a16="http://schemas.microsoft.com/office/drawing/2014/main" val="1261085878"/>
                  </a:ext>
                </a:extLst>
              </a:tr>
              <a:tr h="450769">
                <a:tc>
                  <a:txBody>
                    <a:bodyPr/>
                    <a:lstStyle/>
                    <a:p>
                      <a:r>
                        <a:rPr lang="en-US" sz="1300" dirty="0">
                          <a:solidFill>
                            <a:schemeClr val="tx1">
                              <a:lumMod val="76000"/>
                              <a:lumOff val="24000"/>
                            </a:schemeClr>
                          </a:solidFill>
                        </a:rPr>
                        <a:t>一般監控半球攝影機 (</a:t>
                      </a:r>
                      <a:r>
                        <a:rPr lang="en-US" sz="1300" dirty="0">
                          <a:solidFill>
                            <a:schemeClr val="tx1">
                              <a:lumMod val="76000"/>
                              <a:lumOff val="24000"/>
                            </a:schemeClr>
                          </a:solidFill>
                          <a:hlinkClick r:id="rId10"/>
                        </a:rPr>
                        <a:t>91x, 7xx, 8xx 系列</a:t>
                      </a:r>
                      <a:r>
                        <a:rPr lang="en-US" sz="1300" dirty="0">
                          <a:solidFill>
                            <a:schemeClr val="tx1">
                              <a:lumMod val="76000"/>
                              <a:lumOff val="24000"/>
                            </a:schemeClr>
                          </a:solidFill>
                        </a:rPr>
                        <a:t>) </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extLst>
                  <a:ext uri="{0D108BD9-81ED-4DB2-BD59-A6C34878D82A}">
                    <a16:rowId xmlns:a16="http://schemas.microsoft.com/office/drawing/2014/main" val="2250837835"/>
                  </a:ext>
                </a:extLst>
              </a:tr>
            </a:tbl>
          </a:graphicData>
        </a:graphic>
      </p:graphicFrame>
    </p:spTree>
    <p:extLst>
      <p:ext uri="{BB962C8B-B14F-4D97-AF65-F5344CB8AC3E}">
        <p14:creationId xmlns:p14="http://schemas.microsoft.com/office/powerpoint/2010/main" val="278731393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Windows NVR (NVR 3)</a:t>
            </a:r>
          </a:p>
        </p:txBody>
      </p:sp>
      <p:graphicFrame>
        <p:nvGraphicFramePr>
          <p:cNvPr id="2" name="Table 1">
            <a:extLst>
              <a:ext uri="{FF2B5EF4-FFF2-40B4-BE49-F238E27FC236}">
                <a16:creationId xmlns:a16="http://schemas.microsoft.com/office/drawing/2014/main" id="{AAE5D16D-00F8-0576-61EF-850747E8ECC4}"/>
              </a:ext>
            </a:extLst>
          </p:cNvPr>
          <p:cNvGraphicFramePr>
            <a:graphicFrameLocks noGrp="1"/>
          </p:cNvGraphicFramePr>
          <p:nvPr>
            <p:extLst>
              <p:ext uri="{D42A27DB-BD31-4B8C-83A1-F6EECF244321}">
                <p14:modId xmlns:p14="http://schemas.microsoft.com/office/powerpoint/2010/main" val="1492105648"/>
              </p:ext>
            </p:extLst>
          </p:nvPr>
        </p:nvGraphicFramePr>
        <p:xfrm>
          <a:off x="503548" y="2727504"/>
          <a:ext cx="8136904" cy="3962400"/>
        </p:xfrm>
        <a:graphic>
          <a:graphicData uri="http://schemas.openxmlformats.org/drawingml/2006/table">
            <a:tbl>
              <a:tblPr firstRow="1" bandRow="1">
                <a:tableStyleId>{5940675A-B579-460E-94D1-54222C63F5DA}</a:tableStyleId>
              </a:tblPr>
              <a:tblGrid>
                <a:gridCol w="4068451">
                  <a:extLst>
                    <a:ext uri="{9D8B030D-6E8A-4147-A177-3AD203B41FA5}">
                      <a16:colId xmlns:a16="http://schemas.microsoft.com/office/drawing/2014/main" val="20001"/>
                    </a:ext>
                  </a:extLst>
                </a:gridCol>
                <a:gridCol w="1989021">
                  <a:extLst>
                    <a:ext uri="{9D8B030D-6E8A-4147-A177-3AD203B41FA5}">
                      <a16:colId xmlns:a16="http://schemas.microsoft.com/office/drawing/2014/main" val="468612955"/>
                    </a:ext>
                  </a:extLst>
                </a:gridCol>
                <a:gridCol w="2079432">
                  <a:extLst>
                    <a:ext uri="{9D8B030D-6E8A-4147-A177-3AD203B41FA5}">
                      <a16:colId xmlns:a16="http://schemas.microsoft.com/office/drawing/2014/main" val="866930826"/>
                    </a:ext>
                  </a:extLst>
                </a:gridCol>
              </a:tblGrid>
              <a:tr h="273647">
                <a:tc>
                  <a:txBody>
                    <a:bodyPr/>
                    <a:lstStyle/>
                    <a:p>
                      <a:r>
                        <a:rPr lang="en-US" sz="1400" b="1" dirty="0"/>
                        <a:t>功能</a:t>
                      </a:r>
                    </a:p>
                  </a:txBody>
                  <a:tcPr>
                    <a:solidFill>
                      <a:schemeClr val="bg1">
                        <a:lumMod val="95000"/>
                      </a:schemeClr>
                    </a:solidFill>
                  </a:tcPr>
                </a:tc>
                <a:tc>
                  <a:txBody>
                    <a:bodyPr/>
                    <a:lstStyle/>
                    <a:p>
                      <a:r>
                        <a:rPr lang="en-US" sz="1400" b="1" dirty="0"/>
                        <a:t>NVR 3 商業版</a:t>
                      </a:r>
                    </a:p>
                  </a:txBody>
                  <a:tcPr>
                    <a:solidFill>
                      <a:schemeClr val="bg1">
                        <a:lumMod val="95000"/>
                      </a:schemeClr>
                    </a:solidFill>
                  </a:tcPr>
                </a:tc>
                <a:tc>
                  <a:txBody>
                    <a:bodyPr/>
                    <a:lstStyle/>
                    <a:p>
                      <a:r>
                        <a:rPr lang="en-US" sz="1400" b="1" dirty="0"/>
                        <a:t>NVR 3 企業版</a:t>
                      </a:r>
                    </a:p>
                  </a:txBody>
                  <a:tcPr>
                    <a:solidFill>
                      <a:schemeClr val="bg1">
                        <a:lumMod val="95000"/>
                      </a:schemeClr>
                    </a:solidFill>
                  </a:tcPr>
                </a:tc>
                <a:extLst>
                  <a:ext uri="{0D108BD9-81ED-4DB2-BD59-A6C34878D82A}">
                    <a16:rowId xmlns:a16="http://schemas.microsoft.com/office/drawing/2014/main" val="10000"/>
                  </a:ext>
                </a:extLst>
              </a:tr>
              <a:tr h="273647">
                <a:tc>
                  <a:txBody>
                    <a:bodyPr/>
                    <a:lstStyle/>
                    <a:p>
                      <a:r>
                        <a:rPr lang="en-US" sz="1400" dirty="0"/>
                        <a:t>最大通道數</a:t>
                      </a:r>
                    </a:p>
                  </a:txBody>
                  <a:tcPr anchor="ctr"/>
                </a:tc>
                <a:tc>
                  <a:txBody>
                    <a:bodyPr/>
                    <a:lstStyle/>
                    <a:p>
                      <a:r>
                        <a:rPr lang="en-US" sz="1400" dirty="0"/>
                        <a:t>100</a:t>
                      </a:r>
                    </a:p>
                  </a:txBody>
                  <a:tcPr anchor="ctr"/>
                </a:tc>
                <a:tc>
                  <a:txBody>
                    <a:bodyPr/>
                    <a:lstStyle/>
                    <a:p>
                      <a:r>
                        <a:rPr lang="en-US" sz="1400" dirty="0"/>
                        <a:t>200 </a:t>
                      </a:r>
                      <a:r>
                        <a:rPr lang="en-US" sz="1200" dirty="0">
                          <a:solidFill>
                            <a:schemeClr val="tx1">
                              <a:lumMod val="65000"/>
                              <a:lumOff val="35000"/>
                            </a:schemeClr>
                          </a:solidFill>
                        </a:rPr>
                        <a:t>(獨立 NVR 256)</a:t>
                      </a:r>
                      <a:endParaRPr lang="en-US" sz="1400" dirty="0">
                        <a:solidFill>
                          <a:schemeClr val="tx1">
                            <a:lumMod val="65000"/>
                            <a:lumOff val="35000"/>
                          </a:schemeClr>
                        </a:solidFill>
                      </a:endParaRPr>
                    </a:p>
                  </a:txBody>
                  <a:tcPr anchor="ctr"/>
                </a:tc>
                <a:extLst>
                  <a:ext uri="{0D108BD9-81ED-4DB2-BD59-A6C34878D82A}">
                    <a16:rowId xmlns:a16="http://schemas.microsoft.com/office/drawing/2014/main" val="10001"/>
                  </a:ext>
                </a:extLst>
              </a:tr>
              <a:tr h="273647">
                <a:tc>
                  <a:txBody>
                    <a:bodyPr/>
                    <a:lstStyle/>
                    <a:p>
                      <a:r>
                        <a:rPr lang="en-US" sz="1400" dirty="0"/>
                        <a:t>免費的 ACTi 相機通道包含</a:t>
                      </a:r>
                    </a:p>
                  </a:txBody>
                  <a:tcPr anchor="ctr"/>
                </a:tc>
                <a:tc>
                  <a:txBody>
                    <a:bodyPr/>
                    <a:lstStyle/>
                    <a:p>
                      <a:r>
                        <a:rPr lang="en-US" sz="1400" dirty="0"/>
                        <a:t>32</a:t>
                      </a:r>
                    </a:p>
                  </a:txBody>
                  <a:tcPr anchor="ctr"/>
                </a:tc>
                <a:tc>
                  <a:txBody>
                    <a:bodyPr/>
                    <a:lstStyle/>
                    <a:p>
                      <a:r>
                        <a:rPr lang="en-US" sz="1400" dirty="0"/>
                        <a:t>1</a:t>
                      </a:r>
                    </a:p>
                  </a:txBody>
                  <a:tcPr anchor="ctr"/>
                </a:tc>
                <a:extLst>
                  <a:ext uri="{0D108BD9-81ED-4DB2-BD59-A6C34878D82A}">
                    <a16:rowId xmlns:a16="http://schemas.microsoft.com/office/drawing/2014/main" val="10002"/>
                  </a:ext>
                </a:extLst>
              </a:tr>
              <a:tr h="273647">
                <a:tc>
                  <a:txBody>
                    <a:bodyPr/>
                    <a:lstStyle/>
                    <a:p>
                      <a:r>
                        <a:rPr lang="en-US" sz="1400" dirty="0"/>
                        <a:t/>
                      </a:r>
                      <a:r>
                        <a:rPr lang="en-US" sz="1400" baseline="30000" dirty="0"/>
                        <a:t/>
                      </a:r>
                      <a:r>
                        <a:rPr lang="en-US" sz="1400" dirty="0"/>
                        <a:t>免費的第三方相機通道包含</a:t>
                      </a:r>
                    </a:p>
                  </a:txBody>
                  <a:tcPr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TW" sz="1400" dirty="0"/>
                        <a:t>1</a:t>
                      </a:r>
                    </a:p>
                  </a:txBody>
                  <a:tcPr anchor="ctr"/>
                </a:tc>
                <a:tc>
                  <a:txBody>
                    <a:bodyPr/>
                    <a:lstStyle/>
                    <a:p>
                      <a:r>
                        <a:rPr lang="en-US" altLang="zh-TW" sz="1400" dirty="0"/>
                        <a:t>1</a:t>
                      </a:r>
                    </a:p>
                  </a:txBody>
                  <a:tcPr anchor="ctr"/>
                </a:tc>
                <a:extLst>
                  <a:ext uri="{0D108BD9-81ED-4DB2-BD59-A6C34878D82A}">
                    <a16:rowId xmlns:a16="http://schemas.microsoft.com/office/drawing/2014/main" val="3732438586"/>
                  </a:ext>
                </a:extLst>
              </a:tr>
              <a:tr h="273647">
                <a:tc>
                  <a:txBody>
                    <a:bodyPr/>
                    <a:lstStyle/>
                    <a:p>
                      <a:r>
                        <a:rPr lang="en-US" sz="1100" dirty="0"/>
                        <a:t>中央管理系統支援</a:t>
                      </a:r>
                    </a:p>
                  </a:txBody>
                  <a:tcPr anchor="ctr"/>
                </a:tc>
                <a:tc>
                  <a:txBody>
                    <a:bodyPr/>
                    <a:lstStyle/>
                    <a:p>
                      <a:r>
                        <a:rPr lang="en-US" sz="1400" dirty="0"/>
                        <a:t>否</a:t>
                      </a:r>
                    </a:p>
                  </a:txBody>
                  <a:tcPr anchor="ctr"/>
                </a:tc>
                <a:tc>
                  <a:txBody>
                    <a:bodyPr/>
                    <a:lstStyle/>
                    <a:p>
                      <a:r>
                        <a:rPr lang="en-US" sz="1400" dirty="0"/>
                        <a:t>是</a:t>
                      </a:r>
                    </a:p>
                  </a:txBody>
                  <a:tcPr anchor="ctr"/>
                </a:tc>
                <a:extLst>
                  <a:ext uri="{0D108BD9-81ED-4DB2-BD59-A6C34878D82A}">
                    <a16:rowId xmlns:a16="http://schemas.microsoft.com/office/drawing/2014/main" val="1080548930"/>
                  </a:ext>
                </a:extLst>
              </a:tr>
              <a:tr h="273647">
                <a:tc>
                  <a:txBody>
                    <a:bodyPr/>
                    <a:lstStyle/>
                    <a:p>
                      <a:r>
                        <a:rPr lang="en-US" sz="1400" dirty="0"/>
                        <a:t>POS、門禁控制、網絡 IO 支援</a:t>
                      </a:r>
                    </a:p>
                  </a:txBody>
                  <a:tcPr anchor="ctr"/>
                </a:tc>
                <a:tc>
                  <a:txBody>
                    <a:bodyPr/>
                    <a:lstStyle/>
                    <a:p>
                      <a:r>
                        <a:rPr lang="en-US" sz="1400" dirty="0"/>
                        <a:t>否</a:t>
                      </a:r>
                    </a:p>
                  </a:txBody>
                  <a:tcPr anchor="ctr"/>
                </a:tc>
                <a:tc>
                  <a:txBody>
                    <a:bodyPr/>
                    <a:lstStyle/>
                    <a:p>
                      <a:r>
                        <a:rPr lang="en-US" sz="1400" dirty="0"/>
                        <a:t>是</a:t>
                      </a:r>
                    </a:p>
                  </a:txBody>
                  <a:tcPr anchor="ctr"/>
                </a:tc>
                <a:extLst>
                  <a:ext uri="{0D108BD9-81ED-4DB2-BD59-A6C34878D82A}">
                    <a16:rowId xmlns:a16="http://schemas.microsoft.com/office/drawing/2014/main" val="10003"/>
                  </a:ext>
                </a:extLst>
              </a:tr>
              <a:tr h="273647">
                <a:tc>
                  <a:txBody>
                    <a:bodyPr/>
                    <a:lstStyle/>
                    <a:p>
                      <a:r>
                        <a:rPr lang="en-US" sz="1400" dirty="0" err="1"/>
                        <a:t>eMap</a:t>
                      </a:r>
                      <a:endParaRPr lang="en-US" sz="1400" dirty="0"/>
                    </a:p>
                  </a:txBody>
                  <a:tcPr anchor="ctr"/>
                </a:tc>
                <a:tc>
                  <a:txBody>
                    <a:bodyPr/>
                    <a:lstStyle/>
                    <a:p>
                      <a:r>
                        <a:rPr lang="en-US" sz="1400" dirty="0"/>
                        <a:t>是</a:t>
                      </a:r>
                    </a:p>
                  </a:txBody>
                  <a:tcPr anchor="ctr"/>
                </a:tc>
                <a:tc>
                  <a:txBody>
                    <a:bodyPr/>
                    <a:lstStyle/>
                    <a:p>
                      <a:r>
                        <a:rPr lang="en-US" sz="1400" dirty="0"/>
                        <a:t>是</a:t>
                      </a:r>
                    </a:p>
                  </a:txBody>
                  <a:tcPr anchor="ctr"/>
                </a:tc>
                <a:extLst>
                  <a:ext uri="{0D108BD9-81ED-4DB2-BD59-A6C34878D82A}">
                    <a16:rowId xmlns:a16="http://schemas.microsoft.com/office/drawing/2014/main" val="10004"/>
                  </a:ext>
                </a:extLst>
              </a:tr>
              <a:tr h="273647">
                <a:tc>
                  <a:txBody>
                    <a:bodyPr/>
                    <a:lstStyle/>
                    <a:p>
                      <a:r>
                        <a:rPr lang="en-US" sz="1400" dirty="0"/>
                        <a:t>谷歌地圖</a:t>
                      </a:r>
                    </a:p>
                  </a:txBody>
                  <a:tcPr anchor="ctr"/>
                </a:tc>
                <a:tc>
                  <a:txBody>
                    <a:bodyPr/>
                    <a:lstStyle/>
                    <a:p>
                      <a:r>
                        <a:rPr lang="en-US" sz="1400" dirty="0"/>
                        <a:t>否</a:t>
                      </a:r>
                    </a:p>
                  </a:txBody>
                  <a:tcPr anchor="ctr"/>
                </a:tc>
                <a:tc>
                  <a:txBody>
                    <a:bodyPr/>
                    <a:lstStyle/>
                    <a:p>
                      <a:r>
                        <a:rPr lang="en-US" sz="1400" dirty="0"/>
                        <a:t>是</a:t>
                      </a:r>
                    </a:p>
                  </a:txBody>
                  <a:tcPr anchor="ctr"/>
                </a:tc>
                <a:extLst>
                  <a:ext uri="{0D108BD9-81ED-4DB2-BD59-A6C34878D82A}">
                    <a16:rowId xmlns:a16="http://schemas.microsoft.com/office/drawing/2014/main" val="420238445"/>
                  </a:ext>
                </a:extLst>
              </a:tr>
              <a:tr h="273647">
                <a:tc>
                  <a:txBody>
                    <a:bodyPr/>
                    <a:lstStyle/>
                    <a:p>
                      <a:r>
                        <a:rPr lang="en-US" sz="1400" dirty="0"/>
                        <a:t>顯示中的嵌入式網站</a:t>
                      </a:r>
                    </a:p>
                  </a:txBody>
                  <a:tcPr anchor="ctr"/>
                </a:tc>
                <a:tc>
                  <a:txBody>
                    <a:bodyPr/>
                    <a:lstStyle/>
                    <a:p>
                      <a:r>
                        <a:rPr lang="en-US" sz="1400" dirty="0"/>
                        <a:t>否</a:t>
                      </a:r>
                    </a:p>
                  </a:txBody>
                  <a:tcPr anchor="ctr"/>
                </a:tc>
                <a:tc>
                  <a:txBody>
                    <a:bodyPr/>
                    <a:lstStyle/>
                    <a:p>
                      <a:r>
                        <a:rPr lang="en-US" sz="1400" dirty="0"/>
                        <a:t>是</a:t>
                      </a:r>
                    </a:p>
                  </a:txBody>
                  <a:tcPr anchor="ctr"/>
                </a:tc>
                <a:extLst>
                  <a:ext uri="{0D108BD9-81ED-4DB2-BD59-A6C34878D82A}">
                    <a16:rowId xmlns:a16="http://schemas.microsoft.com/office/drawing/2014/main" val="3112262903"/>
                  </a:ext>
                </a:extLst>
              </a:tr>
              <a:tr h="273647">
                <a:tc>
                  <a:txBody>
                    <a:bodyPr/>
                    <a:lstStyle/>
                    <a:p>
                      <a:r>
                        <a:rPr lang="en-US" sz="1400" dirty="0"/>
                        <a:t>PTZ 控制</a:t>
                      </a:r>
                    </a:p>
                  </a:txBody>
                  <a:tcPr anchor="ctr"/>
                </a:tc>
                <a:tc>
                  <a:txBody>
                    <a:bodyPr/>
                    <a:lstStyle/>
                    <a:p>
                      <a:r>
                        <a:rPr lang="en-US" sz="1400" dirty="0"/>
                        <a:t>是</a:t>
                      </a:r>
                    </a:p>
                  </a:txBody>
                  <a:tcPr anchor="ctr"/>
                </a:tc>
                <a:tc>
                  <a:txBody>
                    <a:bodyPr/>
                    <a:lstStyle/>
                    <a:p>
                      <a:r>
                        <a:rPr lang="en-US" sz="1400" dirty="0"/>
                        <a:t>是</a:t>
                      </a:r>
                    </a:p>
                  </a:txBody>
                  <a:tcPr anchor="ctr"/>
                </a:tc>
                <a:extLst>
                  <a:ext uri="{0D108BD9-81ED-4DB2-BD59-A6C34878D82A}">
                    <a16:rowId xmlns:a16="http://schemas.microsoft.com/office/drawing/2014/main" val="284105931"/>
                  </a:ext>
                </a:extLst>
              </a:tr>
              <a:tr h="273647">
                <a:tc>
                  <a:txBody>
                    <a:bodyPr/>
                    <a:lstStyle/>
                    <a:p>
                      <a:r>
                        <a:rPr lang="en-US" sz="1400" dirty="0"/>
                        <a:t>冗餘支援 (N+1, N-to-N)</a:t>
                      </a:r>
                    </a:p>
                  </a:txBody>
                  <a:tcPr anchor="ctr"/>
                </a:tc>
                <a:tc>
                  <a:txBody>
                    <a:bodyPr/>
                    <a:lstStyle/>
                    <a:p>
                      <a:r>
                        <a:rPr lang="en-US" sz="1400" dirty="0"/>
                        <a:t>是</a:t>
                      </a:r>
                    </a:p>
                  </a:txBody>
                  <a:tcPr anchor="ctr"/>
                </a:tc>
                <a:tc>
                  <a:txBody>
                    <a:bodyPr/>
                    <a:lstStyle/>
                    <a:p>
                      <a:r>
                        <a:rPr lang="en-US" sz="1400" dirty="0"/>
                        <a:t>是</a:t>
                      </a:r>
                    </a:p>
                  </a:txBody>
                  <a:tcPr anchor="ctr"/>
                </a:tc>
                <a:extLst>
                  <a:ext uri="{0D108BD9-81ED-4DB2-BD59-A6C34878D82A}">
                    <a16:rowId xmlns:a16="http://schemas.microsoft.com/office/drawing/2014/main" val="510118436"/>
                  </a:ext>
                </a:extLst>
              </a:tr>
              <a:tr h="273647">
                <a:tc>
                  <a:txBody>
                    <a:bodyPr/>
                    <a:lstStyle/>
                    <a:p>
                      <a:r>
                        <a:rPr lang="en-US" sz="1400" dirty="0"/>
                        <a:t>工作站、網頁客戶端、行動客戶端</a:t>
                      </a:r>
                    </a:p>
                  </a:txBody>
                  <a:tcPr anchor="ctr"/>
                </a:tc>
                <a:tc>
                  <a:txBody>
                    <a:bodyPr/>
                    <a:lstStyle/>
                    <a:p>
                      <a:r>
                        <a:rPr lang="en-US" sz="1400" dirty="0"/>
                        <a:t>是</a:t>
                      </a:r>
                    </a:p>
                  </a:txBody>
                  <a:tcPr anchor="ctr"/>
                </a:tc>
                <a:tc>
                  <a:txBody>
                    <a:bodyPr/>
                    <a:lstStyle/>
                    <a:p>
                      <a:r>
                        <a:rPr lang="en-US" sz="1400" dirty="0"/>
                        <a:t>是</a:t>
                      </a:r>
                    </a:p>
                  </a:txBody>
                  <a:tcPr anchor="ctr"/>
                </a:tc>
                <a:extLst>
                  <a:ext uri="{0D108BD9-81ED-4DB2-BD59-A6C34878D82A}">
                    <a16:rowId xmlns:a16="http://schemas.microsoft.com/office/drawing/2014/main" val="1761452278"/>
                  </a:ext>
                </a:extLst>
              </a:tr>
              <a:tr h="273647">
                <a:tc>
                  <a:txBody>
                    <a:bodyPr/>
                    <a:lstStyle/>
                    <a:p>
                      <a:r>
                        <a:rPr lang="en-US" sz="1400" dirty="0"/>
                        <a:t>顯示佈局（最大網格大小）</a:t>
                      </a:r>
                    </a:p>
                  </a:txBody>
                  <a:tcPr anchor="ctr"/>
                </a:tc>
                <a:tc>
                  <a:txBody>
                    <a:bodyPr/>
                    <a:lstStyle/>
                    <a:p>
                      <a:r>
                        <a:rPr lang="en-US" sz="1400" dirty="0">
                          <a:solidFill>
                            <a:schemeClr val="tx1">
                              <a:lumMod val="65000"/>
                              <a:lumOff val="35000"/>
                            </a:schemeClr>
                          </a:solidFill>
                        </a:rPr>
                        <a:t>225</a:t>
                      </a:r>
                    </a:p>
                  </a:txBody>
                  <a:tcPr anchor="ctr"/>
                </a:tc>
                <a:tc>
                  <a:txBody>
                    <a:bodyPr/>
                    <a:lstStyle/>
                    <a:p>
                      <a:r>
                        <a:rPr lang="en-US" sz="1400" dirty="0"/>
                        <a:t>225</a:t>
                      </a:r>
                      <a:endParaRPr lang="en-US" sz="1400" dirty="0">
                        <a:solidFill>
                          <a:schemeClr val="tx1">
                            <a:lumMod val="65000"/>
                            <a:lumOff val="35000"/>
                          </a:schemeClr>
                        </a:solidFill>
                      </a:endParaRPr>
                    </a:p>
                  </a:txBody>
                  <a:tcPr anchor="ctr"/>
                </a:tc>
                <a:extLst>
                  <a:ext uri="{0D108BD9-81ED-4DB2-BD59-A6C34878D82A}">
                    <a16:rowId xmlns:a16="http://schemas.microsoft.com/office/drawing/2014/main" val="3499283588"/>
                  </a:ext>
                </a:extLst>
              </a:tr>
            </a:tbl>
          </a:graphicData>
        </a:graphic>
      </p:graphicFrame>
      <p:sp>
        <p:nvSpPr>
          <p:cNvPr id="4" name="TextBox 3">
            <a:extLst>
              <a:ext uri="{FF2B5EF4-FFF2-40B4-BE49-F238E27FC236}">
                <a16:creationId xmlns:a16="http://schemas.microsoft.com/office/drawing/2014/main" id="{9B64A10C-7A36-30D5-5102-299E1FA141FB}"/>
              </a:ext>
            </a:extLst>
          </p:cNvPr>
          <p:cNvSpPr txBox="1"/>
          <p:nvPr/>
        </p:nvSpPr>
        <p:spPr>
          <a:xfrm>
            <a:off x="2258359" y="1717700"/>
            <a:ext cx="6382093" cy="830997"/>
          </a:xfrm>
          <a:prstGeom prst="rect">
            <a:avLst/>
          </a:prstGeom>
          <a:solidFill>
            <a:schemeClr val="bg1">
              <a:lumMod val="95000"/>
            </a:schemeClr>
          </a:solidFill>
        </p:spPr>
        <p:txBody>
          <a:bodyPr wrap="square" rtlCol="0">
            <a:spAutoFit/>
          </a:bodyPr>
          <a:lstStyle/>
          <a:p>
            <a:r>
              <a:rPr lang="en-US" sz="1600" b="1" dirty="0"/>
              <a:t>NVR 3 </a:t>
            </a:r>
            <a:r>
              <a:rPr lang="en-US" sz="1600" dirty="0"/>
              <a:t>是最著名的 ACTi 產品之一 - 它是一個專業且優雅的網絡視頻錄像機平臺，擁有廣泛的功能和極其可靠的性能，提供兩個版本（</a:t>
            </a:r>
            <a:r>
              <a:rPr lang="en-US" sz="1600" dirty="0">
                <a:hlinkClick r:id="rId3"/>
              </a:rPr>
              <a:t>閱讀更多</a:t>
            </a:r>
            <a:r>
              <a:rPr lang="en-US" sz="1600" dirty="0"/>
              <a:t>）。</a:t>
            </a:r>
          </a:p>
        </p:txBody>
      </p:sp>
      <p:pic>
        <p:nvPicPr>
          <p:cNvPr id="5" name="Picture 2" descr="https://download.acti.com/corpweb/DownloadCenter/Ajax/MakeThumbImage.ashx?t=%5b%22Product+Images%22%5d&amp;p=%5b%22NVR%203%20Corporate%22%5d&amp;tDef=%5b%22Coming+Soon%22%5d&amp;ext=png&amp;maxWidth=1000&amp;toext=png">
            <a:extLst>
              <a:ext uri="{FF2B5EF4-FFF2-40B4-BE49-F238E27FC236}">
                <a16:creationId xmlns:a16="http://schemas.microsoft.com/office/drawing/2014/main" id="{AAB90E1D-61D4-5920-CB2F-72A526F02504}"/>
              </a:ext>
            </a:extLst>
          </p:cNvPr>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22512" b="24778"/>
          <a:stretch/>
        </p:blipFill>
        <p:spPr bwMode="auto">
          <a:xfrm>
            <a:off x="503548" y="1706725"/>
            <a:ext cx="1597380" cy="8419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25602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門禁控制智慧伺服器</a:t>
            </a:r>
          </a:p>
        </p:txBody>
      </p:sp>
      <p:pic>
        <p:nvPicPr>
          <p:cNvPr id="3" name="Picture 2">
            <a:extLst>
              <a:ext uri="{FF2B5EF4-FFF2-40B4-BE49-F238E27FC236}">
                <a16:creationId xmlns:a16="http://schemas.microsoft.com/office/drawing/2014/main" id="{ADBE2E87-562F-54E2-0DE7-CECDCBF31D3D}"/>
              </a:ext>
            </a:extLst>
          </p:cNvPr>
          <p:cNvPicPr>
            <a:picLocks noChangeAspect="1"/>
          </p:cNvPicPr>
          <p:nvPr/>
        </p:nvPicPr>
        <p:blipFill>
          <a:blip r:embed="rId3"/>
          <a:stretch>
            <a:fillRect/>
          </a:stretch>
        </p:blipFill>
        <p:spPr>
          <a:xfrm>
            <a:off x="4906980" y="2525578"/>
            <a:ext cx="3826258" cy="1806844"/>
          </a:xfrm>
          <a:prstGeom prst="rect">
            <a:avLst/>
          </a:prstGeom>
          <a:ln>
            <a:noFill/>
          </a:ln>
          <a:effectLst>
            <a:outerShdw blurRad="292100" dist="139700" dir="2700000" algn="tl" rotWithShape="0">
              <a:srgbClr val="333333">
                <a:alpha val="65000"/>
              </a:srgbClr>
            </a:outerShdw>
          </a:effectLst>
        </p:spPr>
      </p:pic>
      <p:sp>
        <p:nvSpPr>
          <p:cNvPr id="11" name="TextBox 10">
            <a:extLst>
              <a:ext uri="{FF2B5EF4-FFF2-40B4-BE49-F238E27FC236}">
                <a16:creationId xmlns:a16="http://schemas.microsoft.com/office/drawing/2014/main" id="{1E8AC56A-747C-9F28-6B52-AD1AD91B1783}"/>
              </a:ext>
            </a:extLst>
          </p:cNvPr>
          <p:cNvSpPr txBox="1"/>
          <p:nvPr/>
        </p:nvSpPr>
        <p:spPr>
          <a:xfrm>
            <a:off x="611560" y="1743977"/>
            <a:ext cx="7771612" cy="523220"/>
          </a:xfrm>
          <a:prstGeom prst="rect">
            <a:avLst/>
          </a:prstGeom>
          <a:noFill/>
        </p:spPr>
        <p:txBody>
          <a:bodyPr wrap="square" rtlCol="0">
            <a:spAutoFit/>
          </a:bodyPr>
          <a:lstStyle/>
          <a:p>
            <a:r>
              <a:rPr lang="en-US" sz="1400" dirty="0"/>
              <a:t>門禁控制智能伺服器 (ACSS) 是一款易於使用的門禁控制軟體，用於管理 </a:t>
            </a:r>
            <a:r>
              <a:rPr lang="en-US" sz="1400" b="1" dirty="0"/>
              <a:t>員工和訪客的進出 </a:t>
            </a:r>
            <a:r>
              <a:rPr lang="en-US" sz="1400" dirty="0"/>
              <a:t>通過門和閘門，以及管理 </a:t>
            </a:r>
            <a:r>
              <a:rPr lang="en-US" sz="1400" b="1" dirty="0"/>
              <a:t>員工考勤</a:t>
            </a:r>
            <a:r>
              <a:rPr lang="en-US" sz="1400" dirty="0"/>
              <a:t>。（</a:t>
            </a:r>
            <a:r>
              <a:rPr lang="en-US" sz="1400" dirty="0">
                <a:hlinkClick r:id="rId4"/>
              </a:rPr>
              <a:t>閱讀更多</a:t>
            </a:r>
            <a:r>
              <a:rPr lang="en-US" sz="1400" dirty="0"/>
              <a:t>）</a:t>
            </a:r>
          </a:p>
        </p:txBody>
      </p:sp>
      <p:pic>
        <p:nvPicPr>
          <p:cNvPr id="13" name="Picture 12">
            <a:extLst>
              <a:ext uri="{FF2B5EF4-FFF2-40B4-BE49-F238E27FC236}">
                <a16:creationId xmlns:a16="http://schemas.microsoft.com/office/drawing/2014/main" id="{D61AB85C-4F55-9A5B-66D0-9D2C563C1822}"/>
              </a:ext>
            </a:extLst>
          </p:cNvPr>
          <p:cNvPicPr>
            <a:picLocks noChangeAspect="1"/>
          </p:cNvPicPr>
          <p:nvPr/>
        </p:nvPicPr>
        <p:blipFill>
          <a:blip r:embed="rId5"/>
          <a:stretch>
            <a:fillRect/>
          </a:stretch>
        </p:blipFill>
        <p:spPr>
          <a:xfrm>
            <a:off x="5848539" y="4590803"/>
            <a:ext cx="2154388" cy="2067233"/>
          </a:xfrm>
          <a:prstGeom prst="rect">
            <a:avLst/>
          </a:prstGeom>
          <a:ln>
            <a:noFill/>
          </a:ln>
          <a:effectLst>
            <a:outerShdw blurRad="292100" dist="139700" dir="2700000" algn="tl" rotWithShape="0">
              <a:srgbClr val="333333">
                <a:alpha val="65000"/>
              </a:srgbClr>
            </a:outerShdw>
          </a:effectLst>
        </p:spPr>
      </p:pic>
      <p:graphicFrame>
        <p:nvGraphicFramePr>
          <p:cNvPr id="2" name="Table 1">
            <a:extLst>
              <a:ext uri="{FF2B5EF4-FFF2-40B4-BE49-F238E27FC236}">
                <a16:creationId xmlns:a16="http://schemas.microsoft.com/office/drawing/2014/main" id="{CF1A87CB-6422-69BF-4301-9CC4ACA3E1A8}"/>
              </a:ext>
            </a:extLst>
          </p:cNvPr>
          <p:cNvGraphicFramePr>
            <a:graphicFrameLocks noGrp="1"/>
          </p:cNvGraphicFramePr>
          <p:nvPr>
            <p:extLst>
              <p:ext uri="{D42A27DB-BD31-4B8C-83A1-F6EECF244321}">
                <p14:modId xmlns:p14="http://schemas.microsoft.com/office/powerpoint/2010/main" val="2465838920"/>
              </p:ext>
            </p:extLst>
          </p:nvPr>
        </p:nvGraphicFramePr>
        <p:xfrm>
          <a:off x="720202" y="2509392"/>
          <a:ext cx="3969945" cy="4162824"/>
        </p:xfrm>
        <a:graphic>
          <a:graphicData uri="http://schemas.openxmlformats.org/drawingml/2006/table">
            <a:tbl>
              <a:tblPr firstRow="1" bandRow="1">
                <a:tableStyleId>{5C22544A-7EE6-4342-B048-85BDC9FD1C3A}</a:tableStyleId>
              </a:tblPr>
              <a:tblGrid>
                <a:gridCol w="3969945">
                  <a:extLst>
                    <a:ext uri="{9D8B030D-6E8A-4147-A177-3AD203B41FA5}">
                      <a16:colId xmlns:a16="http://schemas.microsoft.com/office/drawing/2014/main" val="2489653097"/>
                    </a:ext>
                  </a:extLst>
                </a:gridCol>
              </a:tblGrid>
              <a:tr h="474744">
                <a:tc>
                  <a:txBody>
                    <a:bodyPr/>
                    <a:lstStyle/>
                    <a:p>
                      <a:r>
                        <a:rPr lang="en-US" sz="1600" dirty="0"/>
                        <a:t>核心功能</a:t>
                      </a:r>
                    </a:p>
                  </a:txBody>
                  <a:tcPr anchor="ctr"/>
                </a:tc>
                <a:extLst>
                  <a:ext uri="{0D108BD9-81ED-4DB2-BD59-A6C34878D82A}">
                    <a16:rowId xmlns:a16="http://schemas.microsoft.com/office/drawing/2014/main" val="4120460234"/>
                  </a:ext>
                </a:extLst>
              </a:tr>
              <a:tr h="600747">
                <a:tc>
                  <a:txBody>
                    <a:bodyPr/>
                    <a:lstStyle/>
                    <a:p>
                      <a:r>
                        <a:rPr lang="en-US" sz="1600" b="1" dirty="0"/>
                        <a:t>門禁控制管理</a:t>
                      </a:r>
                    </a:p>
                    <a:p>
                      <a:r>
                        <a:rPr kumimoji="0" lang="en-US" altLang="en-US" sz="1100" b="0" i="0" u="none" strike="noStrike" cap="none" normalizeH="0" baseline="0" dirty="0">
                          <a:ln>
                            <a:noFill/>
                          </a:ln>
                          <a:solidFill>
                            <a:srgbClr val="202124"/>
                          </a:solidFill>
                          <a:effectLst/>
                          <a:latin typeface="Arial Unicode MS"/>
                          <a:ea typeface="inherit"/>
                        </a:rPr>
                        <a:t>門、閘、鎖、面部識別*、卡片、車牌識別*、尾隨*檢測</a:t>
                      </a:r>
                      <a:endParaRPr lang="en-US" sz="1100" dirty="0"/>
                    </a:p>
                  </a:txBody>
                  <a:tcPr anchor="ctr"/>
                </a:tc>
                <a:extLst>
                  <a:ext uri="{0D108BD9-81ED-4DB2-BD59-A6C34878D82A}">
                    <a16:rowId xmlns:a16="http://schemas.microsoft.com/office/drawing/2014/main" val="505928441"/>
                  </a:ext>
                </a:extLst>
              </a:tr>
              <a:tr h="474744">
                <a:tc>
                  <a:txBody>
                    <a:bodyPr/>
                    <a:lstStyle/>
                    <a:p>
                      <a:r>
                        <a:rPr lang="en-US" sz="1600" b="1" dirty="0"/>
                        <a:t>考勤管理</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kern="1200" cap="none" normalizeH="0" baseline="0" dirty="0">
                          <a:ln>
                            <a:noFill/>
                          </a:ln>
                          <a:solidFill>
                            <a:srgbClr val="202124"/>
                          </a:solidFill>
                          <a:effectLst/>
                          <a:latin typeface="Arial Unicode MS"/>
                          <a:ea typeface="inherit"/>
                          <a:cs typeface="+mn-cs"/>
                        </a:rPr>
                        <a:t>工作班次、打卡、下班、遲到、缺席</a:t>
                      </a:r>
                    </a:p>
                  </a:txBody>
                  <a:tcPr anchor="ctr"/>
                </a:tc>
                <a:extLst>
                  <a:ext uri="{0D108BD9-81ED-4DB2-BD59-A6C34878D82A}">
                    <a16:rowId xmlns:a16="http://schemas.microsoft.com/office/drawing/2014/main" val="2094369909"/>
                  </a:ext>
                </a:extLst>
              </a:tr>
              <a:tr h="474744">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1600" b="1" kern="1200" dirty="0">
                          <a:solidFill>
                            <a:schemeClr val="dk1"/>
                          </a:solidFill>
                          <a:latin typeface="+mn-lt"/>
                          <a:ea typeface="+mn-ea"/>
                          <a:cs typeface="+mn-cs"/>
                        </a:rPr>
                        <a:t>訪客管理</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kern="1200" cap="none" normalizeH="0" baseline="0" dirty="0">
                          <a:ln>
                            <a:noFill/>
                          </a:ln>
                          <a:solidFill>
                            <a:srgbClr val="202124"/>
                          </a:solidFill>
                          <a:effectLst/>
                          <a:latin typeface="Arial Unicode MS"/>
                          <a:ea typeface="+mn-ea"/>
                          <a:cs typeface="+mn-cs"/>
                        </a:rPr>
                        <a:t>訪客臨時進入登記</a:t>
                      </a:r>
                    </a:p>
                  </a:txBody>
                  <a:tcPr anchor="ctr"/>
                </a:tc>
                <a:extLst>
                  <a:ext uri="{0D108BD9-81ED-4DB2-BD59-A6C34878D82A}">
                    <a16:rowId xmlns:a16="http://schemas.microsoft.com/office/drawing/2014/main" val="3814978310"/>
                  </a:ext>
                </a:extLst>
              </a:tr>
              <a:tr h="474744">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1600" b="1" kern="1200" dirty="0">
                          <a:solidFill>
                            <a:schemeClr val="dk1"/>
                          </a:solidFill>
                          <a:latin typeface="+mn-lt"/>
                          <a:ea typeface="+mn-ea"/>
                          <a:cs typeface="+mn-cs"/>
                        </a:rPr>
                        <a:t>工地管理</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kern="1200" cap="none" normalizeH="0" baseline="0" dirty="0">
                          <a:ln>
                            <a:noFill/>
                          </a:ln>
                          <a:solidFill>
                            <a:srgbClr val="202124"/>
                          </a:solidFill>
                          <a:effectLst/>
                          <a:latin typeface="Arial Unicode MS"/>
                          <a:ea typeface="+mn-ea"/>
                          <a:cs typeface="+mn-cs"/>
                        </a:rPr>
                        <a:t>臨時場地管理</a:t>
                      </a:r>
                      <a:endParaRPr kumimoji="0" lang="en-US" sz="1100" b="0" i="0" u="none" strike="noStrike" kern="1200" cap="none" normalizeH="0" baseline="0" dirty="0">
                        <a:ln>
                          <a:noFill/>
                        </a:ln>
                        <a:solidFill>
                          <a:srgbClr val="202124"/>
                        </a:solidFill>
                        <a:effectLst/>
                        <a:latin typeface="Arial Unicode MS"/>
                        <a:ea typeface="+mn-ea"/>
                        <a:cs typeface="+mn-cs"/>
                      </a:endParaRPr>
                    </a:p>
                  </a:txBody>
                  <a:tcPr anchor="ctr"/>
                </a:tc>
                <a:extLst>
                  <a:ext uri="{0D108BD9-81ED-4DB2-BD59-A6C34878D82A}">
                    <a16:rowId xmlns:a16="http://schemas.microsoft.com/office/drawing/2014/main" val="472484050"/>
                  </a:ext>
                </a:extLst>
              </a:tr>
              <a:tr h="47474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sz="1600" b="1" kern="1200" dirty="0">
                          <a:solidFill>
                            <a:schemeClr val="dk1"/>
                          </a:solidFill>
                          <a:latin typeface="+mn-lt"/>
                          <a:ea typeface="+mn-ea"/>
                          <a:cs typeface="+mn-cs"/>
                        </a:rPr>
                        <a:t>餐飲訂購管理</a:t>
                      </a:r>
                    </a:p>
                    <a:p>
                      <a:r>
                        <a:rPr kumimoji="0" lang="en-US" sz="1100" b="0" i="0" u="none" strike="noStrike" kern="1200" cap="none" normalizeH="0" baseline="0" dirty="0">
                          <a:ln>
                            <a:noFill/>
                          </a:ln>
                          <a:solidFill>
                            <a:srgbClr val="202124"/>
                          </a:solidFill>
                          <a:effectLst/>
                          <a:latin typeface="Arial Unicode MS"/>
                          <a:ea typeface="+mn-ea"/>
                          <a:cs typeface="+mn-cs"/>
                        </a:rPr>
                        <a:t>方便管理員工服務</a:t>
                      </a:r>
                    </a:p>
                  </a:txBody>
                  <a:tcPr anchor="ctr"/>
                </a:tc>
                <a:extLst>
                  <a:ext uri="{0D108BD9-81ED-4DB2-BD59-A6C34878D82A}">
                    <a16:rowId xmlns:a16="http://schemas.microsoft.com/office/drawing/2014/main" val="268514037"/>
                  </a:ext>
                </a:extLst>
              </a:tr>
              <a:tr h="474744">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1600" b="1" kern="1200" dirty="0">
                          <a:solidFill>
                            <a:schemeClr val="dk1"/>
                          </a:solidFill>
                          <a:latin typeface="+mn-lt"/>
                          <a:ea typeface="+mn-ea"/>
                          <a:cs typeface="+mn-cs"/>
                        </a:rPr>
                        <a:t>會議室管理</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kern="1200" cap="none" normalizeH="0" baseline="0" dirty="0">
                          <a:ln>
                            <a:noFill/>
                          </a:ln>
                          <a:solidFill>
                            <a:srgbClr val="202124"/>
                          </a:solidFill>
                          <a:effectLst/>
                          <a:latin typeface="Arial Unicode MS"/>
                          <a:ea typeface="+mn-ea"/>
                          <a:cs typeface="+mn-cs"/>
                        </a:rPr>
                        <a:t>預訂公司內可用的會議室</a:t>
                      </a:r>
                    </a:p>
                  </a:txBody>
                  <a:tcPr anchor="ctr"/>
                </a:tc>
                <a:extLst>
                  <a:ext uri="{0D108BD9-81ED-4DB2-BD59-A6C34878D82A}">
                    <a16:rowId xmlns:a16="http://schemas.microsoft.com/office/drawing/2014/main" val="1582750623"/>
                  </a:ext>
                </a:extLst>
              </a:tr>
              <a:tr h="47474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sz="1600" b="1" kern="1200" dirty="0">
                          <a:solidFill>
                            <a:schemeClr val="dk1"/>
                          </a:solidFill>
                          <a:latin typeface="+mn-lt"/>
                          <a:ea typeface="+mn-ea"/>
                          <a:cs typeface="+mn-cs"/>
                        </a:rPr>
                        <a:t>客戶到達管理</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100" b="0" i="0" u="none" strike="noStrike" kern="1200" cap="none" normalizeH="0" baseline="0" dirty="0">
                          <a:ln>
                            <a:noFill/>
                          </a:ln>
                          <a:solidFill>
                            <a:srgbClr val="202124"/>
                          </a:solidFill>
                          <a:effectLst/>
                          <a:latin typeface="Arial Unicode MS"/>
                          <a:ea typeface="+mn-ea"/>
                          <a:cs typeface="+mn-cs"/>
                        </a:rPr>
                        <a:t>追蹤客戶到達約定的時間</a:t>
                      </a:r>
                    </a:p>
                  </a:txBody>
                  <a:tcPr anchor="ctr"/>
                </a:tc>
                <a:extLst>
                  <a:ext uri="{0D108BD9-81ED-4DB2-BD59-A6C34878D82A}">
                    <a16:rowId xmlns:a16="http://schemas.microsoft.com/office/drawing/2014/main" val="2542773268"/>
                  </a:ext>
                </a:extLst>
              </a:tr>
            </a:tbl>
          </a:graphicData>
        </a:graphic>
      </p:graphicFrame>
    </p:spTree>
    <p:extLst>
      <p:ext uri="{BB962C8B-B14F-4D97-AF65-F5344CB8AC3E}">
        <p14:creationId xmlns:p14="http://schemas.microsoft.com/office/powerpoint/2010/main" val="418925198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ACTi 深度學習 AI 攝影機產品線</a:t>
            </a:r>
          </a:p>
        </p:txBody>
      </p:sp>
      <p:graphicFrame>
        <p:nvGraphicFramePr>
          <p:cNvPr id="2" name="Table 1">
            <a:extLst>
              <a:ext uri="{FF2B5EF4-FFF2-40B4-BE49-F238E27FC236}">
                <a16:creationId xmlns:a16="http://schemas.microsoft.com/office/drawing/2014/main" id="{5DBDD035-B764-C074-60EE-28C59271F544}"/>
              </a:ext>
            </a:extLst>
          </p:cNvPr>
          <p:cNvGraphicFramePr>
            <a:graphicFrameLocks noGrp="1"/>
          </p:cNvGraphicFramePr>
          <p:nvPr>
            <p:extLst>
              <p:ext uri="{D42A27DB-BD31-4B8C-83A1-F6EECF244321}">
                <p14:modId xmlns:p14="http://schemas.microsoft.com/office/powerpoint/2010/main" val="560158234"/>
              </p:ext>
            </p:extLst>
          </p:nvPr>
        </p:nvGraphicFramePr>
        <p:xfrm>
          <a:off x="683568" y="3025255"/>
          <a:ext cx="7704858" cy="3652881"/>
        </p:xfrm>
        <a:graphic>
          <a:graphicData uri="http://schemas.openxmlformats.org/drawingml/2006/table">
            <a:tbl>
              <a:tblPr firstRow="1" bandRow="1">
                <a:tableStyleId>{5C22544A-7EE6-4342-B048-85BDC9FD1C3A}</a:tableStyleId>
              </a:tblPr>
              <a:tblGrid>
                <a:gridCol w="1284143">
                  <a:extLst>
                    <a:ext uri="{9D8B030D-6E8A-4147-A177-3AD203B41FA5}">
                      <a16:colId xmlns:a16="http://schemas.microsoft.com/office/drawing/2014/main" val="190040314"/>
                    </a:ext>
                  </a:extLst>
                </a:gridCol>
                <a:gridCol w="1284143">
                  <a:extLst>
                    <a:ext uri="{9D8B030D-6E8A-4147-A177-3AD203B41FA5}">
                      <a16:colId xmlns:a16="http://schemas.microsoft.com/office/drawing/2014/main" val="3507972669"/>
                    </a:ext>
                  </a:extLst>
                </a:gridCol>
                <a:gridCol w="1284143">
                  <a:extLst>
                    <a:ext uri="{9D8B030D-6E8A-4147-A177-3AD203B41FA5}">
                      <a16:colId xmlns:a16="http://schemas.microsoft.com/office/drawing/2014/main" val="929578489"/>
                    </a:ext>
                  </a:extLst>
                </a:gridCol>
                <a:gridCol w="1284143">
                  <a:extLst>
                    <a:ext uri="{9D8B030D-6E8A-4147-A177-3AD203B41FA5}">
                      <a16:colId xmlns:a16="http://schemas.microsoft.com/office/drawing/2014/main" val="2664953495"/>
                    </a:ext>
                  </a:extLst>
                </a:gridCol>
                <a:gridCol w="1284143">
                  <a:extLst>
                    <a:ext uri="{9D8B030D-6E8A-4147-A177-3AD203B41FA5}">
                      <a16:colId xmlns:a16="http://schemas.microsoft.com/office/drawing/2014/main" val="902658920"/>
                    </a:ext>
                  </a:extLst>
                </a:gridCol>
                <a:gridCol w="1284143">
                  <a:extLst>
                    <a:ext uri="{9D8B030D-6E8A-4147-A177-3AD203B41FA5}">
                      <a16:colId xmlns:a16="http://schemas.microsoft.com/office/drawing/2014/main" val="3645536472"/>
                    </a:ext>
                  </a:extLst>
                </a:gridCol>
              </a:tblGrid>
              <a:tr h="470187">
                <a:tc>
                  <a:txBody>
                    <a:bodyPr/>
                    <a:lstStyle/>
                    <a:p>
                      <a:pPr algn="ctr"/>
                      <a:r>
                        <a:rPr lang="en-US" sz="1400"/>
                        <a:t>型號</a:t>
                      </a:r>
                    </a:p>
                  </a:txBody>
                  <a:tcPr anchor="ctr"/>
                </a:tc>
                <a:tc>
                  <a:txBody>
                    <a:bodyPr/>
                    <a:lstStyle/>
                    <a:p>
                      <a:pPr algn="ctr"/>
                      <a:r>
                        <a:rPr lang="en-US" sz="1400">
                          <a:solidFill>
                            <a:schemeClr val="bg1">
                              <a:lumMod val="95000"/>
                            </a:schemeClr>
                          </a:solidFill>
                          <a:hlinkClick r:id="rId3">
                            <a:extLst>
                              <a:ext uri="{A12FA001-AC4F-418D-AE19-62706E023703}">
                                <ahyp:hlinkClr xmlns:ahyp="http://schemas.microsoft.com/office/drawing/2018/hyperlinkcolor" val="tx"/>
                              </a:ext>
                            </a:extLst>
                          </a:hlinkClick>
                        </a:rPr>
                        <a:t>A426</a:t>
                      </a:r>
                      <a:endParaRPr lang="en-US" sz="1400">
                        <a:solidFill>
                          <a:schemeClr val="bg1">
                            <a:lumMod val="95000"/>
                          </a:schemeClr>
                        </a:solidFill>
                      </a:endParaRPr>
                    </a:p>
                  </a:txBody>
                  <a:tcPr anchor="ctr"/>
                </a:tc>
                <a:tc>
                  <a:txBody>
                    <a:bodyPr/>
                    <a:lstStyle/>
                    <a:p>
                      <a:pPr algn="ctr"/>
                      <a:r>
                        <a:rPr lang="en-US" sz="1400">
                          <a:solidFill>
                            <a:schemeClr val="bg1">
                              <a:lumMod val="95000"/>
                            </a:schemeClr>
                          </a:solidFill>
                          <a:hlinkClick r:id="rId4">
                            <a:extLst>
                              <a:ext uri="{A12FA001-AC4F-418D-AE19-62706E023703}">
                                <ahyp:hlinkClr xmlns:ahyp="http://schemas.microsoft.com/office/drawing/2018/hyperlinkcolor" val="tx"/>
                              </a:ext>
                            </a:extLst>
                          </a:hlinkClick>
                        </a:rPr>
                        <a:t>A826</a:t>
                      </a:r>
                      <a:endParaRPr lang="en-US" sz="1400">
                        <a:solidFill>
                          <a:schemeClr val="bg1">
                            <a:lumMod val="95000"/>
                          </a:schemeClr>
                        </a:solidFill>
                      </a:endParaRPr>
                    </a:p>
                  </a:txBody>
                  <a:tcPr anchor="ctr"/>
                </a:tc>
                <a:tc>
                  <a:txBody>
                    <a:bodyPr/>
                    <a:lstStyle/>
                    <a:p>
                      <a:pPr algn="ctr"/>
                      <a:r>
                        <a:rPr lang="en-US" sz="1400">
                          <a:solidFill>
                            <a:schemeClr val="bg1">
                              <a:lumMod val="95000"/>
                            </a:schemeClr>
                          </a:solidFill>
                          <a:hlinkClick r:id="rId5">
                            <a:extLst>
                              <a:ext uri="{A12FA001-AC4F-418D-AE19-62706E023703}">
                                <ahyp:hlinkClr xmlns:ahyp="http://schemas.microsoft.com/office/drawing/2018/hyperlinkcolor" val="tx"/>
                              </a:ext>
                            </a:extLst>
                          </a:hlinkClick>
                        </a:rPr>
                        <a:t>A952</a:t>
                      </a:r>
                      <a:endParaRPr lang="en-US" sz="1400">
                        <a:solidFill>
                          <a:schemeClr val="bg1">
                            <a:lumMod val="95000"/>
                          </a:schemeClr>
                        </a:solidFill>
                      </a:endParaRPr>
                    </a:p>
                  </a:txBody>
                  <a:tcPr anchor="ctr"/>
                </a:tc>
                <a:tc>
                  <a:txBody>
                    <a:bodyPr/>
                    <a:lstStyle/>
                    <a:p>
                      <a:pPr algn="ctr"/>
                      <a:r>
                        <a:rPr lang="en-US" sz="1400">
                          <a:solidFill>
                            <a:schemeClr val="bg1">
                              <a:lumMod val="95000"/>
                            </a:schemeClr>
                          </a:solidFill>
                          <a:hlinkClick r:id="rId6">
                            <a:extLst>
                              <a:ext uri="{A12FA001-AC4F-418D-AE19-62706E023703}">
                                <ahyp:hlinkClr xmlns:ahyp="http://schemas.microsoft.com/office/drawing/2018/hyperlinkcolor" val="tx"/>
                              </a:ext>
                            </a:extLst>
                          </a:hlinkClick>
                        </a:rPr>
                        <a:t>A956</a:t>
                      </a:r>
                      <a:endParaRPr lang="en-US" sz="1400">
                        <a:solidFill>
                          <a:schemeClr val="bg1">
                            <a:lumMod val="95000"/>
                          </a:schemeClr>
                        </a:solidFill>
                      </a:endParaRPr>
                    </a:p>
                  </a:txBody>
                  <a:tcPr anchor="ctr"/>
                </a:tc>
                <a:tc>
                  <a:txBody>
                    <a:bodyPr/>
                    <a:lstStyle/>
                    <a:p>
                      <a:pPr algn="ctr"/>
                      <a:r>
                        <a:rPr lang="en-US" sz="1400">
                          <a:solidFill>
                            <a:schemeClr val="bg1">
                              <a:lumMod val="95000"/>
                            </a:schemeClr>
                          </a:solidFill>
                          <a:hlinkClick r:id="rId7">
                            <a:extLst>
                              <a:ext uri="{A12FA001-AC4F-418D-AE19-62706E023703}">
                                <ahyp:hlinkClr xmlns:ahyp="http://schemas.microsoft.com/office/drawing/2018/hyperlinkcolor" val="tx"/>
                              </a:ext>
                            </a:extLst>
                          </a:hlinkClick>
                        </a:rPr>
                        <a:t>Q83</a:t>
                      </a:r>
                      <a:endParaRPr lang="en-US" sz="1400">
                        <a:solidFill>
                          <a:schemeClr val="bg1">
                            <a:lumMod val="95000"/>
                          </a:schemeClr>
                        </a:solidFill>
                      </a:endParaRPr>
                    </a:p>
                  </a:txBody>
                  <a:tcPr anchor="ctr"/>
                </a:tc>
                <a:extLst>
                  <a:ext uri="{0D108BD9-81ED-4DB2-BD59-A6C34878D82A}">
                    <a16:rowId xmlns:a16="http://schemas.microsoft.com/office/drawing/2014/main" val="4249782590"/>
                  </a:ext>
                </a:extLst>
              </a:tr>
              <a:tr h="1173189">
                <a:tc>
                  <a:txBody>
                    <a:bodyPr/>
                    <a:lstStyle/>
                    <a:p>
                      <a:pPr algn="ctr"/>
                      <a:r>
                        <a:rPr lang="en-US" sz="1400"/>
                        <a:t>照片</a:t>
                      </a:r>
                    </a:p>
                  </a:txBody>
                  <a:tcPr anchor="ctr"/>
                </a:tc>
                <a:tc>
                  <a:txBody>
                    <a:bodyPr/>
                    <a:lstStyle/>
                    <a:p>
                      <a:pPr algn="ctr"/>
                      <a:endParaRPr lang="en-US" sz="1400"/>
                    </a:p>
                  </a:txBody>
                  <a:tcPr anchor="ctr"/>
                </a:tc>
                <a:tc>
                  <a:txBody>
                    <a:bodyPr/>
                    <a:lstStyle/>
                    <a:p>
                      <a:pPr algn="ctr"/>
                      <a:endParaRPr lang="en-US" sz="1400"/>
                    </a:p>
                  </a:txBody>
                  <a:tcPr anchor="ctr"/>
                </a:tc>
                <a:tc>
                  <a:txBody>
                    <a:bodyPr/>
                    <a:lstStyle/>
                    <a:p>
                      <a:pPr algn="ctr"/>
                      <a:endParaRPr lang="en-US" sz="1400"/>
                    </a:p>
                  </a:txBody>
                  <a:tcPr anchor="ctr"/>
                </a:tc>
                <a:tc>
                  <a:txBody>
                    <a:bodyPr/>
                    <a:lstStyle/>
                    <a:p>
                      <a:pPr algn="ctr"/>
                      <a:endParaRPr lang="en-US" sz="1400"/>
                    </a:p>
                  </a:txBody>
                  <a:tcPr anchor="ctr"/>
                </a:tc>
                <a:tc>
                  <a:txBody>
                    <a:bodyPr/>
                    <a:lstStyle/>
                    <a:p>
                      <a:pPr algn="ctr"/>
                      <a:endParaRPr lang="en-US" sz="1400"/>
                    </a:p>
                  </a:txBody>
                  <a:tcPr anchor="ctr"/>
                </a:tc>
                <a:extLst>
                  <a:ext uri="{0D108BD9-81ED-4DB2-BD59-A6C34878D82A}">
                    <a16:rowId xmlns:a16="http://schemas.microsoft.com/office/drawing/2014/main" val="2775280382"/>
                  </a:ext>
                </a:extLst>
              </a:tr>
              <a:tr h="344545">
                <a:tc>
                  <a:txBody>
                    <a:bodyPr/>
                    <a:lstStyle/>
                    <a:p>
                      <a:pPr algn="ctr"/>
                      <a:r>
                        <a:rPr lang="en-US" sz="1400"/>
                        <a:t>類型</a:t>
                      </a:r>
                    </a:p>
                  </a:txBody>
                  <a:tcPr anchor="ctr"/>
                </a:tc>
                <a:tc>
                  <a:txBody>
                    <a:bodyPr/>
                    <a:lstStyle/>
                    <a:p>
                      <a:pPr algn="ctr"/>
                      <a:r>
                        <a:rPr lang="en-US" sz="1400"/>
                        <a:t>變焦子彈型</a:t>
                      </a:r>
                    </a:p>
                  </a:txBody>
                  <a:tcPr anchor="ctr"/>
                </a:tc>
                <a:tc>
                  <a:txBody>
                    <a:bodyPr/>
                    <a:lstStyle/>
                    <a:p>
                      <a:pPr algn="ctr"/>
                      <a:r>
                        <a:rPr lang="en-US" sz="1400"/>
                        <a:t>變焦圓頂型</a:t>
                      </a:r>
                    </a:p>
                  </a:txBody>
                  <a:tcPr anchor="ctr"/>
                </a:tc>
                <a:tc>
                  <a:txBody>
                    <a:bodyPr/>
                    <a:lstStyle/>
                    <a:p>
                      <a:pPr algn="ctr"/>
                      <a:r>
                        <a:rPr lang="en-US" sz="1400"/>
                        <a:t>高速圓頂型</a:t>
                      </a:r>
                    </a:p>
                  </a:txBody>
                  <a:tcPr anchor="ctr"/>
                </a:tc>
                <a:tc>
                  <a:txBody>
                    <a:bodyPr/>
                    <a:lstStyle/>
                    <a:p>
                      <a:pPr algn="ctr"/>
                      <a:r>
                        <a:rPr lang="en-US" sz="1400"/>
                        <a:t>高速圓頂型</a:t>
                      </a:r>
                    </a:p>
                  </a:txBody>
                  <a:tcPr anchor="ctr"/>
                </a:tc>
                <a:tc>
                  <a:txBody>
                    <a:bodyPr/>
                    <a:lstStyle/>
                    <a:p>
                      <a:pPr algn="ctr"/>
                      <a:r>
                        <a:rPr lang="en-US" sz="1400"/>
                        <a:t>多影像</a:t>
                      </a:r>
                    </a:p>
                  </a:txBody>
                  <a:tcPr anchor="ctr"/>
                </a:tc>
                <a:extLst>
                  <a:ext uri="{0D108BD9-81ED-4DB2-BD59-A6C34878D82A}">
                    <a16:rowId xmlns:a16="http://schemas.microsoft.com/office/drawing/2014/main" val="2005870036"/>
                  </a:ext>
                </a:extLst>
              </a:tr>
              <a:tr h="360040">
                <a:tc>
                  <a:txBody>
                    <a:bodyPr/>
                    <a:lstStyle/>
                    <a:p>
                      <a:pPr algn="ctr"/>
                      <a:r>
                        <a:rPr lang="en-US" sz="1400"/>
                        <a:t>解析度</a:t>
                      </a:r>
                    </a:p>
                  </a:txBody>
                  <a:tcPr anchor="ctr"/>
                </a:tc>
                <a:tc>
                  <a:txBody>
                    <a:bodyPr/>
                    <a:lstStyle/>
                    <a:p>
                      <a:pPr algn="ctr"/>
                      <a:r>
                        <a:rPr lang="en-US" sz="1400"/>
                        <a:t>5MP</a:t>
                      </a:r>
                    </a:p>
                  </a:txBody>
                  <a:tcPr anchor="ctr"/>
                </a:tc>
                <a:tc>
                  <a:txBody>
                    <a:bodyPr/>
                    <a:lstStyle/>
                    <a:p>
                      <a:pPr algn="ctr"/>
                      <a:r>
                        <a:rPr lang="en-US" sz="1400"/>
                        <a:t>5MP</a:t>
                      </a:r>
                    </a:p>
                  </a:txBody>
                  <a:tcPr anchor="ctr"/>
                </a:tc>
                <a:tc>
                  <a:txBody>
                    <a:bodyPr/>
                    <a:lstStyle/>
                    <a:p>
                      <a:pPr algn="ctr"/>
                      <a:r>
                        <a:rPr lang="en-US" sz="1400"/>
                        <a:t>8MP</a:t>
                      </a:r>
                    </a:p>
                  </a:txBody>
                  <a:tcPr anchor="ctr"/>
                </a:tc>
                <a:tc>
                  <a:txBody>
                    <a:bodyPr/>
                    <a:lstStyle/>
                    <a:p>
                      <a:pPr algn="ctr"/>
                      <a:r>
                        <a:rPr lang="en-US" sz="1400"/>
                        <a:t>2MP</a:t>
                      </a:r>
                    </a:p>
                  </a:txBody>
                  <a:tcPr anchor="ctr"/>
                </a:tc>
                <a:tc>
                  <a:txBody>
                    <a:bodyPr/>
                    <a:lstStyle/>
                    <a:p>
                      <a:pPr algn="ctr"/>
                      <a:r>
                        <a:rPr lang="en-US" sz="1400"/>
                        <a:t>20MP</a:t>
                      </a:r>
                    </a:p>
                  </a:txBody>
                  <a:tcPr anchor="ctr"/>
                </a:tc>
                <a:extLst>
                  <a:ext uri="{0D108BD9-81ED-4DB2-BD59-A6C34878D82A}">
                    <a16:rowId xmlns:a16="http://schemas.microsoft.com/office/drawing/2014/main" val="2488797483"/>
                  </a:ext>
                </a:extLst>
              </a:tr>
              <a:tr h="360040">
                <a:tc>
                  <a:txBody>
                    <a:bodyPr/>
                    <a:lstStyle/>
                    <a:p>
                      <a:pPr algn="ctr"/>
                      <a:r>
                        <a:rPr lang="en-US" sz="1400"/>
                        <a:t>鏡頭</a:t>
                      </a:r>
                    </a:p>
                  </a:txBody>
                  <a:tcPr anchor="ctr"/>
                </a:tc>
                <a:tc>
                  <a:txBody>
                    <a:bodyPr/>
                    <a:lstStyle/>
                    <a:p>
                      <a:pPr algn="ctr"/>
                      <a:r>
                        <a:rPr lang="en-US" sz="1400"/>
                        <a:t>4.4倍變焦</a:t>
                      </a:r>
                    </a:p>
                  </a:txBody>
                  <a:tcPr anchor="ctr"/>
                </a:tc>
                <a:tc>
                  <a:txBody>
                    <a:bodyPr/>
                    <a:lstStyle/>
                    <a:p>
                      <a:pPr algn="ctr"/>
                      <a:r>
                        <a:rPr lang="en-US" sz="1400"/>
                        <a:t>4.4倍變焦</a:t>
                      </a:r>
                    </a:p>
                  </a:txBody>
                  <a:tcPr anchor="ctr"/>
                </a:tc>
                <a:tc>
                  <a:txBody>
                    <a:bodyPr/>
                    <a:lstStyle/>
                    <a:p>
                      <a:pPr algn="ctr"/>
                      <a:r>
                        <a:rPr lang="en-US" sz="1400"/>
                        <a:t>22倍變焦</a:t>
                      </a:r>
                    </a:p>
                  </a:txBody>
                  <a:tcPr anchor="ctr"/>
                </a:tc>
                <a:tc>
                  <a:txBody>
                    <a:bodyPr/>
                    <a:lstStyle/>
                    <a:p>
                      <a:pPr algn="ctr"/>
                      <a:r>
                        <a:rPr lang="en-US" sz="1400"/>
                        <a:t>40倍變焦</a:t>
                      </a:r>
                    </a:p>
                  </a:txBody>
                  <a:tcPr anchor="ctr"/>
                </a:tc>
                <a:tc>
                  <a:txBody>
                    <a:bodyPr/>
                    <a:lstStyle/>
                    <a:p>
                      <a:pPr algn="ctr"/>
                      <a:r>
                        <a:rPr lang="en-US" sz="1400"/>
                        <a:t>4個變焦鏡頭</a:t>
                      </a:r>
                    </a:p>
                  </a:txBody>
                  <a:tcPr anchor="ctr"/>
                </a:tc>
                <a:extLst>
                  <a:ext uri="{0D108BD9-81ED-4DB2-BD59-A6C34878D82A}">
                    <a16:rowId xmlns:a16="http://schemas.microsoft.com/office/drawing/2014/main" val="3053785061"/>
                  </a:ext>
                </a:extLst>
              </a:tr>
              <a:tr h="470187">
                <a:tc>
                  <a:txBody>
                    <a:bodyPr/>
                    <a:lstStyle/>
                    <a:p>
                      <a:pPr algn="ctr"/>
                      <a:r>
                        <a:rPr lang="en-US" sz="1400"/>
                        <a:t>內建車輛相關分析</a:t>
                      </a:r>
                    </a:p>
                  </a:txBody>
                  <a:tcPr anchor="ctr"/>
                </a:tc>
                <a:tc gridSpan="5">
                  <a:txBody>
                    <a:bodyPr/>
                    <a:lstStyle/>
                    <a:p>
                      <a:pPr algn="ctr"/>
                      <a:r>
                        <a:rPr lang="en-US" sz="1400"/>
                        <a:t>車輛計數、車輛線路穿越檢測、車輛進入區域檢測、車輛錯誤方向檢測、車輛逗留檢測、車輛追蹤、停車檢測、車牌檢測、自動車牌識別</a:t>
                      </a:r>
                      <a:endParaRPr lang="en-US" sz="1400" b="1"/>
                    </a:p>
                  </a:txBody>
                  <a:tcPr anchor="ctr"/>
                </a:tc>
                <a:tc hMerge="1">
                  <a:txBody>
                    <a:bodyPr/>
                    <a:lstStyle/>
                    <a:p>
                      <a:pPr algn="ctr"/>
                      <a:endParaRPr lang="en-US" sz="1400"/>
                    </a:p>
                  </a:txBody>
                  <a:tcPr anchor="ctr"/>
                </a:tc>
                <a:tc hMerge="1">
                  <a:txBody>
                    <a:bodyPr/>
                    <a:lstStyle/>
                    <a:p>
                      <a:pPr algn="ctr"/>
                      <a:endParaRPr lang="en-US" sz="1400"/>
                    </a:p>
                  </a:txBody>
                  <a:tcPr anchor="ctr"/>
                </a:tc>
                <a:tc hMerge="1">
                  <a:txBody>
                    <a:bodyPr/>
                    <a:lstStyle/>
                    <a:p>
                      <a:pPr algn="ctr"/>
                      <a:endParaRPr lang="en-US" sz="1400"/>
                    </a:p>
                  </a:txBody>
                  <a:tcPr anchor="ctr"/>
                </a:tc>
                <a:tc hMerge="1">
                  <a:txBody>
                    <a:bodyPr/>
                    <a:lstStyle/>
                    <a:p>
                      <a:pPr algn="ctr"/>
                      <a:endParaRPr lang="en-US" sz="1400"/>
                    </a:p>
                  </a:txBody>
                  <a:tcPr anchor="ctr"/>
                </a:tc>
                <a:extLst>
                  <a:ext uri="{0D108BD9-81ED-4DB2-BD59-A6C34878D82A}">
                    <a16:rowId xmlns:a16="http://schemas.microsoft.com/office/drawing/2014/main" val="1409207008"/>
                  </a:ext>
                </a:extLst>
              </a:tr>
            </a:tbl>
          </a:graphicData>
        </a:graphic>
      </p:graphicFrame>
      <p:pic>
        <p:nvPicPr>
          <p:cNvPr id="2050" name="Picture 2">
            <a:extLst>
              <a:ext uri="{FF2B5EF4-FFF2-40B4-BE49-F238E27FC236}">
                <a16:creationId xmlns:a16="http://schemas.microsoft.com/office/drawing/2014/main" id="{16155FA2-097C-148A-1F81-3FD707D39C4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166427" y="3608655"/>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a:extLst>
              <a:ext uri="{FF2B5EF4-FFF2-40B4-BE49-F238E27FC236}">
                <a16:creationId xmlns:a16="http://schemas.microsoft.com/office/drawing/2014/main" id="{D39BB76F-9099-7706-1470-7A3B8CA6908D}"/>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411007" y="3593442"/>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a:extLst>
              <a:ext uri="{FF2B5EF4-FFF2-40B4-BE49-F238E27FC236}">
                <a16:creationId xmlns:a16="http://schemas.microsoft.com/office/drawing/2014/main" id="{37A6C267-06E8-04C3-142D-7072D2831A41}"/>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4655587" y="3584923"/>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a:extLst>
              <a:ext uri="{FF2B5EF4-FFF2-40B4-BE49-F238E27FC236}">
                <a16:creationId xmlns:a16="http://schemas.microsoft.com/office/drawing/2014/main" id="{DD2EE02F-E4A5-9D7C-FFDC-FE0405ECFCF2}"/>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6044869" y="3589588"/>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8" name="Picture 10">
            <a:extLst>
              <a:ext uri="{FF2B5EF4-FFF2-40B4-BE49-F238E27FC236}">
                <a16:creationId xmlns:a16="http://schemas.microsoft.com/office/drawing/2014/main" id="{CEBC9330-6631-AF49-2479-2E6A821167BC}"/>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7216647" y="3608655"/>
            <a:ext cx="952500" cy="95250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406FB368-D4C7-EB88-80F1-7BF17BC1A6B3}"/>
              </a:ext>
            </a:extLst>
          </p:cNvPr>
          <p:cNvSpPr txBox="1"/>
          <p:nvPr/>
        </p:nvSpPr>
        <p:spPr>
          <a:xfrm>
            <a:off x="632188" y="1652607"/>
            <a:ext cx="7828244" cy="1200329"/>
          </a:xfrm>
          <a:prstGeom prst="rect">
            <a:avLst/>
          </a:prstGeom>
          <a:solidFill>
            <a:schemeClr val="bg1">
              <a:lumMod val="95000"/>
            </a:schemeClr>
          </a:solidFill>
        </p:spPr>
        <p:txBody>
          <a:bodyPr wrap="square">
            <a:spAutoFit/>
          </a:bodyPr>
          <a:lstStyle/>
          <a:p>
            <a:r>
              <a:rPr lang="en-US" b="1" i="0">
                <a:solidFill>
                  <a:srgbClr val="202124"/>
                </a:solidFill>
                <a:effectLst/>
                <a:latin typeface="Google Sans"/>
              </a:rPr>
              <a:t/>
            </a:r>
            <a:r>
              <a:rPr lang="en-US" b="0" i="0">
                <a:solidFill>
                  <a:srgbClr val="202124"/>
                </a:solidFill>
                <a:effectLst/>
                <a:latin typeface="Google Sans"/>
              </a:rPr>
              <a:t/>
            </a:r>
            <a:r>
              <a:rPr lang="en-US" b="0" i="0">
                <a:solidFill>
                  <a:srgbClr val="040C28"/>
                </a:solidFill>
                <a:effectLst/>
                <a:latin typeface="Google Sans"/>
              </a:rPr>
              <a:t/>
            </a:r>
            <a:r>
              <a:rPr lang="en-US" b="0" i="0">
                <a:solidFill>
                  <a:srgbClr val="202124"/>
                </a:solidFill>
                <a:effectLst/>
                <a:latin typeface="Google Sans"/>
              </a:rPr>
              <a:t>深度學習是一種人工智慧 (AI) 方法，教導電腦以受人類大腦啟發的方式處理數據。深度學習模型能夠識別圖片、文本、聲音及其他數據中的複雜模式，以產生準確的見解和預測。</a:t>
            </a:r>
            <a:endParaRPr lang="en-US"/>
          </a:p>
        </p:txBody>
      </p:sp>
    </p:spTree>
    <p:extLst>
      <p:ext uri="{BB962C8B-B14F-4D97-AF65-F5344CB8AC3E}">
        <p14:creationId xmlns:p14="http://schemas.microsoft.com/office/powerpoint/2010/main" val="131807697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A426 酒店安裝</a:t>
            </a:r>
          </a:p>
        </p:txBody>
      </p:sp>
      <p:pic>
        <p:nvPicPr>
          <p:cNvPr id="1026" name="Picture 2">
            <a:extLst>
              <a:ext uri="{FF2B5EF4-FFF2-40B4-BE49-F238E27FC236}">
                <a16:creationId xmlns:a16="http://schemas.microsoft.com/office/drawing/2014/main" id="{A4EC6CBC-7041-A867-DE10-088323C7704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87624" y="2286000"/>
            <a:ext cx="2286000" cy="2286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A125DA21-823E-92D6-23C6-63A1F9F2CE4F}"/>
              </a:ext>
            </a:extLst>
          </p:cNvPr>
          <p:cNvSpPr txBox="1"/>
          <p:nvPr/>
        </p:nvSpPr>
        <p:spPr>
          <a:xfrm>
            <a:off x="1588707" y="4365104"/>
            <a:ext cx="2952328" cy="1200329"/>
          </a:xfrm>
          <a:prstGeom prst="rect">
            <a:avLst/>
          </a:prstGeom>
          <a:noFill/>
        </p:spPr>
        <p:txBody>
          <a:bodyPr wrap="square" rtlCol="0">
            <a:spAutoFit/>
          </a:bodyPr>
          <a:lstStyle/>
          <a:p>
            <a:r>
              <a:rPr lang="en-US" sz="2400" b="1"/>
              <a:t>PMAX-0534</a:t>
            </a:r>
          </a:p>
          <a:p>
            <a:endParaRPr lang="en-US" sz="1600"/>
          </a:p>
          <a:p>
            <a:r>
              <a:rPr lang="en-US" sz="1600"/>
              <a:t>帶接線盒的桿安裝，支持 3.25" 到 7.0" 的桿</a:t>
            </a:r>
          </a:p>
        </p:txBody>
      </p:sp>
      <p:pic>
        <p:nvPicPr>
          <p:cNvPr id="1028" name="Picture 4">
            <a:extLst>
              <a:ext uri="{FF2B5EF4-FFF2-40B4-BE49-F238E27FC236}">
                <a16:creationId xmlns:a16="http://schemas.microsoft.com/office/drawing/2014/main" id="{68645AA2-D288-60D9-B601-48D99364DC24}"/>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076056" y="2425927"/>
            <a:ext cx="2006146" cy="2006146"/>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8FFB193C-445C-D87D-7387-D92E12288B7B}"/>
              </a:ext>
            </a:extLst>
          </p:cNvPr>
          <p:cNvSpPr txBox="1"/>
          <p:nvPr/>
        </p:nvSpPr>
        <p:spPr>
          <a:xfrm>
            <a:off x="5148064" y="4350146"/>
            <a:ext cx="2952328" cy="1692771"/>
          </a:xfrm>
          <a:prstGeom prst="rect">
            <a:avLst/>
          </a:prstGeom>
          <a:noFill/>
        </p:spPr>
        <p:txBody>
          <a:bodyPr wrap="square" rtlCol="0">
            <a:spAutoFit/>
          </a:bodyPr>
          <a:lstStyle/>
          <a:p>
            <a:r>
              <a:rPr lang="en-US" sz="2400" b="1"/>
              <a:t>A426</a:t>
            </a:r>
          </a:p>
          <a:p>
            <a:endParaRPr lang="en-US" sz="1600"/>
          </a:p>
          <a:p>
            <a:r>
              <a:rPr lang="en-US" sz="1600"/>
              <a:t>5MP 變焦子彈攝像頭，具備日夜模式、自適應紅外線、極端寬動態範圍、SLLS、4.4x 變焦鏡頭、</a:t>
            </a:r>
            <a:r>
              <a:rPr lang="en-US" sz="1600" b="1"/>
              <a:t>深度學習 AI</a:t>
            </a:r>
            <a:endParaRPr lang="en-US" b="1"/>
          </a:p>
        </p:txBody>
      </p:sp>
    </p:spTree>
    <p:extLst>
      <p:ext uri="{BB962C8B-B14F-4D97-AF65-F5344CB8AC3E}">
        <p14:creationId xmlns:p14="http://schemas.microsoft.com/office/powerpoint/2010/main" val="275228368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21AF172E-E93F-94BD-B74C-771EF80AAFC8}"/>
              </a:ext>
            </a:extLst>
          </p:cNvPr>
          <p:cNvGrpSpPr/>
          <p:nvPr/>
        </p:nvGrpSpPr>
        <p:grpSpPr>
          <a:xfrm>
            <a:off x="323528" y="1196752"/>
            <a:ext cx="8136904" cy="2690660"/>
            <a:chOff x="323528" y="1367303"/>
            <a:chExt cx="8136904" cy="2690660"/>
          </a:xfrm>
        </p:grpSpPr>
        <p:sp>
          <p:nvSpPr>
            <p:cNvPr id="4" name="TextBox 3">
              <a:extLst>
                <a:ext uri="{FF2B5EF4-FFF2-40B4-BE49-F238E27FC236}">
                  <a16:creationId xmlns:a16="http://schemas.microsoft.com/office/drawing/2014/main" id="{0FAD06C3-4951-EA9F-6C9B-8C253D6D337D}"/>
                </a:ext>
              </a:extLst>
            </p:cNvPr>
            <p:cNvSpPr txBox="1"/>
            <p:nvPr/>
          </p:nvSpPr>
          <p:spPr>
            <a:xfrm>
              <a:off x="323528" y="1367303"/>
              <a:ext cx="3600400" cy="400110"/>
            </a:xfrm>
            <a:prstGeom prst="rect">
              <a:avLst/>
            </a:prstGeom>
            <a:noFill/>
          </p:spPr>
          <p:txBody>
            <a:bodyPr wrap="square" rtlCol="0">
              <a:spAutoFit/>
            </a:bodyPr>
            <a:lstStyle/>
            <a:p>
              <a:r>
                <a:rPr lang="en-US" sz="1700" b="1"/>
                <a:t>自動車牌識別攝像頭 (A426)</a:t>
              </a:r>
            </a:p>
          </p:txBody>
        </p:sp>
        <p:sp>
          <p:nvSpPr>
            <p:cNvPr id="6" name="Rectangle 5">
              <a:extLst>
                <a:ext uri="{FF2B5EF4-FFF2-40B4-BE49-F238E27FC236}">
                  <a16:creationId xmlns:a16="http://schemas.microsoft.com/office/drawing/2014/main" id="{4A1F9869-8455-A380-B3EA-96A32501F58B}"/>
                </a:ext>
              </a:extLst>
            </p:cNvPr>
            <p:cNvSpPr/>
            <p:nvPr/>
          </p:nvSpPr>
          <p:spPr>
            <a:xfrm>
              <a:off x="4067944" y="1772816"/>
              <a:ext cx="4392488" cy="1971967"/>
            </a:xfrm>
            <a:prstGeom prst="rect">
              <a:avLst/>
            </a:prstGeom>
            <a:solidFill>
              <a:schemeClr val="bg1">
                <a:lumMod val="95000"/>
              </a:schemeClr>
            </a:solidFill>
            <a:ln>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a:solidFill>
                    <a:schemeClr val="tx1"/>
                  </a:solidFill>
                </a:rPr>
                <a:t>該 AI 攝像頭可以同時識別多條車道上的多個車牌。</a:t>
              </a:r>
            </a:p>
            <a:p>
              <a:endParaRPr lang="en-US">
                <a:solidFill>
                  <a:schemeClr val="tx1"/>
                </a:solidFill>
              </a:endParaRPr>
            </a:p>
            <a:p>
              <a:r>
                <a:rPr lang="en-US">
                  <a:solidFill>
                    <a:schemeClr val="tx1"/>
                  </a:solidFill>
                  <a:hlinkClick r:id="rId2"/>
                </a:rPr>
                <a:t>觀看視頻</a:t>
              </a:r>
              <a:endParaRPr lang="en-US">
                <a:solidFill>
                  <a:schemeClr val="tx1"/>
                </a:solidFill>
              </a:endParaRPr>
            </a:p>
          </p:txBody>
        </p:sp>
        <p:sp>
          <p:nvSpPr>
            <p:cNvPr id="8" name="TextBox 7">
              <a:extLst>
                <a:ext uri="{FF2B5EF4-FFF2-40B4-BE49-F238E27FC236}">
                  <a16:creationId xmlns:a16="http://schemas.microsoft.com/office/drawing/2014/main" id="{041463E0-0513-43F4-18F8-1E5377DBE273}"/>
                </a:ext>
              </a:extLst>
            </p:cNvPr>
            <p:cNvSpPr txBox="1"/>
            <p:nvPr/>
          </p:nvSpPr>
          <p:spPr>
            <a:xfrm>
              <a:off x="323528" y="3750186"/>
              <a:ext cx="3528393" cy="307777"/>
            </a:xfrm>
            <a:prstGeom prst="rect">
              <a:avLst/>
            </a:prstGeom>
            <a:noFill/>
          </p:spPr>
          <p:txBody>
            <a:bodyPr wrap="square">
              <a:spAutoFit/>
            </a:bodyPr>
            <a:lstStyle/>
            <a:p>
              <a:r>
                <a:rPr lang="en-US" sz="1400">
                  <a:hlinkClick r:id="rId2"/>
                </a:rPr>
                <a:t>https://www.acti.com/video/v2902</a:t>
              </a:r>
              <a:endParaRPr lang="en-US" sz="1400"/>
            </a:p>
          </p:txBody>
        </p:sp>
      </p:grpSp>
      <p:grpSp>
        <p:nvGrpSpPr>
          <p:cNvPr id="10" name="Group 9">
            <a:extLst>
              <a:ext uri="{FF2B5EF4-FFF2-40B4-BE49-F238E27FC236}">
                <a16:creationId xmlns:a16="http://schemas.microsoft.com/office/drawing/2014/main" id="{D4B9156E-C035-4287-9A38-E6508E77F04F}"/>
              </a:ext>
            </a:extLst>
          </p:cNvPr>
          <p:cNvGrpSpPr/>
          <p:nvPr/>
        </p:nvGrpSpPr>
        <p:grpSpPr>
          <a:xfrm>
            <a:off x="323528" y="4077072"/>
            <a:ext cx="8136904" cy="2690660"/>
            <a:chOff x="323528" y="1367303"/>
            <a:chExt cx="8136904" cy="2690660"/>
          </a:xfrm>
        </p:grpSpPr>
        <p:sp>
          <p:nvSpPr>
            <p:cNvPr id="12" name="TextBox 11">
              <a:extLst>
                <a:ext uri="{FF2B5EF4-FFF2-40B4-BE49-F238E27FC236}">
                  <a16:creationId xmlns:a16="http://schemas.microsoft.com/office/drawing/2014/main" id="{4EB60541-0A64-A0FA-7CD3-7EE152F39519}"/>
                </a:ext>
              </a:extLst>
            </p:cNvPr>
            <p:cNvSpPr txBox="1"/>
            <p:nvPr/>
          </p:nvSpPr>
          <p:spPr>
            <a:xfrm>
              <a:off x="323528" y="1367303"/>
              <a:ext cx="3600400" cy="400110"/>
            </a:xfrm>
            <a:prstGeom prst="rect">
              <a:avLst/>
            </a:prstGeom>
            <a:noFill/>
          </p:spPr>
          <p:txBody>
            <a:bodyPr wrap="square" rtlCol="0">
              <a:spAutoFit/>
            </a:bodyPr>
            <a:lstStyle/>
            <a:p>
              <a:r>
                <a:rPr lang="en-US" sz="1400" b="1"/>
                <a:t>自動車牌識別攝像頭 + 網絡視頻錄像機 3</a:t>
              </a:r>
            </a:p>
          </p:txBody>
        </p:sp>
        <p:sp>
          <p:nvSpPr>
            <p:cNvPr id="13" name="Rectangle 12">
              <a:extLst>
                <a:ext uri="{FF2B5EF4-FFF2-40B4-BE49-F238E27FC236}">
                  <a16:creationId xmlns:a16="http://schemas.microsoft.com/office/drawing/2014/main" id="{F9189177-BAF5-45DF-1850-975903DA6433}"/>
                </a:ext>
              </a:extLst>
            </p:cNvPr>
            <p:cNvSpPr/>
            <p:nvPr/>
          </p:nvSpPr>
          <p:spPr>
            <a:xfrm>
              <a:off x="4067944" y="1772816"/>
              <a:ext cx="4392488" cy="1971967"/>
            </a:xfrm>
            <a:prstGeom prst="rect">
              <a:avLst/>
            </a:prstGeom>
            <a:solidFill>
              <a:schemeClr val="bg1">
                <a:lumMod val="95000"/>
              </a:schemeClr>
            </a:solidFill>
            <a:ln>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a:solidFill>
                    <a:schemeClr val="tx1"/>
                  </a:solidFill>
                </a:rPr>
                <a:t>ACTi 網絡視頻錄像機 3 支持深度學習 AI 事件和元數據。當檢測到黑名單車輛時，NVR 將顯示即時警報。</a:t>
              </a:r>
            </a:p>
            <a:p>
              <a:endParaRPr lang="en-US">
                <a:solidFill>
                  <a:schemeClr val="tx1"/>
                </a:solidFill>
              </a:endParaRPr>
            </a:p>
            <a:p>
              <a:r>
                <a:rPr lang="en-US">
                  <a:solidFill>
                    <a:schemeClr val="tx1"/>
                  </a:solidFill>
                  <a:hlinkClick r:id="rId3"/>
                </a:rPr>
                <a:t>觀看視頻</a:t>
              </a:r>
              <a:endParaRPr lang="en-US">
                <a:solidFill>
                  <a:schemeClr val="tx1"/>
                </a:solidFill>
              </a:endParaRPr>
            </a:p>
            <a:p>
              <a:endParaRPr lang="en-US"/>
            </a:p>
          </p:txBody>
        </p:sp>
        <p:sp>
          <p:nvSpPr>
            <p:cNvPr id="14" name="TextBox 13">
              <a:extLst>
                <a:ext uri="{FF2B5EF4-FFF2-40B4-BE49-F238E27FC236}">
                  <a16:creationId xmlns:a16="http://schemas.microsoft.com/office/drawing/2014/main" id="{AA12DCE8-6B76-00BF-7AB8-614420365560}"/>
                </a:ext>
              </a:extLst>
            </p:cNvPr>
            <p:cNvSpPr txBox="1"/>
            <p:nvPr/>
          </p:nvSpPr>
          <p:spPr>
            <a:xfrm>
              <a:off x="323528" y="3750186"/>
              <a:ext cx="3528393" cy="307777"/>
            </a:xfrm>
            <a:prstGeom prst="rect">
              <a:avLst/>
            </a:prstGeom>
            <a:noFill/>
          </p:spPr>
          <p:txBody>
            <a:bodyPr wrap="square">
              <a:spAutoFit/>
            </a:bodyPr>
            <a:lstStyle/>
            <a:p>
              <a:r>
                <a:rPr lang="en-US" sz="1400">
                  <a:hlinkClick r:id="rId3"/>
                </a:rPr>
                <a:t>https://www.acti.com/video/v2904</a:t>
              </a:r>
              <a:endParaRPr lang="en-US" sz="1400"/>
            </a:p>
          </p:txBody>
        </p:sp>
      </p:grpSp>
      <p:pic>
        <p:nvPicPr>
          <p:cNvPr id="3" name="Picture 2">
            <a:extLst>
              <a:ext uri="{FF2B5EF4-FFF2-40B4-BE49-F238E27FC236}">
                <a16:creationId xmlns:a16="http://schemas.microsoft.com/office/drawing/2014/main" id="{2BAC0146-F4A0-980B-2C30-5425AC8E12D9}"/>
              </a:ext>
            </a:extLst>
          </p:cNvPr>
          <p:cNvPicPr>
            <a:picLocks noChangeAspect="1"/>
          </p:cNvPicPr>
          <p:nvPr/>
        </p:nvPicPr>
        <p:blipFill>
          <a:blip r:embed="rId4"/>
          <a:stretch>
            <a:fillRect/>
          </a:stretch>
        </p:blipFill>
        <p:spPr>
          <a:xfrm>
            <a:off x="395536" y="1596862"/>
            <a:ext cx="3312367" cy="2018474"/>
          </a:xfrm>
          <a:prstGeom prst="rect">
            <a:avLst/>
          </a:prstGeom>
        </p:spPr>
      </p:pic>
      <p:pic>
        <p:nvPicPr>
          <p:cNvPr id="7" name="Picture 6">
            <a:extLst>
              <a:ext uri="{FF2B5EF4-FFF2-40B4-BE49-F238E27FC236}">
                <a16:creationId xmlns:a16="http://schemas.microsoft.com/office/drawing/2014/main" id="{83B57F3D-B2E3-B7EB-E336-095522A72F0E}"/>
              </a:ext>
            </a:extLst>
          </p:cNvPr>
          <p:cNvPicPr>
            <a:picLocks noChangeAspect="1"/>
          </p:cNvPicPr>
          <p:nvPr/>
        </p:nvPicPr>
        <p:blipFill rotWithShape="1">
          <a:blip r:embed="rId5"/>
          <a:srcRect r="14815"/>
          <a:stretch/>
        </p:blipFill>
        <p:spPr>
          <a:xfrm>
            <a:off x="395536" y="4416056"/>
            <a:ext cx="3312367" cy="2105025"/>
          </a:xfrm>
          <a:prstGeom prst="rect">
            <a:avLst/>
          </a:prstGeom>
        </p:spPr>
      </p:pic>
    </p:spTree>
    <p:extLst>
      <p:ext uri="{BB962C8B-B14F-4D97-AF65-F5344CB8AC3E}">
        <p14:creationId xmlns:p14="http://schemas.microsoft.com/office/powerpoint/2010/main" val="5462175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ACTi AI 解決方案架構</a:t>
            </a:r>
          </a:p>
        </p:txBody>
      </p:sp>
      <p:pic>
        <p:nvPicPr>
          <p:cNvPr id="1028" name="Picture 4">
            <a:extLst>
              <a:ext uri="{FF2B5EF4-FFF2-40B4-BE49-F238E27FC236}">
                <a16:creationId xmlns:a16="http://schemas.microsoft.com/office/drawing/2014/main" id="{EB43065A-59B0-445D-D624-5EC661C11AF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31640" y="3969759"/>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a:extLst>
              <a:ext uri="{FF2B5EF4-FFF2-40B4-BE49-F238E27FC236}">
                <a16:creationId xmlns:a16="http://schemas.microsoft.com/office/drawing/2014/main" id="{2FC96785-E8D8-9B62-E7BD-8C654378679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85531" y="3609719"/>
            <a:ext cx="1853952" cy="1853952"/>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23">
            <a:extLst>
              <a:ext uri="{FF2B5EF4-FFF2-40B4-BE49-F238E27FC236}">
                <a16:creationId xmlns:a16="http://schemas.microsoft.com/office/drawing/2014/main" id="{F454592C-6FD0-A875-A998-F467E7B426DD}"/>
              </a:ext>
            </a:extLst>
          </p:cNvPr>
          <p:cNvPicPr>
            <a:picLocks noChangeAspect="1"/>
          </p:cNvPicPr>
          <p:nvPr/>
        </p:nvPicPr>
        <p:blipFill>
          <a:blip r:embed="rId5"/>
          <a:stretch>
            <a:fillRect/>
          </a:stretch>
        </p:blipFill>
        <p:spPr>
          <a:xfrm>
            <a:off x="6228184" y="4054769"/>
            <a:ext cx="1724224" cy="963852"/>
          </a:xfrm>
          <a:prstGeom prst="rect">
            <a:avLst/>
          </a:prstGeom>
        </p:spPr>
      </p:pic>
      <p:cxnSp>
        <p:nvCxnSpPr>
          <p:cNvPr id="27" name="Straight Arrow Connector 26">
            <a:extLst>
              <a:ext uri="{FF2B5EF4-FFF2-40B4-BE49-F238E27FC236}">
                <a16:creationId xmlns:a16="http://schemas.microsoft.com/office/drawing/2014/main" id="{BAF0199C-2A35-E209-74A4-8A3D3B1864E3}"/>
              </a:ext>
            </a:extLst>
          </p:cNvPr>
          <p:cNvCxnSpPr/>
          <p:nvPr/>
        </p:nvCxnSpPr>
        <p:spPr>
          <a:xfrm>
            <a:off x="2123728" y="4329799"/>
            <a:ext cx="1224136"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29" name="Straight Arrow Connector 28">
            <a:extLst>
              <a:ext uri="{FF2B5EF4-FFF2-40B4-BE49-F238E27FC236}">
                <a16:creationId xmlns:a16="http://schemas.microsoft.com/office/drawing/2014/main" id="{BE96C2D0-7482-1CA8-8AE1-609CEFD2C7F9}"/>
              </a:ext>
            </a:extLst>
          </p:cNvPr>
          <p:cNvCxnSpPr/>
          <p:nvPr/>
        </p:nvCxnSpPr>
        <p:spPr>
          <a:xfrm>
            <a:off x="5004048" y="4329799"/>
            <a:ext cx="1224136"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30" name="Straight Arrow Connector 29">
            <a:extLst>
              <a:ext uri="{FF2B5EF4-FFF2-40B4-BE49-F238E27FC236}">
                <a16:creationId xmlns:a16="http://schemas.microsoft.com/office/drawing/2014/main" id="{F1F90011-EA6C-DD6C-FC14-79C09CE91E0E}"/>
              </a:ext>
            </a:extLst>
          </p:cNvPr>
          <p:cNvCxnSpPr/>
          <p:nvPr/>
        </p:nvCxnSpPr>
        <p:spPr>
          <a:xfrm>
            <a:off x="2123728" y="4520535"/>
            <a:ext cx="1224136" cy="0"/>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34" name="Straight Arrow Connector 33">
            <a:extLst>
              <a:ext uri="{FF2B5EF4-FFF2-40B4-BE49-F238E27FC236}">
                <a16:creationId xmlns:a16="http://schemas.microsoft.com/office/drawing/2014/main" id="{9007FF6D-B945-2E91-DF9C-5567141C81E6}"/>
              </a:ext>
            </a:extLst>
          </p:cNvPr>
          <p:cNvCxnSpPr/>
          <p:nvPr/>
        </p:nvCxnSpPr>
        <p:spPr>
          <a:xfrm>
            <a:off x="5004048" y="4520535"/>
            <a:ext cx="1224136" cy="0"/>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35" name="TextBox 34">
            <a:extLst>
              <a:ext uri="{FF2B5EF4-FFF2-40B4-BE49-F238E27FC236}">
                <a16:creationId xmlns:a16="http://schemas.microsoft.com/office/drawing/2014/main" id="{7983AFA7-4BFA-8B1E-CD93-1BEB82D59552}"/>
              </a:ext>
            </a:extLst>
          </p:cNvPr>
          <p:cNvSpPr txBox="1"/>
          <p:nvPr/>
        </p:nvSpPr>
        <p:spPr>
          <a:xfrm>
            <a:off x="2310103" y="4054768"/>
            <a:ext cx="703684" cy="307777"/>
          </a:xfrm>
          <a:prstGeom prst="rect">
            <a:avLst/>
          </a:prstGeom>
          <a:noFill/>
        </p:spPr>
        <p:txBody>
          <a:bodyPr wrap="square" rtlCol="0">
            <a:spAutoFit/>
          </a:bodyPr>
          <a:lstStyle/>
          <a:p>
            <a:r>
              <a:rPr lang="en-US" sz="1400"/>
              <a:t>視頻</a:t>
            </a:r>
          </a:p>
        </p:txBody>
      </p:sp>
      <p:sp>
        <p:nvSpPr>
          <p:cNvPr id="36" name="TextBox 35">
            <a:extLst>
              <a:ext uri="{FF2B5EF4-FFF2-40B4-BE49-F238E27FC236}">
                <a16:creationId xmlns:a16="http://schemas.microsoft.com/office/drawing/2014/main" id="{ADBC1DF0-EFDF-C4EE-460E-1B664F63FC21}"/>
              </a:ext>
            </a:extLst>
          </p:cNvPr>
          <p:cNvSpPr txBox="1"/>
          <p:nvPr/>
        </p:nvSpPr>
        <p:spPr>
          <a:xfrm>
            <a:off x="2284140" y="4483687"/>
            <a:ext cx="1063724" cy="738664"/>
          </a:xfrm>
          <a:prstGeom prst="rect">
            <a:avLst/>
          </a:prstGeom>
          <a:noFill/>
        </p:spPr>
        <p:txBody>
          <a:bodyPr wrap="square" rtlCol="0">
            <a:spAutoFit/>
          </a:bodyPr>
          <a:lstStyle/>
          <a:p>
            <a:r>
              <a:rPr lang="en-US" sz="1400"/>
              <a:t>實時</a:t>
            </a:r>
          </a:p>
          <a:p>
            <a:r>
              <a:rPr lang="en-US" sz="1400"/>
              <a:t>分析數據</a:t>
            </a:r>
          </a:p>
        </p:txBody>
      </p:sp>
      <p:sp>
        <p:nvSpPr>
          <p:cNvPr id="50" name="TextBox 49">
            <a:extLst>
              <a:ext uri="{FF2B5EF4-FFF2-40B4-BE49-F238E27FC236}">
                <a16:creationId xmlns:a16="http://schemas.microsoft.com/office/drawing/2014/main" id="{EE6D84BD-FEFA-8F35-221B-BB8401F2FEDA}"/>
              </a:ext>
            </a:extLst>
          </p:cNvPr>
          <p:cNvSpPr txBox="1"/>
          <p:nvPr/>
        </p:nvSpPr>
        <p:spPr>
          <a:xfrm>
            <a:off x="5084254" y="4516584"/>
            <a:ext cx="1063724" cy="738664"/>
          </a:xfrm>
          <a:prstGeom prst="rect">
            <a:avLst/>
          </a:prstGeom>
          <a:noFill/>
        </p:spPr>
        <p:txBody>
          <a:bodyPr wrap="square" rtlCol="0">
            <a:spAutoFit/>
          </a:bodyPr>
          <a:lstStyle/>
          <a:p>
            <a:r>
              <a:rPr lang="en-US" sz="1400"/>
              <a:t>實時</a:t>
            </a:r>
          </a:p>
          <a:p>
            <a:r>
              <a:rPr lang="en-US" sz="1400"/>
              <a:t>分析數據，警報</a:t>
            </a:r>
          </a:p>
        </p:txBody>
      </p:sp>
      <p:sp>
        <p:nvSpPr>
          <p:cNvPr id="51" name="TextBox 50">
            <a:extLst>
              <a:ext uri="{FF2B5EF4-FFF2-40B4-BE49-F238E27FC236}">
                <a16:creationId xmlns:a16="http://schemas.microsoft.com/office/drawing/2014/main" id="{950DF562-E559-6E8F-34CA-D20133FB24BF}"/>
              </a:ext>
            </a:extLst>
          </p:cNvPr>
          <p:cNvSpPr txBox="1"/>
          <p:nvPr/>
        </p:nvSpPr>
        <p:spPr>
          <a:xfrm>
            <a:off x="5195466" y="4031894"/>
            <a:ext cx="703684" cy="307777"/>
          </a:xfrm>
          <a:prstGeom prst="rect">
            <a:avLst/>
          </a:prstGeom>
          <a:noFill/>
        </p:spPr>
        <p:txBody>
          <a:bodyPr wrap="square" rtlCol="0">
            <a:spAutoFit/>
          </a:bodyPr>
          <a:lstStyle/>
          <a:p>
            <a:r>
              <a:rPr lang="en-US" sz="1400"/>
              <a:t>視頻</a:t>
            </a:r>
          </a:p>
        </p:txBody>
      </p:sp>
      <p:sp>
        <p:nvSpPr>
          <p:cNvPr id="52" name="TextBox 51">
            <a:extLst>
              <a:ext uri="{FF2B5EF4-FFF2-40B4-BE49-F238E27FC236}">
                <a16:creationId xmlns:a16="http://schemas.microsoft.com/office/drawing/2014/main" id="{2231CB92-CC8E-DC80-75DD-6F88844521BD}"/>
              </a:ext>
            </a:extLst>
          </p:cNvPr>
          <p:cNvSpPr txBox="1"/>
          <p:nvPr/>
        </p:nvSpPr>
        <p:spPr>
          <a:xfrm>
            <a:off x="1276028" y="5343493"/>
            <a:ext cx="1063723" cy="307777"/>
          </a:xfrm>
          <a:prstGeom prst="rect">
            <a:avLst/>
          </a:prstGeom>
          <a:noFill/>
        </p:spPr>
        <p:txBody>
          <a:bodyPr wrap="square" rtlCol="0">
            <a:spAutoFit/>
          </a:bodyPr>
          <a:lstStyle/>
          <a:p>
            <a:r>
              <a:rPr lang="en-US" sz="1400" b="1"/>
              <a:t>AI 攝像頭</a:t>
            </a:r>
          </a:p>
        </p:txBody>
      </p:sp>
      <p:sp>
        <p:nvSpPr>
          <p:cNvPr id="55" name="TextBox 54">
            <a:extLst>
              <a:ext uri="{FF2B5EF4-FFF2-40B4-BE49-F238E27FC236}">
                <a16:creationId xmlns:a16="http://schemas.microsoft.com/office/drawing/2014/main" id="{FC1E104A-477E-C7D2-2909-AB111945DBA4}"/>
              </a:ext>
            </a:extLst>
          </p:cNvPr>
          <p:cNvSpPr txBox="1"/>
          <p:nvPr/>
        </p:nvSpPr>
        <p:spPr>
          <a:xfrm>
            <a:off x="3621151" y="5343493"/>
            <a:ext cx="1247079" cy="954107"/>
          </a:xfrm>
          <a:prstGeom prst="rect">
            <a:avLst/>
          </a:prstGeom>
          <a:noFill/>
        </p:spPr>
        <p:txBody>
          <a:bodyPr wrap="square" rtlCol="0">
            <a:spAutoFit/>
          </a:bodyPr>
          <a:lstStyle/>
          <a:p>
            <a:r>
              <a:rPr lang="en-US" sz="1400" b="1"/>
              <a:t>NVR 伺服器</a:t>
            </a:r>
          </a:p>
          <a:p>
            <a:endParaRPr lang="en-US" sz="1400" b="1"/>
          </a:p>
          <a:p>
            <a:r>
              <a:rPr lang="en-US" sz="1400" b="1"/>
              <a:t>(ACTi NVR 3 企業版)</a:t>
            </a:r>
          </a:p>
        </p:txBody>
      </p:sp>
      <p:cxnSp>
        <p:nvCxnSpPr>
          <p:cNvPr id="58" name="Straight Arrow Connector 57">
            <a:extLst>
              <a:ext uri="{FF2B5EF4-FFF2-40B4-BE49-F238E27FC236}">
                <a16:creationId xmlns:a16="http://schemas.microsoft.com/office/drawing/2014/main" id="{C3D14B8F-1262-1C45-AF70-44278E817103}"/>
              </a:ext>
            </a:extLst>
          </p:cNvPr>
          <p:cNvCxnSpPr>
            <a:cxnSpLocks/>
          </p:cNvCxnSpPr>
          <p:nvPr/>
        </p:nvCxnSpPr>
        <p:spPr>
          <a:xfrm flipV="1">
            <a:off x="4506331" y="3249679"/>
            <a:ext cx="577923" cy="862178"/>
          </a:xfrm>
          <a:prstGeom prst="straightConnector1">
            <a:avLst/>
          </a:prstGeom>
          <a:ln w="38100">
            <a:solidFill>
              <a:srgbClr val="00B050"/>
            </a:solidFill>
            <a:tailEnd type="triangle"/>
          </a:ln>
        </p:spPr>
        <p:style>
          <a:lnRef idx="1">
            <a:schemeClr val="accent1"/>
          </a:lnRef>
          <a:fillRef idx="0">
            <a:schemeClr val="accent1"/>
          </a:fillRef>
          <a:effectRef idx="0">
            <a:schemeClr val="accent1"/>
          </a:effectRef>
          <a:fontRef idx="minor">
            <a:schemeClr val="tx1"/>
          </a:fontRef>
        </p:style>
      </p:cxnSp>
      <p:pic>
        <p:nvPicPr>
          <p:cNvPr id="1032" name="Picture 8">
            <a:extLst>
              <a:ext uri="{FF2B5EF4-FFF2-40B4-BE49-F238E27FC236}">
                <a16:creationId xmlns:a16="http://schemas.microsoft.com/office/drawing/2014/main" id="{AEF40E6F-FE7A-B6E6-D0DA-7323FA2CC192}"/>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868230" y="2843768"/>
            <a:ext cx="432048" cy="314285"/>
          </a:xfrm>
          <a:prstGeom prst="rect">
            <a:avLst/>
          </a:prstGeom>
          <a:noFill/>
          <a:extLst>
            <a:ext uri="{909E8E84-426E-40DD-AFC4-6F175D3DCCD1}">
              <a14:hiddenFill xmlns:a14="http://schemas.microsoft.com/office/drawing/2010/main">
                <a:solidFill>
                  <a:srgbClr val="FFFFFF"/>
                </a:solidFill>
              </a14:hiddenFill>
            </a:ext>
          </a:extLst>
        </p:spPr>
      </p:pic>
      <p:sp>
        <p:nvSpPr>
          <p:cNvPr id="62" name="TextBox 61">
            <a:extLst>
              <a:ext uri="{FF2B5EF4-FFF2-40B4-BE49-F238E27FC236}">
                <a16:creationId xmlns:a16="http://schemas.microsoft.com/office/drawing/2014/main" id="{A70B9190-064C-954E-C8C8-D20307641484}"/>
              </a:ext>
            </a:extLst>
          </p:cNvPr>
          <p:cNvSpPr txBox="1"/>
          <p:nvPr/>
        </p:nvSpPr>
        <p:spPr>
          <a:xfrm>
            <a:off x="4278262" y="3189389"/>
            <a:ext cx="703684" cy="307777"/>
          </a:xfrm>
          <a:prstGeom prst="rect">
            <a:avLst/>
          </a:prstGeom>
          <a:noFill/>
        </p:spPr>
        <p:txBody>
          <a:bodyPr wrap="square" rtlCol="0">
            <a:spAutoFit/>
          </a:bodyPr>
          <a:lstStyle/>
          <a:p>
            <a:r>
              <a:rPr lang="en-US" sz="1400"/>
              <a:t>警報</a:t>
            </a:r>
          </a:p>
        </p:txBody>
      </p:sp>
      <p:sp>
        <p:nvSpPr>
          <p:cNvPr id="63" name="TextBox 62">
            <a:extLst>
              <a:ext uri="{FF2B5EF4-FFF2-40B4-BE49-F238E27FC236}">
                <a16:creationId xmlns:a16="http://schemas.microsoft.com/office/drawing/2014/main" id="{B35F9F41-DC49-B559-E548-24BD37ABCFBB}"/>
              </a:ext>
            </a:extLst>
          </p:cNvPr>
          <p:cNvSpPr txBox="1"/>
          <p:nvPr/>
        </p:nvSpPr>
        <p:spPr>
          <a:xfrm>
            <a:off x="6620893" y="5353471"/>
            <a:ext cx="1247079" cy="307777"/>
          </a:xfrm>
          <a:prstGeom prst="rect">
            <a:avLst/>
          </a:prstGeom>
          <a:noFill/>
        </p:spPr>
        <p:txBody>
          <a:bodyPr wrap="square" rtlCol="0">
            <a:spAutoFit/>
          </a:bodyPr>
          <a:lstStyle/>
          <a:p>
            <a:r>
              <a:rPr lang="en-US" sz="1400" b="1"/>
              <a:t>NVR 客戶端</a:t>
            </a:r>
          </a:p>
        </p:txBody>
      </p:sp>
      <p:sp>
        <p:nvSpPr>
          <p:cNvPr id="1024" name="TextBox 1023">
            <a:extLst>
              <a:ext uri="{FF2B5EF4-FFF2-40B4-BE49-F238E27FC236}">
                <a16:creationId xmlns:a16="http://schemas.microsoft.com/office/drawing/2014/main" id="{ED79E846-F4FA-048C-6021-83E9C0D5A990}"/>
              </a:ext>
            </a:extLst>
          </p:cNvPr>
          <p:cNvSpPr txBox="1"/>
          <p:nvPr/>
        </p:nvSpPr>
        <p:spPr>
          <a:xfrm>
            <a:off x="5329431" y="2847021"/>
            <a:ext cx="703684" cy="307777"/>
          </a:xfrm>
          <a:prstGeom prst="rect">
            <a:avLst/>
          </a:prstGeom>
          <a:noFill/>
        </p:spPr>
        <p:txBody>
          <a:bodyPr wrap="square" rtlCol="0">
            <a:spAutoFit/>
          </a:bodyPr>
          <a:lstStyle/>
          <a:p>
            <a:r>
              <a:rPr lang="en-US" sz="1200"/>
              <a:t>電子郵件</a:t>
            </a:r>
          </a:p>
        </p:txBody>
      </p:sp>
      <p:cxnSp>
        <p:nvCxnSpPr>
          <p:cNvPr id="1025" name="Straight Arrow Connector 1024">
            <a:extLst>
              <a:ext uri="{FF2B5EF4-FFF2-40B4-BE49-F238E27FC236}">
                <a16:creationId xmlns:a16="http://schemas.microsoft.com/office/drawing/2014/main" id="{21667425-B5C0-A643-D87E-2DD52E4E1ADB}"/>
              </a:ext>
            </a:extLst>
          </p:cNvPr>
          <p:cNvCxnSpPr>
            <a:cxnSpLocks/>
          </p:cNvCxnSpPr>
          <p:nvPr/>
        </p:nvCxnSpPr>
        <p:spPr>
          <a:xfrm flipH="1" flipV="1">
            <a:off x="3319424" y="3270606"/>
            <a:ext cx="640143" cy="862178"/>
          </a:xfrm>
          <a:prstGeom prst="straightConnector1">
            <a:avLst/>
          </a:prstGeom>
          <a:ln w="38100">
            <a:solidFill>
              <a:srgbClr val="00B050"/>
            </a:solidFill>
            <a:tailEnd type="triangle"/>
          </a:ln>
        </p:spPr>
        <p:style>
          <a:lnRef idx="1">
            <a:schemeClr val="accent1"/>
          </a:lnRef>
          <a:fillRef idx="0">
            <a:schemeClr val="accent1"/>
          </a:fillRef>
          <a:effectRef idx="0">
            <a:schemeClr val="accent1"/>
          </a:effectRef>
          <a:fontRef idx="minor">
            <a:schemeClr val="tx1"/>
          </a:fontRef>
        </p:style>
      </p:cxnSp>
      <p:pic>
        <p:nvPicPr>
          <p:cNvPr id="1034" name="Picture 10">
            <a:extLst>
              <a:ext uri="{FF2B5EF4-FFF2-40B4-BE49-F238E27FC236}">
                <a16:creationId xmlns:a16="http://schemas.microsoft.com/office/drawing/2014/main" id="{5DA9F9B0-D23C-19B8-DCB0-C9CA1086E73A}"/>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440300" y="2560632"/>
            <a:ext cx="862178" cy="862178"/>
          </a:xfrm>
          <a:prstGeom prst="rect">
            <a:avLst/>
          </a:prstGeom>
          <a:noFill/>
          <a:extLst>
            <a:ext uri="{909E8E84-426E-40DD-AFC4-6F175D3DCCD1}">
              <a14:hiddenFill xmlns:a14="http://schemas.microsoft.com/office/drawing/2010/main">
                <a:solidFill>
                  <a:srgbClr val="FFFFFF"/>
                </a:solidFill>
              </a14:hiddenFill>
            </a:ext>
          </a:extLst>
        </p:spPr>
      </p:pic>
      <p:sp>
        <p:nvSpPr>
          <p:cNvPr id="1027" name="TextBox 1026">
            <a:extLst>
              <a:ext uri="{FF2B5EF4-FFF2-40B4-BE49-F238E27FC236}">
                <a16:creationId xmlns:a16="http://schemas.microsoft.com/office/drawing/2014/main" id="{52CD7318-F2F0-72BE-F422-E6E0BF68D694}"/>
              </a:ext>
            </a:extLst>
          </p:cNvPr>
          <p:cNvSpPr txBox="1"/>
          <p:nvPr/>
        </p:nvSpPr>
        <p:spPr>
          <a:xfrm>
            <a:off x="2347693" y="2130344"/>
            <a:ext cx="1063724" cy="523220"/>
          </a:xfrm>
          <a:prstGeom prst="rect">
            <a:avLst/>
          </a:prstGeom>
          <a:noFill/>
        </p:spPr>
        <p:txBody>
          <a:bodyPr wrap="square" rtlCol="0">
            <a:spAutoFit/>
          </a:bodyPr>
          <a:lstStyle/>
          <a:p>
            <a:r>
              <a:rPr lang="en-US" sz="1400" b="1"/>
              <a:t>移動客戶端</a:t>
            </a:r>
          </a:p>
        </p:txBody>
      </p:sp>
      <p:sp>
        <p:nvSpPr>
          <p:cNvPr id="1029" name="TextBox 1028">
            <a:extLst>
              <a:ext uri="{FF2B5EF4-FFF2-40B4-BE49-F238E27FC236}">
                <a16:creationId xmlns:a16="http://schemas.microsoft.com/office/drawing/2014/main" id="{FFA5AED2-1648-03FF-45B5-CFA363911E10}"/>
              </a:ext>
            </a:extLst>
          </p:cNvPr>
          <p:cNvSpPr txBox="1"/>
          <p:nvPr/>
        </p:nvSpPr>
        <p:spPr>
          <a:xfrm>
            <a:off x="3411417" y="3221968"/>
            <a:ext cx="703684" cy="307777"/>
          </a:xfrm>
          <a:prstGeom prst="rect">
            <a:avLst/>
          </a:prstGeom>
          <a:noFill/>
        </p:spPr>
        <p:txBody>
          <a:bodyPr wrap="square" rtlCol="0">
            <a:spAutoFit/>
          </a:bodyPr>
          <a:lstStyle/>
          <a:p>
            <a:r>
              <a:rPr lang="en-US" sz="1400"/>
              <a:t>警報</a:t>
            </a:r>
          </a:p>
        </p:txBody>
      </p:sp>
      <p:cxnSp>
        <p:nvCxnSpPr>
          <p:cNvPr id="1031" name="Straight Arrow Connector 1030">
            <a:extLst>
              <a:ext uri="{FF2B5EF4-FFF2-40B4-BE49-F238E27FC236}">
                <a16:creationId xmlns:a16="http://schemas.microsoft.com/office/drawing/2014/main" id="{E48F7122-CF4D-8FC5-19AB-FEBE5F3C024D}"/>
              </a:ext>
            </a:extLst>
          </p:cNvPr>
          <p:cNvCxnSpPr>
            <a:cxnSpLocks/>
          </p:cNvCxnSpPr>
          <p:nvPr/>
        </p:nvCxnSpPr>
        <p:spPr>
          <a:xfrm flipH="1" flipV="1">
            <a:off x="3131840" y="3375856"/>
            <a:ext cx="625970" cy="809926"/>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pic>
        <p:nvPicPr>
          <p:cNvPr id="2" name="Picture 4">
            <a:extLst>
              <a:ext uri="{FF2B5EF4-FFF2-40B4-BE49-F238E27FC236}">
                <a16:creationId xmlns:a16="http://schemas.microsoft.com/office/drawing/2014/main" id="{233A1D6E-4B0A-CBF3-5929-0586BBCEB60B}"/>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989107" y="4378037"/>
            <a:ext cx="819930" cy="8199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6335633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95CD3037-AD5A-31BB-961B-4ADE30E5EB59}"/>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825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ACTi 與基於伺服器的 AI 供應商相比的優勢</a:t>
            </a:r>
          </a:p>
        </p:txBody>
      </p:sp>
      <p:sp>
        <p:nvSpPr>
          <p:cNvPr id="5" name="TextBox 4">
            <a:extLst>
              <a:ext uri="{FF2B5EF4-FFF2-40B4-BE49-F238E27FC236}">
                <a16:creationId xmlns:a16="http://schemas.microsoft.com/office/drawing/2014/main" id="{68D355FD-A240-DE8C-A511-1C08D1469D00}"/>
              </a:ext>
            </a:extLst>
          </p:cNvPr>
          <p:cNvSpPr txBox="1"/>
          <p:nvPr/>
        </p:nvSpPr>
        <p:spPr>
          <a:xfrm>
            <a:off x="683568" y="1772816"/>
            <a:ext cx="7632848" cy="4801314"/>
          </a:xfrm>
          <a:prstGeom prst="rect">
            <a:avLst/>
          </a:prstGeom>
          <a:noFill/>
        </p:spPr>
        <p:txBody>
          <a:bodyPr wrap="square" rtlCol="0">
            <a:spAutoFit/>
          </a:bodyPr>
          <a:lstStyle/>
          <a:p>
            <a:pPr marL="285750" indent="-285750">
              <a:buFont typeface="Arial" panose="020B0604020202020204" pitchFamily="34" charset="0"/>
              <a:buChar char="•"/>
            </a:pPr>
            <a:r>
              <a:rPr lang="en-US"/>
              <a:t>數百個通道的深度學習分析可以由單一的 VMS 伺服器管理，僅需使用普通的伺服器硬體配置。基於伺服器的 AI 解決方案通道數量有限，並且需要非常昂貴的硬體。</a:t>
            </a:r>
          </a:p>
          <a:p>
            <a:pPr marL="285750" indent="-285750">
              <a:buFont typeface="Arial" panose="020B0604020202020204" pitchFamily="34" charset="0"/>
              <a:buChar char="•"/>
            </a:pPr>
            <a:endParaRPr lang="en-US"/>
          </a:p>
          <a:p>
            <a:pPr marL="285750" indent="-285750">
              <a:buFont typeface="Arial" panose="020B0604020202020204" pitchFamily="34" charset="0"/>
              <a:buChar char="•"/>
            </a:pPr>
            <a:r>
              <a:rPr lang="en-US"/>
              <a:t>當 VMS 不必承擔運行可能消耗伺服器資源到極限的分析時，視頻錄製功能的安全性會更好。 </a:t>
            </a:r>
          </a:p>
          <a:p>
            <a:pPr marL="285750" indent="-285750">
              <a:buFont typeface="Arial" panose="020B0604020202020204" pitchFamily="34" charset="0"/>
              <a:buChar char="•"/>
            </a:pPr>
            <a:endParaRPr lang="en-US"/>
          </a:p>
          <a:p>
            <a:pPr marL="285750" indent="-285750">
              <a:buFont typeface="Arial" panose="020B0604020202020204" pitchFamily="34" charset="0"/>
              <a:buChar char="•"/>
            </a:pPr>
            <a:r>
              <a:rPr lang="en-US"/>
              <a:t>對事件的反應更快 – AI 攝像頭可以控制其他附近的 PTZ 攝像頭以實現即時反應，從而獲得更好的現場視頻覆蓋。在視頻管理系統 (VMS) 端處理的分析將會太慢，無法進行適當的反應。</a:t>
            </a:r>
          </a:p>
          <a:p>
            <a:endParaRPr lang="en-US"/>
          </a:p>
          <a:p>
            <a:pPr marL="285750" indent="-285750">
              <a:buFont typeface="Arial" panose="020B0604020202020204" pitchFamily="34" charset="0"/>
              <a:buChar char="•"/>
            </a:pPr>
            <a:r>
              <a:rPr lang="en-US"/>
              <a:t>由於 AI 功能內建於攝影機中，因此伺服器端不需要任何與分析相關的許可證。因此，在某些情況下，VMS 的成本比伺服器端的 AI 解決方案低至 10 倍。</a:t>
            </a:r>
          </a:p>
        </p:txBody>
      </p:sp>
    </p:spTree>
    <p:extLst>
      <p:ext uri="{BB962C8B-B14F-4D97-AF65-F5344CB8AC3E}">
        <p14:creationId xmlns:p14="http://schemas.microsoft.com/office/powerpoint/2010/main" val="397122309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95CD3037-AD5A-31BB-961B-4ADE30E5EB59}"/>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NVR 和 CMS 功能</a:t>
            </a:r>
          </a:p>
        </p:txBody>
      </p:sp>
      <p:sp>
        <p:nvSpPr>
          <p:cNvPr id="2" name="TextBox 1">
            <a:extLst>
              <a:ext uri="{FF2B5EF4-FFF2-40B4-BE49-F238E27FC236}">
                <a16:creationId xmlns:a16="http://schemas.microsoft.com/office/drawing/2014/main" id="{603F7B32-DEF8-F742-D770-3D14E044ABAC}"/>
              </a:ext>
            </a:extLst>
          </p:cNvPr>
          <p:cNvSpPr txBox="1"/>
          <p:nvPr/>
        </p:nvSpPr>
        <p:spPr>
          <a:xfrm>
            <a:off x="611560" y="1844824"/>
            <a:ext cx="8280920" cy="3693319"/>
          </a:xfrm>
          <a:prstGeom prst="rect">
            <a:avLst/>
          </a:prstGeom>
          <a:noFill/>
        </p:spPr>
        <p:txBody>
          <a:bodyPr wrap="square" rtlCol="0">
            <a:spAutoFit/>
          </a:bodyPr>
          <a:lstStyle/>
          <a:p>
            <a:r>
              <a:rPr lang="en-US"/>
              <a:t>ACTi NVR 3 Corporate (及 CMS 2) 以以下方式管理來自攝影機的分析事件：</a:t>
            </a:r>
          </a:p>
          <a:p>
            <a:endParaRPr lang="en-US"/>
          </a:p>
          <a:p>
            <a:pPr marL="342900" indent="-342900">
              <a:buAutoNum type="arabicPeriod"/>
            </a:pPr>
            <a:r>
              <a:rPr lang="en-US"/>
              <a:t>設置分析規則和閾值，例如，群眾的大小、被視為徘徊的時間長度。</a:t>
            </a:r>
          </a:p>
          <a:p>
            <a:pPr marL="342900" indent="-342900">
              <a:buAutoNum type="arabicPeriod"/>
            </a:pPr>
            <a:endParaRPr lang="en-US"/>
          </a:p>
          <a:p>
            <a:pPr marL="342900" indent="-342900">
              <a:buAutoNum type="arabicPeriod"/>
            </a:pPr>
            <a:r>
              <a:rPr lang="en-US"/>
              <a:t>接收來自所有攝影機的即時分析事件，並根據預定義的行動作出回應，例如發送電子郵件、在 VMS 螢幕上即時彈出視頻頻道等。</a:t>
            </a:r>
          </a:p>
          <a:p>
            <a:pPr marL="342900" indent="-342900">
              <a:buAutoNum type="arabicPeriod"/>
            </a:pPr>
            <a:endParaRPr lang="en-US"/>
          </a:p>
          <a:p>
            <a:pPr marL="342900" indent="-342900">
              <a:buAutoNum type="arabicPeriod"/>
            </a:pPr>
            <a:r>
              <a:rPr lang="en-US"/>
              <a:t>自動將視頻推送到巡邏保安的手機應用程式中。</a:t>
            </a:r>
          </a:p>
          <a:p>
            <a:pPr marL="342900" indent="-342900">
              <a:buAutoNum type="arabicPeriod"/>
            </a:pPr>
            <a:endParaRPr lang="en-US"/>
          </a:p>
          <a:p>
            <a:pPr marL="342900" indent="-342900">
              <a:buAutoNum type="arabicPeriod"/>
            </a:pPr>
            <a:r>
              <a:rPr lang="en-US"/>
              <a:t>按特定過濾規則、書籤、縮略圖進行搜索。</a:t>
            </a:r>
          </a:p>
        </p:txBody>
      </p:sp>
    </p:spTree>
    <p:extLst>
      <p:ext uri="{BB962C8B-B14F-4D97-AF65-F5344CB8AC3E}">
        <p14:creationId xmlns:p14="http://schemas.microsoft.com/office/powerpoint/2010/main" val="199252797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購買地點</a:t>
            </a:r>
          </a:p>
        </p:txBody>
      </p:sp>
      <p:sp>
        <p:nvSpPr>
          <p:cNvPr id="2" name="TextBox 1">
            <a:extLst>
              <a:ext uri="{FF2B5EF4-FFF2-40B4-BE49-F238E27FC236}">
                <a16:creationId xmlns:a16="http://schemas.microsoft.com/office/drawing/2014/main" id="{37CDC294-4177-341A-D90F-C4484FB92B51}"/>
              </a:ext>
            </a:extLst>
          </p:cNvPr>
          <p:cNvSpPr txBox="1"/>
          <p:nvPr/>
        </p:nvSpPr>
        <p:spPr>
          <a:xfrm>
            <a:off x="179512" y="2032956"/>
            <a:ext cx="4574237" cy="3373359"/>
          </a:xfrm>
          <a:prstGeom prst="rect">
            <a:avLst/>
          </a:prstGeom>
          <a:solidFill>
            <a:schemeClr val="bg2"/>
          </a:solidFill>
        </p:spPr>
        <p:txBody>
          <a:bodyPr wrap="square">
            <a:spAutoFit/>
          </a:bodyPr>
          <a:lstStyle/>
          <a:p>
            <a:pPr>
              <a:lnSpc>
                <a:spcPct val="150000"/>
              </a:lnSpc>
            </a:pPr>
            <a:r>
              <a:rPr lang="en-US" b="1"/>
              <a:t>通過授權經銷商</a:t>
            </a:r>
          </a:p>
          <a:p>
            <a:pPr>
              <a:lnSpc>
                <a:spcPct val="150000"/>
              </a:lnSpc>
            </a:pPr>
            <a:r>
              <a:rPr lang="en-US">
                <a:hlinkClick r:id="rId3"/>
              </a:rPr>
              <a:t>https://www.acti.com/Corporate/WhereToBuy</a:t>
            </a:r>
            <a:endParaRPr lang="en-US"/>
          </a:p>
          <a:p>
            <a:pPr>
              <a:lnSpc>
                <a:spcPct val="150000"/>
              </a:lnSpc>
            </a:pPr>
            <a:endParaRPr lang="en-US" b="1"/>
          </a:p>
          <a:p>
            <a:pPr>
              <a:lnSpc>
                <a:spcPct val="150000"/>
              </a:lnSpc>
            </a:pPr>
            <a:endParaRPr lang="en-US" b="1"/>
          </a:p>
          <a:p>
            <a:pPr>
              <a:lnSpc>
                <a:spcPct val="150000"/>
              </a:lnSpc>
            </a:pPr>
            <a:endParaRPr lang="en-US" b="1"/>
          </a:p>
          <a:p>
            <a:pPr>
              <a:lnSpc>
                <a:spcPct val="150000"/>
              </a:lnSpc>
            </a:pPr>
            <a:endParaRPr lang="en-US" b="1"/>
          </a:p>
          <a:p>
            <a:pPr>
              <a:lnSpc>
                <a:spcPct val="150000"/>
              </a:lnSpc>
            </a:pPr>
            <a:endParaRPr lang="en-US" b="1"/>
          </a:p>
          <a:p>
            <a:pPr>
              <a:lnSpc>
                <a:spcPct val="150000"/>
              </a:lnSpc>
            </a:pPr>
            <a:r>
              <a:rPr lang="en-US" b="1"/>
              <a:t>	</a:t>
            </a:r>
          </a:p>
        </p:txBody>
      </p:sp>
      <p:pic>
        <p:nvPicPr>
          <p:cNvPr id="5" name="Picture 4">
            <a:hlinkClick r:id="rId3"/>
            <a:extLst>
              <a:ext uri="{FF2B5EF4-FFF2-40B4-BE49-F238E27FC236}">
                <a16:creationId xmlns:a16="http://schemas.microsoft.com/office/drawing/2014/main" id="{430356B0-A764-31DF-0452-8670D5F8DEA6}"/>
              </a:ext>
            </a:extLst>
          </p:cNvPr>
          <p:cNvPicPr>
            <a:picLocks noChangeAspect="1"/>
          </p:cNvPicPr>
          <p:nvPr/>
        </p:nvPicPr>
        <p:blipFill>
          <a:blip r:embed="rId4"/>
          <a:stretch>
            <a:fillRect/>
          </a:stretch>
        </p:blipFill>
        <p:spPr>
          <a:xfrm>
            <a:off x="289000" y="2864899"/>
            <a:ext cx="4319412" cy="2292294"/>
          </a:xfrm>
          <a:prstGeom prst="rect">
            <a:avLst/>
          </a:prstGeom>
        </p:spPr>
      </p:pic>
      <p:sp>
        <p:nvSpPr>
          <p:cNvPr id="6" name="TextBox 5">
            <a:extLst>
              <a:ext uri="{FF2B5EF4-FFF2-40B4-BE49-F238E27FC236}">
                <a16:creationId xmlns:a16="http://schemas.microsoft.com/office/drawing/2014/main" id="{372F3089-43AD-6ACE-79B8-2225C67A36F4}"/>
              </a:ext>
            </a:extLst>
          </p:cNvPr>
          <p:cNvSpPr txBox="1"/>
          <p:nvPr/>
        </p:nvSpPr>
        <p:spPr>
          <a:xfrm>
            <a:off x="4932040" y="2032956"/>
            <a:ext cx="3709887" cy="3373359"/>
          </a:xfrm>
          <a:prstGeom prst="rect">
            <a:avLst/>
          </a:prstGeom>
          <a:solidFill>
            <a:schemeClr val="bg2"/>
          </a:solidFill>
        </p:spPr>
        <p:txBody>
          <a:bodyPr wrap="square">
            <a:spAutoFit/>
          </a:bodyPr>
          <a:lstStyle/>
          <a:p>
            <a:pPr>
              <a:lnSpc>
                <a:spcPct val="150000"/>
              </a:lnSpc>
            </a:pPr>
            <a:r>
              <a:rPr lang="en-US" b="1"/>
              <a:t>直接從 ACTi 公司購買</a:t>
            </a:r>
          </a:p>
          <a:p>
            <a:pPr>
              <a:lnSpc>
                <a:spcPct val="150000"/>
              </a:lnSpc>
            </a:pPr>
            <a:r>
              <a:rPr lang="en-US"/>
              <a:t>電子郵件：</a:t>
            </a:r>
            <a:r>
              <a:rPr lang="en-US">
                <a:hlinkClick r:id="rId5"/>
              </a:rPr>
              <a:t>sales@acti.com</a:t>
            </a:r>
            <a:endParaRPr lang="en-US"/>
          </a:p>
          <a:p>
            <a:pPr>
              <a:lnSpc>
                <a:spcPct val="150000"/>
              </a:lnSpc>
            </a:pPr>
            <a:r>
              <a:rPr lang="en-US"/>
              <a:t>電話 (美國):  +1-866-410-2284 (免付費)</a:t>
            </a:r>
          </a:p>
          <a:p>
            <a:pPr>
              <a:lnSpc>
                <a:spcPct val="150000"/>
              </a:lnSpc>
            </a:pPr>
            <a:r>
              <a:rPr lang="en-US"/>
              <a:t>電話 (非美國):  +886-2-2656-2588 </a:t>
            </a:r>
          </a:p>
          <a:p>
            <a:pPr>
              <a:lnSpc>
                <a:spcPct val="150000"/>
              </a:lnSpc>
            </a:pPr>
            <a:endParaRPr lang="en-US"/>
          </a:p>
          <a:p>
            <a:pPr>
              <a:lnSpc>
                <a:spcPct val="150000"/>
              </a:lnSpc>
            </a:pPr>
            <a:endParaRPr lang="en-US"/>
          </a:p>
          <a:p>
            <a:pPr>
              <a:lnSpc>
                <a:spcPct val="150000"/>
              </a:lnSpc>
            </a:pPr>
            <a:endParaRPr lang="en-US"/>
          </a:p>
          <a:p>
            <a:pPr>
              <a:lnSpc>
                <a:spcPct val="150000"/>
              </a:lnSpc>
            </a:pPr>
            <a:endParaRPr lang="en-US"/>
          </a:p>
        </p:txBody>
      </p:sp>
    </p:spTree>
    <p:extLst>
      <p:ext uri="{BB962C8B-B14F-4D97-AF65-F5344CB8AC3E}">
        <p14:creationId xmlns:p14="http://schemas.microsoft.com/office/powerpoint/2010/main" val="52907903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支援與服務</a:t>
            </a:r>
          </a:p>
        </p:txBody>
      </p:sp>
      <p:sp>
        <p:nvSpPr>
          <p:cNvPr id="3" name="TextBox 2">
            <a:extLst>
              <a:ext uri="{FF2B5EF4-FFF2-40B4-BE49-F238E27FC236}">
                <a16:creationId xmlns:a16="http://schemas.microsoft.com/office/drawing/2014/main" id="{E258E66F-A3F8-E1F4-C313-4C04249A155C}"/>
              </a:ext>
            </a:extLst>
          </p:cNvPr>
          <p:cNvSpPr txBox="1"/>
          <p:nvPr/>
        </p:nvSpPr>
        <p:spPr>
          <a:xfrm>
            <a:off x="1331640" y="1988840"/>
            <a:ext cx="6624736" cy="4204356"/>
          </a:xfrm>
          <a:prstGeom prst="rect">
            <a:avLst/>
          </a:prstGeom>
          <a:solidFill>
            <a:schemeClr val="bg2"/>
          </a:solidFill>
        </p:spPr>
        <p:txBody>
          <a:bodyPr wrap="square">
            <a:spAutoFit/>
          </a:bodyPr>
          <a:lstStyle/>
          <a:p>
            <a:pPr>
              <a:lnSpc>
                <a:spcPct val="150000"/>
              </a:lnSpc>
            </a:pPr>
            <a:r>
              <a:rPr lang="en-US" b="1"/>
              <a:t>技術支援</a:t>
            </a:r>
          </a:p>
          <a:p>
            <a:pPr>
              <a:lnSpc>
                <a:spcPct val="150000"/>
              </a:lnSpc>
            </a:pPr>
            <a:r>
              <a:rPr lang="en-US"/>
              <a:t>- 在線客戶服務中心 - https://www.acti.com/chd</a:t>
            </a:r>
            <a:r>
              <a:rPr lang="en-US">
                <a:hlinkClick r:id="rId3"/>
              </a:rPr>
              <a:t/>
            </a:r>
            <a:endParaRPr lang="en-US"/>
          </a:p>
          <a:p>
            <a:pPr>
              <a:lnSpc>
                <a:spcPct val="150000"/>
              </a:lnSpc>
            </a:pPr>
            <a:r>
              <a:rPr lang="en-US"/>
              <a:t>- 電話支援</a:t>
            </a:r>
          </a:p>
          <a:p>
            <a:pPr>
              <a:lnSpc>
                <a:spcPct val="150000"/>
              </a:lnSpc>
            </a:pPr>
            <a:r>
              <a:rPr lang="en-US"/>
              <a:t>美國: +1-866-410-2284 (免付費)</a:t>
            </a:r>
          </a:p>
          <a:p>
            <a:pPr>
              <a:lnSpc>
                <a:spcPct val="150000"/>
              </a:lnSpc>
            </a:pPr>
            <a:r>
              <a:rPr lang="en-US"/>
              <a:t>其他地區:  +886-2-2656-5200</a:t>
            </a:r>
          </a:p>
          <a:p>
            <a:pPr>
              <a:lnSpc>
                <a:spcPct val="150000"/>
              </a:lnSpc>
            </a:pPr>
            <a:r>
              <a:rPr lang="en-US" b="1"/>
              <a:t>RMA 服務</a:t>
            </a:r>
          </a:p>
          <a:p>
            <a:pPr>
              <a:lnSpc>
                <a:spcPct val="150000"/>
              </a:lnSpc>
            </a:pPr>
            <a:r>
              <a:rPr lang="en-US"/>
              <a:t/>
            </a:r>
            <a:r>
              <a:rPr lang="en-US">
                <a:hlinkClick r:id="rId4"/>
              </a:rPr>
              <a:t>- 保固</a:t>
            </a:r>
            <a:endParaRPr lang="en-US"/>
          </a:p>
          <a:p>
            <a:pPr>
              <a:lnSpc>
                <a:spcPct val="150000"/>
              </a:lnSpc>
            </a:pPr>
            <a:r>
              <a:rPr lang="en-US"/>
              <a:t/>
            </a:r>
            <a:r>
              <a:rPr lang="en-US">
                <a:hlinkClick r:id="rId5"/>
              </a:rPr>
              <a:t>- 維修服務</a:t>
            </a:r>
            <a:endParaRPr lang="en-US"/>
          </a:p>
          <a:p>
            <a:pPr>
              <a:lnSpc>
                <a:spcPct val="150000"/>
              </a:lnSpc>
            </a:pPr>
            <a:r>
              <a:rPr lang="en-US" b="1"/>
              <a:t>訓練</a:t>
            </a:r>
          </a:p>
          <a:p>
            <a:pPr>
              <a:lnSpc>
                <a:spcPct val="150000"/>
              </a:lnSpc>
            </a:pPr>
            <a:r>
              <a:rPr lang="en-US"/>
              <a:t/>
            </a:r>
            <a:r>
              <a:rPr lang="en-US">
                <a:hlinkClick r:id="rId6"/>
              </a:rPr>
              <a:t>- 自學</a:t>
            </a:r>
            <a:endParaRPr lang="en-US"/>
          </a:p>
        </p:txBody>
      </p:sp>
    </p:spTree>
    <p:extLst>
      <p:ext uri="{BB962C8B-B14F-4D97-AF65-F5344CB8AC3E}">
        <p14:creationId xmlns:p14="http://schemas.microsoft.com/office/powerpoint/2010/main" val="470326181"/>
      </p:ext>
    </p:extLst>
  </p:cSld>
  <p:clrMapOvr>
    <a:masterClrMapping/>
  </p:clrMapOvr>
</p:sld>
</file>

<file path=ppt/theme/theme1.xml><?xml version="1.0" encoding="utf-8"?>
<a:theme xmlns:a="http://schemas.openxmlformats.org/drawingml/2006/main" name="自訂設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自訂設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_activity xmlns="4d3a89d7-38cc-4995-998c-0b0b8fa3c8d8"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ABBC632F8FE28D41880BF9AFB149351A" ma:contentTypeVersion="16" ma:contentTypeDescription="Create a new document." ma:contentTypeScope="" ma:versionID="ce240c5dd7fcf5e50137385007e7043d">
  <xsd:schema xmlns:xsd="http://www.w3.org/2001/XMLSchema" xmlns:xs="http://www.w3.org/2001/XMLSchema" xmlns:p="http://schemas.microsoft.com/office/2006/metadata/properties" xmlns:ns3="ac087e28-3f76-4647-895f-aa0c543fee8a" xmlns:ns4="4d3a89d7-38cc-4995-998c-0b0b8fa3c8d8" targetNamespace="http://schemas.microsoft.com/office/2006/metadata/properties" ma:root="true" ma:fieldsID="44b46848a3374476c0037ab12db32c1e" ns3:_="" ns4:_="">
    <xsd:import namespace="ac087e28-3f76-4647-895f-aa0c543fee8a"/>
    <xsd:import namespace="4d3a89d7-38cc-4995-998c-0b0b8fa3c8d8"/>
    <xsd:element name="properties">
      <xsd:complexType>
        <xsd:sequence>
          <xsd:element name="documentManagement">
            <xsd:complexType>
              <xsd:all>
                <xsd:element ref="ns3:SharedWithUsers" minOccurs="0"/>
                <xsd:element ref="ns3:SharedWithDetails" minOccurs="0"/>
                <xsd:element ref="ns3:SharingHintHash" minOccurs="0"/>
                <xsd:element ref="ns4:_activity" minOccurs="0"/>
                <xsd:element ref="ns4:MediaServiceMetadata" minOccurs="0"/>
                <xsd:element ref="ns4:MediaServiceFastMetadata" minOccurs="0"/>
                <xsd:element ref="ns4:MediaServiceDateTaken" minOccurs="0"/>
                <xsd:element ref="ns4:MediaServiceAutoTags" minOccurs="0"/>
                <xsd:element ref="ns4:MediaLengthInSeconds" minOccurs="0"/>
                <xsd:element ref="ns4:MediaServiceObjectDetectorVersions" minOccurs="0"/>
                <xsd:element ref="ns4:MediaServiceLocation" minOccurs="0"/>
                <xsd:element ref="ns4:MediaServiceGenerationTime" minOccurs="0"/>
                <xsd:element ref="ns4:MediaServiceEventHashCode" minOccurs="0"/>
                <xsd:element ref="ns4:MediaServiceOCR" minOccurs="0"/>
                <xsd:element ref="ns4:MediaServiceSystemTags" minOccurs="0"/>
                <xsd:element ref="ns4: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087e28-3f76-4647-895f-aa0c543fee8a"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SharingHintHash" ma:index="10" nillable="true" ma:displayName="Sharing Hint Hash"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4d3a89d7-38cc-4995-998c-0b0b8fa3c8d8" elementFormDefault="qualified">
    <xsd:import namespace="http://schemas.microsoft.com/office/2006/documentManagement/types"/>
    <xsd:import namespace="http://schemas.microsoft.com/office/infopath/2007/PartnerControls"/>
    <xsd:element name="_activity" ma:index="11" nillable="true" ma:displayName="_activity" ma:hidden="true" ma:internalName="_activity">
      <xsd:simpleType>
        <xsd:restriction base="dms:Note"/>
      </xsd:simpleType>
    </xsd:element>
    <xsd:element name="MediaServiceMetadata" ma:index="12" nillable="true" ma:displayName="MediaServiceMetadata" ma:hidden="true" ma:internalName="MediaServiceMetadata" ma:readOnly="true">
      <xsd:simpleType>
        <xsd:restriction base="dms:Note"/>
      </xsd:simpleType>
    </xsd:element>
    <xsd:element name="MediaServiceFastMetadata" ma:index="13" nillable="true" ma:displayName="MediaServiceFastMetadata" ma:hidden="true" ma:internalName="MediaServiceFastMetadata" ma:readOnly="true">
      <xsd:simpleType>
        <xsd:restriction base="dms:Note"/>
      </xsd:simpleType>
    </xsd:element>
    <xsd:element name="MediaServiceDateTaken" ma:index="14" nillable="true" ma:displayName="MediaServiceDateTaken" ma:hidden="true" ma:indexed="true" ma:internalName="MediaServiceDateTaken" ma:readOnly="true">
      <xsd:simpleType>
        <xsd:restriction base="dms:Text"/>
      </xsd:simpleType>
    </xsd:element>
    <xsd:element name="MediaServiceAutoTags" ma:index="15" nillable="true" ma:displayName="Tags" ma:internalName="MediaServiceAutoTags" ma:readOnly="true">
      <xsd:simpleType>
        <xsd:restriction base="dms:Text"/>
      </xsd:simpleType>
    </xsd:element>
    <xsd:element name="MediaLengthInSeconds" ma:index="16" nillable="true" ma:displayName="MediaLengthInSeconds" ma:hidden="true" ma:internalName="MediaLengthInSeconds" ma:readOnly="true">
      <xsd:simpleType>
        <xsd:restriction base="dms:Unknown"/>
      </xsd:simpleType>
    </xsd:element>
    <xsd:element name="MediaServiceObjectDetectorVersions" ma:index="17" nillable="true" ma:displayName="MediaServiceObjectDetectorVersions" ma:hidden="true" ma:indexed="true" ma:internalName="MediaServiceObjectDetectorVersions" ma:readOnly="true">
      <xsd:simpleType>
        <xsd:restriction base="dms:Text"/>
      </xsd:simpleType>
    </xsd:element>
    <xsd:element name="MediaServiceLocation" ma:index="18" nillable="true" ma:displayName="Location" ma:indexed="true" ma:internalName="MediaServiceLocation" ma:readOnly="true">
      <xsd:simpleType>
        <xsd:restriction base="dms:Text"/>
      </xsd:simpleType>
    </xsd:element>
    <xsd:element name="MediaServiceGenerationTime" ma:index="19" nillable="true" ma:displayName="MediaServiceGenerationTime" ma:hidden="true" ma:internalName="MediaServiceGenerationTime" ma:readOnly="true">
      <xsd:simpleType>
        <xsd:restriction base="dms:Text"/>
      </xsd:simpleType>
    </xsd:element>
    <xsd:element name="MediaServiceEventHashCode" ma:index="20" nillable="true" ma:displayName="MediaServiceEventHashCode" ma:hidden="true" ma:internalName="MediaServiceEventHashCode" ma:readOnly="true">
      <xsd:simpleType>
        <xsd:restriction base="dms:Text"/>
      </xsd:simpleType>
    </xsd:element>
    <xsd:element name="MediaServiceOCR" ma:index="21" nillable="true" ma:displayName="Extracted Text" ma:internalName="MediaServiceOCR" ma:readOnly="true">
      <xsd:simpleType>
        <xsd:restriction base="dms:Note">
          <xsd:maxLength value="255"/>
        </xsd:restriction>
      </xsd:simpleType>
    </xsd:element>
    <xsd:element name="MediaServiceSystemTags" ma:index="22" nillable="true" ma:displayName="MediaServiceSystemTags" ma:hidden="true" ma:internalName="MediaServiceSystemTags" ma:readOnly="true">
      <xsd:simpleType>
        <xsd:restriction base="dms:Note"/>
      </xsd:simpleType>
    </xsd:element>
    <xsd:element name="MediaServiceSearchProperties" ma:index="23"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79CDBA6B-0526-41A5-B6DF-5BD35C17D17F}">
  <ds:schemaRefs>
    <ds:schemaRef ds:uri="http://schemas.microsoft.com/sharepoint/v3/contenttype/forms"/>
  </ds:schemaRefs>
</ds:datastoreItem>
</file>

<file path=customXml/itemProps2.xml><?xml version="1.0" encoding="utf-8"?>
<ds:datastoreItem xmlns:ds="http://schemas.openxmlformats.org/officeDocument/2006/customXml" ds:itemID="{F6830114-0219-420B-B36C-F85BBFED20DB}">
  <ds:schemaRefs>
    <ds:schemaRef ds:uri="4d3a89d7-38cc-4995-998c-0b0b8fa3c8d8"/>
    <ds:schemaRef ds:uri="ac087e28-3f76-4647-895f-aa0c543fee8a"/>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F69F7AA9-EDD3-46E9-BC00-99CA7FF0A8E6}">
  <ds:schemaRefs>
    <ds:schemaRef ds:uri="4d3a89d7-38cc-4995-998c-0b0b8fa3c8d8"/>
    <ds:schemaRef ds:uri="ac087e28-3f76-4647-895f-aa0c543fee8a"/>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otalTime>708</TotalTime>
  <Words>2566</Words>
  <Application>Microsoft Office PowerPoint</Application>
  <PresentationFormat>On-screen Show (4:3)</PresentationFormat>
  <Paragraphs>478</Paragraphs>
  <Slides>29</Slides>
  <Notes>25</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29</vt:i4>
      </vt:variant>
    </vt:vector>
  </HeadingPairs>
  <TitlesOfParts>
    <vt:vector size="37" baseType="lpstr">
      <vt:lpstr>Arial Unicode MS</vt:lpstr>
      <vt:lpstr>Google Sans</vt:lpstr>
      <vt:lpstr>新細明體</vt:lpstr>
      <vt:lpstr>Arial</vt:lpstr>
      <vt:lpstr>Calibri</vt:lpstr>
      <vt:lpstr>Open Sans</vt:lpstr>
      <vt:lpstr>自訂設計</vt:lpstr>
      <vt:lpstr>1_自訂設計</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Ando.Meritee</dc:creator>
  <cp:lastModifiedBy>Ando.Meritee</cp:lastModifiedBy>
  <cp:revision>15</cp:revision>
  <dcterms:created xsi:type="dcterms:W3CDTF">2015-08-31T10:30:03Z</dcterms:created>
  <dcterms:modified xsi:type="dcterms:W3CDTF">2024-12-18T06:21:25Z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0x010100ABBC632F8FE28D41880BF9AFB149351A</vt:lpwstr>
  </property>
</Properties>
</file>