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58"/>
  </p:notesMasterIdLst>
  <p:sldIdLst>
    <p:sldId id="279" r:id="rId3"/>
    <p:sldId id="380" r:id="rId4"/>
    <p:sldId id="381" r:id="rId5"/>
    <p:sldId id="382" r:id="rId6"/>
    <p:sldId id="390" r:id="rId7"/>
    <p:sldId id="388" r:id="rId8"/>
    <p:sldId id="392" r:id="rId9"/>
    <p:sldId id="389" r:id="rId10"/>
    <p:sldId id="395" r:id="rId11"/>
    <p:sldId id="394" r:id="rId12"/>
    <p:sldId id="384" r:id="rId13"/>
    <p:sldId id="396" r:id="rId14"/>
    <p:sldId id="402" r:id="rId15"/>
    <p:sldId id="403" r:id="rId16"/>
    <p:sldId id="404" r:id="rId17"/>
    <p:sldId id="385" r:id="rId18"/>
    <p:sldId id="405" r:id="rId19"/>
    <p:sldId id="407" r:id="rId20"/>
    <p:sldId id="406" r:id="rId21"/>
    <p:sldId id="408" r:id="rId22"/>
    <p:sldId id="416" r:id="rId23"/>
    <p:sldId id="409" r:id="rId24"/>
    <p:sldId id="413" r:id="rId25"/>
    <p:sldId id="440" r:id="rId26"/>
    <p:sldId id="411" r:id="rId27"/>
    <p:sldId id="412" r:id="rId28"/>
    <p:sldId id="414" r:id="rId29"/>
    <p:sldId id="415" r:id="rId30"/>
    <p:sldId id="386" r:id="rId31"/>
    <p:sldId id="417" r:id="rId32"/>
    <p:sldId id="377" r:id="rId33"/>
    <p:sldId id="378" r:id="rId34"/>
    <p:sldId id="379" r:id="rId35"/>
    <p:sldId id="419" r:id="rId36"/>
    <p:sldId id="426" r:id="rId37"/>
    <p:sldId id="427" r:id="rId38"/>
    <p:sldId id="428" r:id="rId39"/>
    <p:sldId id="429" r:id="rId40"/>
    <p:sldId id="432" r:id="rId41"/>
    <p:sldId id="430" r:id="rId42"/>
    <p:sldId id="431" r:id="rId43"/>
    <p:sldId id="387" r:id="rId44"/>
    <p:sldId id="420" r:id="rId45"/>
    <p:sldId id="421" r:id="rId46"/>
    <p:sldId id="422" r:id="rId47"/>
    <p:sldId id="423" r:id="rId48"/>
    <p:sldId id="424" r:id="rId49"/>
    <p:sldId id="433" r:id="rId50"/>
    <p:sldId id="434" r:id="rId51"/>
    <p:sldId id="435" r:id="rId52"/>
    <p:sldId id="436" r:id="rId53"/>
    <p:sldId id="437" r:id="rId54"/>
    <p:sldId id="438" r:id="rId55"/>
    <p:sldId id="439" r:id="rId56"/>
    <p:sldId id="418" r:id="rId5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E1"/>
    <a:srgbClr val="FFFF99"/>
    <a:srgbClr val="00B050"/>
    <a:srgbClr val="EE867E"/>
    <a:srgbClr val="FFFF00"/>
    <a:srgbClr val="0000FF"/>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610" autoAdjust="0"/>
  </p:normalViewPr>
  <p:slideViewPr>
    <p:cSldViewPr>
      <p:cViewPr varScale="1">
        <p:scale>
          <a:sx n="84" d="100"/>
          <a:sy n="84" d="100"/>
        </p:scale>
        <p:origin x="-1402"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2022/1/4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smtClean="0"/>
              <a:t>按一下以編輯母片標題樣式</a:t>
            </a:r>
            <a:endParaRPr kumimoji="1" lang="zh-TW" altLang="en-US"/>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smtClean="0"/>
              <a:t>按一下以編輯母片標題樣式</a:t>
            </a:r>
            <a:endParaRPr kumimoji="1" lang="zh-TW" altLang="en-US"/>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2022/1/4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2022/1/4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hyperlink" Target="https://www.acti.com/product/CMS%202%20Workstation%20for%20Windows" TargetMode="External"/><Relationship Id="rId13" Type="http://schemas.openxmlformats.org/officeDocument/2006/relationships/slide" Target="slide11.xml"/><Relationship Id="rId3" Type="http://schemas.openxmlformats.org/officeDocument/2006/relationships/hyperlink" Target="https://www.acti.com/product/ECD-200" TargetMode="External"/><Relationship Id="rId7" Type="http://schemas.openxmlformats.org/officeDocument/2006/relationships/hyperlink" Target="https://www.acti.com/product/NVR%203%20Corporate%20Workstation%20for%20Windows" TargetMode="External"/><Relationship Id="rId12" Type="http://schemas.openxmlformats.org/officeDocument/2006/relationships/slide" Target="slide3.xml"/><Relationship Id="rId2" Type="http://schemas.openxmlformats.org/officeDocument/2006/relationships/hyperlink" Target="https://www.acti.com/product/ECD-1000" TargetMode="External"/><Relationship Id="rId16" Type="http://schemas.openxmlformats.org/officeDocument/2006/relationships/slide" Target="slide42.xml"/><Relationship Id="rId1" Type="http://schemas.openxmlformats.org/officeDocument/2006/relationships/slideLayout" Target="../slideLayouts/slideLayout8.xml"/><Relationship Id="rId6" Type="http://schemas.openxmlformats.org/officeDocument/2006/relationships/hyperlink" Target="https://www.acti.com/product/TV%20Wall%20Server%201" TargetMode="External"/><Relationship Id="rId11" Type="http://schemas.openxmlformats.org/officeDocument/2006/relationships/hyperlink" Target="https://www.acti.com/products/cameras/" TargetMode="External"/><Relationship Id="rId5" Type="http://schemas.openxmlformats.org/officeDocument/2006/relationships/hyperlink" Target="https://www.acti.com/product/MDS-100" TargetMode="External"/><Relationship Id="rId15" Type="http://schemas.openxmlformats.org/officeDocument/2006/relationships/slide" Target="slide29.xml"/><Relationship Id="rId10" Type="http://schemas.openxmlformats.org/officeDocument/2006/relationships/hyperlink" Target="https://www.acti.com/product/CMS%202" TargetMode="External"/><Relationship Id="rId4" Type="http://schemas.openxmlformats.org/officeDocument/2006/relationships/hyperlink" Target="https://www.acti.com/product/ZNR-127" TargetMode="External"/><Relationship Id="rId9" Type="http://schemas.openxmlformats.org/officeDocument/2006/relationships/hyperlink" Target="https://www.acti.com/product/NVR%203%20Corporate" TargetMode="External"/><Relationship Id="rId14" Type="http://schemas.openxmlformats.org/officeDocument/2006/relationships/slide" Target="slide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hyperlink" Target="https://www.acti.com/solutions/small-scale-video-surveillance-solution?sid=S801" TargetMode="Externa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hyperlink" Target="https://www.acti.com/product/ECD-200" TargetMode="External"/><Relationship Id="rId4" Type="http://schemas.openxmlformats.org/officeDocument/2006/relationships/hyperlink" Target="https://www.acti.com/product/ECD-1000" TargetMode="External"/><Relationship Id="rId9" Type="http://schemas.openxmlformats.org/officeDocument/2006/relationships/hyperlink" Target="https://www.acti.com/solutions/small-scale-video-surveillance-solution?sid=S803"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www.acti.com/product/ZNR-126" TargetMode="External"/><Relationship Id="rId7" Type="http://schemas.openxmlformats.org/officeDocument/2006/relationships/image" Target="../media/image7.png"/><Relationship Id="rId12" Type="http://schemas.openxmlformats.org/officeDocument/2006/relationships/hyperlink" Target="https://www.acti.com/solutions/small-scale-video-surveillance-solution?sid=S803" TargetMode="External"/><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8.png"/><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hyperlink" Target="https://www.acti.com/product/ECD-200" TargetMode="External"/><Relationship Id="rId4" Type="http://schemas.openxmlformats.org/officeDocument/2006/relationships/hyperlink" Target="https://www.acti.com/product/ZNR-127" TargetMode="External"/><Relationship Id="rId9" Type="http://schemas.openxmlformats.org/officeDocument/2006/relationships/hyperlink" Target="https://www.acti.com/product/ECD-1000"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8.xml"/><Relationship Id="rId6" Type="http://schemas.openxmlformats.org/officeDocument/2006/relationships/hyperlink" Target="https://www.acti.com/product/ECD-200" TargetMode="External"/><Relationship Id="rId11" Type="http://schemas.openxmlformats.org/officeDocument/2006/relationships/hyperlink" Target="https://www.acti.com/solutions/large-scale-video-surveillance-solution?sid=S844" TargetMode="External"/><Relationship Id="rId5" Type="http://schemas.openxmlformats.org/officeDocument/2006/relationships/hyperlink" Target="https://www.acti.com/product/ECD-1000" TargetMode="External"/><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png"/><Relationship Id="rId12" Type="http://schemas.openxmlformats.org/officeDocument/2006/relationships/hyperlink" Target="https://www.acti.com/solutions/tv-wall-solution?sid=S881" TargetMode="External"/><Relationship Id="rId2" Type="http://schemas.openxmlformats.org/officeDocument/2006/relationships/image" Target="../media/image11.png"/><Relationship Id="rId1" Type="http://schemas.openxmlformats.org/officeDocument/2006/relationships/slideLayout" Target="../slideLayouts/slideLayout8.xml"/><Relationship Id="rId6" Type="http://schemas.openxmlformats.org/officeDocument/2006/relationships/hyperlink" Target="https://www.acti.com/product/ECD-200" TargetMode="External"/><Relationship Id="rId11" Type="http://schemas.openxmlformats.org/officeDocument/2006/relationships/image" Target="../media/image20.png"/><Relationship Id="rId5" Type="http://schemas.openxmlformats.org/officeDocument/2006/relationships/hyperlink" Target="https://www.acti.com/product/ECD-1000" TargetMode="External"/><Relationship Id="rId10"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 Id="rId5" Type="http://schemas.openxmlformats.org/officeDocument/2006/relationships/hyperlink" Target="https://www.acti.com/solutions/small-scale-video-surveillance-solution?sid=S801" TargetMode="Externa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hyperlink" Target="https://www.acti.com/product/ZNR-127" TargetMode="External"/><Relationship Id="rId3" Type="http://schemas.openxmlformats.org/officeDocument/2006/relationships/image" Target="../media/image7.png"/><Relationship Id="rId7" Type="http://schemas.openxmlformats.org/officeDocument/2006/relationships/hyperlink" Target="https://www.acti.com/product/ECD-200" TargetMode="External"/><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hyperlink" Target="https://www.acti.com/product/ECD-1000" TargetMode="External"/><Relationship Id="rId5" Type="http://schemas.openxmlformats.org/officeDocument/2006/relationships/image" Target="../media/image8.png"/><Relationship Id="rId4" Type="http://schemas.openxmlformats.org/officeDocument/2006/relationships/image" Target="../media/image9.png"/><Relationship Id="rId9" Type="http://schemas.openxmlformats.org/officeDocument/2006/relationships/hyperlink" Target="https://www.acti.com/solutions/small-scale-video-surveillance-solution?sid=S807"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png"/><Relationship Id="rId7" Type="http://schemas.openxmlformats.org/officeDocument/2006/relationships/hyperlink" Target="https://www.acti.com/product/ECD-200" TargetMode="External"/><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hyperlink" Target="https://www.acti.com/product/ECD-1000" TargetMode="External"/><Relationship Id="rId5" Type="http://schemas.openxmlformats.org/officeDocument/2006/relationships/image" Target="../media/image8.png"/><Relationship Id="rId4" Type="http://schemas.openxmlformats.org/officeDocument/2006/relationships/image" Target="../media/image9.png"/><Relationship Id="rId9" Type="http://schemas.openxmlformats.org/officeDocument/2006/relationships/hyperlink" Target="https://www.acti.com/solutions/small-scale-video-surveillance-solution?sid=S806"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hyperlink" Target="https://www.acti.com/product/ECD-200" TargetMode="External"/><Relationship Id="rId4" Type="http://schemas.openxmlformats.org/officeDocument/2006/relationships/hyperlink" Target="https://www.acti.com/product/ECD-1000" TargetMode="External"/><Relationship Id="rId9" Type="http://schemas.openxmlformats.org/officeDocument/2006/relationships/hyperlink" Target="https://www.acti.com/solutions/small-scale-video-surveillance-solution?sid=S803"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www.acti.com/product/ZNR-126" TargetMode="External"/><Relationship Id="rId7" Type="http://schemas.openxmlformats.org/officeDocument/2006/relationships/image" Target="../media/image7.png"/><Relationship Id="rId12" Type="http://schemas.openxmlformats.org/officeDocument/2006/relationships/hyperlink" Target="https://www.acti.com/solutions/small-scale-video-surveillance-solution?sid=S803" TargetMode="External"/><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8.png"/><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hyperlink" Target="https://www.acti.com/product/ECD-200" TargetMode="External"/><Relationship Id="rId4" Type="http://schemas.openxmlformats.org/officeDocument/2006/relationships/hyperlink" Target="https://www.acti.com/product/ZNR-127" TargetMode="External"/><Relationship Id="rId9" Type="http://schemas.openxmlformats.org/officeDocument/2006/relationships/hyperlink" Target="https://www.acti.com/product/ECD-1000"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hyperlink" Target="https://www.acti.com/applications/digital-signage" TargetMode="Externa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8.xml"/><Relationship Id="rId6" Type="http://schemas.openxmlformats.org/officeDocument/2006/relationships/hyperlink" Target="https://www.acti.com/solutions/media-management-solution?sid=S185" TargetMode="External"/><Relationship Id="rId5" Type="http://schemas.openxmlformats.org/officeDocument/2006/relationships/hyperlink" Target="https://www.acti.com/product/ECD-1000" TargetMode="Externa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hyperlink" Target="https://www.acti.com/product/Digital%20Signage%20Station%201" TargetMode="External"/><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hyperlink" Target="https://www.acti.com/product/Digital%20Signage%20Station%201" TargetMode="External"/><Relationship Id="rId2" Type="http://schemas.openxmlformats.org/officeDocument/2006/relationships/image" Target="../media/image29.png"/><Relationship Id="rId1" Type="http://schemas.openxmlformats.org/officeDocument/2006/relationships/slideLayout" Target="../slideLayouts/slideLayout8.xml"/><Relationship Id="rId5" Type="http://schemas.openxmlformats.org/officeDocument/2006/relationships/image" Target="../media/image31.jpeg"/><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hyperlink" Target="https://www.acti.com/solutions/media-management-solution?sid=S181" TargetMode="External"/><Relationship Id="rId2" Type="http://schemas.openxmlformats.org/officeDocument/2006/relationships/image" Target="../media/image7.png"/><Relationship Id="rId1" Type="http://schemas.openxmlformats.org/officeDocument/2006/relationships/slideLayout" Target="../slideLayouts/slideLayout8.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hyperlink" Target="https://www.acti.com/product/MDS-100"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acti.com/video/v1940" TargetMode="Externa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hyperlink" Target="https://app.acti.com/" TargetMode="Externa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hyperlink" Target="https://app.acti.com/" TargetMode="Externa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hyperlink" Target="https://app.acti.com/" TargetMode="External"/><Relationship Id="rId2" Type="http://schemas.openxmlformats.org/officeDocument/2006/relationships/hyperlink" Target="https://www.acti.com/Corporate/Contact" TargetMode="Externa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hyperlink" Target="https://www.acti.com/applications/digital-signage" TargetMode="Externa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8.xml"/><Relationship Id="rId5" Type="http://schemas.openxmlformats.org/officeDocument/2006/relationships/hyperlink" Target="https://www.acti.com/solutions/media-management-solution?sid=S185" TargetMode="Externa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4" Type="http://schemas.openxmlformats.org/officeDocument/2006/relationships/image" Target="../media/image31.jpeg"/></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8.xml"/><Relationship Id="rId6" Type="http://schemas.openxmlformats.org/officeDocument/2006/relationships/hyperlink" Target="https://www.acti.com/solutions/media-management-solution?sid=S181" TargetMode="External"/><Relationship Id="rId5" Type="http://schemas.openxmlformats.org/officeDocument/2006/relationships/image" Target="../media/image33.png"/><Relationship Id="rId4" Type="http://schemas.openxmlformats.org/officeDocument/2006/relationships/image" Target="../media/image32.jpeg"/></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acti.com/video/v1940" TargetMode="Externa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hyperlink" Target="https://app.acti.com/" TargetMode="External"/><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hyperlink" Target="https://app.acti.com/" TargetMode="Externa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hyperlink" Target="https://app.acti.com/" TargetMode="External"/><Relationship Id="rId2" Type="http://schemas.openxmlformats.org/officeDocument/2006/relationships/hyperlink" Target="https://www.acti.com/Corporate/Contact" TargetMode="Externa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56792"/>
            <a:ext cx="7920880" cy="1584176"/>
          </a:xfrm>
        </p:spPr>
        <p:txBody>
          <a:bodyPr>
            <a:normAutofit fontScale="90000"/>
          </a:bodyPr>
          <a:lstStyle/>
          <a:p>
            <a:pPr algn="l"/>
            <a:r>
              <a:rPr lang="et-EE" sz="5400" b="1" dirty="0" smtClean="0">
                <a:solidFill>
                  <a:srgbClr val="0070C0"/>
                </a:solidFill>
              </a:rPr>
              <a:t>ACTi Media Display Systems</a:t>
            </a:r>
            <a:endParaRPr lang="en-US" b="1" dirty="0">
              <a:solidFill>
                <a:srgbClr val="0070C0"/>
              </a:solidFill>
            </a:endParaRPr>
          </a:p>
        </p:txBody>
      </p:sp>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www.rimaelektronik.com/images/stories/virtuemart/product/acti-b511.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689647" y="2780928"/>
            <a:ext cx="5688632" cy="400110"/>
          </a:xfrm>
          <a:prstGeom prst="rect">
            <a:avLst/>
          </a:prstGeom>
          <a:noFill/>
        </p:spPr>
        <p:txBody>
          <a:bodyPr wrap="square" rtlCol="0">
            <a:spAutoFit/>
          </a:bodyPr>
          <a:lstStyle/>
          <a:p>
            <a:r>
              <a:rPr lang="et-EE" sz="2000" b="1" dirty="0" smtClean="0">
                <a:solidFill>
                  <a:srgbClr val="C00000"/>
                </a:solidFill>
              </a:rPr>
              <a:t>Surveillance Video</a:t>
            </a:r>
            <a:r>
              <a:rPr lang="en-US" sz="2000" b="1" dirty="0" smtClean="0">
                <a:solidFill>
                  <a:srgbClr val="C00000"/>
                </a:solidFill>
              </a:rPr>
              <a:t> </a:t>
            </a:r>
            <a:r>
              <a:rPr lang="en-US" sz="2000" b="1" dirty="0">
                <a:solidFill>
                  <a:srgbClr val="C00000"/>
                </a:solidFill>
              </a:rPr>
              <a:t>&amp;</a:t>
            </a:r>
            <a:r>
              <a:rPr lang="en-US" sz="2000" b="1" dirty="0" smtClean="0">
                <a:solidFill>
                  <a:srgbClr val="C00000"/>
                </a:solidFill>
              </a:rPr>
              <a:t> Digital Signage Displays</a:t>
            </a:r>
            <a:endParaRPr lang="en-US" sz="2000" b="1" dirty="0">
              <a:solidFill>
                <a:srgbClr val="C00000"/>
              </a:solidFill>
            </a:endParaRPr>
          </a:p>
        </p:txBody>
      </p:sp>
      <p:pic>
        <p:nvPicPr>
          <p:cNvPr id="1026" name="Picture 2" descr="https://download.acti.com/corpweb/DownloadCenter/Ajax/MakeThumbImage.ashx?id=1606&amp;maxHeight=859&amp;maxWidth=859&amp;toex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706" y="3573016"/>
            <a:ext cx="3184496" cy="2695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386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17152933"/>
              </p:ext>
            </p:extLst>
          </p:nvPr>
        </p:nvGraphicFramePr>
        <p:xfrm>
          <a:off x="230829" y="2261903"/>
          <a:ext cx="8589647" cy="4164315"/>
        </p:xfrm>
        <a:graphic>
          <a:graphicData uri="http://schemas.openxmlformats.org/drawingml/2006/table">
            <a:tbl>
              <a:tblPr>
                <a:tableStyleId>{5940675A-B579-460E-94D1-54222C63F5DA}</a:tableStyleId>
              </a:tblPr>
              <a:tblGrid>
                <a:gridCol w="1248483"/>
                <a:gridCol w="1092326"/>
                <a:gridCol w="974013"/>
                <a:gridCol w="474931"/>
                <a:gridCol w="445854"/>
                <a:gridCol w="445854"/>
                <a:gridCol w="445854"/>
                <a:gridCol w="445854"/>
                <a:gridCol w="445854"/>
                <a:gridCol w="445854"/>
                <a:gridCol w="445854"/>
                <a:gridCol w="445854"/>
                <a:gridCol w="550358"/>
                <a:gridCol w="682704"/>
              </a:tblGrid>
              <a:tr h="0">
                <a:tc rowSpan="3">
                  <a:txBody>
                    <a:bodyPr/>
                    <a:lstStyle/>
                    <a:p>
                      <a:pPr algn="ctr" fontAlgn="ctr"/>
                      <a:r>
                        <a:rPr lang="en-US" sz="900" u="none" strike="noStrike" dirty="0">
                          <a:solidFill>
                            <a:schemeClr val="tx1">
                              <a:lumMod val="85000"/>
                              <a:lumOff val="15000"/>
                            </a:schemeClr>
                          </a:solidFill>
                          <a:effectLst/>
                        </a:rPr>
                        <a:t>Media Display Applications</a:t>
                      </a:r>
                      <a:endParaRPr lang="en-US" sz="900" b="0"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900" u="none" strike="noStrike" dirty="0">
                          <a:solidFill>
                            <a:schemeClr val="tx1">
                              <a:lumMod val="85000"/>
                              <a:lumOff val="15000"/>
                            </a:schemeClr>
                          </a:solidFill>
                          <a:effectLst/>
                        </a:rPr>
                        <a:t>Application Scenario</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900" u="none" strike="noStrike" dirty="0">
                          <a:solidFill>
                            <a:schemeClr val="tx1">
                              <a:lumMod val="85000"/>
                              <a:lumOff val="15000"/>
                            </a:schemeClr>
                          </a:solidFill>
                          <a:effectLst/>
                        </a:rPr>
                        <a:t>Number of Video Channels</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lumMod val="95000"/>
                      </a:schemeClr>
                    </a:solidFill>
                  </a:tcPr>
                </a:tc>
                <a:tc gridSpan="10">
                  <a:txBody>
                    <a:bodyPr/>
                    <a:lstStyle/>
                    <a:p>
                      <a:pPr algn="ctr" fontAlgn="ctr"/>
                      <a:r>
                        <a:rPr lang="en-US" sz="900" u="none" strike="noStrike" dirty="0">
                          <a:solidFill>
                            <a:schemeClr val="tx1">
                              <a:lumMod val="85000"/>
                              <a:lumOff val="15000"/>
                            </a:schemeClr>
                          </a:solidFill>
                          <a:effectLst/>
                        </a:rPr>
                        <a:t>Solution</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algn="ctr" fontAlgn="ctr"/>
                      <a:r>
                        <a:rPr lang="en-US" sz="900" b="0" i="0" u="none" strike="noStrike" dirty="0" smtClean="0">
                          <a:solidFill>
                            <a:schemeClr val="tx1">
                              <a:lumMod val="85000"/>
                              <a:lumOff val="15000"/>
                            </a:schemeClr>
                          </a:solidFill>
                          <a:effectLst/>
                          <a:latin typeface="Calibri"/>
                        </a:rPr>
                        <a:t>Learn </a:t>
                      </a:r>
                      <a:r>
                        <a:rPr lang="en-US" sz="900" b="0" i="0" u="none" strike="noStrike" baseline="0" dirty="0" smtClean="0">
                          <a:solidFill>
                            <a:schemeClr val="tx1">
                              <a:lumMod val="85000"/>
                              <a:lumOff val="15000"/>
                            </a:schemeClr>
                          </a:solidFill>
                          <a:effectLst/>
                          <a:latin typeface="Calibri"/>
                        </a:rPr>
                        <a:t>more</a:t>
                      </a:r>
                      <a:endParaRPr lang="en-US" sz="900" b="0" i="0" u="none" strike="noStrike" dirty="0" smtClean="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6">
                        <a:lumMod val="20000"/>
                        <a:lumOff val="80000"/>
                      </a:schemeClr>
                    </a:solidFill>
                  </a:tcPr>
                </a:tc>
              </a:tr>
              <a:tr h="357809">
                <a:tc vMerge="1">
                  <a:txBody>
                    <a:bodyPr/>
                    <a:lstStyle/>
                    <a:p>
                      <a:endParaRPr lang="en-US"/>
                    </a:p>
                  </a:txBody>
                  <a:tcPr/>
                </a:tc>
                <a:tc vMerge="1">
                  <a:txBody>
                    <a:bodyPr/>
                    <a:lstStyle/>
                    <a:p>
                      <a:endParaRPr lang="en-US"/>
                    </a:p>
                  </a:txBody>
                  <a:tcPr/>
                </a:tc>
                <a:tc vMerge="1">
                  <a:txBody>
                    <a:bodyPr/>
                    <a:lstStyle/>
                    <a:p>
                      <a:endParaRPr lang="en-US"/>
                    </a:p>
                  </a:txBody>
                  <a:tcPr/>
                </a:tc>
                <a:tc gridSpan="7">
                  <a:txBody>
                    <a:bodyPr/>
                    <a:lstStyle/>
                    <a:p>
                      <a:pPr algn="ctr" fontAlgn="ctr"/>
                      <a:r>
                        <a:rPr lang="en-US" sz="900" u="none" strike="noStrike" dirty="0">
                          <a:solidFill>
                            <a:schemeClr val="tx1">
                              <a:lumMod val="85000"/>
                              <a:lumOff val="15000"/>
                            </a:schemeClr>
                          </a:solidFill>
                          <a:effectLst/>
                        </a:rPr>
                        <a:t>Video Display (Decoder)</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chemeClr val="accent3">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fontAlgn="ctr"/>
                      <a:r>
                        <a:rPr lang="en-US" sz="900" u="none" strike="noStrike" dirty="0">
                          <a:solidFill>
                            <a:schemeClr val="tx1">
                              <a:lumMod val="85000"/>
                              <a:lumOff val="15000"/>
                            </a:schemeClr>
                          </a:solidFill>
                          <a:effectLst/>
                        </a:rPr>
                        <a:t>Video Source</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chemeClr val="accent3">
                        <a:lumMod val="20000"/>
                        <a:lumOff val="80000"/>
                      </a:schemeClr>
                    </a:solidFill>
                  </a:tcPr>
                </a:tc>
                <a:tc hMerge="1">
                  <a:txBody>
                    <a:bodyPr/>
                    <a:lstStyle/>
                    <a:p>
                      <a:endParaRPr lang="en-US"/>
                    </a:p>
                  </a:txBody>
                  <a:tcPr/>
                </a:tc>
                <a:tc hMerge="1">
                  <a:txBody>
                    <a:bodyPr/>
                    <a:lstStyle/>
                    <a:p>
                      <a:endParaRPr lang="en-US"/>
                    </a:p>
                  </a:txBody>
                  <a:tcPr/>
                </a:tc>
                <a:tc vMerge="1">
                  <a:txBody>
                    <a:bodyPr/>
                    <a:lstStyle/>
                    <a:p>
                      <a:pPr algn="ctr" fontAlgn="ctr"/>
                      <a:endParaRPr lang="en-US" sz="900" b="0" i="0" u="none" strike="noStrike" dirty="0">
                        <a:solidFill>
                          <a:srgbClr val="000000"/>
                        </a:solidFill>
                        <a:effectLst/>
                        <a:latin typeface="Calibri"/>
                      </a:endParaRPr>
                    </a:p>
                  </a:txBody>
                  <a:tcPr marL="45720" marR="45720" anchor="ctr"/>
                </a:tc>
              </a:tr>
              <a:tr h="31877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900" u="none" strike="noStrike" dirty="0">
                          <a:solidFill>
                            <a:schemeClr val="tx1">
                              <a:lumMod val="85000"/>
                              <a:lumOff val="15000"/>
                            </a:schemeClr>
                          </a:solidFill>
                          <a:effectLst/>
                          <a:hlinkClick r:id="rId2"/>
                        </a:rPr>
                        <a:t>ECD-1000</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3"/>
                        </a:rPr>
                        <a:t>ECD-200</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smtClean="0">
                          <a:solidFill>
                            <a:schemeClr val="tx1">
                              <a:lumMod val="85000"/>
                              <a:lumOff val="15000"/>
                            </a:schemeClr>
                          </a:solidFill>
                          <a:effectLst/>
                          <a:hlinkClick r:id="rId4"/>
                        </a:rPr>
                        <a:t>ZNR-127</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5"/>
                        </a:rPr>
                        <a:t>MDS-100</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6"/>
                        </a:rPr>
                        <a:t>TV Wall Server</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7"/>
                        </a:rPr>
                        <a:t>NVR Client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8"/>
                        </a:rPr>
                        <a:t>CMS Client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9"/>
                        </a:rPr>
                        <a:t>NVR Server</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10"/>
                        </a:rPr>
                        <a:t>CMS Server</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a:txBody>
                    <a:bodyPr/>
                    <a:lstStyle/>
                    <a:p>
                      <a:pPr algn="ctr" fontAlgn="ctr"/>
                      <a:r>
                        <a:rPr lang="en-US" sz="900" u="none" strike="noStrike" dirty="0">
                          <a:solidFill>
                            <a:schemeClr val="tx1">
                              <a:lumMod val="85000"/>
                              <a:lumOff val="15000"/>
                            </a:schemeClr>
                          </a:solidFill>
                          <a:effectLst/>
                          <a:hlinkClick r:id="rId11"/>
                        </a:rPr>
                        <a:t>Cameras</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3">
                        <a:lumMod val="20000"/>
                        <a:lumOff val="80000"/>
                      </a:schemeClr>
                    </a:solidFill>
                  </a:tcPr>
                </a:tc>
                <a:tc vMerge="1">
                  <a:txBody>
                    <a:bodyPr/>
                    <a:lstStyle/>
                    <a:p>
                      <a:pPr algn="ctr" fontAlgn="ctr"/>
                      <a:endParaRPr lang="en-US" sz="900" b="0" i="0" u="none" strike="noStrike" dirty="0">
                        <a:solidFill>
                          <a:srgbClr val="000000"/>
                        </a:solidFill>
                        <a:effectLst/>
                        <a:latin typeface="Calibri"/>
                      </a:endParaRPr>
                    </a:p>
                  </a:txBody>
                  <a:tcPr marL="45720" marR="45720" anchor="ctr"/>
                </a:tc>
              </a:tr>
              <a:tr h="331786">
                <a:tc>
                  <a:txBody>
                    <a:bodyPr/>
                    <a:lstStyle/>
                    <a:p>
                      <a:pPr algn="l" fontAlgn="ctr"/>
                      <a:r>
                        <a:rPr lang="en-US" sz="900" b="1" u="none" strike="noStrike" dirty="0">
                          <a:solidFill>
                            <a:schemeClr val="tx1">
                              <a:lumMod val="85000"/>
                              <a:lumOff val="15000"/>
                            </a:schemeClr>
                          </a:solidFill>
                          <a:effectLst/>
                        </a:rPr>
                        <a:t>Security Guarding</a:t>
                      </a:r>
                      <a:endParaRPr lang="en-US" sz="900" b="1"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Monitoring the NVR/CMS</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Medium</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b="0" i="0" u="none" strike="noStrike" dirty="0" smtClean="0">
                          <a:solidFill>
                            <a:schemeClr val="tx1">
                              <a:lumMod val="85000"/>
                              <a:lumOff val="15000"/>
                            </a:schemeClr>
                          </a:solidFill>
                          <a:effectLst/>
                          <a:latin typeface="+mn-l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b="0" i="0" u="none" strike="noStrike" smtClean="0">
                          <a:solidFill>
                            <a:schemeClr val="tx2">
                              <a:lumMod val="60000"/>
                              <a:lumOff val="40000"/>
                            </a:schemeClr>
                          </a:solidFill>
                          <a:effectLst/>
                          <a:latin typeface="Calibri"/>
                          <a:hlinkClick r:id="rId12" action="ppaction://hlinksldjump"/>
                        </a:rPr>
                        <a:t>Learn More</a:t>
                      </a:r>
                      <a:endParaRPr lang="en-US" sz="900" b="0" i="0" u="none" strike="noStrike" dirty="0">
                        <a:solidFill>
                          <a:schemeClr val="tx2">
                            <a:lumMod val="60000"/>
                            <a:lumOff val="40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chemeClr val="accent6">
                        <a:lumMod val="20000"/>
                        <a:lumOff val="80000"/>
                      </a:schemeClr>
                    </a:solidFill>
                  </a:tcPr>
                </a:tc>
              </a:tr>
              <a:tr h="331786">
                <a:tc>
                  <a:txBody>
                    <a:bodyPr/>
                    <a:lstStyle/>
                    <a:p>
                      <a:pPr algn="l" fontAlgn="ctr"/>
                      <a:r>
                        <a:rPr lang="en-US" sz="900" b="1" u="none" strike="noStrike" dirty="0">
                          <a:solidFill>
                            <a:schemeClr val="tx1">
                              <a:lumMod val="85000"/>
                              <a:lumOff val="15000"/>
                            </a:schemeClr>
                          </a:solidFill>
                          <a:effectLst/>
                        </a:rPr>
                        <a:t>Critical Security Management</a:t>
                      </a:r>
                      <a:endParaRPr lang="en-US" sz="900" b="1"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Collaborating in front of the TV Wall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Large</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b="0" i="0" u="none" strike="noStrike" dirty="0" smtClean="0">
                          <a:solidFill>
                            <a:schemeClr val="tx1">
                              <a:lumMod val="85000"/>
                              <a:lumOff val="15000"/>
                            </a:schemeClr>
                          </a:solidFill>
                          <a:effectLst/>
                          <a:latin typeface="+mn-l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900" b="0" i="0" u="none" strike="noStrike" dirty="0" smtClean="0">
                          <a:solidFill>
                            <a:schemeClr val="tx2">
                              <a:lumMod val="60000"/>
                              <a:lumOff val="40000"/>
                            </a:schemeClr>
                          </a:solidFill>
                          <a:effectLst/>
                          <a:latin typeface="+mn-lt"/>
                          <a:hlinkClick r:id="rId13" action="ppaction://hlinksldjump"/>
                        </a:rPr>
                        <a:t>Learn More</a:t>
                      </a:r>
                      <a:endParaRPr lang="en-US" sz="900" b="0" i="0" u="none" strike="noStrike" dirty="0" smtClean="0">
                        <a:solidFill>
                          <a:schemeClr val="tx2">
                            <a:lumMod val="60000"/>
                            <a:lumOff val="40000"/>
                          </a:schemeClr>
                        </a:solidFill>
                        <a:effectLst/>
                        <a:latin typeface="+mn-lt"/>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chemeClr val="accent6">
                        <a:lumMod val="20000"/>
                        <a:lumOff val="80000"/>
                      </a:schemeClr>
                    </a:solidFill>
                  </a:tcPr>
                </a:tc>
              </a:tr>
              <a:tr h="331786">
                <a:tc>
                  <a:txBody>
                    <a:bodyPr/>
                    <a:lstStyle/>
                    <a:p>
                      <a:pPr algn="l" fontAlgn="ctr"/>
                      <a:r>
                        <a:rPr lang="en-US" sz="900" b="1" u="none" strike="noStrike" dirty="0" smtClean="0">
                          <a:solidFill>
                            <a:schemeClr val="tx1">
                              <a:lumMod val="85000"/>
                              <a:lumOff val="15000"/>
                            </a:schemeClr>
                          </a:solidFill>
                          <a:effectLst/>
                        </a:rPr>
                        <a:t>Operations Monitoring</a:t>
                      </a:r>
                      <a:endParaRPr lang="en-US" sz="900" b="1"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Observing </a:t>
                      </a:r>
                      <a:r>
                        <a:rPr lang="en-US" sz="900" u="none" strike="noStrike" dirty="0" smtClean="0">
                          <a:solidFill>
                            <a:schemeClr val="tx1">
                              <a:lumMod val="85000"/>
                              <a:lumOff val="15000"/>
                            </a:schemeClr>
                          </a:solidFill>
                          <a:effectLst/>
                        </a:rPr>
                        <a:t>the tasks</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Small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b="0" i="0" u="none" strike="noStrike" dirty="0" smtClean="0">
                          <a:solidFill>
                            <a:schemeClr val="tx1">
                              <a:lumMod val="85000"/>
                              <a:lumOff val="15000"/>
                            </a:schemeClr>
                          </a:solidFill>
                          <a:effectLst/>
                          <a:latin typeface="+mn-l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900" b="0" i="0" u="none" strike="noStrike" dirty="0" smtClean="0">
                          <a:solidFill>
                            <a:schemeClr val="tx2">
                              <a:lumMod val="60000"/>
                              <a:lumOff val="40000"/>
                            </a:schemeClr>
                          </a:solidFill>
                          <a:effectLst/>
                          <a:latin typeface="+mn-lt"/>
                          <a:hlinkClick r:id="rId14" action="ppaction://hlinksldjump"/>
                        </a:rPr>
                        <a:t>Learn More</a:t>
                      </a:r>
                      <a:endParaRPr lang="en-US" sz="900" b="0" i="0" u="none" strike="noStrike" dirty="0" smtClean="0">
                        <a:solidFill>
                          <a:schemeClr val="tx2">
                            <a:lumMod val="60000"/>
                            <a:lumOff val="40000"/>
                          </a:schemeClr>
                        </a:solidFill>
                        <a:effectLst/>
                        <a:latin typeface="+mn-lt"/>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chemeClr val="accent6">
                        <a:lumMod val="20000"/>
                        <a:lumOff val="80000"/>
                      </a:schemeClr>
                    </a:solidFill>
                  </a:tcPr>
                </a:tc>
              </a:tr>
              <a:tr h="331786">
                <a:tc>
                  <a:txBody>
                    <a:bodyPr/>
                    <a:lstStyle/>
                    <a:p>
                      <a:pPr algn="l" fontAlgn="ctr"/>
                      <a:r>
                        <a:rPr lang="en-US" sz="900" b="1" u="none" strike="noStrike" dirty="0">
                          <a:solidFill>
                            <a:schemeClr val="tx1">
                              <a:lumMod val="85000"/>
                              <a:lumOff val="15000"/>
                            </a:schemeClr>
                          </a:solidFill>
                          <a:effectLst/>
                        </a:rPr>
                        <a:t>Digital Signage for </a:t>
                      </a:r>
                      <a:r>
                        <a:rPr lang="en-US" sz="900" b="1" u="none" strike="noStrike" dirty="0" smtClean="0">
                          <a:solidFill>
                            <a:schemeClr val="tx1">
                              <a:lumMod val="85000"/>
                              <a:lumOff val="15000"/>
                            </a:schemeClr>
                          </a:solidFill>
                          <a:effectLst/>
                        </a:rPr>
                        <a:t>the Employees</a:t>
                      </a:r>
                      <a:endParaRPr lang="en-US" sz="900" b="1"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Internal communication</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l" fontAlgn="ctr"/>
                      <a:r>
                        <a:rPr lang="en-US" sz="900" u="none" strike="noStrike" dirty="0">
                          <a:solidFill>
                            <a:schemeClr val="tx1">
                              <a:lumMod val="85000"/>
                              <a:lumOff val="15000"/>
                            </a:schemeClr>
                          </a:solidFill>
                          <a:effectLst/>
                        </a:rPr>
                        <a:t>Small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b="0" i="0" u="none" strike="noStrike" dirty="0" smtClean="0">
                          <a:solidFill>
                            <a:schemeClr val="tx1">
                              <a:lumMod val="85000"/>
                              <a:lumOff val="15000"/>
                            </a:schemeClr>
                          </a:solidFill>
                          <a:effectLst/>
                          <a:latin typeface="+mn-l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option</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option</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900" b="0" i="0" u="none" strike="noStrike" dirty="0" smtClean="0">
                          <a:solidFill>
                            <a:schemeClr val="tx2">
                              <a:lumMod val="60000"/>
                              <a:lumOff val="40000"/>
                            </a:schemeClr>
                          </a:solidFill>
                          <a:effectLst/>
                          <a:latin typeface="+mn-lt"/>
                          <a:hlinkClick r:id="rId15" action="ppaction://hlinksldjump"/>
                        </a:rPr>
                        <a:t>Learn More</a:t>
                      </a:r>
                      <a:endParaRPr lang="en-US" sz="900" b="0" i="0" u="none" strike="noStrike" dirty="0" smtClean="0">
                        <a:solidFill>
                          <a:schemeClr val="tx2">
                            <a:lumMod val="60000"/>
                            <a:lumOff val="40000"/>
                          </a:schemeClr>
                        </a:solidFill>
                        <a:effectLst/>
                        <a:latin typeface="+mn-lt"/>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chemeClr val="accent6">
                        <a:lumMod val="20000"/>
                        <a:lumOff val="80000"/>
                      </a:schemeClr>
                    </a:solidFill>
                  </a:tcPr>
                </a:tc>
              </a:tr>
              <a:tr h="331786">
                <a:tc>
                  <a:txBody>
                    <a:bodyPr/>
                    <a:lstStyle/>
                    <a:p>
                      <a:pPr algn="l" fontAlgn="ctr"/>
                      <a:r>
                        <a:rPr lang="en-US" sz="900" b="1" u="none" strike="noStrike" dirty="0">
                          <a:solidFill>
                            <a:schemeClr val="tx1">
                              <a:lumMod val="85000"/>
                              <a:lumOff val="15000"/>
                            </a:schemeClr>
                          </a:solidFill>
                          <a:effectLst/>
                        </a:rPr>
                        <a:t>Digital Signage for </a:t>
                      </a:r>
                      <a:r>
                        <a:rPr lang="en-US" sz="900" b="1" u="none" strike="noStrike" dirty="0" smtClean="0">
                          <a:solidFill>
                            <a:schemeClr val="tx1">
                              <a:lumMod val="85000"/>
                              <a:lumOff val="15000"/>
                            </a:schemeClr>
                          </a:solidFill>
                          <a:effectLst/>
                        </a:rPr>
                        <a:t>the Customers</a:t>
                      </a:r>
                      <a:endParaRPr lang="en-US" sz="900" b="1"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l" fontAlgn="ctr"/>
                      <a:r>
                        <a:rPr lang="en-US" sz="900" u="none" strike="noStrike" dirty="0" smtClean="0">
                          <a:solidFill>
                            <a:schemeClr val="tx1">
                              <a:lumMod val="85000"/>
                              <a:lumOff val="15000"/>
                            </a:schemeClr>
                          </a:solidFill>
                          <a:effectLst/>
                        </a:rPr>
                        <a:t>Videos for the </a:t>
                      </a:r>
                      <a:r>
                        <a:rPr lang="en-US" sz="900" u="none" strike="noStrike" dirty="0">
                          <a:solidFill>
                            <a:schemeClr val="tx1">
                              <a:lumMod val="85000"/>
                              <a:lumOff val="15000"/>
                            </a:schemeClr>
                          </a:solidFill>
                          <a:effectLst/>
                        </a:rPr>
                        <a:t>customers</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l" fontAlgn="ctr"/>
                      <a:r>
                        <a:rPr lang="en-US" sz="900" u="none" strike="noStrike">
                          <a:solidFill>
                            <a:schemeClr val="tx1">
                              <a:lumMod val="85000"/>
                              <a:lumOff val="15000"/>
                            </a:schemeClr>
                          </a:solidFill>
                          <a:effectLst/>
                        </a:rPr>
                        <a:t>Small</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b="0" i="0" u="none" strike="noStrike" dirty="0" smtClean="0">
                          <a:solidFill>
                            <a:schemeClr val="tx1">
                              <a:lumMod val="85000"/>
                              <a:lumOff val="15000"/>
                            </a:schemeClr>
                          </a:solidFill>
                          <a:effectLst/>
                          <a:latin typeface="+mn-l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option</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algn="ctr" fontAlgn="ctr"/>
                      <a:r>
                        <a:rPr lang="en-US" sz="900" u="none" strike="noStrike">
                          <a:solidFill>
                            <a:schemeClr val="tx1">
                              <a:lumMod val="85000"/>
                              <a:lumOff val="15000"/>
                            </a:schemeClr>
                          </a:solidFill>
                          <a:effectLst/>
                        </a:rPr>
                        <a:t>option</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900" b="0" i="0" u="none" strike="noStrike" smtClean="0">
                          <a:solidFill>
                            <a:schemeClr val="tx2">
                              <a:lumMod val="60000"/>
                              <a:lumOff val="40000"/>
                            </a:schemeClr>
                          </a:solidFill>
                          <a:effectLst/>
                          <a:latin typeface="+mn-lt"/>
                          <a:hlinkClick r:id="rId16" action="ppaction://hlinksldjump"/>
                        </a:rPr>
                        <a:t>Learn More</a:t>
                      </a:r>
                      <a:endParaRPr lang="en-US" sz="900" b="0" i="0" u="none" strike="noStrike" smtClean="0">
                        <a:solidFill>
                          <a:schemeClr val="tx2">
                            <a:lumMod val="60000"/>
                            <a:lumOff val="40000"/>
                          </a:schemeClr>
                        </a:solidFill>
                        <a:effectLst/>
                        <a:latin typeface="+mn-lt"/>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accent6">
                        <a:lumMod val="20000"/>
                        <a:lumOff val="80000"/>
                      </a:schemeClr>
                    </a:solidFill>
                  </a:tcPr>
                </a:tc>
              </a:tr>
              <a:tr h="312269">
                <a:tc rowSpan="5" gridSpan="2">
                  <a:txBody>
                    <a:bodyPr/>
                    <a:lstStyle/>
                    <a:p>
                      <a:pPr algn="ctr" fontAlgn="ctr"/>
                      <a:r>
                        <a:rPr lang="en-US" sz="900" u="none" strike="noStrike" dirty="0">
                          <a:solidFill>
                            <a:schemeClr val="tx1">
                              <a:lumMod val="85000"/>
                              <a:lumOff val="15000"/>
                            </a:schemeClr>
                          </a:solidFill>
                          <a:effectLst/>
                        </a:rPr>
                        <a:t>Special Highlights</a:t>
                      </a:r>
                      <a:endParaRPr lang="en-US" sz="900" b="0" i="0" u="none" strike="noStrike" dirty="0">
                        <a:solidFill>
                          <a:schemeClr val="tx1">
                            <a:lumMod val="85000"/>
                            <a:lumOff val="15000"/>
                          </a:schemeClr>
                        </a:solidFill>
                        <a:effectLst/>
                        <a:latin typeface="Calibri"/>
                      </a:endParaRPr>
                    </a:p>
                  </a:txBody>
                  <a:tcPr marL="45720" marR="45720" anchor="ctr">
                    <a:lnL w="19050" cap="flat" cmpd="sng" algn="ctr">
                      <a:solidFill>
                        <a:schemeClr val="tx1">
                          <a:lumMod val="50000"/>
                          <a:lumOff val="50000"/>
                        </a:schemeClr>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rowSpan="5" hMerge="1">
                  <a:txBody>
                    <a:bodyPr/>
                    <a:lstStyle/>
                    <a:p>
                      <a:endParaRPr lang="en-US"/>
                    </a:p>
                  </a:txBody>
                  <a:tcPr/>
                </a:tc>
                <a:tc>
                  <a:txBody>
                    <a:bodyPr/>
                    <a:lstStyle/>
                    <a:p>
                      <a:pPr algn="l" fontAlgn="ctr"/>
                      <a:r>
                        <a:rPr lang="en-US" sz="900" u="none" strike="noStrike" dirty="0">
                          <a:solidFill>
                            <a:schemeClr val="tx1">
                              <a:lumMod val="85000"/>
                              <a:lumOff val="15000"/>
                            </a:schemeClr>
                          </a:solidFill>
                          <a:effectLst/>
                        </a:rPr>
                        <a:t>Networking Type</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local</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local</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smtClean="0">
                          <a:solidFill>
                            <a:schemeClr val="tx1">
                              <a:lumMod val="85000"/>
                              <a:lumOff val="15000"/>
                            </a:schemeClr>
                          </a:solidFill>
                          <a:effectLst/>
                        </a:rPr>
                        <a:t>local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cloud</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local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local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local</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local/ cloud</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local/ cloud</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local</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r>
              <a:tr h="0">
                <a:tc gridSpan="2" vMerge="1">
                  <a:txBody>
                    <a:bodyPr/>
                    <a:lstStyle/>
                    <a:p>
                      <a:endParaRPr lang="en-US"/>
                    </a:p>
                  </a:txBody>
                  <a:tcPr/>
                </a:tc>
                <a:tc hMerge="1" vMerge="1">
                  <a:txBody>
                    <a:bodyPr/>
                    <a:lstStyle/>
                    <a:p>
                      <a:endParaRPr lang="en-US"/>
                    </a:p>
                  </a:txBody>
                  <a:tcPr/>
                </a:tc>
                <a:tc>
                  <a:txBody>
                    <a:bodyPr/>
                    <a:lstStyle/>
                    <a:p>
                      <a:pPr algn="l" fontAlgn="ctr"/>
                      <a:r>
                        <a:rPr lang="en-US" sz="900" u="none" strike="noStrike" dirty="0">
                          <a:solidFill>
                            <a:schemeClr val="tx1">
                              <a:lumMod val="85000"/>
                              <a:lumOff val="15000"/>
                            </a:schemeClr>
                          </a:solidFill>
                          <a:effectLst/>
                        </a:rPr>
                        <a:t>Display Capability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1080p</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4K</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1080p</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1080p</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4K</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4K</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4K</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r>
              <a:tr h="0">
                <a:tc gridSpan="2" vMerge="1">
                  <a:txBody>
                    <a:bodyPr/>
                    <a:lstStyle/>
                    <a:p>
                      <a:endParaRPr lang="en-US"/>
                    </a:p>
                  </a:txBody>
                  <a:tcPr/>
                </a:tc>
                <a:tc hMerge="1" vMerge="1">
                  <a:txBody>
                    <a:bodyPr/>
                    <a:lstStyle/>
                    <a:p>
                      <a:endParaRPr lang="en-US"/>
                    </a:p>
                  </a:txBody>
                  <a:tcPr/>
                </a:tc>
                <a:tc>
                  <a:txBody>
                    <a:bodyPr/>
                    <a:lstStyle/>
                    <a:p>
                      <a:pPr algn="l" fontAlgn="ctr"/>
                      <a:r>
                        <a:rPr lang="en-US" sz="900" u="none" strike="noStrike" dirty="0">
                          <a:solidFill>
                            <a:schemeClr val="tx1">
                              <a:lumMod val="85000"/>
                              <a:lumOff val="15000"/>
                            </a:schemeClr>
                          </a:solidFill>
                          <a:effectLst/>
                        </a:rPr>
                        <a:t>NDAA Compliance</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r>
              <a:tr h="0">
                <a:tc gridSpan="2" vMerge="1">
                  <a:txBody>
                    <a:bodyPr/>
                    <a:lstStyle/>
                    <a:p>
                      <a:endParaRPr lang="en-US"/>
                    </a:p>
                  </a:txBody>
                  <a:tcPr/>
                </a:tc>
                <a:tc hMerge="1" vMerge="1">
                  <a:txBody>
                    <a:bodyPr/>
                    <a:lstStyle/>
                    <a:p>
                      <a:endParaRPr lang="en-US"/>
                    </a:p>
                  </a:txBody>
                  <a:tcPr/>
                </a:tc>
                <a:tc>
                  <a:txBody>
                    <a:bodyPr/>
                    <a:lstStyle/>
                    <a:p>
                      <a:pPr algn="l" fontAlgn="ctr"/>
                      <a:r>
                        <a:rPr lang="en-US" sz="900" u="none" strike="noStrike" dirty="0">
                          <a:solidFill>
                            <a:schemeClr val="tx1">
                              <a:lumMod val="85000"/>
                              <a:lumOff val="15000"/>
                            </a:schemeClr>
                          </a:solidFill>
                          <a:effectLst/>
                        </a:rPr>
                        <a:t>TAA Compliance</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c>
                  <a:txBody>
                    <a:bodyPr/>
                    <a:lstStyle/>
                    <a:p>
                      <a:pPr algn="ctr" fontAlgn="ct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6350" cap="flat" cmpd="sng" algn="ctr">
                      <a:solidFill>
                        <a:schemeClr val="tx1">
                          <a:lumMod val="50000"/>
                          <a:lumOff val="50000"/>
                        </a:schemeClr>
                      </a:solidFill>
                      <a:prstDash val="sysDot"/>
                      <a:round/>
                      <a:headEnd type="none" w="med" len="med"/>
                      <a:tailEnd type="none" w="med" len="med"/>
                    </a:lnB>
                    <a:solidFill>
                      <a:srgbClr val="FFFFE1"/>
                    </a:solidFill>
                  </a:tcPr>
                </a:tc>
              </a:tr>
              <a:tr h="0">
                <a:tc gridSpan="2" vMerge="1">
                  <a:txBody>
                    <a:bodyPr/>
                    <a:lstStyle/>
                    <a:p>
                      <a:endParaRPr lang="en-US"/>
                    </a:p>
                  </a:txBody>
                  <a:tcPr/>
                </a:tc>
                <a:tc hMerge="1" vMerge="1">
                  <a:txBody>
                    <a:bodyPr/>
                    <a:lstStyle/>
                    <a:p>
                      <a:endParaRPr lang="en-US"/>
                    </a:p>
                  </a:txBody>
                  <a:tcPr/>
                </a:tc>
                <a:tc>
                  <a:txBody>
                    <a:bodyPr/>
                    <a:lstStyle/>
                    <a:p>
                      <a:pPr algn="l" fontAlgn="ctr"/>
                      <a:r>
                        <a:rPr lang="en-US" sz="900" u="none" strike="noStrike">
                          <a:solidFill>
                            <a:schemeClr val="tx1">
                              <a:lumMod val="85000"/>
                              <a:lumOff val="15000"/>
                            </a:schemeClr>
                          </a:solidFill>
                          <a:effectLst/>
                        </a:rPr>
                        <a:t>Made in Taiwan</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a:solidFill>
                            <a:schemeClr val="tx1">
                              <a:lumMod val="85000"/>
                              <a:lumOff val="15000"/>
                            </a:schemeClr>
                          </a:solidFill>
                          <a:effectLst/>
                        </a:rPr>
                        <a:t>Y</a:t>
                      </a:r>
                      <a:endParaRPr lang="en-US" sz="900" b="0" i="0" u="none" strike="noStrike">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6350" cap="flat" cmpd="sng" algn="ctr">
                      <a:solidFill>
                        <a:schemeClr val="tx1">
                          <a:lumMod val="50000"/>
                          <a:lumOff val="50000"/>
                        </a:schemeClr>
                      </a:solidFill>
                      <a:prstDash val="sysDot"/>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r>
                        <a:rPr lang="en-US" sz="900" u="none" strike="noStrike" dirty="0">
                          <a:solidFill>
                            <a:schemeClr val="tx1">
                              <a:lumMod val="85000"/>
                              <a:lumOff val="15000"/>
                            </a:schemeClr>
                          </a:solidFill>
                          <a:effectLst/>
                        </a:rPr>
                        <a:t>Y</a:t>
                      </a:r>
                      <a:endParaRPr lang="en-US" sz="900" b="0" i="0" u="none" strike="noStrike" dirty="0">
                        <a:solidFill>
                          <a:schemeClr val="tx1">
                            <a:lumMod val="85000"/>
                            <a:lumOff val="15000"/>
                          </a:schemeClr>
                        </a:solidFill>
                        <a:effectLst/>
                        <a:latin typeface="Calibri"/>
                      </a:endParaRPr>
                    </a:p>
                  </a:txBody>
                  <a:tcPr marL="45720" marR="45720" anchor="ctr">
                    <a:lnL w="6350" cap="flat" cmpd="sng" algn="ctr">
                      <a:solidFill>
                        <a:schemeClr val="tx1">
                          <a:lumMod val="50000"/>
                          <a:lumOff val="50000"/>
                        </a:schemeClr>
                      </a:solidFill>
                      <a:prstDash val="sysDot"/>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c>
                  <a:txBody>
                    <a:bodyPr/>
                    <a:lstStyle/>
                    <a:p>
                      <a:pPr algn="ctr" fontAlgn="ctr"/>
                      <a:endParaRPr lang="en-US" sz="900" b="0" i="0" u="none" strike="noStrike" dirty="0">
                        <a:solidFill>
                          <a:schemeClr val="tx1">
                            <a:lumMod val="85000"/>
                            <a:lumOff val="15000"/>
                          </a:schemeClr>
                        </a:solidFill>
                        <a:effectLst/>
                        <a:latin typeface="Calibri"/>
                      </a:endParaRPr>
                    </a:p>
                  </a:txBody>
                  <a:tcPr marL="45720" marR="45720" anchor="ctr">
                    <a:lnL w="1270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6350" cap="flat" cmpd="sng" algn="ctr">
                      <a:solidFill>
                        <a:schemeClr val="tx1">
                          <a:lumMod val="50000"/>
                          <a:lumOff val="50000"/>
                        </a:schemeClr>
                      </a:solidFill>
                      <a:prstDash val="sysDot"/>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solidFill>
                      <a:srgbClr val="FFFFE1"/>
                    </a:solidFill>
                  </a:tcPr>
                </a:tc>
              </a:tr>
            </a:tbl>
          </a:graphicData>
        </a:graphic>
      </p:graphicFrame>
      <p:sp>
        <p:nvSpPr>
          <p:cNvPr id="8"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Media Display Systems Overview</a:t>
            </a:r>
            <a:endParaRPr lang="en-US" sz="3200" dirty="0">
              <a:solidFill>
                <a:schemeClr val="tx2">
                  <a:lumMod val="60000"/>
                  <a:lumOff val="40000"/>
                </a:schemeClr>
              </a:solidFill>
            </a:endParaRPr>
          </a:p>
        </p:txBody>
      </p:sp>
      <p:sp>
        <p:nvSpPr>
          <p:cNvPr id="9" name="TextBox 8"/>
          <p:cNvSpPr txBox="1"/>
          <p:nvPr/>
        </p:nvSpPr>
        <p:spPr>
          <a:xfrm>
            <a:off x="196706" y="1930544"/>
            <a:ext cx="8623766" cy="307777"/>
          </a:xfrm>
          <a:prstGeom prst="rect">
            <a:avLst/>
          </a:prstGeom>
          <a:noFill/>
        </p:spPr>
        <p:txBody>
          <a:bodyPr wrap="square" rtlCol="0">
            <a:spAutoFit/>
          </a:bodyPr>
          <a:lstStyle/>
          <a:p>
            <a:r>
              <a:rPr lang="en-US" sz="1400" dirty="0" smtClean="0">
                <a:solidFill>
                  <a:schemeClr val="tx1">
                    <a:lumMod val="85000"/>
                    <a:lumOff val="15000"/>
                  </a:schemeClr>
                </a:solidFill>
              </a:rPr>
              <a:t>ACTi provides the wide range of display solutions for the small and large scale projects.</a:t>
            </a:r>
            <a:endParaRPr lang="en-US" sz="1400" dirty="0">
              <a:solidFill>
                <a:schemeClr val="tx1">
                  <a:lumMod val="85000"/>
                  <a:lumOff val="15000"/>
                </a:schemeClr>
              </a:solidFill>
            </a:endParaRPr>
          </a:p>
        </p:txBody>
      </p:sp>
    </p:spTree>
    <p:extLst>
      <p:ext uri="{BB962C8B-B14F-4D97-AF65-F5344CB8AC3E}">
        <p14:creationId xmlns:p14="http://schemas.microsoft.com/office/powerpoint/2010/main" val="6492612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03648" y="2852936"/>
            <a:ext cx="6103486"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chemeClr val="tx1">
                    <a:lumMod val="85000"/>
                    <a:lumOff val="15000"/>
                  </a:schemeClr>
                </a:solidFill>
              </a:rPr>
              <a:t>Security Guarding</a:t>
            </a:r>
            <a:endParaRPr lang="en-US" sz="3200" b="1" dirty="0">
              <a:solidFill>
                <a:schemeClr val="tx1">
                  <a:lumMod val="85000"/>
                  <a:lumOff val="15000"/>
                </a:schemeClr>
              </a:solidFill>
            </a:endParaRPr>
          </a:p>
        </p:txBody>
      </p:sp>
      <p:sp>
        <p:nvSpPr>
          <p:cNvPr id="3" name="TextBox 2"/>
          <p:cNvSpPr txBox="1"/>
          <p:nvPr/>
        </p:nvSpPr>
        <p:spPr>
          <a:xfrm>
            <a:off x="1611075" y="3629146"/>
            <a:ext cx="5688632" cy="400110"/>
          </a:xfrm>
          <a:prstGeom prst="rect">
            <a:avLst/>
          </a:prstGeom>
          <a:noFill/>
        </p:spPr>
        <p:txBody>
          <a:bodyPr wrap="square" rtlCol="0">
            <a:spAutoFit/>
          </a:bodyPr>
          <a:lstStyle/>
          <a:p>
            <a:pPr algn="ctr"/>
            <a:r>
              <a:rPr lang="en-US" sz="2000" b="1" dirty="0" smtClean="0">
                <a:solidFill>
                  <a:srgbClr val="C00000"/>
                </a:solidFill>
              </a:rPr>
              <a:t>Monitoring the NVR/CMS</a:t>
            </a:r>
            <a:endParaRPr lang="en-US" sz="2000" b="1" dirty="0">
              <a:solidFill>
                <a:srgbClr val="C00000"/>
              </a:solidFill>
            </a:endParaRPr>
          </a:p>
        </p:txBody>
      </p:sp>
    </p:spTree>
    <p:extLst>
      <p:ext uri="{BB962C8B-B14F-4D97-AF65-F5344CB8AC3E}">
        <p14:creationId xmlns:p14="http://schemas.microsoft.com/office/powerpoint/2010/main" val="1447729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2996951"/>
            <a:ext cx="8640960" cy="2664297"/>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9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3" name="TextBox 2"/>
          <p:cNvSpPr txBox="1"/>
          <p:nvPr/>
        </p:nvSpPr>
        <p:spPr>
          <a:xfrm>
            <a:off x="251520" y="1772816"/>
            <a:ext cx="8712968" cy="646331"/>
          </a:xfrm>
          <a:prstGeom prst="rect">
            <a:avLst/>
          </a:prstGeom>
          <a:noFill/>
        </p:spPr>
        <p:txBody>
          <a:bodyPr wrap="square" rtlCol="0">
            <a:spAutoFit/>
          </a:bodyPr>
          <a:lstStyle/>
          <a:p>
            <a:r>
              <a:rPr lang="en-US" dirty="0" smtClean="0"/>
              <a:t>Security guarding applications in generally consist of one or multiple screens, monitored by the security officer.</a:t>
            </a:r>
            <a:endParaRPr lang="en-US" dirty="0"/>
          </a:p>
        </p:txBody>
      </p:sp>
      <p:pic>
        <p:nvPicPr>
          <p:cNvPr id="2050" name="Picture 2" descr="https://download.acti.com/corpweb/DownloadCenter/Ajax/MakeThumbImage.ashx?maxWidth=207&amp;toext=png&amp;id=1438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005064"/>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699791" y="3211229"/>
            <a:ext cx="6120681" cy="2031325"/>
          </a:xfrm>
          <a:prstGeom prst="rect">
            <a:avLst/>
          </a:prstGeom>
          <a:noFill/>
        </p:spPr>
        <p:txBody>
          <a:bodyPr wrap="square" rtlCol="0">
            <a:spAutoFit/>
          </a:bodyPr>
          <a:lstStyle/>
          <a:p>
            <a:r>
              <a:rPr lang="en-US" b="1" dirty="0" smtClean="0">
                <a:solidFill>
                  <a:schemeClr val="tx1">
                    <a:lumMod val="85000"/>
                    <a:lumOff val="15000"/>
                  </a:schemeClr>
                </a:solidFill>
              </a:rPr>
              <a:t>Security Desk Monitor</a:t>
            </a:r>
            <a:endParaRPr lang="en-US" dirty="0" smtClean="0">
              <a:solidFill>
                <a:schemeClr val="tx1">
                  <a:lumMod val="85000"/>
                  <a:lumOff val="15000"/>
                </a:schemeClr>
              </a:solidFill>
            </a:endParaRPr>
          </a:p>
          <a:p>
            <a:r>
              <a:rPr lang="en-US" dirty="0" smtClean="0">
                <a:solidFill>
                  <a:schemeClr val="tx1">
                    <a:lumMod val="85000"/>
                    <a:lumOff val="15000"/>
                  </a:schemeClr>
                </a:solidFill>
              </a:rPr>
              <a:t>The monitoring officer’s duty is to ensure the safety of the people and the property with the help of the desk monitors of the video surveillance system.  </a:t>
            </a:r>
          </a:p>
          <a:p>
            <a:endParaRPr lang="en-US" dirty="0">
              <a:solidFill>
                <a:schemeClr val="tx1">
                  <a:lumMod val="85000"/>
                  <a:lumOff val="15000"/>
                </a:schemeClr>
              </a:solidFill>
            </a:endParaRPr>
          </a:p>
          <a:p>
            <a:r>
              <a:rPr lang="en-US" dirty="0" smtClean="0">
                <a:solidFill>
                  <a:schemeClr val="tx1">
                    <a:lumMod val="85000"/>
                    <a:lumOff val="15000"/>
                  </a:schemeClr>
                </a:solidFill>
              </a:rPr>
              <a:t>Additionally, the security officer can use the on-the-go solution during the patrols using ACTi Mobile Client app.</a:t>
            </a:r>
            <a:endParaRPr lang="en-US" sz="1600" dirty="0">
              <a:solidFill>
                <a:schemeClr val="tx1">
                  <a:lumMod val="85000"/>
                  <a:lumOff val="15000"/>
                </a:schemeClr>
              </a:solidFill>
            </a:endParaRPr>
          </a:p>
        </p:txBody>
      </p:sp>
      <p:sp>
        <p:nvSpPr>
          <p:cNvPr id="8" name="TextBox 7"/>
          <p:cNvSpPr txBox="1"/>
          <p:nvPr/>
        </p:nvSpPr>
        <p:spPr>
          <a:xfrm>
            <a:off x="467544" y="3140968"/>
            <a:ext cx="2232249" cy="830997"/>
          </a:xfrm>
          <a:prstGeom prst="rect">
            <a:avLst/>
          </a:prstGeom>
          <a:noFill/>
        </p:spPr>
        <p:txBody>
          <a:bodyPr wrap="square" rtlCol="0">
            <a:spAutoFit/>
          </a:bodyPr>
          <a:lstStyle/>
          <a:p>
            <a:r>
              <a:rPr lang="en-US" sz="2400" b="1" dirty="0" smtClean="0">
                <a:solidFill>
                  <a:schemeClr val="accent6">
                    <a:lumMod val="75000"/>
                  </a:schemeClr>
                </a:solidFill>
              </a:rPr>
              <a:t>COMMERCIAL BUILDING</a:t>
            </a:r>
            <a:endParaRPr lang="en-US" sz="2400" b="1" dirty="0">
              <a:solidFill>
                <a:schemeClr val="accent6">
                  <a:lumMod val="75000"/>
                </a:schemeClr>
              </a:solidFill>
            </a:endParaRPr>
          </a:p>
        </p:txBody>
      </p:sp>
    </p:spTree>
    <p:extLst>
      <p:ext uri="{BB962C8B-B14F-4D97-AF65-F5344CB8AC3E}">
        <p14:creationId xmlns:p14="http://schemas.microsoft.com/office/powerpoint/2010/main" val="17641489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t>SMALL SCALE</a:t>
            </a:r>
            <a:endParaRPr lang="en-US" b="1" dirty="0"/>
          </a:p>
        </p:txBody>
      </p:sp>
      <p:sp>
        <p:nvSpPr>
          <p:cNvPr id="5" name="Rectangle 4"/>
          <p:cNvSpPr/>
          <p:nvPr/>
        </p:nvSpPr>
        <p:spPr>
          <a:xfrm>
            <a:off x="427732" y="2393146"/>
            <a:ext cx="8176715" cy="1477328"/>
          </a:xfrm>
          <a:prstGeom prst="rect">
            <a:avLst/>
          </a:prstGeom>
        </p:spPr>
        <p:txBody>
          <a:bodyPr wrap="square">
            <a:spAutoFit/>
          </a:bodyPr>
          <a:lstStyle/>
          <a:p>
            <a:r>
              <a:rPr lang="en-US" dirty="0" smtClean="0"/>
              <a:t>When there are less than 16 channels to monitor, usually the NVR server itself provides the video feed for the display monitor.</a:t>
            </a:r>
          </a:p>
          <a:p>
            <a:endParaRPr lang="en-US" dirty="0"/>
          </a:p>
          <a:p>
            <a:r>
              <a:rPr lang="en-US" dirty="0" smtClean="0"/>
              <a:t>ACTi has a wide range of NVR servers to choose from. The recommended NVR for this scale are either ENR or ZNR series.</a:t>
            </a:r>
            <a:endParaRPr lang="en-US" dirty="0"/>
          </a:p>
        </p:txBody>
      </p:sp>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78" y="4009576"/>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829" y="4431340"/>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68" y="4935891"/>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169718" y="5083990"/>
            <a:ext cx="1360328"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066183" y="5069974"/>
            <a:ext cx="1360328"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697260" y="5770325"/>
            <a:ext cx="1330299" cy="369332"/>
          </a:xfrm>
          <a:prstGeom prst="rect">
            <a:avLst/>
          </a:prstGeom>
          <a:noFill/>
        </p:spPr>
        <p:txBody>
          <a:bodyPr wrap="square" rtlCol="0">
            <a:spAutoFit/>
          </a:bodyPr>
          <a:lstStyle/>
          <a:p>
            <a:r>
              <a:rPr lang="en-US" b="1" dirty="0" smtClean="0"/>
              <a:t>NVR Server</a:t>
            </a:r>
            <a:endParaRPr lang="en-US" b="1" dirty="0"/>
          </a:p>
        </p:txBody>
      </p:sp>
      <p:sp>
        <p:nvSpPr>
          <p:cNvPr id="18" name="TextBox 17"/>
          <p:cNvSpPr txBox="1"/>
          <p:nvPr/>
        </p:nvSpPr>
        <p:spPr>
          <a:xfrm>
            <a:off x="5199747" y="5106333"/>
            <a:ext cx="1330299" cy="369332"/>
          </a:xfrm>
          <a:prstGeom prst="rect">
            <a:avLst/>
          </a:prstGeom>
          <a:noFill/>
        </p:spPr>
        <p:txBody>
          <a:bodyPr wrap="square" rtlCol="0">
            <a:spAutoFit/>
          </a:bodyPr>
          <a:lstStyle/>
          <a:p>
            <a:r>
              <a:rPr lang="en-US" dirty="0" smtClean="0"/>
              <a:t>HDMI cable</a:t>
            </a:r>
            <a:endParaRPr lang="en-US" dirty="0"/>
          </a:p>
        </p:txBody>
      </p:sp>
      <p:sp>
        <p:nvSpPr>
          <p:cNvPr id="19" name="TextBox 18"/>
          <p:cNvSpPr txBox="1"/>
          <p:nvPr/>
        </p:nvSpPr>
        <p:spPr>
          <a:xfrm>
            <a:off x="7020272" y="5738059"/>
            <a:ext cx="1330299" cy="369332"/>
          </a:xfrm>
          <a:prstGeom prst="rect">
            <a:avLst/>
          </a:prstGeom>
          <a:noFill/>
        </p:spPr>
        <p:txBody>
          <a:bodyPr wrap="square" rtlCol="0">
            <a:spAutoFit/>
          </a:bodyPr>
          <a:lstStyle/>
          <a:p>
            <a:r>
              <a:rPr lang="en-US" b="1" dirty="0" smtClean="0"/>
              <a:t>Monitor</a:t>
            </a:r>
            <a:endParaRPr lang="en-US" b="1" dirty="0"/>
          </a:p>
        </p:txBody>
      </p:sp>
      <p:sp>
        <p:nvSpPr>
          <p:cNvPr id="20" name="TextBox 19"/>
          <p:cNvSpPr txBox="1"/>
          <p:nvPr/>
        </p:nvSpPr>
        <p:spPr>
          <a:xfrm>
            <a:off x="781055" y="5922725"/>
            <a:ext cx="1330299" cy="369332"/>
          </a:xfrm>
          <a:prstGeom prst="rect">
            <a:avLst/>
          </a:prstGeom>
          <a:noFill/>
        </p:spPr>
        <p:txBody>
          <a:bodyPr wrap="square" rtlCol="0">
            <a:spAutoFit/>
          </a:bodyPr>
          <a:lstStyle/>
          <a:p>
            <a:r>
              <a:rPr lang="en-US" b="1" dirty="0" smtClean="0"/>
              <a:t>IP Cameras</a:t>
            </a:r>
            <a:endParaRPr lang="en-US" b="1" dirty="0"/>
          </a:p>
        </p:txBody>
      </p:sp>
      <p:sp>
        <p:nvSpPr>
          <p:cNvPr id="21" name="TextBox 20"/>
          <p:cNvSpPr txBox="1"/>
          <p:nvPr/>
        </p:nvSpPr>
        <p:spPr>
          <a:xfrm>
            <a:off x="2161581" y="5085184"/>
            <a:ext cx="1330299" cy="369332"/>
          </a:xfrm>
          <a:prstGeom prst="rect">
            <a:avLst/>
          </a:prstGeom>
          <a:noFill/>
        </p:spPr>
        <p:txBody>
          <a:bodyPr wrap="square" rtlCol="0">
            <a:spAutoFit/>
          </a:bodyPr>
          <a:lstStyle/>
          <a:p>
            <a:r>
              <a:rPr lang="en-US" dirty="0" smtClean="0"/>
              <a:t>Ethernet</a:t>
            </a:r>
            <a:endParaRPr lang="en-US" dirty="0"/>
          </a:p>
        </p:txBody>
      </p:sp>
      <p:pic>
        <p:nvPicPr>
          <p:cNvPr id="17"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5733" y="4431340"/>
            <a:ext cx="1393315" cy="139331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ando.meritee\Desktop\monitor.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5"/>
              </a:rPr>
              <a:t>https://www.acti.com/solutions/small-scale-video-surveillance-solution?sid=S801</a:t>
            </a:r>
            <a:endParaRPr lang="en-US" sz="1200" dirty="0"/>
          </a:p>
        </p:txBody>
      </p:sp>
    </p:spTree>
    <p:extLst>
      <p:ext uri="{BB962C8B-B14F-4D97-AF65-F5344CB8AC3E}">
        <p14:creationId xmlns:p14="http://schemas.microsoft.com/office/powerpoint/2010/main" val="29104971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MEDIUM SCALE</a:t>
            </a:r>
            <a:endParaRPr lang="en-US" b="1" dirty="0">
              <a:solidFill>
                <a:schemeClr val="tx1">
                  <a:lumMod val="85000"/>
                  <a:lumOff val="15000"/>
                </a:schemeClr>
              </a:solidFill>
            </a:endParaRPr>
          </a:p>
        </p:txBody>
      </p:sp>
      <p:sp>
        <p:nvSpPr>
          <p:cNvPr id="5" name="Rectangle 4"/>
          <p:cNvSpPr/>
          <p:nvPr/>
        </p:nvSpPr>
        <p:spPr>
          <a:xfrm>
            <a:off x="427732" y="2393146"/>
            <a:ext cx="8176715" cy="1200329"/>
          </a:xfrm>
          <a:prstGeom prst="rect">
            <a:avLst/>
          </a:prstGeom>
        </p:spPr>
        <p:txBody>
          <a:bodyPr wrap="square">
            <a:spAutoFit/>
          </a:bodyPr>
          <a:lstStyle/>
          <a:p>
            <a:r>
              <a:rPr lang="en-US" dirty="0" smtClean="0">
                <a:solidFill>
                  <a:schemeClr val="tx1">
                    <a:lumMod val="85000"/>
                    <a:lumOff val="15000"/>
                  </a:schemeClr>
                </a:solidFill>
              </a:rPr>
              <a:t>When multiple screens are needed for the best possible overview, most of them can be the passive screens with the live view only, without keyboard and mouse controls. For those screens the ECD-1000 or ECD-200 decoders can be used. When incidents happen, those can be investigated using the NVR client display instead.</a:t>
            </a:r>
            <a:endParaRPr lang="en-US" dirty="0">
              <a:solidFill>
                <a:schemeClr val="tx1">
                  <a:lumMod val="85000"/>
                  <a:lumOff val="15000"/>
                </a:schemeClr>
              </a:solidFill>
            </a:endParaRP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6125" y="5049325"/>
            <a:ext cx="1066035" cy="1066036"/>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3" y="4386879"/>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688" y="4808643"/>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427" y="5313194"/>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6012160" y="5461293"/>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08411" y="5447277"/>
            <a:ext cx="856272"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355976" y="6115361"/>
            <a:ext cx="2448272"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4"/>
              </a:rPr>
              <a:t>ECD-1000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5"/>
              </a:rPr>
              <a:t>ECD-200</a:t>
            </a:r>
            <a:endParaRPr lang="en-US" dirty="0" smtClean="0">
              <a:solidFill>
                <a:schemeClr val="tx1">
                  <a:lumMod val="85000"/>
                  <a:lumOff val="15000"/>
                </a:schemeClr>
              </a:solidFill>
            </a:endParaRPr>
          </a:p>
          <a:p>
            <a:pPr algn="ctr"/>
            <a:r>
              <a:rPr lang="en-US" dirty="0" smtClean="0">
                <a:solidFill>
                  <a:schemeClr val="tx1">
                    <a:lumMod val="85000"/>
                    <a:lumOff val="15000"/>
                  </a:schemeClr>
                </a:solidFill>
              </a:rPr>
              <a:t>(decoder)</a:t>
            </a:r>
            <a:r>
              <a:rPr lang="en-US" b="1" dirty="0" smtClean="0">
                <a:solidFill>
                  <a:schemeClr val="tx1">
                    <a:lumMod val="85000"/>
                    <a:lumOff val="15000"/>
                  </a:schemeClr>
                </a:solidFill>
              </a:rPr>
              <a:t> </a:t>
            </a:r>
          </a:p>
        </p:txBody>
      </p:sp>
      <p:sp>
        <p:nvSpPr>
          <p:cNvPr id="18" name="TextBox 17"/>
          <p:cNvSpPr txBox="1"/>
          <p:nvPr/>
        </p:nvSpPr>
        <p:spPr>
          <a:xfrm>
            <a:off x="6050013" y="5472795"/>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19" name="TextBox 18"/>
          <p:cNvSpPr txBox="1"/>
          <p:nvPr/>
        </p:nvSpPr>
        <p:spPr>
          <a:xfrm>
            <a:off x="7020272" y="6115362"/>
            <a:ext cx="1330299" cy="369332"/>
          </a:xfrm>
          <a:prstGeom prst="rect">
            <a:avLst/>
          </a:prstGeom>
          <a:noFill/>
        </p:spPr>
        <p:txBody>
          <a:bodyPr wrap="square" rtlCol="0">
            <a:spAutoFit/>
          </a:bodyPr>
          <a:lstStyle/>
          <a:p>
            <a:r>
              <a:rPr lang="en-US" b="1" dirty="0" smtClean="0">
                <a:solidFill>
                  <a:schemeClr val="tx1">
                    <a:lumMod val="85000"/>
                    <a:lumOff val="15000"/>
                  </a:schemeClr>
                </a:solidFill>
              </a:rPr>
              <a:t>Monitor</a:t>
            </a:r>
            <a:endParaRPr lang="en-US" b="1" dirty="0">
              <a:solidFill>
                <a:schemeClr val="tx1">
                  <a:lumMod val="85000"/>
                  <a:lumOff val="15000"/>
                </a:schemeClr>
              </a:solidFill>
            </a:endParaRPr>
          </a:p>
        </p:txBody>
      </p:sp>
      <p:sp>
        <p:nvSpPr>
          <p:cNvPr id="20" name="TextBox 19"/>
          <p:cNvSpPr txBox="1"/>
          <p:nvPr/>
        </p:nvSpPr>
        <p:spPr>
          <a:xfrm>
            <a:off x="157914" y="6300028"/>
            <a:ext cx="1330299" cy="369332"/>
          </a:xfrm>
          <a:prstGeom prst="rect">
            <a:avLst/>
          </a:prstGeom>
          <a:noFill/>
        </p:spPr>
        <p:txBody>
          <a:bodyPr wrap="square" rtlCol="0">
            <a:spAutoFit/>
          </a:bodyPr>
          <a:lstStyle/>
          <a:p>
            <a:r>
              <a:rPr lang="en-US" b="1" dirty="0" smtClean="0">
                <a:solidFill>
                  <a:schemeClr val="tx1">
                    <a:lumMod val="85000"/>
                    <a:lumOff val="15000"/>
                  </a:schemeClr>
                </a:solidFill>
              </a:rPr>
              <a:t>IP Cameras</a:t>
            </a:r>
            <a:endParaRPr lang="en-US" b="1" dirty="0">
              <a:solidFill>
                <a:schemeClr val="tx1">
                  <a:lumMod val="85000"/>
                  <a:lumOff val="15000"/>
                </a:schemeClr>
              </a:solidFill>
            </a:endParaRPr>
          </a:p>
        </p:txBody>
      </p:sp>
      <p:sp>
        <p:nvSpPr>
          <p:cNvPr id="21" name="TextBox 20"/>
          <p:cNvSpPr txBox="1"/>
          <p:nvPr/>
        </p:nvSpPr>
        <p:spPr>
          <a:xfrm>
            <a:off x="1366952" y="5478135"/>
            <a:ext cx="1330299" cy="307777"/>
          </a:xfrm>
          <a:prstGeom prst="rect">
            <a:avLst/>
          </a:prstGeom>
          <a:noFill/>
        </p:spPr>
        <p:txBody>
          <a:bodyPr wrap="square" rtlCol="0">
            <a:spAutoFit/>
          </a:bodyPr>
          <a:lstStyle/>
          <a:p>
            <a:r>
              <a:rPr lang="en-US" sz="1400" dirty="0" smtClean="0"/>
              <a:t>Ethernet</a:t>
            </a:r>
            <a:endParaRPr lang="en-US" dirty="0"/>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7744" y="4808643"/>
            <a:ext cx="1393315" cy="1393316"/>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p:cNvCxnSpPr/>
          <p:nvPr/>
        </p:nvCxnSpPr>
        <p:spPr>
          <a:xfrm>
            <a:off x="3633339" y="5447277"/>
            <a:ext cx="1312785"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491880" y="5478135"/>
            <a:ext cx="1330299" cy="307777"/>
          </a:xfrm>
          <a:prstGeom prst="rect">
            <a:avLst/>
          </a:prstGeom>
          <a:noFill/>
        </p:spPr>
        <p:txBody>
          <a:bodyPr wrap="square" rtlCol="0">
            <a:spAutoFit/>
          </a:bodyPr>
          <a:lstStyle/>
          <a:p>
            <a:r>
              <a:rPr lang="en-US" sz="1400" dirty="0" smtClean="0"/>
              <a:t>Ethernet</a:t>
            </a:r>
            <a:endParaRPr lang="en-US" sz="1400" dirty="0"/>
          </a:p>
        </p:txBody>
      </p:sp>
      <p:sp>
        <p:nvSpPr>
          <p:cNvPr id="24" name="TextBox 23"/>
          <p:cNvSpPr txBox="1"/>
          <p:nvPr/>
        </p:nvSpPr>
        <p:spPr>
          <a:xfrm>
            <a:off x="2391162" y="6152983"/>
            <a:ext cx="1330299" cy="369332"/>
          </a:xfrm>
          <a:prstGeom prst="rect">
            <a:avLst/>
          </a:prstGeom>
          <a:noFill/>
        </p:spPr>
        <p:txBody>
          <a:bodyPr wrap="square" rtlCol="0">
            <a:spAutoFit/>
          </a:bodyPr>
          <a:lstStyle/>
          <a:p>
            <a:r>
              <a:rPr lang="en-US" b="1" dirty="0" smtClean="0">
                <a:solidFill>
                  <a:schemeClr val="tx1">
                    <a:lumMod val="85000"/>
                    <a:lumOff val="15000"/>
                  </a:schemeClr>
                </a:solidFill>
              </a:rPr>
              <a:t>NVR Server</a:t>
            </a:r>
            <a:endParaRPr lang="en-US" b="1" dirty="0">
              <a:solidFill>
                <a:schemeClr val="tx1">
                  <a:lumMod val="85000"/>
                  <a:lumOff val="15000"/>
                </a:schemeClr>
              </a:solidFill>
            </a:endParaRPr>
          </a:p>
        </p:txBody>
      </p:sp>
      <p:cxnSp>
        <p:nvCxnSpPr>
          <p:cNvPr id="25" name="Straight Arrow Connector 24"/>
          <p:cNvCxnSpPr/>
          <p:nvPr/>
        </p:nvCxnSpPr>
        <p:spPr>
          <a:xfrm flipV="1">
            <a:off x="2796963" y="4509120"/>
            <a:ext cx="0" cy="28296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880576" y="4427820"/>
            <a:ext cx="2299029" cy="369332"/>
          </a:xfrm>
          <a:prstGeom prst="rect">
            <a:avLst/>
          </a:prstGeom>
          <a:noFill/>
        </p:spPr>
        <p:txBody>
          <a:bodyPr wrap="square" rtlCol="0">
            <a:spAutoFit/>
          </a:bodyPr>
          <a:lstStyle/>
          <a:p>
            <a:r>
              <a:rPr lang="en-US" b="1" dirty="0" smtClean="0">
                <a:solidFill>
                  <a:schemeClr val="tx1">
                    <a:lumMod val="85000"/>
                    <a:lumOff val="15000"/>
                  </a:schemeClr>
                </a:solidFill>
              </a:rPr>
              <a:t>NVR Display</a:t>
            </a:r>
            <a:endParaRPr lang="en-US" b="1" dirty="0">
              <a:solidFill>
                <a:schemeClr val="tx1">
                  <a:lumMod val="85000"/>
                  <a:lumOff val="15000"/>
                </a:schemeClr>
              </a:solidFill>
            </a:endParaRPr>
          </a:p>
        </p:txBody>
      </p:sp>
      <p:pic>
        <p:nvPicPr>
          <p:cNvPr id="2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6124" y="3594568"/>
            <a:ext cx="1066035" cy="1066036"/>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Arrow Connector 34"/>
          <p:cNvCxnSpPr/>
          <p:nvPr/>
        </p:nvCxnSpPr>
        <p:spPr>
          <a:xfrm flipV="1">
            <a:off x="5940152" y="402564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endCxn id="28" idx="1"/>
          </p:cNvCxnSpPr>
          <p:nvPr/>
        </p:nvCxnSpPr>
        <p:spPr>
          <a:xfrm flipV="1">
            <a:off x="3661059" y="4127586"/>
            <a:ext cx="1285065" cy="118560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7" name="Group 36"/>
          <p:cNvGrpSpPr/>
          <p:nvPr/>
        </p:nvGrpSpPr>
        <p:grpSpPr>
          <a:xfrm>
            <a:off x="2306600" y="3742493"/>
            <a:ext cx="980725" cy="766627"/>
            <a:chOff x="6804248" y="4583453"/>
            <a:chExt cx="1282314" cy="1089089"/>
          </a:xfrm>
        </p:grpSpPr>
        <p:pic>
          <p:nvPicPr>
            <p:cNvPr id="38"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0" name="Group 39"/>
          <p:cNvGrpSpPr/>
          <p:nvPr/>
        </p:nvGrpSpPr>
        <p:grpSpPr>
          <a:xfrm>
            <a:off x="6880311" y="3742492"/>
            <a:ext cx="980725" cy="766627"/>
            <a:chOff x="6804248" y="4583453"/>
            <a:chExt cx="1282314" cy="1089089"/>
          </a:xfrm>
        </p:grpSpPr>
        <p:pic>
          <p:nvPicPr>
            <p:cNvPr id="41"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3" name="Group 42"/>
          <p:cNvGrpSpPr/>
          <p:nvPr/>
        </p:nvGrpSpPr>
        <p:grpSpPr>
          <a:xfrm>
            <a:off x="6926486" y="5199029"/>
            <a:ext cx="980725" cy="766627"/>
            <a:chOff x="6804248" y="4583453"/>
            <a:chExt cx="1282314" cy="1089089"/>
          </a:xfrm>
        </p:grpSpPr>
        <p:pic>
          <p:nvPicPr>
            <p:cNvPr id="44"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4" name="TextBox 33"/>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9"/>
              </a:rPr>
              <a:t>https://www.acti.com/solutions/small-scale-video-surveillance-solution?sid=S803</a:t>
            </a:r>
            <a:endParaRPr lang="en-US" sz="1200" dirty="0"/>
          </a:p>
        </p:txBody>
      </p:sp>
    </p:spTree>
    <p:extLst>
      <p:ext uri="{BB962C8B-B14F-4D97-AF65-F5344CB8AC3E}">
        <p14:creationId xmlns:p14="http://schemas.microsoft.com/office/powerpoint/2010/main" val="686233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MEDIUM SCALE</a:t>
            </a:r>
            <a:endParaRPr lang="en-US" b="1" dirty="0">
              <a:solidFill>
                <a:schemeClr val="tx1">
                  <a:lumMod val="85000"/>
                  <a:lumOff val="15000"/>
                </a:schemeClr>
              </a:solidFill>
            </a:endParaRPr>
          </a:p>
        </p:txBody>
      </p:sp>
      <p:sp>
        <p:nvSpPr>
          <p:cNvPr id="5" name="Rectangle 4"/>
          <p:cNvSpPr/>
          <p:nvPr/>
        </p:nvSpPr>
        <p:spPr>
          <a:xfrm>
            <a:off x="427732" y="2393146"/>
            <a:ext cx="8176715" cy="1200329"/>
          </a:xfrm>
          <a:prstGeom prst="rect">
            <a:avLst/>
          </a:prstGeom>
        </p:spPr>
        <p:txBody>
          <a:bodyPr wrap="square">
            <a:spAutoFit/>
          </a:bodyPr>
          <a:lstStyle/>
          <a:p>
            <a:r>
              <a:rPr lang="en-US" dirty="0" smtClean="0">
                <a:solidFill>
                  <a:schemeClr val="tx1">
                    <a:lumMod val="85000"/>
                    <a:lumOff val="15000"/>
                  </a:schemeClr>
                </a:solidFill>
              </a:rPr>
              <a:t>Compared to the previous slide, one of the ECD-series decoders has been replaced with ZNR-127. Although ZNR-127 has the recording capabilities of its own, in this architecture it only serves the decoder’s role. It is a good choice when both H.265 compression and NDAA are required.</a:t>
            </a:r>
            <a:endParaRPr lang="en-US" dirty="0">
              <a:solidFill>
                <a:schemeClr val="tx1">
                  <a:lumMod val="85000"/>
                  <a:lumOff val="15000"/>
                </a:schemeClr>
              </a:solidFill>
            </a:endParaRPr>
          </a:p>
        </p:txBody>
      </p:sp>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63" y="4386879"/>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88" y="4808643"/>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427" y="5313194"/>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6012160" y="5461293"/>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08411" y="5447277"/>
            <a:ext cx="3437714"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28572" y="5877272"/>
            <a:ext cx="1584176"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3"/>
              </a:rPr>
              <a:t>ZNR-126</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4"/>
              </a:rPr>
              <a:t>127</a:t>
            </a:r>
            <a:endParaRPr lang="en-US" b="1" dirty="0" smtClean="0">
              <a:solidFill>
                <a:schemeClr val="tx1">
                  <a:lumMod val="85000"/>
                  <a:lumOff val="15000"/>
                </a:schemeClr>
              </a:solidFill>
            </a:endParaRPr>
          </a:p>
          <a:p>
            <a:pPr algn="ctr"/>
            <a:r>
              <a:rPr lang="en-US" dirty="0" smtClean="0">
                <a:solidFill>
                  <a:schemeClr val="tx1">
                    <a:lumMod val="85000"/>
                    <a:lumOff val="15000"/>
                  </a:schemeClr>
                </a:solidFill>
              </a:rPr>
              <a:t>(decoder)</a:t>
            </a:r>
          </a:p>
        </p:txBody>
      </p:sp>
      <p:sp>
        <p:nvSpPr>
          <p:cNvPr id="18" name="TextBox 17"/>
          <p:cNvSpPr txBox="1"/>
          <p:nvPr/>
        </p:nvSpPr>
        <p:spPr>
          <a:xfrm>
            <a:off x="6050013" y="5472795"/>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19" name="TextBox 18"/>
          <p:cNvSpPr txBox="1"/>
          <p:nvPr/>
        </p:nvSpPr>
        <p:spPr>
          <a:xfrm>
            <a:off x="7020272" y="6115362"/>
            <a:ext cx="1330299" cy="369332"/>
          </a:xfrm>
          <a:prstGeom prst="rect">
            <a:avLst/>
          </a:prstGeom>
          <a:noFill/>
        </p:spPr>
        <p:txBody>
          <a:bodyPr wrap="square" rtlCol="0">
            <a:spAutoFit/>
          </a:bodyPr>
          <a:lstStyle/>
          <a:p>
            <a:r>
              <a:rPr lang="en-US" b="1" dirty="0" smtClean="0">
                <a:solidFill>
                  <a:schemeClr val="tx1">
                    <a:lumMod val="85000"/>
                    <a:lumOff val="15000"/>
                  </a:schemeClr>
                </a:solidFill>
              </a:rPr>
              <a:t>Monitor</a:t>
            </a:r>
            <a:endParaRPr lang="en-US" b="1" dirty="0">
              <a:solidFill>
                <a:schemeClr val="tx1">
                  <a:lumMod val="85000"/>
                  <a:lumOff val="15000"/>
                </a:schemeClr>
              </a:solidFill>
            </a:endParaRPr>
          </a:p>
        </p:txBody>
      </p:sp>
      <p:sp>
        <p:nvSpPr>
          <p:cNvPr id="20" name="TextBox 19"/>
          <p:cNvSpPr txBox="1"/>
          <p:nvPr/>
        </p:nvSpPr>
        <p:spPr>
          <a:xfrm>
            <a:off x="157914" y="6300028"/>
            <a:ext cx="1330299" cy="369332"/>
          </a:xfrm>
          <a:prstGeom prst="rect">
            <a:avLst/>
          </a:prstGeom>
          <a:noFill/>
        </p:spPr>
        <p:txBody>
          <a:bodyPr wrap="square" rtlCol="0">
            <a:spAutoFit/>
          </a:bodyPr>
          <a:lstStyle/>
          <a:p>
            <a:r>
              <a:rPr lang="en-US" b="1" dirty="0" smtClean="0">
                <a:solidFill>
                  <a:schemeClr val="tx1">
                    <a:lumMod val="85000"/>
                    <a:lumOff val="15000"/>
                  </a:schemeClr>
                </a:solidFill>
              </a:rPr>
              <a:t>IP Cameras</a:t>
            </a:r>
            <a:endParaRPr lang="en-US" b="1" dirty="0">
              <a:solidFill>
                <a:schemeClr val="tx1">
                  <a:lumMod val="85000"/>
                  <a:lumOff val="15000"/>
                </a:schemeClr>
              </a:solidFill>
            </a:endParaRPr>
          </a:p>
        </p:txBody>
      </p:sp>
      <p:sp>
        <p:nvSpPr>
          <p:cNvPr id="21" name="TextBox 20"/>
          <p:cNvSpPr txBox="1"/>
          <p:nvPr/>
        </p:nvSpPr>
        <p:spPr>
          <a:xfrm>
            <a:off x="1366952" y="5478135"/>
            <a:ext cx="1330299" cy="307777"/>
          </a:xfrm>
          <a:prstGeom prst="rect">
            <a:avLst/>
          </a:prstGeom>
          <a:noFill/>
        </p:spPr>
        <p:txBody>
          <a:bodyPr wrap="square" rtlCol="0">
            <a:spAutoFit/>
          </a:bodyPr>
          <a:lstStyle/>
          <a:p>
            <a:r>
              <a:rPr lang="en-US" sz="1400" dirty="0" smtClean="0"/>
              <a:t>Ethernet</a:t>
            </a:r>
            <a:endParaRPr lang="en-US" dirty="0"/>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6135" y="3791543"/>
            <a:ext cx="1393315" cy="139331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3131840" y="5014363"/>
            <a:ext cx="1330299" cy="369332"/>
          </a:xfrm>
          <a:prstGeom prst="rect">
            <a:avLst/>
          </a:prstGeom>
          <a:noFill/>
        </p:spPr>
        <p:txBody>
          <a:bodyPr wrap="square" rtlCol="0">
            <a:spAutoFit/>
          </a:bodyPr>
          <a:lstStyle/>
          <a:p>
            <a:r>
              <a:rPr lang="en-US" b="1" dirty="0" smtClean="0">
                <a:solidFill>
                  <a:schemeClr val="tx1">
                    <a:lumMod val="85000"/>
                    <a:lumOff val="15000"/>
                  </a:schemeClr>
                </a:solidFill>
              </a:rPr>
              <a:t>NVR Server</a:t>
            </a:r>
            <a:endParaRPr lang="en-US" b="1" dirty="0">
              <a:solidFill>
                <a:schemeClr val="tx1">
                  <a:lumMod val="85000"/>
                  <a:lumOff val="15000"/>
                </a:schemeClr>
              </a:solidFill>
            </a:endParaRPr>
          </a:p>
        </p:txBody>
      </p:sp>
      <p:cxnSp>
        <p:nvCxnSpPr>
          <p:cNvPr id="25" name="Straight Arrow Connector 24"/>
          <p:cNvCxnSpPr/>
          <p:nvPr/>
        </p:nvCxnSpPr>
        <p:spPr>
          <a:xfrm flipH="1">
            <a:off x="2799258" y="4221088"/>
            <a:ext cx="332582"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552891" y="4499828"/>
            <a:ext cx="2299029" cy="369332"/>
          </a:xfrm>
          <a:prstGeom prst="rect">
            <a:avLst/>
          </a:prstGeom>
          <a:noFill/>
        </p:spPr>
        <p:txBody>
          <a:bodyPr wrap="square" rtlCol="0">
            <a:spAutoFit/>
          </a:bodyPr>
          <a:lstStyle/>
          <a:p>
            <a:r>
              <a:rPr lang="en-US" b="1" dirty="0" smtClean="0">
                <a:solidFill>
                  <a:schemeClr val="tx1">
                    <a:lumMod val="85000"/>
                    <a:lumOff val="15000"/>
                  </a:schemeClr>
                </a:solidFill>
              </a:rPr>
              <a:t>NVR Display</a:t>
            </a:r>
            <a:endParaRPr lang="en-US" b="1" dirty="0">
              <a:solidFill>
                <a:schemeClr val="tx1">
                  <a:lumMod val="85000"/>
                  <a:lumOff val="15000"/>
                </a:schemeClr>
              </a:solidFill>
            </a:endParaRPr>
          </a:p>
        </p:txBody>
      </p:sp>
      <p:pic>
        <p:nvPicPr>
          <p:cNvPr id="2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6124" y="3594568"/>
            <a:ext cx="1066035" cy="1066036"/>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Arrow Connector 34"/>
          <p:cNvCxnSpPr/>
          <p:nvPr/>
        </p:nvCxnSpPr>
        <p:spPr>
          <a:xfrm flipV="1">
            <a:off x="5940152" y="402564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endCxn id="28" idx="1"/>
          </p:cNvCxnSpPr>
          <p:nvPr/>
        </p:nvCxnSpPr>
        <p:spPr>
          <a:xfrm flipV="1">
            <a:off x="4349546" y="4127586"/>
            <a:ext cx="596578" cy="19396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7" name="Group 36"/>
          <p:cNvGrpSpPr/>
          <p:nvPr/>
        </p:nvGrpSpPr>
        <p:grpSpPr>
          <a:xfrm>
            <a:off x="1681130" y="3778460"/>
            <a:ext cx="980725" cy="766627"/>
            <a:chOff x="6804248" y="4583453"/>
            <a:chExt cx="1282314" cy="1089089"/>
          </a:xfrm>
        </p:grpSpPr>
        <p:pic>
          <p:nvPicPr>
            <p:cNvPr id="38"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0" name="Group 39"/>
          <p:cNvGrpSpPr/>
          <p:nvPr/>
        </p:nvGrpSpPr>
        <p:grpSpPr>
          <a:xfrm>
            <a:off x="6880311" y="3742492"/>
            <a:ext cx="980725" cy="766627"/>
            <a:chOff x="6804248" y="4583453"/>
            <a:chExt cx="1282314" cy="1089089"/>
          </a:xfrm>
        </p:grpSpPr>
        <p:pic>
          <p:nvPicPr>
            <p:cNvPr id="41"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3" name="Group 42"/>
          <p:cNvGrpSpPr/>
          <p:nvPr/>
        </p:nvGrpSpPr>
        <p:grpSpPr>
          <a:xfrm>
            <a:off x="6926486" y="5199029"/>
            <a:ext cx="980725" cy="766627"/>
            <a:chOff x="6804248" y="4583453"/>
            <a:chExt cx="1282314" cy="1089089"/>
          </a:xfrm>
        </p:grpSpPr>
        <p:pic>
          <p:nvPicPr>
            <p:cNvPr id="44"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46" name="Straight Arrow Connector 45"/>
          <p:cNvCxnSpPr/>
          <p:nvPr/>
        </p:nvCxnSpPr>
        <p:spPr>
          <a:xfrm flipV="1">
            <a:off x="1488213" y="4808643"/>
            <a:ext cx="1643627" cy="50455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4429450" y="4449356"/>
            <a:ext cx="2529902"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9"/>
              </a:rPr>
              <a:t>ECD-1000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10"/>
              </a:rPr>
              <a:t>ECD-200</a:t>
            </a:r>
            <a:endParaRPr lang="en-US" b="1" dirty="0" smtClean="0">
              <a:solidFill>
                <a:schemeClr val="tx1">
                  <a:lumMod val="85000"/>
                  <a:lumOff val="15000"/>
                </a:schemeClr>
              </a:solidFill>
            </a:endParaRPr>
          </a:p>
          <a:p>
            <a:pPr algn="ctr"/>
            <a:r>
              <a:rPr lang="en-US" dirty="0" smtClean="0">
                <a:solidFill>
                  <a:schemeClr val="tx1">
                    <a:lumMod val="85000"/>
                    <a:lumOff val="15000"/>
                  </a:schemeClr>
                </a:solidFill>
              </a:rPr>
              <a:t>(decoder)</a:t>
            </a:r>
          </a:p>
        </p:txBody>
      </p:sp>
      <p:pic>
        <p:nvPicPr>
          <p:cNvPr id="4098" name="Picture 2" descr="https://download.acti.com/corpweb/DownloadCenter/Ajax/MakeThumbImage.ashx?t=%5b%22Product+Images%22%5d&amp;p=%5b%22ZNR-127%22%5d&amp;tDef=%5b%22Coming+Soon%22%5d&amp;ext=png&amp;maxWidth=240&amp;toext=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65892" y="5059546"/>
            <a:ext cx="826497" cy="82649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12"/>
              </a:rPr>
              <a:t>https://www.acti.com/solutions/small-scale-video-surveillance-solution?sid=S803</a:t>
            </a:r>
            <a:endParaRPr lang="en-US" sz="1200" dirty="0"/>
          </a:p>
        </p:txBody>
      </p:sp>
    </p:spTree>
    <p:extLst>
      <p:ext uri="{BB962C8B-B14F-4D97-AF65-F5344CB8AC3E}">
        <p14:creationId xmlns:p14="http://schemas.microsoft.com/office/powerpoint/2010/main" val="21398820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LARGE SCALE</a:t>
            </a:r>
            <a:endParaRPr lang="en-US" b="1" dirty="0">
              <a:solidFill>
                <a:schemeClr val="tx1">
                  <a:lumMod val="85000"/>
                  <a:lumOff val="15000"/>
                </a:schemeClr>
              </a:solidFill>
            </a:endParaRPr>
          </a:p>
        </p:txBody>
      </p:sp>
      <p:sp>
        <p:nvSpPr>
          <p:cNvPr id="5" name="Rectangle 4"/>
          <p:cNvSpPr/>
          <p:nvPr/>
        </p:nvSpPr>
        <p:spPr>
          <a:xfrm>
            <a:off x="427732" y="2393146"/>
            <a:ext cx="8176715" cy="923330"/>
          </a:xfrm>
          <a:prstGeom prst="rect">
            <a:avLst/>
          </a:prstGeom>
        </p:spPr>
        <p:txBody>
          <a:bodyPr wrap="square">
            <a:spAutoFit/>
          </a:bodyPr>
          <a:lstStyle/>
          <a:p>
            <a:r>
              <a:rPr lang="en-US" dirty="0">
                <a:solidFill>
                  <a:schemeClr val="tx1">
                    <a:lumMod val="85000"/>
                    <a:lumOff val="15000"/>
                  </a:schemeClr>
                </a:solidFill>
              </a:rPr>
              <a:t>When there are more channels than one NVR server can manage, then multiple NVR servers will be used together with CMS which connects all the sources together</a:t>
            </a:r>
            <a:r>
              <a:rPr lang="en-US" dirty="0" smtClean="0">
                <a:solidFill>
                  <a:schemeClr val="tx1">
                    <a:lumMod val="85000"/>
                    <a:lumOff val="15000"/>
                  </a:schemeClr>
                </a:solidFill>
              </a:rPr>
              <a:t>. For the passive screens that do not require controls, the decoders can be used.</a:t>
            </a:r>
            <a:endParaRPr lang="en-US" dirty="0">
              <a:solidFill>
                <a:schemeClr val="tx1">
                  <a:lumMod val="85000"/>
                  <a:lumOff val="15000"/>
                </a:schemeClr>
              </a:solidFill>
            </a:endParaRP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3592" y="5153759"/>
            <a:ext cx="851043" cy="851044"/>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Group 30"/>
          <p:cNvGrpSpPr/>
          <p:nvPr/>
        </p:nvGrpSpPr>
        <p:grpSpPr>
          <a:xfrm>
            <a:off x="661970" y="4940019"/>
            <a:ext cx="996872" cy="1276402"/>
            <a:chOff x="157914" y="5074249"/>
            <a:chExt cx="996872" cy="1276402"/>
          </a:xfrm>
        </p:grpSpPr>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14" y="5074249"/>
              <a:ext cx="803837" cy="80383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316369"/>
              <a:ext cx="759250" cy="7592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126" y="5591400"/>
              <a:ext cx="759250" cy="759251"/>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4" name="Straight Arrow Connector 13"/>
          <p:cNvCxnSpPr/>
          <p:nvPr/>
        </p:nvCxnSpPr>
        <p:spPr>
          <a:xfrm>
            <a:off x="5887899" y="5559913"/>
            <a:ext cx="1128576" cy="1852"/>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691680" y="5527018"/>
            <a:ext cx="1018837"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644008" y="6011910"/>
            <a:ext cx="1656183" cy="523220"/>
          </a:xfrm>
          <a:prstGeom prst="rect">
            <a:avLst/>
          </a:prstGeom>
          <a:noFill/>
        </p:spPr>
        <p:txBody>
          <a:bodyPr wrap="square" rtlCol="0">
            <a:spAutoFit/>
          </a:bodyPr>
          <a:lstStyle/>
          <a:p>
            <a:r>
              <a:rPr lang="en-US" sz="1400" b="1" dirty="0" smtClean="0">
                <a:solidFill>
                  <a:schemeClr val="tx1">
                    <a:lumMod val="85000"/>
                    <a:lumOff val="15000"/>
                  </a:schemeClr>
                </a:solidFill>
                <a:hlinkClick r:id="rId5"/>
              </a:rPr>
              <a:t>ECD-1000</a:t>
            </a:r>
            <a:r>
              <a:rPr lang="en-US" sz="1400" b="1" dirty="0" smtClean="0">
                <a:solidFill>
                  <a:schemeClr val="tx1">
                    <a:lumMod val="85000"/>
                    <a:lumOff val="15000"/>
                  </a:schemeClr>
                </a:solidFill>
              </a:rPr>
              <a:t>/</a:t>
            </a:r>
            <a:r>
              <a:rPr lang="en-US" sz="1400" b="1" dirty="0" smtClean="0">
                <a:solidFill>
                  <a:schemeClr val="tx1">
                    <a:lumMod val="85000"/>
                    <a:lumOff val="15000"/>
                  </a:schemeClr>
                </a:solidFill>
                <a:hlinkClick r:id="rId6"/>
              </a:rPr>
              <a:t>ECD-200</a:t>
            </a:r>
            <a:endParaRPr lang="en-US" sz="1400" b="1" dirty="0" smtClean="0">
              <a:solidFill>
                <a:schemeClr val="tx1">
                  <a:lumMod val="85000"/>
                  <a:lumOff val="15000"/>
                </a:schemeClr>
              </a:solidFill>
            </a:endParaRPr>
          </a:p>
          <a:p>
            <a:pPr algn="ctr"/>
            <a:r>
              <a:rPr lang="en-US" sz="1400" dirty="0" smtClean="0">
                <a:solidFill>
                  <a:schemeClr val="tx1">
                    <a:lumMod val="85000"/>
                    <a:lumOff val="15000"/>
                  </a:schemeClr>
                </a:solidFill>
              </a:rPr>
              <a:t>(decoder)</a:t>
            </a:r>
            <a:endParaRPr lang="en-US" sz="1400" dirty="0">
              <a:solidFill>
                <a:schemeClr val="tx1">
                  <a:lumMod val="85000"/>
                  <a:lumOff val="15000"/>
                </a:schemeClr>
              </a:solidFill>
            </a:endParaRPr>
          </a:p>
        </p:txBody>
      </p:sp>
      <p:sp>
        <p:nvSpPr>
          <p:cNvPr id="18" name="TextBox 17"/>
          <p:cNvSpPr txBox="1"/>
          <p:nvPr/>
        </p:nvSpPr>
        <p:spPr>
          <a:xfrm>
            <a:off x="5940152" y="5579281"/>
            <a:ext cx="1325805" cy="307777"/>
          </a:xfrm>
          <a:prstGeom prst="rect">
            <a:avLst/>
          </a:prstGeom>
          <a:noFill/>
        </p:spPr>
        <p:txBody>
          <a:bodyPr wrap="square" rtlCol="0">
            <a:spAutoFit/>
          </a:bodyPr>
          <a:lstStyle/>
          <a:p>
            <a:r>
              <a:rPr lang="en-US" sz="1400" dirty="0" smtClean="0"/>
              <a:t>HDMI cable</a:t>
            </a:r>
            <a:endParaRPr lang="en-US" sz="1400" dirty="0"/>
          </a:p>
        </p:txBody>
      </p:sp>
      <p:sp>
        <p:nvSpPr>
          <p:cNvPr id="19" name="TextBox 18"/>
          <p:cNvSpPr txBox="1"/>
          <p:nvPr/>
        </p:nvSpPr>
        <p:spPr>
          <a:xfrm>
            <a:off x="7236296" y="6106162"/>
            <a:ext cx="1008112" cy="307777"/>
          </a:xfrm>
          <a:prstGeom prst="rect">
            <a:avLst/>
          </a:prstGeom>
          <a:noFill/>
        </p:spPr>
        <p:txBody>
          <a:bodyPr wrap="square" rtlCol="0">
            <a:spAutoFit/>
          </a:bodyPr>
          <a:lstStyle/>
          <a:p>
            <a:r>
              <a:rPr lang="en-US" sz="1400" b="1" dirty="0" smtClean="0">
                <a:solidFill>
                  <a:schemeClr val="tx1">
                    <a:lumMod val="85000"/>
                    <a:lumOff val="15000"/>
                  </a:schemeClr>
                </a:solidFill>
              </a:rPr>
              <a:t>Monitor</a:t>
            </a:r>
            <a:endParaRPr lang="en-US" sz="1400" b="1" dirty="0">
              <a:solidFill>
                <a:schemeClr val="tx1">
                  <a:lumMod val="85000"/>
                  <a:lumOff val="15000"/>
                </a:schemeClr>
              </a:solidFill>
            </a:endParaRPr>
          </a:p>
        </p:txBody>
      </p:sp>
      <p:sp>
        <p:nvSpPr>
          <p:cNvPr id="20" name="TextBox 19"/>
          <p:cNvSpPr txBox="1"/>
          <p:nvPr/>
        </p:nvSpPr>
        <p:spPr>
          <a:xfrm>
            <a:off x="741029" y="6120450"/>
            <a:ext cx="1209038" cy="307777"/>
          </a:xfrm>
          <a:prstGeom prst="rect">
            <a:avLst/>
          </a:prstGeom>
          <a:noFill/>
        </p:spPr>
        <p:txBody>
          <a:bodyPr wrap="square" rtlCol="0">
            <a:spAutoFit/>
          </a:bodyPr>
          <a:lstStyle/>
          <a:p>
            <a:r>
              <a:rPr lang="en-US" sz="1400" b="1" dirty="0" smtClean="0">
                <a:solidFill>
                  <a:schemeClr val="tx1">
                    <a:lumMod val="85000"/>
                    <a:lumOff val="15000"/>
                  </a:schemeClr>
                </a:solidFill>
              </a:rPr>
              <a:t>IP Cameras</a:t>
            </a:r>
            <a:endParaRPr lang="en-US" sz="1400" b="1" dirty="0">
              <a:solidFill>
                <a:schemeClr val="tx1">
                  <a:lumMod val="85000"/>
                  <a:lumOff val="15000"/>
                </a:schemeClr>
              </a:solidFill>
            </a:endParaRPr>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10517" y="5225085"/>
            <a:ext cx="790058" cy="790059"/>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p:cNvCxnSpPr/>
          <p:nvPr/>
        </p:nvCxnSpPr>
        <p:spPr>
          <a:xfrm>
            <a:off x="3627703" y="5558063"/>
            <a:ext cx="1289072" cy="185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393412" y="6115199"/>
            <a:ext cx="1645863" cy="523220"/>
          </a:xfrm>
          <a:prstGeom prst="rect">
            <a:avLst/>
          </a:prstGeom>
          <a:noFill/>
        </p:spPr>
        <p:txBody>
          <a:bodyPr wrap="square" rtlCol="0">
            <a:spAutoFit/>
          </a:bodyPr>
          <a:lstStyle/>
          <a:p>
            <a:r>
              <a:rPr lang="en-US" sz="1400" b="1" dirty="0" smtClean="0">
                <a:solidFill>
                  <a:schemeClr val="tx1">
                    <a:lumMod val="85000"/>
                    <a:lumOff val="15000"/>
                  </a:schemeClr>
                </a:solidFill>
              </a:rPr>
              <a:t>NVR Servers and their displays</a:t>
            </a:r>
            <a:endParaRPr lang="en-US" sz="1400" b="1" dirty="0">
              <a:solidFill>
                <a:schemeClr val="tx1">
                  <a:lumMod val="85000"/>
                  <a:lumOff val="15000"/>
                </a:schemeClr>
              </a:solidFill>
            </a:endParaRPr>
          </a:p>
        </p:txBody>
      </p:sp>
      <p:pic>
        <p:nvPicPr>
          <p:cNvPr id="30"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10517" y="4399389"/>
            <a:ext cx="790058" cy="79005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download.acti.com/corpweb/DownloadCenter/Ajax/MakeThumbImage.ashx?t=%5b%22Product+Images%22%5d&amp;p=%5b%22CMS-100%22%5d&amp;tDef=%5b%22Coming+Soon%22%5d&amp;ext=png&amp;maxWidth=240&amp;toext=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36183" y="3356992"/>
            <a:ext cx="867409" cy="867410"/>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Group 37"/>
          <p:cNvGrpSpPr/>
          <p:nvPr/>
        </p:nvGrpSpPr>
        <p:grpSpPr>
          <a:xfrm>
            <a:off x="933181" y="4192631"/>
            <a:ext cx="996872" cy="1276402"/>
            <a:chOff x="157914" y="5074249"/>
            <a:chExt cx="996872" cy="1276402"/>
          </a:xfrm>
        </p:grpSpPr>
        <p:pic>
          <p:nvPicPr>
            <p:cNvPr id="39"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14" y="5074249"/>
              <a:ext cx="803837" cy="80383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316369"/>
              <a:ext cx="759250" cy="75925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126" y="5591400"/>
              <a:ext cx="759250" cy="759251"/>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2" name="Straight Arrow Connector 41"/>
          <p:cNvCxnSpPr/>
          <p:nvPr/>
        </p:nvCxnSpPr>
        <p:spPr>
          <a:xfrm>
            <a:off x="1752963" y="4794418"/>
            <a:ext cx="1018837"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823824" y="4829846"/>
            <a:ext cx="1044808" cy="307777"/>
          </a:xfrm>
          <a:prstGeom prst="rect">
            <a:avLst/>
          </a:prstGeom>
          <a:noFill/>
        </p:spPr>
        <p:txBody>
          <a:bodyPr wrap="square" rtlCol="0">
            <a:spAutoFit/>
          </a:bodyPr>
          <a:lstStyle/>
          <a:p>
            <a:r>
              <a:rPr lang="en-US" sz="1400" dirty="0" smtClean="0"/>
              <a:t>Ethernet</a:t>
            </a:r>
            <a:endParaRPr lang="en-US" sz="1400" dirty="0"/>
          </a:p>
        </p:txBody>
      </p:sp>
      <p:pic>
        <p:nvPicPr>
          <p:cNvPr id="4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17627" y="5711951"/>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5" name="Straight Arrow Connector 44"/>
          <p:cNvCxnSpPr/>
          <p:nvPr/>
        </p:nvCxnSpPr>
        <p:spPr>
          <a:xfrm flipV="1">
            <a:off x="3571143" y="3981947"/>
            <a:ext cx="636131" cy="484909"/>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3500575" y="4134348"/>
            <a:ext cx="859099" cy="132282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229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91803" y="4774264"/>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6" name="TextBox 55"/>
          <p:cNvSpPr txBox="1"/>
          <p:nvPr/>
        </p:nvSpPr>
        <p:spPr>
          <a:xfrm>
            <a:off x="4359638" y="4014038"/>
            <a:ext cx="1580514" cy="523220"/>
          </a:xfrm>
          <a:prstGeom prst="rect">
            <a:avLst/>
          </a:prstGeom>
          <a:noFill/>
        </p:spPr>
        <p:txBody>
          <a:bodyPr wrap="square" rtlCol="0">
            <a:spAutoFit/>
          </a:bodyPr>
          <a:lstStyle/>
          <a:p>
            <a:r>
              <a:rPr lang="en-US" sz="1400" b="1" dirty="0" smtClean="0">
                <a:solidFill>
                  <a:schemeClr val="tx1">
                    <a:lumMod val="85000"/>
                    <a:lumOff val="15000"/>
                  </a:schemeClr>
                </a:solidFill>
              </a:rPr>
              <a:t>CMS </a:t>
            </a:r>
          </a:p>
          <a:p>
            <a:r>
              <a:rPr lang="en-US" sz="1400" b="1" dirty="0" smtClean="0">
                <a:solidFill>
                  <a:schemeClr val="tx1">
                    <a:lumMod val="85000"/>
                    <a:lumOff val="15000"/>
                  </a:schemeClr>
                </a:solidFill>
              </a:rPr>
              <a:t>Server &amp; Display</a:t>
            </a:r>
            <a:endParaRPr lang="en-US" sz="1400" b="1" dirty="0">
              <a:solidFill>
                <a:schemeClr val="tx1">
                  <a:lumMod val="85000"/>
                  <a:lumOff val="15000"/>
                </a:schemeClr>
              </a:solidFill>
            </a:endParaRPr>
          </a:p>
        </p:txBody>
      </p:sp>
      <p:grpSp>
        <p:nvGrpSpPr>
          <p:cNvPr id="46" name="Group 45"/>
          <p:cNvGrpSpPr/>
          <p:nvPr/>
        </p:nvGrpSpPr>
        <p:grpSpPr>
          <a:xfrm>
            <a:off x="7164288" y="5395384"/>
            <a:ext cx="877358" cy="696945"/>
            <a:chOff x="6804248" y="4583453"/>
            <a:chExt cx="1282314" cy="1089089"/>
          </a:xfrm>
        </p:grpSpPr>
        <p:pic>
          <p:nvPicPr>
            <p:cNvPr id="48" name="Picture 2" descr="C:\Users\ando.meritee\Desktop\monitor.pn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6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01074" y="3790697"/>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6" name="TextBox 35"/>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a:hlinkClick r:id="rId11"/>
              </a:rPr>
              <a:t>https://www.acti.com/solutions/large-scale-video-surveillance-solution?sid=S844</a:t>
            </a:r>
            <a:endParaRPr lang="en-US" sz="1200" dirty="0"/>
          </a:p>
        </p:txBody>
      </p:sp>
    </p:spTree>
    <p:extLst>
      <p:ext uri="{BB962C8B-B14F-4D97-AF65-F5344CB8AC3E}">
        <p14:creationId xmlns:p14="http://schemas.microsoft.com/office/powerpoint/2010/main" val="4317455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Comparison of Decoders</a:t>
            </a:r>
            <a:endParaRPr lang="en-US" sz="3200" dirty="0">
              <a:solidFill>
                <a:schemeClr val="tx2">
                  <a:lumMod val="60000"/>
                  <a:lumOff val="40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978781914"/>
              </p:ext>
            </p:extLst>
          </p:nvPr>
        </p:nvGraphicFramePr>
        <p:xfrm>
          <a:off x="584153" y="1988840"/>
          <a:ext cx="8136904" cy="4676100"/>
        </p:xfrm>
        <a:graphic>
          <a:graphicData uri="http://schemas.openxmlformats.org/drawingml/2006/table">
            <a:tbl>
              <a:tblPr firstRow="1" bandRow="1">
                <a:tableStyleId>{5940675A-B579-460E-94D1-54222C63F5DA}</a:tableStyleId>
              </a:tblPr>
              <a:tblGrid>
                <a:gridCol w="2034226"/>
                <a:gridCol w="2034226"/>
                <a:gridCol w="2034226"/>
                <a:gridCol w="2034226"/>
              </a:tblGrid>
              <a:tr h="455220">
                <a:tc>
                  <a:txBody>
                    <a:bodyPr/>
                    <a:lstStyle/>
                    <a:p>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ECD-1000</a:t>
                      </a:r>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ECD-200</a:t>
                      </a:r>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ZNR-127</a:t>
                      </a:r>
                      <a:endParaRPr lang="en-US" sz="1600" dirty="0">
                        <a:solidFill>
                          <a:schemeClr val="tx1">
                            <a:lumMod val="85000"/>
                            <a:lumOff val="15000"/>
                          </a:schemeClr>
                        </a:solidFill>
                      </a:endParaRPr>
                    </a:p>
                  </a:txBody>
                  <a:tcPr anchor="ctr">
                    <a:solidFill>
                      <a:schemeClr val="bg1">
                        <a:lumMod val="95000"/>
                      </a:schemeClr>
                    </a:solidFill>
                  </a:tcPr>
                </a:tc>
              </a:tr>
              <a:tr h="455220">
                <a:tc>
                  <a:txBody>
                    <a:bodyPr/>
                    <a:lstStyle/>
                    <a:p>
                      <a:r>
                        <a:rPr lang="en-US" sz="1600" dirty="0" smtClean="0">
                          <a:solidFill>
                            <a:schemeClr val="tx1">
                              <a:lumMod val="85000"/>
                              <a:lumOff val="15000"/>
                            </a:schemeClr>
                          </a:solidFill>
                        </a:rPr>
                        <a:t>Display Channels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Display Resolution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1080p</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4K</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1080p</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Compression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 H265</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 H265</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Video</a:t>
                      </a:r>
                      <a:r>
                        <a:rPr lang="en-US" sz="1600" baseline="0" dirty="0" smtClean="0">
                          <a:solidFill>
                            <a:schemeClr val="tx1">
                              <a:lumMod val="85000"/>
                              <a:lumOff val="15000"/>
                            </a:schemeClr>
                          </a:solidFill>
                        </a:rPr>
                        <a:t> Source</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r>
                        <a:rPr lang="en-US" sz="1600" baseline="0" dirty="0" smtClean="0">
                          <a:solidFill>
                            <a:schemeClr val="tx1">
                              <a:lumMod val="85000"/>
                              <a:lumOff val="15000"/>
                            </a:schemeClr>
                          </a:solidFill>
                        </a:rPr>
                        <a:t> or</a:t>
                      </a:r>
                      <a:r>
                        <a:rPr lang="en-US" sz="1600" dirty="0" smtClean="0">
                          <a:solidFill>
                            <a:schemeClr val="tx1">
                              <a:lumMod val="85000"/>
                              <a:lumOff val="15000"/>
                            </a:schemeClr>
                          </a:solidFill>
                        </a:rPr>
                        <a:t> NVR</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r>
                        <a:rPr lang="en-US" sz="1600" baseline="0" dirty="0" smtClean="0">
                          <a:solidFill>
                            <a:schemeClr val="tx1">
                              <a:lumMod val="85000"/>
                              <a:lumOff val="15000"/>
                            </a:schemeClr>
                          </a:solidFill>
                        </a:rPr>
                        <a:t> or NVR</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Manageability</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Over the IP network</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Over the IP</a:t>
                      </a:r>
                      <a:r>
                        <a:rPr lang="en-US" sz="1600" baseline="0" dirty="0" smtClean="0">
                          <a:solidFill>
                            <a:schemeClr val="tx1">
                              <a:lumMod val="85000"/>
                              <a:lumOff val="15000"/>
                            </a:schemeClr>
                          </a:solidFill>
                        </a:rPr>
                        <a:t> network</a:t>
                      </a:r>
                      <a:endParaRPr lang="en-US" sz="1600" dirty="0">
                        <a:solidFill>
                          <a:schemeClr val="tx1">
                            <a:lumMod val="85000"/>
                            <a:lumOff val="15000"/>
                          </a:schemeClr>
                        </a:solidFill>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lumMod val="85000"/>
                              <a:lumOff val="15000"/>
                            </a:schemeClr>
                          </a:solidFill>
                        </a:rPr>
                        <a:t>Over the IP</a:t>
                      </a:r>
                      <a:r>
                        <a:rPr lang="en-US" sz="1600" baseline="0" dirty="0" smtClean="0">
                          <a:solidFill>
                            <a:schemeClr val="tx1">
                              <a:lumMod val="85000"/>
                              <a:lumOff val="15000"/>
                            </a:schemeClr>
                          </a:solidFill>
                        </a:rPr>
                        <a:t> network</a:t>
                      </a:r>
                      <a:endParaRPr lang="en-US" sz="1600" dirty="0" smtClean="0">
                        <a:solidFill>
                          <a:schemeClr val="tx1">
                            <a:lumMod val="85000"/>
                            <a:lumOff val="15000"/>
                          </a:schemeClr>
                        </a:solidFill>
                      </a:endParaRPr>
                    </a:p>
                  </a:txBody>
                  <a:tcPr anchor="ctr"/>
                </a:tc>
              </a:tr>
              <a:tr h="534703">
                <a:tc>
                  <a:txBody>
                    <a:bodyPr/>
                    <a:lstStyle/>
                    <a:p>
                      <a:r>
                        <a:rPr lang="en-US" sz="1600" dirty="0" smtClean="0">
                          <a:solidFill>
                            <a:schemeClr val="tx1">
                              <a:lumMod val="85000"/>
                              <a:lumOff val="15000"/>
                            </a:schemeClr>
                          </a:solidFill>
                        </a:rPr>
                        <a:t>Installation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a:t>
                      </a:r>
                      <a:r>
                        <a:rPr lang="en-US" sz="1600" baseline="0" dirty="0" smtClean="0">
                          <a:solidFill>
                            <a:schemeClr val="tx1">
                              <a:lumMod val="85000"/>
                              <a:lumOff val="15000"/>
                            </a:schemeClr>
                          </a:solidFill>
                        </a:rPr>
                        <a:t> wall, VESA, pole, hidden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 wall, VESA, pole, hidden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 hidden</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Digital</a:t>
                      </a:r>
                      <a:r>
                        <a:rPr lang="en-US" sz="1600" baseline="0" dirty="0" smtClean="0">
                          <a:solidFill>
                            <a:schemeClr val="tx1">
                              <a:lumMod val="85000"/>
                              <a:lumOff val="15000"/>
                            </a:schemeClr>
                          </a:solidFill>
                        </a:rPr>
                        <a:t> Signage Mode</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NDAA Compliant</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TAA, Made in Taiwan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r>
            </a:tbl>
          </a:graphicData>
        </a:graphic>
      </p:graphicFrame>
    </p:spTree>
    <p:extLst>
      <p:ext uri="{BB962C8B-B14F-4D97-AF65-F5344CB8AC3E}">
        <p14:creationId xmlns:p14="http://schemas.microsoft.com/office/powerpoint/2010/main" val="31981912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Installation based on the example of ECD-1000</a:t>
            </a:r>
            <a:endParaRPr lang="en-US" sz="3200" dirty="0">
              <a:solidFill>
                <a:schemeClr val="tx2">
                  <a:lumMod val="60000"/>
                  <a:lumOff val="40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489286607"/>
              </p:ext>
            </p:extLst>
          </p:nvPr>
        </p:nvGraphicFramePr>
        <p:xfrm>
          <a:off x="395536" y="1916832"/>
          <a:ext cx="8136903" cy="4794840"/>
        </p:xfrm>
        <a:graphic>
          <a:graphicData uri="http://schemas.openxmlformats.org/drawingml/2006/table">
            <a:tbl>
              <a:tblPr firstRow="1" bandRow="1">
                <a:tableStyleId>{5940675A-B579-460E-94D1-54222C63F5DA}</a:tableStyleId>
              </a:tblPr>
              <a:tblGrid>
                <a:gridCol w="2088232"/>
                <a:gridCol w="3336370"/>
                <a:gridCol w="2712301"/>
              </a:tblGrid>
              <a:tr h="370840">
                <a:tc>
                  <a:txBody>
                    <a:bodyPr/>
                    <a:lstStyle/>
                    <a:p>
                      <a:r>
                        <a:rPr lang="en-US" dirty="0" smtClean="0"/>
                        <a:t>Installation Method</a:t>
                      </a:r>
                      <a:endParaRPr lang="en-US" dirty="0"/>
                    </a:p>
                  </a:txBody>
                  <a:tcPr anchor="ctr">
                    <a:solidFill>
                      <a:schemeClr val="bg1">
                        <a:lumMod val="95000"/>
                      </a:schemeClr>
                    </a:solidFill>
                  </a:tcPr>
                </a:tc>
                <a:tc>
                  <a:txBody>
                    <a:bodyPr/>
                    <a:lstStyle/>
                    <a:p>
                      <a:r>
                        <a:rPr lang="en-US" dirty="0" smtClean="0"/>
                        <a:t>Description</a:t>
                      </a:r>
                      <a:endParaRPr lang="en-US" dirty="0"/>
                    </a:p>
                  </a:txBody>
                  <a:tcPr anchor="ctr">
                    <a:solidFill>
                      <a:schemeClr val="bg1">
                        <a:lumMod val="95000"/>
                      </a:schemeClr>
                    </a:solidFill>
                  </a:tcPr>
                </a:tc>
                <a:tc>
                  <a:txBody>
                    <a:bodyPr/>
                    <a:lstStyle/>
                    <a:p>
                      <a:r>
                        <a:rPr lang="en-US" dirty="0" smtClean="0"/>
                        <a:t>Additional</a:t>
                      </a:r>
                      <a:r>
                        <a:rPr lang="en-US" baseline="0" dirty="0" smtClean="0"/>
                        <a:t> Info</a:t>
                      </a:r>
                      <a:endParaRPr lang="en-US" dirty="0"/>
                    </a:p>
                  </a:txBody>
                  <a:tcPr anchor="ctr">
                    <a:solidFill>
                      <a:schemeClr val="bg1">
                        <a:lumMod val="95000"/>
                      </a:schemeClr>
                    </a:solidFill>
                  </a:tcPr>
                </a:tc>
              </a:tr>
              <a:tr h="1645384">
                <a:tc>
                  <a:txBody>
                    <a:bodyPr/>
                    <a:lstStyle/>
                    <a:p>
                      <a:r>
                        <a:rPr lang="en-US" dirty="0" smtClean="0"/>
                        <a:t>VESA</a:t>
                      </a:r>
                      <a:r>
                        <a:rPr lang="en-US" baseline="0" dirty="0" smtClean="0"/>
                        <a:t> Mount</a:t>
                      </a:r>
                      <a:endParaRPr lang="en-US" dirty="0"/>
                    </a:p>
                  </a:txBody>
                  <a:tcPr anchor="ctr"/>
                </a:tc>
                <a:tc>
                  <a:txBody>
                    <a:bodyPr/>
                    <a:lstStyle/>
                    <a:p>
                      <a:r>
                        <a:rPr lang="en-US" baseline="0" dirty="0" smtClean="0"/>
                        <a:t>Placed between the VESA 10x10 mount and the TV panel. The special bolts included in the package. Very durable metal chassis.</a:t>
                      </a:r>
                      <a:endParaRPr lang="en-US" dirty="0"/>
                    </a:p>
                  </a:txBody>
                  <a:tcPr anchor="ctr"/>
                </a:tc>
                <a:tc>
                  <a:txBody>
                    <a:bodyPr/>
                    <a:lstStyle/>
                    <a:p>
                      <a:endParaRPr lang="en-US" dirty="0"/>
                    </a:p>
                  </a:txBody>
                  <a:tcPr anchor="ctr"/>
                </a:tc>
              </a:tr>
              <a:tr h="1224136">
                <a:tc>
                  <a:txBody>
                    <a:bodyPr/>
                    <a:lstStyle/>
                    <a:p>
                      <a:r>
                        <a:rPr lang="en-US" dirty="0" smtClean="0"/>
                        <a:t>Pole</a:t>
                      </a:r>
                      <a:r>
                        <a:rPr lang="en-US" baseline="0" dirty="0" smtClean="0"/>
                        <a:t> Mount</a:t>
                      </a:r>
                      <a:endParaRPr lang="en-US" dirty="0"/>
                    </a:p>
                  </a:txBody>
                  <a:tcPr anchor="ctr"/>
                </a:tc>
                <a:tc>
                  <a:txBody>
                    <a:bodyPr/>
                    <a:lstStyle/>
                    <a:p>
                      <a:r>
                        <a:rPr lang="en-US" dirty="0" smtClean="0"/>
                        <a:t>For TV panels larger than 10x10 VESA, the pole mount can</a:t>
                      </a:r>
                      <a:r>
                        <a:rPr lang="en-US" baseline="0" dirty="0" smtClean="0"/>
                        <a:t> be used which is included in the package. </a:t>
                      </a:r>
                      <a:endParaRPr lang="en-US" dirty="0"/>
                    </a:p>
                  </a:txBody>
                  <a:tcPr anchor="ctr"/>
                </a:tc>
                <a:tc>
                  <a:txBody>
                    <a:bodyPr/>
                    <a:lstStyle/>
                    <a:p>
                      <a:endParaRPr lang="en-US" dirty="0"/>
                    </a:p>
                  </a:txBody>
                  <a:tcPr anchor="ctr"/>
                </a:tc>
              </a:tr>
              <a:tr h="370840">
                <a:tc>
                  <a:txBody>
                    <a:bodyPr/>
                    <a:lstStyle/>
                    <a:p>
                      <a:r>
                        <a:rPr lang="en-US" dirty="0" smtClean="0"/>
                        <a:t>Surface Mount</a:t>
                      </a:r>
                      <a:endParaRPr lang="en-US" dirty="0"/>
                    </a:p>
                  </a:txBody>
                  <a:tcPr anchor="ctr"/>
                </a:tc>
                <a:tc>
                  <a:txBody>
                    <a:bodyPr/>
                    <a:lstStyle/>
                    <a:p>
                      <a:r>
                        <a:rPr lang="en-US" dirty="0" smtClean="0"/>
                        <a:t>There are additional screw holes for surface</a:t>
                      </a:r>
                      <a:r>
                        <a:rPr lang="en-US" baseline="0" dirty="0" smtClean="0"/>
                        <a:t> mounting.</a:t>
                      </a:r>
                      <a:endParaRPr lang="en-US" dirty="0"/>
                    </a:p>
                  </a:txBody>
                  <a:tcPr anchor="ctr"/>
                </a:tc>
                <a:tc>
                  <a:txBody>
                    <a:bodyPr/>
                    <a:lstStyle/>
                    <a:p>
                      <a:endParaRPr lang="en-US" dirty="0"/>
                    </a:p>
                  </a:txBody>
                  <a:tcPr anchor="ct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Hide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Place it above the drop ceiling (for wall TV panel) or under the desk (desktop TV panel).</a:t>
                      </a:r>
                    </a:p>
                  </a:txBody>
                  <a:tcPr anchor="ctr"/>
                </a:tc>
                <a:tc>
                  <a:txBody>
                    <a:bodyPr/>
                    <a:lstStyle/>
                    <a:p>
                      <a:endParaRPr lang="en-US" dirty="0"/>
                    </a:p>
                  </a:txBody>
                  <a:tcPr anchor="ctr"/>
                </a:tc>
              </a:tr>
            </a:tbl>
          </a:graphicData>
        </a:graphic>
      </p:graphicFrame>
      <p:pic>
        <p:nvPicPr>
          <p:cNvPr id="8194" name="Picture 2" descr="https://download.acti.com/corpweb/DownloadCenter/Ajax/MakeThumbImage.ashx?id=30490&amp;maxHeight=&amp;maxWidth=225&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399995"/>
            <a:ext cx="1486295" cy="14664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p:cNvPicPr>
          <p:nvPr/>
        </p:nvPicPr>
        <p:blipFill rotWithShape="1">
          <a:blip r:embed="rId3" cstate="print"/>
          <a:srcRect t="14263" b="9284"/>
          <a:stretch/>
        </p:blipFill>
        <p:spPr bwMode="auto">
          <a:xfrm>
            <a:off x="6588224" y="4005064"/>
            <a:ext cx="1117346" cy="1101734"/>
          </a:xfrm>
          <a:prstGeom prst="rect">
            <a:avLst/>
          </a:prstGeom>
          <a:noFill/>
          <a:ln w="9525">
            <a:noFill/>
            <a:miter lim="800000"/>
            <a:headEnd/>
            <a:tailEnd/>
          </a:ln>
        </p:spPr>
      </p:pic>
    </p:spTree>
    <p:extLst>
      <p:ext uri="{BB962C8B-B14F-4D97-AF65-F5344CB8AC3E}">
        <p14:creationId xmlns:p14="http://schemas.microsoft.com/office/powerpoint/2010/main" val="4296664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2277333" y="3873401"/>
            <a:ext cx="4356113" cy="2219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txBox="1">
            <a:spLocks/>
          </p:cNvSpPr>
          <p:nvPr/>
        </p:nvSpPr>
        <p:spPr>
          <a:xfrm>
            <a:off x="1403648" y="2361233"/>
            <a:ext cx="6103486"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solidFill>
                  <a:schemeClr val="tx1">
                    <a:lumMod val="85000"/>
                    <a:lumOff val="15000"/>
                  </a:schemeClr>
                </a:solidFill>
              </a:rPr>
              <a:t>Critical Security Management</a:t>
            </a:r>
          </a:p>
        </p:txBody>
      </p:sp>
      <p:sp>
        <p:nvSpPr>
          <p:cNvPr id="3" name="TextBox 2"/>
          <p:cNvSpPr txBox="1"/>
          <p:nvPr/>
        </p:nvSpPr>
        <p:spPr>
          <a:xfrm>
            <a:off x="1611075" y="3137443"/>
            <a:ext cx="5688632" cy="400110"/>
          </a:xfrm>
          <a:prstGeom prst="rect">
            <a:avLst/>
          </a:prstGeom>
          <a:noFill/>
        </p:spPr>
        <p:txBody>
          <a:bodyPr wrap="square" rtlCol="0">
            <a:spAutoFit/>
          </a:bodyPr>
          <a:lstStyle/>
          <a:p>
            <a:pPr algn="ctr"/>
            <a:r>
              <a:rPr lang="en-US" sz="2000" b="1" dirty="0">
                <a:solidFill>
                  <a:srgbClr val="C00000"/>
                </a:solidFill>
              </a:rPr>
              <a:t>Collaborating in front of the TV Wall</a:t>
            </a:r>
          </a:p>
        </p:txBody>
      </p:sp>
    </p:spTree>
    <p:extLst>
      <p:ext uri="{BB962C8B-B14F-4D97-AF65-F5344CB8AC3E}">
        <p14:creationId xmlns:p14="http://schemas.microsoft.com/office/powerpoint/2010/main" val="1953212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2996951"/>
            <a:ext cx="8640960" cy="3240361"/>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9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3" name="TextBox 2"/>
          <p:cNvSpPr txBox="1"/>
          <p:nvPr/>
        </p:nvSpPr>
        <p:spPr>
          <a:xfrm>
            <a:off x="251520" y="1772816"/>
            <a:ext cx="8712968" cy="923330"/>
          </a:xfrm>
          <a:prstGeom prst="rect">
            <a:avLst/>
          </a:prstGeom>
          <a:noFill/>
        </p:spPr>
        <p:txBody>
          <a:bodyPr wrap="square" rtlCol="0">
            <a:spAutoFit/>
          </a:bodyPr>
          <a:lstStyle/>
          <a:p>
            <a:r>
              <a:rPr lang="en-US" dirty="0" smtClean="0"/>
              <a:t>There are locations that require very intensive live monitoring by the multiple people in order to ensure the safety or prevent losses. Those locations have a high number of cameras and require TV Walls for joint collaboration.</a:t>
            </a:r>
            <a:endParaRPr lang="en-US" dirty="0"/>
          </a:p>
        </p:txBody>
      </p:sp>
      <p:sp>
        <p:nvSpPr>
          <p:cNvPr id="6" name="TextBox 5"/>
          <p:cNvSpPr txBox="1"/>
          <p:nvPr/>
        </p:nvSpPr>
        <p:spPr>
          <a:xfrm>
            <a:off x="2699791" y="3211229"/>
            <a:ext cx="6120681" cy="2769989"/>
          </a:xfrm>
          <a:prstGeom prst="rect">
            <a:avLst/>
          </a:prstGeom>
          <a:noFill/>
        </p:spPr>
        <p:txBody>
          <a:bodyPr wrap="square" rtlCol="0">
            <a:spAutoFit/>
          </a:bodyPr>
          <a:lstStyle/>
          <a:p>
            <a:r>
              <a:rPr lang="en-US" b="1" dirty="0" smtClean="0">
                <a:solidFill>
                  <a:schemeClr val="tx1">
                    <a:lumMod val="85000"/>
                    <a:lumOff val="15000"/>
                  </a:schemeClr>
                </a:solidFill>
              </a:rPr>
              <a:t>TV Wall Collaboration</a:t>
            </a:r>
            <a:endParaRPr lang="en-US" dirty="0" smtClean="0">
              <a:solidFill>
                <a:schemeClr val="tx1">
                  <a:lumMod val="85000"/>
                  <a:lumOff val="15000"/>
                </a:schemeClr>
              </a:solidFill>
            </a:endParaRPr>
          </a:p>
          <a:p>
            <a:r>
              <a:rPr lang="en-US" dirty="0" smtClean="0">
                <a:solidFill>
                  <a:schemeClr val="tx1">
                    <a:lumMod val="85000"/>
                    <a:lumOff val="15000"/>
                  </a:schemeClr>
                </a:solidFill>
              </a:rPr>
              <a:t>The team of video analyzers is looking at the matrix of the screens to ensure the safety or prevent losses. The large TV Wall allows multiple people stand together and collaborate. </a:t>
            </a:r>
          </a:p>
          <a:p>
            <a:endParaRPr lang="en-US" dirty="0">
              <a:solidFill>
                <a:schemeClr val="tx1">
                  <a:lumMod val="85000"/>
                  <a:lumOff val="15000"/>
                </a:schemeClr>
              </a:solidFill>
            </a:endParaRPr>
          </a:p>
          <a:p>
            <a:r>
              <a:rPr lang="en-US" dirty="0" smtClean="0">
                <a:solidFill>
                  <a:schemeClr val="tx1">
                    <a:lumMod val="85000"/>
                    <a:lumOff val="15000"/>
                  </a:schemeClr>
                </a:solidFill>
              </a:rPr>
              <a:t>The content of the TV Wall can easily be altered by either CMS Client or even with the help of ACTi Mobile Client app.</a:t>
            </a:r>
          </a:p>
          <a:p>
            <a:endParaRPr lang="en-US" sz="1600" dirty="0">
              <a:solidFill>
                <a:schemeClr val="tx1">
                  <a:lumMod val="85000"/>
                  <a:lumOff val="15000"/>
                </a:schemeClr>
              </a:solidFill>
            </a:endParaRPr>
          </a:p>
          <a:p>
            <a:r>
              <a:rPr lang="en-US" sz="1600" dirty="0" smtClean="0">
                <a:solidFill>
                  <a:schemeClr val="tx1">
                    <a:lumMod val="85000"/>
                    <a:lumOff val="15000"/>
                  </a:schemeClr>
                </a:solidFill>
              </a:rPr>
              <a:t>The TV Walls are very common in high security buildings, airports and casinos.</a:t>
            </a:r>
            <a:endParaRPr lang="en-US" sz="1600" dirty="0">
              <a:solidFill>
                <a:schemeClr val="tx1">
                  <a:lumMod val="85000"/>
                  <a:lumOff val="15000"/>
                </a:schemeClr>
              </a:solidFill>
            </a:endParaRPr>
          </a:p>
        </p:txBody>
      </p:sp>
      <p:sp>
        <p:nvSpPr>
          <p:cNvPr id="8" name="TextBox 7"/>
          <p:cNvSpPr txBox="1"/>
          <p:nvPr/>
        </p:nvSpPr>
        <p:spPr>
          <a:xfrm>
            <a:off x="467544" y="3140968"/>
            <a:ext cx="2232249" cy="1569660"/>
          </a:xfrm>
          <a:prstGeom prst="rect">
            <a:avLst/>
          </a:prstGeom>
          <a:noFill/>
        </p:spPr>
        <p:txBody>
          <a:bodyPr wrap="square" rtlCol="0">
            <a:spAutoFit/>
          </a:bodyPr>
          <a:lstStyle/>
          <a:p>
            <a:r>
              <a:rPr lang="en-US" sz="2400" b="1" dirty="0" smtClean="0">
                <a:solidFill>
                  <a:schemeClr val="accent6">
                    <a:lumMod val="75000"/>
                  </a:schemeClr>
                </a:solidFill>
              </a:rPr>
              <a:t>CASINO, AIRPORT or HIGH SECURITY BUILDING</a:t>
            </a:r>
            <a:endParaRPr lang="en-US" sz="2400" b="1" dirty="0">
              <a:solidFill>
                <a:schemeClr val="accent6">
                  <a:lumMod val="75000"/>
                </a:schemeClr>
              </a:solidFill>
            </a:endParaRPr>
          </a:p>
        </p:txBody>
      </p:sp>
      <p:pic>
        <p:nvPicPr>
          <p:cNvPr id="13315"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71197" y="4672971"/>
            <a:ext cx="2024941" cy="1031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09769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LARGE SCALE</a:t>
            </a:r>
            <a:endParaRPr lang="en-US" b="1" dirty="0">
              <a:solidFill>
                <a:schemeClr val="tx1">
                  <a:lumMod val="85000"/>
                  <a:lumOff val="15000"/>
                </a:schemeClr>
              </a:solidFill>
            </a:endParaRPr>
          </a:p>
        </p:txBody>
      </p:sp>
      <p:sp>
        <p:nvSpPr>
          <p:cNvPr id="5" name="Rectangle 4"/>
          <p:cNvSpPr/>
          <p:nvPr/>
        </p:nvSpPr>
        <p:spPr>
          <a:xfrm>
            <a:off x="427732" y="2393146"/>
            <a:ext cx="8176715" cy="646331"/>
          </a:xfrm>
          <a:prstGeom prst="rect">
            <a:avLst/>
          </a:prstGeom>
        </p:spPr>
        <p:txBody>
          <a:bodyPr wrap="square">
            <a:spAutoFit/>
          </a:bodyPr>
          <a:lstStyle/>
          <a:p>
            <a:r>
              <a:rPr lang="en-US" dirty="0" smtClean="0">
                <a:solidFill>
                  <a:schemeClr val="tx1">
                    <a:lumMod val="85000"/>
                    <a:lumOff val="15000"/>
                  </a:schemeClr>
                </a:solidFill>
              </a:rPr>
              <a:t>The channels that need to remain interactive, can be managed by TV Wall Servers. The passive channels can be displayed by the help of the decoders.</a:t>
            </a:r>
            <a:endParaRPr lang="en-US" dirty="0">
              <a:solidFill>
                <a:schemeClr val="tx1">
                  <a:lumMod val="85000"/>
                  <a:lumOff val="15000"/>
                </a:schemeClr>
              </a:solidFill>
            </a:endParaRP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50534" y="5192277"/>
            <a:ext cx="851043" cy="851044"/>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Group 30"/>
          <p:cNvGrpSpPr/>
          <p:nvPr/>
        </p:nvGrpSpPr>
        <p:grpSpPr>
          <a:xfrm>
            <a:off x="661970" y="4940019"/>
            <a:ext cx="996872" cy="1276402"/>
            <a:chOff x="157914" y="5074249"/>
            <a:chExt cx="996872" cy="1276402"/>
          </a:xfrm>
        </p:grpSpPr>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14" y="5074249"/>
              <a:ext cx="803837" cy="80383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316369"/>
              <a:ext cx="759250" cy="7592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126" y="5591400"/>
              <a:ext cx="759250" cy="759251"/>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4" name="Straight Arrow Connector 13"/>
          <p:cNvCxnSpPr/>
          <p:nvPr/>
        </p:nvCxnSpPr>
        <p:spPr>
          <a:xfrm>
            <a:off x="5602791" y="5559913"/>
            <a:ext cx="1128576" cy="1852"/>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691680" y="5527018"/>
            <a:ext cx="1018837"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427984" y="6023007"/>
            <a:ext cx="1656183" cy="523220"/>
          </a:xfrm>
          <a:prstGeom prst="rect">
            <a:avLst/>
          </a:prstGeom>
          <a:noFill/>
        </p:spPr>
        <p:txBody>
          <a:bodyPr wrap="square" rtlCol="0">
            <a:spAutoFit/>
          </a:bodyPr>
          <a:lstStyle/>
          <a:p>
            <a:r>
              <a:rPr lang="en-US" sz="1400" b="1" dirty="0" smtClean="0">
                <a:solidFill>
                  <a:schemeClr val="tx1">
                    <a:lumMod val="85000"/>
                    <a:lumOff val="15000"/>
                  </a:schemeClr>
                </a:solidFill>
                <a:hlinkClick r:id="rId5"/>
              </a:rPr>
              <a:t>ECD-1000</a:t>
            </a:r>
            <a:r>
              <a:rPr lang="en-US" sz="1400" b="1" dirty="0" smtClean="0">
                <a:solidFill>
                  <a:schemeClr val="tx1">
                    <a:lumMod val="85000"/>
                    <a:lumOff val="15000"/>
                  </a:schemeClr>
                </a:solidFill>
              </a:rPr>
              <a:t>/</a:t>
            </a:r>
            <a:r>
              <a:rPr lang="en-US" sz="1400" b="1" dirty="0" smtClean="0">
                <a:solidFill>
                  <a:schemeClr val="tx1">
                    <a:lumMod val="85000"/>
                    <a:lumOff val="15000"/>
                  </a:schemeClr>
                </a:solidFill>
                <a:hlinkClick r:id="rId6"/>
              </a:rPr>
              <a:t>ECD-200</a:t>
            </a:r>
            <a:endParaRPr lang="en-US" sz="1400" b="1" dirty="0" smtClean="0">
              <a:solidFill>
                <a:schemeClr val="tx1">
                  <a:lumMod val="85000"/>
                  <a:lumOff val="15000"/>
                </a:schemeClr>
              </a:solidFill>
            </a:endParaRPr>
          </a:p>
          <a:p>
            <a:pPr algn="ctr"/>
            <a:r>
              <a:rPr lang="en-US" sz="1400" dirty="0" smtClean="0">
                <a:solidFill>
                  <a:schemeClr val="tx1">
                    <a:lumMod val="85000"/>
                    <a:lumOff val="15000"/>
                  </a:schemeClr>
                </a:solidFill>
              </a:rPr>
              <a:t>(decoder)</a:t>
            </a:r>
            <a:endParaRPr lang="en-US" sz="1400" dirty="0">
              <a:solidFill>
                <a:schemeClr val="tx1">
                  <a:lumMod val="85000"/>
                  <a:lumOff val="15000"/>
                </a:schemeClr>
              </a:solidFill>
            </a:endParaRPr>
          </a:p>
        </p:txBody>
      </p:sp>
      <p:sp>
        <p:nvSpPr>
          <p:cNvPr id="18" name="TextBox 17"/>
          <p:cNvSpPr txBox="1"/>
          <p:nvPr/>
        </p:nvSpPr>
        <p:spPr>
          <a:xfrm>
            <a:off x="5637288" y="5595688"/>
            <a:ext cx="1325805" cy="307777"/>
          </a:xfrm>
          <a:prstGeom prst="rect">
            <a:avLst/>
          </a:prstGeom>
          <a:noFill/>
        </p:spPr>
        <p:txBody>
          <a:bodyPr wrap="square" rtlCol="0">
            <a:spAutoFit/>
          </a:bodyPr>
          <a:lstStyle/>
          <a:p>
            <a:r>
              <a:rPr lang="en-US" sz="1400" dirty="0" smtClean="0"/>
              <a:t>HDMI cable</a:t>
            </a:r>
            <a:endParaRPr lang="en-US" sz="1400" dirty="0"/>
          </a:p>
        </p:txBody>
      </p:sp>
      <p:sp>
        <p:nvSpPr>
          <p:cNvPr id="19" name="TextBox 18"/>
          <p:cNvSpPr txBox="1"/>
          <p:nvPr/>
        </p:nvSpPr>
        <p:spPr>
          <a:xfrm>
            <a:off x="6876256" y="6106162"/>
            <a:ext cx="1008112" cy="307777"/>
          </a:xfrm>
          <a:prstGeom prst="rect">
            <a:avLst/>
          </a:prstGeom>
          <a:noFill/>
        </p:spPr>
        <p:txBody>
          <a:bodyPr wrap="square" rtlCol="0">
            <a:spAutoFit/>
          </a:bodyPr>
          <a:lstStyle/>
          <a:p>
            <a:r>
              <a:rPr lang="en-US" sz="1400" b="1" dirty="0" smtClean="0">
                <a:solidFill>
                  <a:schemeClr val="tx1">
                    <a:lumMod val="85000"/>
                    <a:lumOff val="15000"/>
                  </a:schemeClr>
                </a:solidFill>
              </a:rPr>
              <a:t>Monitor</a:t>
            </a:r>
            <a:endParaRPr lang="en-US" sz="1400" b="1" dirty="0">
              <a:solidFill>
                <a:schemeClr val="tx1">
                  <a:lumMod val="85000"/>
                  <a:lumOff val="15000"/>
                </a:schemeClr>
              </a:solidFill>
            </a:endParaRPr>
          </a:p>
        </p:txBody>
      </p:sp>
      <p:sp>
        <p:nvSpPr>
          <p:cNvPr id="20" name="TextBox 19"/>
          <p:cNvSpPr txBox="1"/>
          <p:nvPr/>
        </p:nvSpPr>
        <p:spPr>
          <a:xfrm>
            <a:off x="741029" y="6120450"/>
            <a:ext cx="1209038" cy="307777"/>
          </a:xfrm>
          <a:prstGeom prst="rect">
            <a:avLst/>
          </a:prstGeom>
          <a:noFill/>
        </p:spPr>
        <p:txBody>
          <a:bodyPr wrap="square" rtlCol="0">
            <a:spAutoFit/>
          </a:bodyPr>
          <a:lstStyle/>
          <a:p>
            <a:r>
              <a:rPr lang="en-US" sz="1400" b="1" dirty="0" smtClean="0">
                <a:solidFill>
                  <a:schemeClr val="tx1">
                    <a:lumMod val="85000"/>
                    <a:lumOff val="15000"/>
                  </a:schemeClr>
                </a:solidFill>
              </a:rPr>
              <a:t>IP Cameras</a:t>
            </a:r>
            <a:endParaRPr lang="en-US" sz="1400" b="1" dirty="0">
              <a:solidFill>
                <a:schemeClr val="tx1">
                  <a:lumMod val="85000"/>
                  <a:lumOff val="15000"/>
                </a:schemeClr>
              </a:solidFill>
            </a:endParaRPr>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10517" y="5225085"/>
            <a:ext cx="790058" cy="790059"/>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p:cNvCxnSpPr/>
          <p:nvPr/>
        </p:nvCxnSpPr>
        <p:spPr>
          <a:xfrm>
            <a:off x="3627703" y="5558063"/>
            <a:ext cx="800281" cy="370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393412" y="6115199"/>
            <a:ext cx="1645863" cy="523220"/>
          </a:xfrm>
          <a:prstGeom prst="rect">
            <a:avLst/>
          </a:prstGeom>
          <a:noFill/>
        </p:spPr>
        <p:txBody>
          <a:bodyPr wrap="square" rtlCol="0">
            <a:spAutoFit/>
          </a:bodyPr>
          <a:lstStyle/>
          <a:p>
            <a:r>
              <a:rPr lang="en-US" sz="1400" b="1" dirty="0" smtClean="0">
                <a:solidFill>
                  <a:schemeClr val="tx1">
                    <a:lumMod val="85000"/>
                    <a:lumOff val="15000"/>
                  </a:schemeClr>
                </a:solidFill>
              </a:rPr>
              <a:t>NVR Servers and their displays</a:t>
            </a:r>
            <a:endParaRPr lang="en-US" sz="1400" b="1" dirty="0">
              <a:solidFill>
                <a:schemeClr val="tx1">
                  <a:lumMod val="85000"/>
                  <a:lumOff val="15000"/>
                </a:schemeClr>
              </a:solidFill>
            </a:endParaRPr>
          </a:p>
        </p:txBody>
      </p:sp>
      <p:pic>
        <p:nvPicPr>
          <p:cNvPr id="30"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10517" y="4399389"/>
            <a:ext cx="790058" cy="79005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download.acti.com/corpweb/DownloadCenter/Ajax/MakeThumbImage.ashx?t=%5b%22Product+Images%22%5d&amp;p=%5b%22CMS-100%22%5d&amp;tDef=%5b%22Coming+Soon%22%5d&amp;ext=png&amp;maxWidth=240&amp;toext=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36183" y="3356992"/>
            <a:ext cx="867409" cy="867410"/>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Group 37"/>
          <p:cNvGrpSpPr/>
          <p:nvPr/>
        </p:nvGrpSpPr>
        <p:grpSpPr>
          <a:xfrm>
            <a:off x="933181" y="4192631"/>
            <a:ext cx="996872" cy="1276402"/>
            <a:chOff x="157914" y="5074249"/>
            <a:chExt cx="996872" cy="1276402"/>
          </a:xfrm>
        </p:grpSpPr>
        <p:pic>
          <p:nvPicPr>
            <p:cNvPr id="39"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14" y="5074249"/>
              <a:ext cx="803837" cy="80383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316369"/>
              <a:ext cx="759250" cy="75925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126" y="5591400"/>
              <a:ext cx="759250" cy="759251"/>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42" name="Straight Arrow Connector 41"/>
          <p:cNvCxnSpPr/>
          <p:nvPr/>
        </p:nvCxnSpPr>
        <p:spPr>
          <a:xfrm>
            <a:off x="1752963" y="4794418"/>
            <a:ext cx="1018837"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823824" y="4829846"/>
            <a:ext cx="1044808" cy="307777"/>
          </a:xfrm>
          <a:prstGeom prst="rect">
            <a:avLst/>
          </a:prstGeom>
          <a:noFill/>
        </p:spPr>
        <p:txBody>
          <a:bodyPr wrap="square" rtlCol="0">
            <a:spAutoFit/>
          </a:bodyPr>
          <a:lstStyle/>
          <a:p>
            <a:r>
              <a:rPr lang="en-US" sz="1400" dirty="0" smtClean="0"/>
              <a:t>Ethernet</a:t>
            </a:r>
            <a:endParaRPr lang="en-US" sz="1400" dirty="0"/>
          </a:p>
        </p:txBody>
      </p:sp>
      <p:pic>
        <p:nvPicPr>
          <p:cNvPr id="4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17627" y="5711951"/>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5" name="Straight Arrow Connector 44"/>
          <p:cNvCxnSpPr/>
          <p:nvPr/>
        </p:nvCxnSpPr>
        <p:spPr>
          <a:xfrm flipV="1">
            <a:off x="3571143" y="3981947"/>
            <a:ext cx="636131" cy="484909"/>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3500575" y="4134348"/>
            <a:ext cx="859099" cy="132282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229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91803" y="4774264"/>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6" name="TextBox 55"/>
          <p:cNvSpPr txBox="1"/>
          <p:nvPr/>
        </p:nvSpPr>
        <p:spPr>
          <a:xfrm>
            <a:off x="4359638" y="4014038"/>
            <a:ext cx="1580514" cy="523220"/>
          </a:xfrm>
          <a:prstGeom prst="rect">
            <a:avLst/>
          </a:prstGeom>
          <a:noFill/>
        </p:spPr>
        <p:txBody>
          <a:bodyPr wrap="square" rtlCol="0">
            <a:spAutoFit/>
          </a:bodyPr>
          <a:lstStyle/>
          <a:p>
            <a:r>
              <a:rPr lang="en-US" sz="1400" b="1" dirty="0" smtClean="0">
                <a:solidFill>
                  <a:schemeClr val="tx1">
                    <a:lumMod val="85000"/>
                    <a:lumOff val="15000"/>
                  </a:schemeClr>
                </a:solidFill>
              </a:rPr>
              <a:t>CMS </a:t>
            </a:r>
          </a:p>
          <a:p>
            <a:r>
              <a:rPr lang="en-US" sz="1400" b="1" dirty="0" smtClean="0">
                <a:solidFill>
                  <a:schemeClr val="tx1">
                    <a:lumMod val="85000"/>
                    <a:lumOff val="15000"/>
                  </a:schemeClr>
                </a:solidFill>
              </a:rPr>
              <a:t>Server &amp; Display</a:t>
            </a:r>
            <a:endParaRPr lang="en-US" sz="1400" b="1" dirty="0">
              <a:solidFill>
                <a:schemeClr val="tx1">
                  <a:lumMod val="85000"/>
                  <a:lumOff val="15000"/>
                </a:schemeClr>
              </a:solidFill>
            </a:endParaRPr>
          </a:p>
        </p:txBody>
      </p:sp>
      <p:grpSp>
        <p:nvGrpSpPr>
          <p:cNvPr id="46" name="Group 45"/>
          <p:cNvGrpSpPr/>
          <p:nvPr/>
        </p:nvGrpSpPr>
        <p:grpSpPr>
          <a:xfrm>
            <a:off x="6862994" y="5395384"/>
            <a:ext cx="877358" cy="696945"/>
            <a:chOff x="6804248" y="4583453"/>
            <a:chExt cx="1282314" cy="1089089"/>
          </a:xfrm>
        </p:grpSpPr>
        <p:pic>
          <p:nvPicPr>
            <p:cNvPr id="48" name="Picture 2" descr="C:\Users\ando.meritee\Desktop\monitor.pn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36" name="Picture 2" descr="https://download.acti.com/corpweb/DownloadCenter/Ajax/MakeThumbImage.ashx?id=1606&amp;maxHeight=859&amp;maxWidth=859&amp;toext=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127415" y="3335435"/>
            <a:ext cx="943970" cy="798913"/>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00191" y="3393718"/>
            <a:ext cx="790058" cy="79005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02938" y="4174696"/>
            <a:ext cx="790058" cy="790059"/>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 descr="https://download.acti.com/corpweb/DownloadCenter/Ajax/MakeThumbImage.ashx?id=1606&amp;maxHeight=859&amp;maxWidth=859&amp;toext=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156422" y="4149080"/>
            <a:ext cx="943970" cy="798913"/>
          </a:xfrm>
          <a:prstGeom prst="rect">
            <a:avLst/>
          </a:prstGeom>
          <a:noFill/>
          <a:extLst>
            <a:ext uri="{909E8E84-426E-40DD-AFC4-6F175D3DCCD1}">
              <a14:hiddenFill xmlns:a14="http://schemas.microsoft.com/office/drawing/2010/main">
                <a:solidFill>
                  <a:srgbClr val="FFFFFF"/>
                </a:solidFill>
              </a14:hiddenFill>
            </a:ext>
          </a:extLst>
        </p:spPr>
      </p:pic>
      <p:sp>
        <p:nvSpPr>
          <p:cNvPr id="52" name="TextBox 51"/>
          <p:cNvSpPr txBox="1"/>
          <p:nvPr/>
        </p:nvSpPr>
        <p:spPr>
          <a:xfrm>
            <a:off x="6372200" y="4918330"/>
            <a:ext cx="2468913" cy="307777"/>
          </a:xfrm>
          <a:prstGeom prst="rect">
            <a:avLst/>
          </a:prstGeom>
          <a:noFill/>
        </p:spPr>
        <p:txBody>
          <a:bodyPr wrap="square" rtlCol="0">
            <a:spAutoFit/>
          </a:bodyPr>
          <a:lstStyle/>
          <a:p>
            <a:r>
              <a:rPr lang="en-US" sz="1400" b="1" dirty="0" smtClean="0">
                <a:solidFill>
                  <a:schemeClr val="tx1">
                    <a:lumMod val="85000"/>
                    <a:lumOff val="15000"/>
                  </a:schemeClr>
                </a:solidFill>
              </a:rPr>
              <a:t>TV Wall Servers &amp; Displays</a:t>
            </a:r>
            <a:endParaRPr lang="en-US" sz="1400" b="1" dirty="0">
              <a:solidFill>
                <a:schemeClr val="tx1">
                  <a:lumMod val="85000"/>
                  <a:lumOff val="15000"/>
                </a:schemeClr>
              </a:solidFill>
            </a:endParaRPr>
          </a:p>
        </p:txBody>
      </p:sp>
      <p:cxnSp>
        <p:nvCxnSpPr>
          <p:cNvPr id="53" name="Straight Arrow Connector 52"/>
          <p:cNvCxnSpPr>
            <a:endCxn id="37" idx="1"/>
          </p:cNvCxnSpPr>
          <p:nvPr/>
        </p:nvCxnSpPr>
        <p:spPr>
          <a:xfrm>
            <a:off x="5076056" y="3645024"/>
            <a:ext cx="1224135" cy="143724"/>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5076056" y="3716886"/>
            <a:ext cx="1224135" cy="717865"/>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6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01074" y="3790697"/>
            <a:ext cx="793445" cy="45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5" name="TextBox 54"/>
          <p:cNvSpPr txBox="1"/>
          <p:nvPr/>
        </p:nvSpPr>
        <p:spPr>
          <a:xfrm>
            <a:off x="6588222" y="1342509"/>
            <a:ext cx="2371743" cy="646331"/>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a:hlinkClick r:id="rId12"/>
              </a:rPr>
              <a:t>https://www.acti.com/solutions/tv-wall-solution?sid=S881</a:t>
            </a:r>
            <a:endParaRPr lang="en-US" sz="1200" dirty="0"/>
          </a:p>
        </p:txBody>
      </p:sp>
    </p:spTree>
    <p:extLst>
      <p:ext uri="{BB962C8B-B14F-4D97-AF65-F5344CB8AC3E}">
        <p14:creationId xmlns:p14="http://schemas.microsoft.com/office/powerpoint/2010/main" val="1505642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Comparison of Decoders</a:t>
            </a:r>
            <a:endParaRPr lang="en-US" sz="3200" dirty="0">
              <a:solidFill>
                <a:schemeClr val="tx2">
                  <a:lumMod val="60000"/>
                  <a:lumOff val="40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4049115900"/>
              </p:ext>
            </p:extLst>
          </p:nvPr>
        </p:nvGraphicFramePr>
        <p:xfrm>
          <a:off x="584153" y="1988840"/>
          <a:ext cx="8136904" cy="4676100"/>
        </p:xfrm>
        <a:graphic>
          <a:graphicData uri="http://schemas.openxmlformats.org/drawingml/2006/table">
            <a:tbl>
              <a:tblPr firstRow="1" bandRow="1">
                <a:tableStyleId>{5940675A-B579-460E-94D1-54222C63F5DA}</a:tableStyleId>
              </a:tblPr>
              <a:tblGrid>
                <a:gridCol w="2034226"/>
                <a:gridCol w="2034226"/>
                <a:gridCol w="2034226"/>
                <a:gridCol w="2034226"/>
              </a:tblGrid>
              <a:tr h="455220">
                <a:tc>
                  <a:txBody>
                    <a:bodyPr/>
                    <a:lstStyle/>
                    <a:p>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ECD-1000</a:t>
                      </a:r>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ECD-200</a:t>
                      </a:r>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ZNR-127</a:t>
                      </a:r>
                      <a:endParaRPr lang="en-US" sz="1600" dirty="0">
                        <a:solidFill>
                          <a:schemeClr val="tx1">
                            <a:lumMod val="85000"/>
                            <a:lumOff val="15000"/>
                          </a:schemeClr>
                        </a:solidFill>
                      </a:endParaRPr>
                    </a:p>
                  </a:txBody>
                  <a:tcPr anchor="ctr">
                    <a:solidFill>
                      <a:schemeClr val="bg1">
                        <a:lumMod val="95000"/>
                      </a:schemeClr>
                    </a:solidFill>
                  </a:tcPr>
                </a:tc>
              </a:tr>
              <a:tr h="455220">
                <a:tc>
                  <a:txBody>
                    <a:bodyPr/>
                    <a:lstStyle/>
                    <a:p>
                      <a:r>
                        <a:rPr lang="en-US" sz="1600" dirty="0" smtClean="0">
                          <a:solidFill>
                            <a:schemeClr val="tx1">
                              <a:lumMod val="85000"/>
                              <a:lumOff val="15000"/>
                            </a:schemeClr>
                          </a:solidFill>
                        </a:rPr>
                        <a:t>Display Channels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Display Resolution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1080p</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4K</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1080p</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Compression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 H265</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 H265</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Video</a:t>
                      </a:r>
                      <a:r>
                        <a:rPr lang="en-US" sz="1600" baseline="0" dirty="0" smtClean="0">
                          <a:solidFill>
                            <a:schemeClr val="tx1">
                              <a:lumMod val="85000"/>
                              <a:lumOff val="15000"/>
                            </a:schemeClr>
                          </a:solidFill>
                        </a:rPr>
                        <a:t> Source</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r>
                        <a:rPr lang="en-US" sz="1600" baseline="0" dirty="0" smtClean="0">
                          <a:solidFill>
                            <a:schemeClr val="tx1">
                              <a:lumMod val="85000"/>
                              <a:lumOff val="15000"/>
                            </a:schemeClr>
                          </a:solidFill>
                        </a:rPr>
                        <a:t> or</a:t>
                      </a:r>
                      <a:r>
                        <a:rPr lang="en-US" sz="1600" dirty="0" smtClean="0">
                          <a:solidFill>
                            <a:schemeClr val="tx1">
                              <a:lumMod val="85000"/>
                              <a:lumOff val="15000"/>
                            </a:schemeClr>
                          </a:solidFill>
                        </a:rPr>
                        <a:t> NVR</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r>
                        <a:rPr lang="en-US" sz="1600" baseline="0" dirty="0" smtClean="0">
                          <a:solidFill>
                            <a:schemeClr val="tx1">
                              <a:lumMod val="85000"/>
                              <a:lumOff val="15000"/>
                            </a:schemeClr>
                          </a:solidFill>
                        </a:rPr>
                        <a:t> or NVR</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Manageability</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Over the IP network</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Over the IP</a:t>
                      </a:r>
                      <a:r>
                        <a:rPr lang="en-US" sz="1600" baseline="0" dirty="0" smtClean="0">
                          <a:solidFill>
                            <a:schemeClr val="tx1">
                              <a:lumMod val="85000"/>
                              <a:lumOff val="15000"/>
                            </a:schemeClr>
                          </a:solidFill>
                        </a:rPr>
                        <a:t> network</a:t>
                      </a:r>
                      <a:endParaRPr lang="en-US" sz="1600" dirty="0">
                        <a:solidFill>
                          <a:schemeClr val="tx1">
                            <a:lumMod val="85000"/>
                            <a:lumOff val="15000"/>
                          </a:schemeClr>
                        </a:solidFill>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lumMod val="85000"/>
                              <a:lumOff val="15000"/>
                            </a:schemeClr>
                          </a:solidFill>
                        </a:rPr>
                        <a:t>Over the IP</a:t>
                      </a:r>
                      <a:r>
                        <a:rPr lang="en-US" sz="1600" baseline="0" dirty="0" smtClean="0">
                          <a:solidFill>
                            <a:schemeClr val="tx1">
                              <a:lumMod val="85000"/>
                              <a:lumOff val="15000"/>
                            </a:schemeClr>
                          </a:solidFill>
                        </a:rPr>
                        <a:t> network</a:t>
                      </a:r>
                      <a:endParaRPr lang="en-US" sz="1600" dirty="0" smtClean="0">
                        <a:solidFill>
                          <a:schemeClr val="tx1">
                            <a:lumMod val="85000"/>
                            <a:lumOff val="15000"/>
                          </a:schemeClr>
                        </a:solidFill>
                      </a:endParaRPr>
                    </a:p>
                  </a:txBody>
                  <a:tcPr anchor="ctr"/>
                </a:tc>
              </a:tr>
              <a:tr h="534703">
                <a:tc>
                  <a:txBody>
                    <a:bodyPr/>
                    <a:lstStyle/>
                    <a:p>
                      <a:r>
                        <a:rPr lang="en-US" sz="1600" dirty="0" smtClean="0">
                          <a:solidFill>
                            <a:schemeClr val="tx1">
                              <a:lumMod val="85000"/>
                              <a:lumOff val="15000"/>
                            </a:schemeClr>
                          </a:solidFill>
                        </a:rPr>
                        <a:t>Installation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a:t>
                      </a:r>
                      <a:r>
                        <a:rPr lang="en-US" sz="1600" baseline="0" dirty="0" smtClean="0">
                          <a:solidFill>
                            <a:schemeClr val="tx1">
                              <a:lumMod val="85000"/>
                              <a:lumOff val="15000"/>
                            </a:schemeClr>
                          </a:solidFill>
                        </a:rPr>
                        <a:t> wall, VESA, pole, hidden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 wall, VESA, pole, hidden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 hidden</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Digital</a:t>
                      </a:r>
                      <a:r>
                        <a:rPr lang="en-US" sz="1600" baseline="0" dirty="0" smtClean="0">
                          <a:solidFill>
                            <a:schemeClr val="tx1">
                              <a:lumMod val="85000"/>
                              <a:lumOff val="15000"/>
                            </a:schemeClr>
                          </a:solidFill>
                        </a:rPr>
                        <a:t> Signage Mode</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NDAA Compliant</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TAA, Made in Taiwan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r>
            </a:tbl>
          </a:graphicData>
        </a:graphic>
      </p:graphicFrame>
    </p:spTree>
    <p:extLst>
      <p:ext uri="{BB962C8B-B14F-4D97-AF65-F5344CB8AC3E}">
        <p14:creationId xmlns:p14="http://schemas.microsoft.com/office/powerpoint/2010/main" val="9639082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Installation based on the example of ECD-1000</a:t>
            </a:r>
            <a:endParaRPr lang="en-US" sz="3200" dirty="0">
              <a:solidFill>
                <a:schemeClr val="tx2">
                  <a:lumMod val="60000"/>
                  <a:lumOff val="40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249857993"/>
              </p:ext>
            </p:extLst>
          </p:nvPr>
        </p:nvGraphicFramePr>
        <p:xfrm>
          <a:off x="395536" y="1916832"/>
          <a:ext cx="8136903" cy="4794840"/>
        </p:xfrm>
        <a:graphic>
          <a:graphicData uri="http://schemas.openxmlformats.org/drawingml/2006/table">
            <a:tbl>
              <a:tblPr firstRow="1" bandRow="1">
                <a:tableStyleId>{5940675A-B579-460E-94D1-54222C63F5DA}</a:tableStyleId>
              </a:tblPr>
              <a:tblGrid>
                <a:gridCol w="2088232"/>
                <a:gridCol w="3336370"/>
                <a:gridCol w="2712301"/>
              </a:tblGrid>
              <a:tr h="370840">
                <a:tc>
                  <a:txBody>
                    <a:bodyPr/>
                    <a:lstStyle/>
                    <a:p>
                      <a:r>
                        <a:rPr lang="en-US" dirty="0" smtClean="0"/>
                        <a:t>Installation Method</a:t>
                      </a:r>
                      <a:endParaRPr lang="en-US" dirty="0"/>
                    </a:p>
                  </a:txBody>
                  <a:tcPr anchor="ctr">
                    <a:solidFill>
                      <a:schemeClr val="bg1">
                        <a:lumMod val="95000"/>
                      </a:schemeClr>
                    </a:solidFill>
                  </a:tcPr>
                </a:tc>
                <a:tc>
                  <a:txBody>
                    <a:bodyPr/>
                    <a:lstStyle/>
                    <a:p>
                      <a:r>
                        <a:rPr lang="en-US" dirty="0" smtClean="0"/>
                        <a:t>Description</a:t>
                      </a:r>
                      <a:endParaRPr lang="en-US" dirty="0"/>
                    </a:p>
                  </a:txBody>
                  <a:tcPr anchor="ctr">
                    <a:solidFill>
                      <a:schemeClr val="bg1">
                        <a:lumMod val="95000"/>
                      </a:schemeClr>
                    </a:solidFill>
                  </a:tcPr>
                </a:tc>
                <a:tc>
                  <a:txBody>
                    <a:bodyPr/>
                    <a:lstStyle/>
                    <a:p>
                      <a:r>
                        <a:rPr lang="en-US" dirty="0" smtClean="0"/>
                        <a:t>Additional</a:t>
                      </a:r>
                      <a:r>
                        <a:rPr lang="en-US" baseline="0" dirty="0" smtClean="0"/>
                        <a:t> Info</a:t>
                      </a:r>
                      <a:endParaRPr lang="en-US" dirty="0"/>
                    </a:p>
                  </a:txBody>
                  <a:tcPr anchor="ctr">
                    <a:solidFill>
                      <a:schemeClr val="bg1">
                        <a:lumMod val="95000"/>
                      </a:schemeClr>
                    </a:solidFill>
                  </a:tcPr>
                </a:tc>
              </a:tr>
              <a:tr h="1645384">
                <a:tc>
                  <a:txBody>
                    <a:bodyPr/>
                    <a:lstStyle/>
                    <a:p>
                      <a:r>
                        <a:rPr lang="en-US" dirty="0" smtClean="0"/>
                        <a:t>VESA</a:t>
                      </a:r>
                      <a:r>
                        <a:rPr lang="en-US" baseline="0" dirty="0" smtClean="0"/>
                        <a:t> Mount</a:t>
                      </a:r>
                      <a:endParaRPr lang="en-US" dirty="0"/>
                    </a:p>
                  </a:txBody>
                  <a:tcPr anchor="ctr"/>
                </a:tc>
                <a:tc>
                  <a:txBody>
                    <a:bodyPr/>
                    <a:lstStyle/>
                    <a:p>
                      <a:r>
                        <a:rPr lang="en-US" baseline="0" dirty="0" smtClean="0"/>
                        <a:t>Placed between the VESA 10x10 mount and the TV panel. The special bolts included in the package. Very durable metal chassis.</a:t>
                      </a:r>
                      <a:endParaRPr lang="en-US" dirty="0"/>
                    </a:p>
                  </a:txBody>
                  <a:tcPr anchor="ctr"/>
                </a:tc>
                <a:tc>
                  <a:txBody>
                    <a:bodyPr/>
                    <a:lstStyle/>
                    <a:p>
                      <a:endParaRPr lang="en-US" dirty="0"/>
                    </a:p>
                  </a:txBody>
                  <a:tcPr anchor="ctr"/>
                </a:tc>
              </a:tr>
              <a:tr h="1224136">
                <a:tc>
                  <a:txBody>
                    <a:bodyPr/>
                    <a:lstStyle/>
                    <a:p>
                      <a:r>
                        <a:rPr lang="en-US" dirty="0" smtClean="0"/>
                        <a:t>Pole</a:t>
                      </a:r>
                      <a:r>
                        <a:rPr lang="en-US" baseline="0" dirty="0" smtClean="0"/>
                        <a:t> Mount</a:t>
                      </a:r>
                      <a:endParaRPr lang="en-US" dirty="0"/>
                    </a:p>
                  </a:txBody>
                  <a:tcPr anchor="ctr"/>
                </a:tc>
                <a:tc>
                  <a:txBody>
                    <a:bodyPr/>
                    <a:lstStyle/>
                    <a:p>
                      <a:r>
                        <a:rPr lang="en-US" dirty="0" smtClean="0"/>
                        <a:t>For TV panels larger than 10x10 VESA, the pole mount can</a:t>
                      </a:r>
                      <a:r>
                        <a:rPr lang="en-US" baseline="0" dirty="0" smtClean="0"/>
                        <a:t> be used which is included in the package. </a:t>
                      </a:r>
                      <a:endParaRPr lang="en-US" dirty="0"/>
                    </a:p>
                  </a:txBody>
                  <a:tcPr anchor="ctr"/>
                </a:tc>
                <a:tc>
                  <a:txBody>
                    <a:bodyPr/>
                    <a:lstStyle/>
                    <a:p>
                      <a:endParaRPr lang="en-US" dirty="0"/>
                    </a:p>
                  </a:txBody>
                  <a:tcPr anchor="ctr"/>
                </a:tc>
              </a:tr>
              <a:tr h="370840">
                <a:tc>
                  <a:txBody>
                    <a:bodyPr/>
                    <a:lstStyle/>
                    <a:p>
                      <a:r>
                        <a:rPr lang="en-US" dirty="0" smtClean="0"/>
                        <a:t>Surface Mount</a:t>
                      </a:r>
                      <a:endParaRPr lang="en-US" dirty="0"/>
                    </a:p>
                  </a:txBody>
                  <a:tcPr anchor="ctr"/>
                </a:tc>
                <a:tc>
                  <a:txBody>
                    <a:bodyPr/>
                    <a:lstStyle/>
                    <a:p>
                      <a:r>
                        <a:rPr lang="en-US" dirty="0" smtClean="0"/>
                        <a:t>There are additional screw holes for surface</a:t>
                      </a:r>
                      <a:r>
                        <a:rPr lang="en-US" baseline="0" dirty="0" smtClean="0"/>
                        <a:t> mounting.</a:t>
                      </a:r>
                      <a:endParaRPr lang="en-US" dirty="0"/>
                    </a:p>
                  </a:txBody>
                  <a:tcPr anchor="ctr"/>
                </a:tc>
                <a:tc>
                  <a:txBody>
                    <a:bodyPr/>
                    <a:lstStyle/>
                    <a:p>
                      <a:endParaRPr lang="en-US" dirty="0"/>
                    </a:p>
                  </a:txBody>
                  <a:tcPr anchor="ct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Hide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Place it above the drop ceiling (for wall TV panel) or under the desk (desktop TV panel).</a:t>
                      </a:r>
                    </a:p>
                  </a:txBody>
                  <a:tcPr anchor="ctr"/>
                </a:tc>
                <a:tc>
                  <a:txBody>
                    <a:bodyPr/>
                    <a:lstStyle/>
                    <a:p>
                      <a:endParaRPr lang="en-US" dirty="0"/>
                    </a:p>
                  </a:txBody>
                  <a:tcPr anchor="ctr"/>
                </a:tc>
              </a:tr>
            </a:tbl>
          </a:graphicData>
        </a:graphic>
      </p:graphicFrame>
      <p:pic>
        <p:nvPicPr>
          <p:cNvPr id="8194" name="Picture 2" descr="https://download.acti.com/corpweb/DownloadCenter/Ajax/MakeThumbImage.ashx?id=30490&amp;maxHeight=&amp;maxWidth=225&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399995"/>
            <a:ext cx="1486295" cy="14664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p:cNvPicPr>
          <p:nvPr/>
        </p:nvPicPr>
        <p:blipFill rotWithShape="1">
          <a:blip r:embed="rId3" cstate="print"/>
          <a:srcRect t="14263" b="9284"/>
          <a:stretch/>
        </p:blipFill>
        <p:spPr bwMode="auto">
          <a:xfrm>
            <a:off x="6588224" y="4005064"/>
            <a:ext cx="1117346" cy="1101734"/>
          </a:xfrm>
          <a:prstGeom prst="rect">
            <a:avLst/>
          </a:prstGeom>
          <a:noFill/>
          <a:ln w="9525">
            <a:noFill/>
            <a:miter lim="800000"/>
            <a:headEnd/>
            <a:tailEnd/>
          </a:ln>
        </p:spPr>
      </p:pic>
    </p:spTree>
    <p:extLst>
      <p:ext uri="{BB962C8B-B14F-4D97-AF65-F5344CB8AC3E}">
        <p14:creationId xmlns:p14="http://schemas.microsoft.com/office/powerpoint/2010/main" val="1203371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59632" y="2852936"/>
            <a:ext cx="655272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chemeClr val="tx1">
                    <a:lumMod val="85000"/>
                    <a:lumOff val="15000"/>
                  </a:schemeClr>
                </a:solidFill>
              </a:rPr>
              <a:t>Operations Monitoring</a:t>
            </a:r>
            <a:endParaRPr lang="en-US" sz="3200" b="1" dirty="0">
              <a:solidFill>
                <a:schemeClr val="tx1">
                  <a:lumMod val="85000"/>
                  <a:lumOff val="15000"/>
                </a:schemeClr>
              </a:solidFill>
            </a:endParaRPr>
          </a:p>
        </p:txBody>
      </p:sp>
      <p:sp>
        <p:nvSpPr>
          <p:cNvPr id="3" name="TextBox 2"/>
          <p:cNvSpPr txBox="1"/>
          <p:nvPr/>
        </p:nvSpPr>
        <p:spPr>
          <a:xfrm>
            <a:off x="1611075" y="3629146"/>
            <a:ext cx="5688632" cy="400110"/>
          </a:xfrm>
          <a:prstGeom prst="rect">
            <a:avLst/>
          </a:prstGeom>
          <a:noFill/>
        </p:spPr>
        <p:txBody>
          <a:bodyPr wrap="square" rtlCol="0">
            <a:spAutoFit/>
          </a:bodyPr>
          <a:lstStyle/>
          <a:p>
            <a:pPr algn="ctr"/>
            <a:r>
              <a:rPr lang="en-US" sz="2000" b="1" dirty="0">
                <a:solidFill>
                  <a:srgbClr val="C00000"/>
                </a:solidFill>
              </a:rPr>
              <a:t>Observing </a:t>
            </a:r>
            <a:r>
              <a:rPr lang="en-US" sz="2000" b="1" dirty="0" smtClean="0">
                <a:solidFill>
                  <a:srgbClr val="C00000"/>
                </a:solidFill>
              </a:rPr>
              <a:t>the tasks</a:t>
            </a:r>
            <a:endParaRPr lang="en-US" sz="2000" b="1" dirty="0">
              <a:solidFill>
                <a:srgbClr val="C00000"/>
              </a:solidFill>
            </a:endParaRPr>
          </a:p>
        </p:txBody>
      </p:sp>
    </p:spTree>
    <p:extLst>
      <p:ext uri="{BB962C8B-B14F-4D97-AF65-F5344CB8AC3E}">
        <p14:creationId xmlns:p14="http://schemas.microsoft.com/office/powerpoint/2010/main" val="4029131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708920"/>
            <a:ext cx="8640960" cy="2592288"/>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851189"/>
            <a:ext cx="6120681" cy="2246769"/>
          </a:xfrm>
          <a:prstGeom prst="rect">
            <a:avLst/>
          </a:prstGeom>
          <a:noFill/>
        </p:spPr>
        <p:txBody>
          <a:bodyPr wrap="square" rtlCol="0">
            <a:spAutoFit/>
          </a:bodyPr>
          <a:lstStyle/>
          <a:p>
            <a:r>
              <a:rPr lang="en-US" sz="2000" b="1" dirty="0" smtClean="0"/>
              <a:t>Supervising Monitor</a:t>
            </a:r>
            <a:endParaRPr lang="en-US" sz="2000" dirty="0" smtClean="0"/>
          </a:p>
          <a:p>
            <a:r>
              <a:rPr lang="en-US" sz="2000" dirty="0"/>
              <a:t>The supervisors can have the monitors with the video streams from all the critical locations right in front of them. </a:t>
            </a:r>
            <a:endParaRPr lang="en-US" sz="2000" dirty="0" smtClean="0"/>
          </a:p>
          <a:p>
            <a:endParaRPr lang="en-US" sz="2000" dirty="0"/>
          </a:p>
          <a:p>
            <a:r>
              <a:rPr lang="en-US" sz="2000" dirty="0" smtClean="0"/>
              <a:t>That </a:t>
            </a:r>
            <a:r>
              <a:rPr lang="en-US" sz="2000" dirty="0"/>
              <a:t>way they do not have to constantly run between various locations of the production area.</a:t>
            </a:r>
            <a:endParaRPr lang="en-US" dirty="0"/>
          </a:p>
        </p:txBody>
      </p:sp>
      <p:sp>
        <p:nvSpPr>
          <p:cNvPr id="4" name="TextBox 3"/>
          <p:cNvSpPr txBox="1"/>
          <p:nvPr/>
        </p:nvSpPr>
        <p:spPr>
          <a:xfrm>
            <a:off x="467544" y="2852936"/>
            <a:ext cx="2232249" cy="461665"/>
          </a:xfrm>
          <a:prstGeom prst="rect">
            <a:avLst/>
          </a:prstGeom>
          <a:noFill/>
        </p:spPr>
        <p:txBody>
          <a:bodyPr wrap="square" rtlCol="0">
            <a:spAutoFit/>
          </a:bodyPr>
          <a:lstStyle/>
          <a:p>
            <a:r>
              <a:rPr lang="en-US" sz="2400" b="1" dirty="0" smtClean="0">
                <a:solidFill>
                  <a:schemeClr val="accent6">
                    <a:lumMod val="75000"/>
                  </a:schemeClr>
                </a:solidFill>
              </a:rPr>
              <a:t>FACTORY</a:t>
            </a:r>
            <a:endParaRPr lang="en-US" sz="2400" b="1" dirty="0">
              <a:solidFill>
                <a:schemeClr val="accent6">
                  <a:lumMod val="75000"/>
                </a:schemeClr>
              </a:solidFill>
            </a:endParaRPr>
          </a:p>
        </p:txBody>
      </p:sp>
      <p:pic>
        <p:nvPicPr>
          <p:cNvPr id="6146" name="Picture 2" descr="https://download.acti.com/corpweb/DownloadCenter/Ajax/MakeThumbImage.ashx?maxWidth=207&amp;toext=png&amp;id=79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744" y="3314601"/>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07975" y="1772816"/>
            <a:ext cx="8512497" cy="646331"/>
          </a:xfrm>
          <a:prstGeom prst="rect">
            <a:avLst/>
          </a:prstGeom>
          <a:noFill/>
        </p:spPr>
        <p:txBody>
          <a:bodyPr wrap="square" rtlCol="0">
            <a:spAutoFit/>
          </a:bodyPr>
          <a:lstStyle/>
          <a:p>
            <a:r>
              <a:rPr lang="en-US" dirty="0" smtClean="0"/>
              <a:t>The following examples contain the applications where the main objective is not the security of the premises or loss prevention, but rather the inspection of some processes.</a:t>
            </a:r>
            <a:endParaRPr lang="en-US" dirty="0"/>
          </a:p>
        </p:txBody>
      </p:sp>
    </p:spTree>
    <p:extLst>
      <p:ext uri="{BB962C8B-B14F-4D97-AF65-F5344CB8AC3E}">
        <p14:creationId xmlns:p14="http://schemas.microsoft.com/office/powerpoint/2010/main" val="2287580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2592288"/>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275125"/>
            <a:ext cx="6120681" cy="1938992"/>
          </a:xfrm>
          <a:prstGeom prst="rect">
            <a:avLst/>
          </a:prstGeom>
          <a:noFill/>
        </p:spPr>
        <p:txBody>
          <a:bodyPr wrap="square" rtlCol="0">
            <a:spAutoFit/>
          </a:bodyPr>
          <a:lstStyle/>
          <a:p>
            <a:r>
              <a:rPr lang="en-US" sz="2000" b="1" dirty="0" smtClean="0"/>
              <a:t>Interview Monitor</a:t>
            </a:r>
            <a:endParaRPr lang="en-US" sz="2000" dirty="0" smtClean="0"/>
          </a:p>
          <a:p>
            <a:r>
              <a:rPr lang="en-US" sz="2000" dirty="0"/>
              <a:t>The police department or the other government organizations that conduct interviews with the people must have the constant monitoring capabilities for the safety reasons. The monitors connected via ECD-1000 serve this purpose perfectly.</a:t>
            </a:r>
            <a:endParaRPr lang="en-US" dirty="0"/>
          </a:p>
        </p:txBody>
      </p:sp>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smtClean="0">
                <a:solidFill>
                  <a:schemeClr val="accent6">
                    <a:lumMod val="75000"/>
                  </a:schemeClr>
                </a:solidFill>
              </a:rPr>
              <a:t>GOVERNMENT</a:t>
            </a:r>
            <a:endParaRPr lang="en-US" sz="2400" b="1" dirty="0">
              <a:solidFill>
                <a:schemeClr val="accent6">
                  <a:lumMod val="75000"/>
                </a:schemeClr>
              </a:solidFill>
            </a:endParaRPr>
          </a:p>
        </p:txBody>
      </p:sp>
      <p:pic>
        <p:nvPicPr>
          <p:cNvPr id="7170" name="Picture 2" descr="https://download.acti.com/corpweb/DownloadCenter/Ajax/MakeThumbImage.ashx?maxWidth=207&amp;toext=png&amp;id=1616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38537"/>
            <a:ext cx="1971675" cy="134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6066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4392488"/>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9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275125"/>
            <a:ext cx="6120681" cy="4093428"/>
          </a:xfrm>
          <a:prstGeom prst="rect">
            <a:avLst/>
          </a:prstGeom>
          <a:noFill/>
        </p:spPr>
        <p:txBody>
          <a:bodyPr wrap="square" rtlCol="0">
            <a:spAutoFit/>
          </a:bodyPr>
          <a:lstStyle/>
          <a:p>
            <a:r>
              <a:rPr lang="en-US" sz="2000" b="1" dirty="0" smtClean="0"/>
              <a:t>Security Inspection Monitor</a:t>
            </a:r>
            <a:endParaRPr lang="en-US" sz="2000" dirty="0" smtClean="0"/>
          </a:p>
          <a:p>
            <a:r>
              <a:rPr lang="en-US" sz="2000" dirty="0"/>
              <a:t>The security inspection area requires such video monitors so that the officers have better overview of all the activities around that area, including the inspection zone and the queue area before that. </a:t>
            </a:r>
            <a:endParaRPr lang="en-US" sz="2000" dirty="0" smtClean="0"/>
          </a:p>
          <a:p>
            <a:endParaRPr lang="en-US" sz="2000" dirty="0"/>
          </a:p>
          <a:p>
            <a:r>
              <a:rPr lang="en-US" sz="2000" dirty="0" smtClean="0"/>
              <a:t>While </a:t>
            </a:r>
            <a:r>
              <a:rPr lang="en-US" sz="2000" dirty="0"/>
              <a:t>being busy with the inspections, the monitor gives them the additional capabilities to have a hands-free overview of the situation. </a:t>
            </a:r>
            <a:endParaRPr lang="en-US" sz="2000" dirty="0" smtClean="0"/>
          </a:p>
          <a:p>
            <a:endParaRPr lang="en-US" sz="2000" dirty="0"/>
          </a:p>
          <a:p>
            <a:r>
              <a:rPr lang="en-US" sz="2000" dirty="0" smtClean="0"/>
              <a:t>The </a:t>
            </a:r>
            <a:r>
              <a:rPr lang="en-US" sz="2000" dirty="0"/>
              <a:t>public display monitors can also be used in the areas where the travel luggage is processed to make sure there are no incidents there.</a:t>
            </a:r>
            <a:endParaRPr lang="en-US" dirty="0"/>
          </a:p>
        </p:txBody>
      </p:sp>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smtClean="0">
                <a:solidFill>
                  <a:schemeClr val="accent6">
                    <a:lumMod val="75000"/>
                  </a:schemeClr>
                </a:solidFill>
              </a:rPr>
              <a:t>AIRPORT</a:t>
            </a:r>
            <a:endParaRPr lang="en-US" sz="2400" b="1" dirty="0">
              <a:solidFill>
                <a:schemeClr val="accent6">
                  <a:lumMod val="75000"/>
                </a:schemeClr>
              </a:solidFill>
            </a:endParaRPr>
          </a:p>
        </p:txBody>
      </p:sp>
      <p:pic>
        <p:nvPicPr>
          <p:cNvPr id="4098" name="Picture 2" descr="https://download.acti.com/corpweb/DownloadCenter/Ajax/MakeThumbImage.ashx?maxWidth=207&amp;toext=png&amp;id=143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53902"/>
            <a:ext cx="1971675" cy="134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0898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6"/>
            <a:ext cx="8640960" cy="288032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661880"/>
            <a:ext cx="6120681" cy="1631216"/>
          </a:xfrm>
          <a:prstGeom prst="rect">
            <a:avLst/>
          </a:prstGeom>
          <a:noFill/>
        </p:spPr>
        <p:txBody>
          <a:bodyPr wrap="square" rtlCol="0">
            <a:spAutoFit/>
          </a:bodyPr>
          <a:lstStyle/>
          <a:p>
            <a:r>
              <a:rPr lang="en-US" sz="2000" b="1" dirty="0" smtClean="0"/>
              <a:t>Service Desk Monitor</a:t>
            </a:r>
            <a:endParaRPr lang="en-US" sz="2000" dirty="0" smtClean="0"/>
          </a:p>
          <a:p>
            <a:r>
              <a:rPr lang="en-US" sz="2000" dirty="0"/>
              <a:t>The nurses and the receptionists can easily monitor the activities in the lobby, corridors and wards by looking at the screen on the wall with the live video footage from the critical locations.</a:t>
            </a:r>
            <a:endParaRPr lang="en-US" dirty="0"/>
          </a:p>
        </p:txBody>
      </p:sp>
      <p:sp>
        <p:nvSpPr>
          <p:cNvPr id="4" name="TextBox 3"/>
          <p:cNvSpPr txBox="1"/>
          <p:nvPr/>
        </p:nvSpPr>
        <p:spPr>
          <a:xfrm>
            <a:off x="467544" y="2348880"/>
            <a:ext cx="2232249" cy="461665"/>
          </a:xfrm>
          <a:prstGeom prst="rect">
            <a:avLst/>
          </a:prstGeom>
          <a:noFill/>
        </p:spPr>
        <p:txBody>
          <a:bodyPr wrap="square" rtlCol="0">
            <a:spAutoFit/>
          </a:bodyPr>
          <a:lstStyle/>
          <a:p>
            <a:r>
              <a:rPr lang="en-US" sz="2400" b="1" dirty="0" smtClean="0">
                <a:solidFill>
                  <a:schemeClr val="accent6">
                    <a:lumMod val="75000"/>
                  </a:schemeClr>
                </a:solidFill>
              </a:rPr>
              <a:t>HOSPITAL</a:t>
            </a:r>
            <a:endParaRPr lang="en-US" sz="2400" b="1" dirty="0">
              <a:solidFill>
                <a:schemeClr val="accent6">
                  <a:lumMod val="75000"/>
                </a:schemeClr>
              </a:solidFill>
            </a:endParaRPr>
          </a:p>
        </p:txBody>
      </p:sp>
      <p:pic>
        <p:nvPicPr>
          <p:cNvPr id="5122" name="Picture 2" descr="https://download.acti.com/corpweb/DownloadCenter/Ajax/MakeThumbImage.ashx?maxWidth=207&amp;toext=png&amp;id=144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093" y="2805975"/>
            <a:ext cx="1971675" cy="134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8300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2132855"/>
            <a:ext cx="8640960" cy="4307705"/>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2347133"/>
            <a:ext cx="6120681" cy="4093428"/>
          </a:xfrm>
          <a:prstGeom prst="rect">
            <a:avLst/>
          </a:prstGeom>
          <a:noFill/>
        </p:spPr>
        <p:txBody>
          <a:bodyPr wrap="square" rtlCol="0">
            <a:spAutoFit/>
          </a:bodyPr>
          <a:lstStyle/>
          <a:p>
            <a:r>
              <a:rPr lang="en-US" sz="2000" b="1" dirty="0" smtClean="0"/>
              <a:t>Public Display Monitor</a:t>
            </a:r>
            <a:endParaRPr lang="en-US" sz="2000" dirty="0" smtClean="0"/>
          </a:p>
          <a:p>
            <a:r>
              <a:rPr lang="en-US" sz="2000" dirty="0" smtClean="0"/>
              <a:t>ECD-1000 </a:t>
            </a:r>
            <a:r>
              <a:rPr lang="en-US" sz="2000" dirty="0"/>
              <a:t>together with the TV panel is installed in the shopping area with two purposes. It allows the employees to easily monitor the situation between the aisles without leaving the checkout area. </a:t>
            </a:r>
            <a:endParaRPr lang="en-US" sz="2000" dirty="0" smtClean="0"/>
          </a:p>
          <a:p>
            <a:endParaRPr lang="en-US" sz="2000" dirty="0"/>
          </a:p>
          <a:p>
            <a:r>
              <a:rPr lang="en-US" sz="2000" dirty="0" smtClean="0"/>
              <a:t>At </a:t>
            </a:r>
            <a:r>
              <a:rPr lang="en-US" sz="2000" dirty="0"/>
              <a:t>the same time, the potential thieves or robbers will be intimidated by the presence of such public display monitors and they will most likely avoid any illegal activities in the premises</a:t>
            </a:r>
            <a:r>
              <a:rPr lang="en-US" sz="2000" dirty="0" smtClean="0"/>
              <a:t>.</a:t>
            </a:r>
          </a:p>
          <a:p>
            <a:endParaRPr lang="en-US" sz="2000" dirty="0"/>
          </a:p>
          <a:p>
            <a:r>
              <a:rPr lang="en-US" sz="2000" dirty="0" smtClean="0"/>
              <a:t>Part of the screen can be used as the </a:t>
            </a:r>
            <a:r>
              <a:rPr lang="en-US" sz="2000" b="1" dirty="0" smtClean="0"/>
              <a:t>digital signage </a:t>
            </a:r>
            <a:r>
              <a:rPr lang="en-US" sz="2000" dirty="0" smtClean="0"/>
              <a:t>content at the same time.</a:t>
            </a:r>
            <a:endParaRPr lang="en-US" dirty="0"/>
          </a:p>
        </p:txBody>
      </p:sp>
      <p:pic>
        <p:nvPicPr>
          <p:cNvPr id="1028" name="Picture 4" descr="https://download.acti.com/corpweb/DownloadCenter/Ajax/MakeThumbImage.ashx?maxWidth=207&amp;toext=png&amp;id=60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767" y="2738537"/>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7544" y="2276872"/>
            <a:ext cx="2232249" cy="461665"/>
          </a:xfrm>
          <a:prstGeom prst="rect">
            <a:avLst/>
          </a:prstGeom>
          <a:noFill/>
        </p:spPr>
        <p:txBody>
          <a:bodyPr wrap="square" rtlCol="0">
            <a:spAutoFit/>
          </a:bodyPr>
          <a:lstStyle/>
          <a:p>
            <a:r>
              <a:rPr lang="en-US" sz="2400" b="1" dirty="0" smtClean="0">
                <a:solidFill>
                  <a:schemeClr val="accent6">
                    <a:lumMod val="75000"/>
                  </a:schemeClr>
                </a:solidFill>
              </a:rPr>
              <a:t>RETAIL</a:t>
            </a:r>
            <a:endParaRPr lang="en-US" sz="2400" b="1" dirty="0">
              <a:solidFill>
                <a:schemeClr val="accent6">
                  <a:lumMod val="75000"/>
                </a:schemeClr>
              </a:solidFill>
            </a:endParaRPr>
          </a:p>
        </p:txBody>
      </p:sp>
    </p:spTree>
    <p:extLst>
      <p:ext uri="{BB962C8B-B14F-4D97-AF65-F5344CB8AC3E}">
        <p14:creationId xmlns:p14="http://schemas.microsoft.com/office/powerpoint/2010/main" val="40885557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t>SMALL SCALE</a:t>
            </a:r>
            <a:endParaRPr lang="en-US" b="1" dirty="0"/>
          </a:p>
        </p:txBody>
      </p:sp>
      <p:sp>
        <p:nvSpPr>
          <p:cNvPr id="5" name="Rectangle 4"/>
          <p:cNvSpPr/>
          <p:nvPr/>
        </p:nvSpPr>
        <p:spPr>
          <a:xfrm>
            <a:off x="427732" y="2393146"/>
            <a:ext cx="8176715" cy="1477328"/>
          </a:xfrm>
          <a:prstGeom prst="rect">
            <a:avLst/>
          </a:prstGeom>
        </p:spPr>
        <p:txBody>
          <a:bodyPr wrap="square">
            <a:spAutoFit/>
          </a:bodyPr>
          <a:lstStyle/>
          <a:p>
            <a:r>
              <a:rPr lang="en-US" dirty="0" smtClean="0"/>
              <a:t>When there are less than 16 channels to monitor, usually the NVR server itself provides the video feed for the display monitor.</a:t>
            </a:r>
          </a:p>
          <a:p>
            <a:endParaRPr lang="en-US" dirty="0"/>
          </a:p>
          <a:p>
            <a:r>
              <a:rPr lang="en-US" dirty="0" smtClean="0"/>
              <a:t>ACTi has a wide range of NVR servers to choose from. The recommended NVR for this scale are either ENR or ZNR series.</a:t>
            </a:r>
            <a:endParaRPr lang="en-US" dirty="0"/>
          </a:p>
        </p:txBody>
      </p:sp>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78" y="4009576"/>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829" y="4431340"/>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68" y="4935891"/>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169718" y="5083990"/>
            <a:ext cx="1360328"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066183" y="5069974"/>
            <a:ext cx="1360328"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697260" y="5770325"/>
            <a:ext cx="1330299" cy="369332"/>
          </a:xfrm>
          <a:prstGeom prst="rect">
            <a:avLst/>
          </a:prstGeom>
          <a:noFill/>
        </p:spPr>
        <p:txBody>
          <a:bodyPr wrap="square" rtlCol="0">
            <a:spAutoFit/>
          </a:bodyPr>
          <a:lstStyle/>
          <a:p>
            <a:r>
              <a:rPr lang="en-US" b="1" dirty="0" smtClean="0"/>
              <a:t>NVR Server</a:t>
            </a:r>
            <a:endParaRPr lang="en-US" b="1" dirty="0"/>
          </a:p>
        </p:txBody>
      </p:sp>
      <p:sp>
        <p:nvSpPr>
          <p:cNvPr id="18" name="TextBox 17"/>
          <p:cNvSpPr txBox="1"/>
          <p:nvPr/>
        </p:nvSpPr>
        <p:spPr>
          <a:xfrm>
            <a:off x="5199747" y="5106333"/>
            <a:ext cx="1330299" cy="369332"/>
          </a:xfrm>
          <a:prstGeom prst="rect">
            <a:avLst/>
          </a:prstGeom>
          <a:noFill/>
        </p:spPr>
        <p:txBody>
          <a:bodyPr wrap="square" rtlCol="0">
            <a:spAutoFit/>
          </a:bodyPr>
          <a:lstStyle/>
          <a:p>
            <a:r>
              <a:rPr lang="en-US" dirty="0" smtClean="0"/>
              <a:t>HDMI cable</a:t>
            </a:r>
            <a:endParaRPr lang="en-US" dirty="0"/>
          </a:p>
        </p:txBody>
      </p:sp>
      <p:sp>
        <p:nvSpPr>
          <p:cNvPr id="19" name="TextBox 18"/>
          <p:cNvSpPr txBox="1"/>
          <p:nvPr/>
        </p:nvSpPr>
        <p:spPr>
          <a:xfrm>
            <a:off x="7020272" y="5738059"/>
            <a:ext cx="1330299" cy="369332"/>
          </a:xfrm>
          <a:prstGeom prst="rect">
            <a:avLst/>
          </a:prstGeom>
          <a:noFill/>
        </p:spPr>
        <p:txBody>
          <a:bodyPr wrap="square" rtlCol="0">
            <a:spAutoFit/>
          </a:bodyPr>
          <a:lstStyle/>
          <a:p>
            <a:r>
              <a:rPr lang="en-US" b="1" dirty="0" smtClean="0"/>
              <a:t>Monitor</a:t>
            </a:r>
            <a:endParaRPr lang="en-US" b="1" dirty="0"/>
          </a:p>
        </p:txBody>
      </p:sp>
      <p:sp>
        <p:nvSpPr>
          <p:cNvPr id="20" name="TextBox 19"/>
          <p:cNvSpPr txBox="1"/>
          <p:nvPr/>
        </p:nvSpPr>
        <p:spPr>
          <a:xfrm>
            <a:off x="781055" y="5922725"/>
            <a:ext cx="1330299" cy="369332"/>
          </a:xfrm>
          <a:prstGeom prst="rect">
            <a:avLst/>
          </a:prstGeom>
          <a:noFill/>
        </p:spPr>
        <p:txBody>
          <a:bodyPr wrap="square" rtlCol="0">
            <a:spAutoFit/>
          </a:bodyPr>
          <a:lstStyle/>
          <a:p>
            <a:r>
              <a:rPr lang="en-US" b="1" dirty="0" smtClean="0"/>
              <a:t>IP Cameras</a:t>
            </a:r>
            <a:endParaRPr lang="en-US" b="1" dirty="0"/>
          </a:p>
        </p:txBody>
      </p:sp>
      <p:sp>
        <p:nvSpPr>
          <p:cNvPr id="21" name="TextBox 20"/>
          <p:cNvSpPr txBox="1"/>
          <p:nvPr/>
        </p:nvSpPr>
        <p:spPr>
          <a:xfrm>
            <a:off x="2161581" y="5085184"/>
            <a:ext cx="1330299" cy="369332"/>
          </a:xfrm>
          <a:prstGeom prst="rect">
            <a:avLst/>
          </a:prstGeom>
          <a:noFill/>
        </p:spPr>
        <p:txBody>
          <a:bodyPr wrap="square" rtlCol="0">
            <a:spAutoFit/>
          </a:bodyPr>
          <a:lstStyle/>
          <a:p>
            <a:r>
              <a:rPr lang="en-US" dirty="0" smtClean="0"/>
              <a:t>Ethernet</a:t>
            </a:r>
            <a:endParaRPr lang="en-US" dirty="0"/>
          </a:p>
        </p:txBody>
      </p:sp>
      <p:pic>
        <p:nvPicPr>
          <p:cNvPr id="17"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5733" y="4431340"/>
            <a:ext cx="1393315" cy="139331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ando.meritee\Desktop\monitor.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5"/>
              </a:rPr>
              <a:t>https://www.acti.com/solutions/small-scale-video-surveillance-solution?sid=S801</a:t>
            </a:r>
            <a:endParaRPr lang="en-US" sz="1200" dirty="0"/>
          </a:p>
        </p:txBody>
      </p:sp>
    </p:spTree>
    <p:extLst>
      <p:ext uri="{BB962C8B-B14F-4D97-AF65-F5344CB8AC3E}">
        <p14:creationId xmlns:p14="http://schemas.microsoft.com/office/powerpoint/2010/main" val="15683552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SMALL SCALE</a:t>
            </a:r>
            <a:endParaRPr lang="en-US" b="1" dirty="0">
              <a:solidFill>
                <a:schemeClr val="tx1">
                  <a:lumMod val="85000"/>
                  <a:lumOff val="15000"/>
                </a:schemeClr>
              </a:solidFill>
            </a:endParaRPr>
          </a:p>
        </p:txBody>
      </p:sp>
      <p:sp>
        <p:nvSpPr>
          <p:cNvPr id="5" name="Rectangle 4"/>
          <p:cNvSpPr/>
          <p:nvPr/>
        </p:nvSpPr>
        <p:spPr>
          <a:xfrm>
            <a:off x="427732" y="2393146"/>
            <a:ext cx="8176715" cy="1200329"/>
          </a:xfrm>
          <a:prstGeom prst="rect">
            <a:avLst/>
          </a:prstGeom>
        </p:spPr>
        <p:txBody>
          <a:bodyPr wrap="square">
            <a:spAutoFit/>
          </a:bodyPr>
          <a:lstStyle/>
          <a:p>
            <a:r>
              <a:rPr lang="en-US" dirty="0" smtClean="0">
                <a:solidFill>
                  <a:schemeClr val="tx1">
                    <a:lumMod val="85000"/>
                    <a:lumOff val="15000"/>
                  </a:schemeClr>
                </a:solidFill>
              </a:rPr>
              <a:t>The decoder ECD-1000 or ECD-200 or ZNR-127 </a:t>
            </a:r>
            <a:r>
              <a:rPr lang="en-US" dirty="0">
                <a:solidFill>
                  <a:schemeClr val="tx1">
                    <a:lumMod val="85000"/>
                    <a:lumOff val="15000"/>
                  </a:schemeClr>
                </a:solidFill>
              </a:rPr>
              <a:t>can be used together with just a few IP cameras. Even the recorder is not needed in some cases. Those are the temporary locations mostly, such as the passenger traffic screening for possible fever using the thermal IP cameras</a:t>
            </a:r>
            <a:r>
              <a:rPr lang="en-US" dirty="0" smtClean="0">
                <a:solidFill>
                  <a:schemeClr val="tx1">
                    <a:lumMod val="85000"/>
                    <a:lumOff val="15000"/>
                  </a:schemeClr>
                </a:solidFill>
              </a:rPr>
              <a:t>. Each decoder supports up to 16 channels.</a:t>
            </a:r>
            <a:endParaRPr lang="en-US" dirty="0">
              <a:solidFill>
                <a:schemeClr val="tx1">
                  <a:lumMod val="85000"/>
                  <a:lumOff val="15000"/>
                </a:schemeClr>
              </a:solidFill>
            </a:endParaRPr>
          </a:p>
        </p:txBody>
      </p:sp>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78" y="4009576"/>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829" y="4431340"/>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68" y="4935891"/>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169718" y="5083990"/>
            <a:ext cx="1360328"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066183" y="5069974"/>
            <a:ext cx="1360328"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199747" y="5106333"/>
            <a:ext cx="1330299" cy="307777"/>
          </a:xfrm>
          <a:prstGeom prst="rect">
            <a:avLst/>
          </a:prstGeom>
          <a:noFill/>
        </p:spPr>
        <p:txBody>
          <a:bodyPr wrap="square" rtlCol="0">
            <a:spAutoFit/>
          </a:bodyPr>
          <a:lstStyle/>
          <a:p>
            <a:r>
              <a:rPr lang="en-US" sz="1400" dirty="0" smtClean="0">
                <a:solidFill>
                  <a:schemeClr val="tx1">
                    <a:lumMod val="85000"/>
                    <a:lumOff val="15000"/>
                  </a:schemeClr>
                </a:solidFill>
              </a:rPr>
              <a:t>HDMI cable</a:t>
            </a:r>
            <a:endParaRPr lang="en-US" sz="1400" dirty="0">
              <a:solidFill>
                <a:schemeClr val="tx1">
                  <a:lumMod val="85000"/>
                  <a:lumOff val="15000"/>
                </a:schemeClr>
              </a:solidFill>
            </a:endParaRPr>
          </a:p>
        </p:txBody>
      </p:sp>
      <p:sp>
        <p:nvSpPr>
          <p:cNvPr id="19" name="TextBox 18"/>
          <p:cNvSpPr txBox="1"/>
          <p:nvPr/>
        </p:nvSpPr>
        <p:spPr>
          <a:xfrm>
            <a:off x="7020272" y="5738059"/>
            <a:ext cx="1330299" cy="369332"/>
          </a:xfrm>
          <a:prstGeom prst="rect">
            <a:avLst/>
          </a:prstGeom>
          <a:noFill/>
        </p:spPr>
        <p:txBody>
          <a:bodyPr wrap="square" rtlCol="0">
            <a:spAutoFit/>
          </a:bodyPr>
          <a:lstStyle/>
          <a:p>
            <a:r>
              <a:rPr lang="en-US" b="1" dirty="0" smtClean="0">
                <a:solidFill>
                  <a:schemeClr val="tx1">
                    <a:lumMod val="85000"/>
                    <a:lumOff val="15000"/>
                  </a:schemeClr>
                </a:solidFill>
              </a:rPr>
              <a:t>Monitor</a:t>
            </a:r>
            <a:endParaRPr lang="en-US" b="1" dirty="0">
              <a:solidFill>
                <a:schemeClr val="tx1">
                  <a:lumMod val="85000"/>
                  <a:lumOff val="15000"/>
                </a:schemeClr>
              </a:solidFill>
            </a:endParaRPr>
          </a:p>
        </p:txBody>
      </p:sp>
      <p:sp>
        <p:nvSpPr>
          <p:cNvPr id="20" name="TextBox 19"/>
          <p:cNvSpPr txBox="1"/>
          <p:nvPr/>
        </p:nvSpPr>
        <p:spPr>
          <a:xfrm>
            <a:off x="781055" y="5922725"/>
            <a:ext cx="1330299" cy="369332"/>
          </a:xfrm>
          <a:prstGeom prst="rect">
            <a:avLst/>
          </a:prstGeom>
          <a:noFill/>
        </p:spPr>
        <p:txBody>
          <a:bodyPr wrap="square" rtlCol="0">
            <a:spAutoFit/>
          </a:bodyPr>
          <a:lstStyle/>
          <a:p>
            <a:r>
              <a:rPr lang="en-US" b="1" dirty="0" smtClean="0">
                <a:solidFill>
                  <a:schemeClr val="tx1">
                    <a:lumMod val="85000"/>
                    <a:lumOff val="15000"/>
                  </a:schemeClr>
                </a:solidFill>
              </a:rPr>
              <a:t>IP Cameras</a:t>
            </a:r>
            <a:endParaRPr lang="en-US" b="1" dirty="0">
              <a:solidFill>
                <a:schemeClr val="tx1">
                  <a:lumMod val="85000"/>
                  <a:lumOff val="15000"/>
                </a:schemeClr>
              </a:solidFill>
            </a:endParaRPr>
          </a:p>
        </p:txBody>
      </p:sp>
      <p:sp>
        <p:nvSpPr>
          <p:cNvPr id="21" name="TextBox 20"/>
          <p:cNvSpPr txBox="1"/>
          <p:nvPr/>
        </p:nvSpPr>
        <p:spPr>
          <a:xfrm>
            <a:off x="2161581" y="5085184"/>
            <a:ext cx="1330299" cy="307777"/>
          </a:xfrm>
          <a:prstGeom prst="rect">
            <a:avLst/>
          </a:prstGeom>
          <a:noFill/>
        </p:spPr>
        <p:txBody>
          <a:bodyPr wrap="square" rtlCol="0">
            <a:spAutoFit/>
          </a:bodyPr>
          <a:lstStyle/>
          <a:p>
            <a:r>
              <a:rPr lang="en-US" sz="1400" dirty="0" smtClean="0">
                <a:solidFill>
                  <a:schemeClr val="tx1">
                    <a:lumMod val="85000"/>
                    <a:lumOff val="15000"/>
                  </a:schemeClr>
                </a:solidFill>
              </a:rPr>
              <a:t>Ethernet</a:t>
            </a:r>
            <a:endParaRPr lang="en-US" dirty="0">
              <a:solidFill>
                <a:schemeClr val="tx1">
                  <a:lumMod val="85000"/>
                  <a:lumOff val="15000"/>
                </a:schemeClr>
              </a:solidFill>
            </a:endParaRPr>
          </a:p>
        </p:txBody>
      </p:sp>
      <p:grpSp>
        <p:nvGrpSpPr>
          <p:cNvPr id="4" name="Group 3"/>
          <p:cNvGrpSpPr/>
          <p:nvPr/>
        </p:nvGrpSpPr>
        <p:grpSpPr>
          <a:xfrm>
            <a:off x="6804248" y="4583453"/>
            <a:ext cx="1282314" cy="1089089"/>
            <a:chOff x="6804248" y="4583453"/>
            <a:chExt cx="1282314" cy="1089089"/>
          </a:xfrm>
        </p:grpSpPr>
        <p:pic>
          <p:nvPicPr>
            <p:cNvPr id="3074" name="Picture 2" descr="C:\Users\ando.meritee\Desktop\monitor.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3"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4670986"/>
            <a:ext cx="1066035" cy="106603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2483768" y="5733256"/>
            <a:ext cx="3600400"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6"/>
              </a:rPr>
              <a:t>ECD-1000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7"/>
              </a:rPr>
              <a:t>ECD-200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8"/>
              </a:rPr>
              <a:t>ZNR-127</a:t>
            </a:r>
            <a:endParaRPr lang="en-US" dirty="0" smtClean="0">
              <a:solidFill>
                <a:schemeClr val="tx1">
                  <a:lumMod val="85000"/>
                  <a:lumOff val="15000"/>
                </a:schemeClr>
              </a:solidFill>
            </a:endParaRPr>
          </a:p>
          <a:p>
            <a:pPr algn="ctr"/>
            <a:r>
              <a:rPr lang="en-US" dirty="0" smtClean="0">
                <a:solidFill>
                  <a:schemeClr val="tx1">
                    <a:lumMod val="85000"/>
                    <a:lumOff val="15000"/>
                  </a:schemeClr>
                </a:solidFill>
              </a:rPr>
              <a:t>(decoder)</a:t>
            </a:r>
            <a:r>
              <a:rPr lang="en-US" b="1" dirty="0" smtClean="0">
                <a:solidFill>
                  <a:schemeClr val="tx1">
                    <a:lumMod val="85000"/>
                    <a:lumOff val="15000"/>
                  </a:schemeClr>
                </a:solidFill>
              </a:rPr>
              <a:t> </a:t>
            </a:r>
          </a:p>
        </p:txBody>
      </p:sp>
      <p:sp>
        <p:nvSpPr>
          <p:cNvPr id="25" name="TextBox 24"/>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9"/>
              </a:rPr>
              <a:t>https://www.acti.com/solutions/small-scale-video-surveillance-solution?sid=S807</a:t>
            </a:r>
            <a:endParaRPr lang="en-US" sz="1200" dirty="0"/>
          </a:p>
        </p:txBody>
      </p:sp>
    </p:spTree>
    <p:extLst>
      <p:ext uri="{BB962C8B-B14F-4D97-AF65-F5344CB8AC3E}">
        <p14:creationId xmlns:p14="http://schemas.microsoft.com/office/powerpoint/2010/main" val="38103346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SMALL SCALE</a:t>
            </a:r>
            <a:endParaRPr lang="en-US" b="1" dirty="0">
              <a:solidFill>
                <a:schemeClr val="tx1">
                  <a:lumMod val="85000"/>
                  <a:lumOff val="15000"/>
                </a:schemeClr>
              </a:solidFill>
            </a:endParaRPr>
          </a:p>
        </p:txBody>
      </p:sp>
      <p:sp>
        <p:nvSpPr>
          <p:cNvPr id="5" name="Rectangle 4"/>
          <p:cNvSpPr/>
          <p:nvPr/>
        </p:nvSpPr>
        <p:spPr>
          <a:xfrm>
            <a:off x="427732" y="2393146"/>
            <a:ext cx="8176715" cy="646331"/>
          </a:xfrm>
          <a:prstGeom prst="rect">
            <a:avLst/>
          </a:prstGeom>
        </p:spPr>
        <p:txBody>
          <a:bodyPr wrap="square">
            <a:spAutoFit/>
          </a:bodyPr>
          <a:lstStyle/>
          <a:p>
            <a:r>
              <a:rPr lang="en-US" dirty="0" smtClean="0">
                <a:solidFill>
                  <a:schemeClr val="tx1">
                    <a:lumMod val="85000"/>
                    <a:lumOff val="15000"/>
                  </a:schemeClr>
                </a:solidFill>
              </a:rPr>
              <a:t>Another possibility is to use the decoder for the solution that also includes the joystick for the PTZ control.</a:t>
            </a:r>
            <a:endParaRPr lang="en-US" dirty="0">
              <a:solidFill>
                <a:schemeClr val="tx1">
                  <a:lumMod val="85000"/>
                  <a:lumOff val="15000"/>
                </a:schemeClr>
              </a:solidFill>
            </a:endParaRPr>
          </a:p>
        </p:txBody>
      </p:sp>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78" y="4009576"/>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829" y="4431340"/>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68" y="4935891"/>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a:off x="5169718" y="5083990"/>
            <a:ext cx="1360328"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066183" y="5069974"/>
            <a:ext cx="1360328"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199747" y="5106333"/>
            <a:ext cx="1330299" cy="307777"/>
          </a:xfrm>
          <a:prstGeom prst="rect">
            <a:avLst/>
          </a:prstGeom>
          <a:noFill/>
        </p:spPr>
        <p:txBody>
          <a:bodyPr wrap="square" rtlCol="0">
            <a:spAutoFit/>
          </a:bodyPr>
          <a:lstStyle/>
          <a:p>
            <a:r>
              <a:rPr lang="en-US" sz="1400" dirty="0" smtClean="0">
                <a:solidFill>
                  <a:schemeClr val="tx1">
                    <a:lumMod val="85000"/>
                    <a:lumOff val="15000"/>
                  </a:schemeClr>
                </a:solidFill>
              </a:rPr>
              <a:t>HDMI cable</a:t>
            </a:r>
            <a:endParaRPr lang="en-US" sz="1400" dirty="0">
              <a:solidFill>
                <a:schemeClr val="tx1">
                  <a:lumMod val="85000"/>
                  <a:lumOff val="15000"/>
                </a:schemeClr>
              </a:solidFill>
            </a:endParaRPr>
          </a:p>
        </p:txBody>
      </p:sp>
      <p:sp>
        <p:nvSpPr>
          <p:cNvPr id="19" name="TextBox 18"/>
          <p:cNvSpPr txBox="1"/>
          <p:nvPr/>
        </p:nvSpPr>
        <p:spPr>
          <a:xfrm>
            <a:off x="7020272" y="5738059"/>
            <a:ext cx="1330299" cy="369332"/>
          </a:xfrm>
          <a:prstGeom prst="rect">
            <a:avLst/>
          </a:prstGeom>
          <a:noFill/>
        </p:spPr>
        <p:txBody>
          <a:bodyPr wrap="square" rtlCol="0">
            <a:spAutoFit/>
          </a:bodyPr>
          <a:lstStyle/>
          <a:p>
            <a:r>
              <a:rPr lang="en-US" b="1" dirty="0" smtClean="0">
                <a:solidFill>
                  <a:schemeClr val="tx1">
                    <a:lumMod val="85000"/>
                    <a:lumOff val="15000"/>
                  </a:schemeClr>
                </a:solidFill>
              </a:rPr>
              <a:t>Monitor</a:t>
            </a:r>
            <a:endParaRPr lang="en-US" b="1" dirty="0">
              <a:solidFill>
                <a:schemeClr val="tx1">
                  <a:lumMod val="85000"/>
                  <a:lumOff val="15000"/>
                </a:schemeClr>
              </a:solidFill>
            </a:endParaRPr>
          </a:p>
        </p:txBody>
      </p:sp>
      <p:sp>
        <p:nvSpPr>
          <p:cNvPr id="20" name="TextBox 19"/>
          <p:cNvSpPr txBox="1"/>
          <p:nvPr/>
        </p:nvSpPr>
        <p:spPr>
          <a:xfrm>
            <a:off x="781055" y="5922725"/>
            <a:ext cx="1330299" cy="369332"/>
          </a:xfrm>
          <a:prstGeom prst="rect">
            <a:avLst/>
          </a:prstGeom>
          <a:noFill/>
        </p:spPr>
        <p:txBody>
          <a:bodyPr wrap="square" rtlCol="0">
            <a:spAutoFit/>
          </a:bodyPr>
          <a:lstStyle/>
          <a:p>
            <a:r>
              <a:rPr lang="en-US" b="1" dirty="0" smtClean="0">
                <a:solidFill>
                  <a:schemeClr val="tx1">
                    <a:lumMod val="85000"/>
                    <a:lumOff val="15000"/>
                  </a:schemeClr>
                </a:solidFill>
              </a:rPr>
              <a:t>IP Cameras</a:t>
            </a:r>
            <a:endParaRPr lang="en-US" b="1" dirty="0">
              <a:solidFill>
                <a:schemeClr val="tx1">
                  <a:lumMod val="85000"/>
                  <a:lumOff val="15000"/>
                </a:schemeClr>
              </a:solidFill>
            </a:endParaRPr>
          </a:p>
        </p:txBody>
      </p:sp>
      <p:sp>
        <p:nvSpPr>
          <p:cNvPr id="21" name="TextBox 20"/>
          <p:cNvSpPr txBox="1"/>
          <p:nvPr/>
        </p:nvSpPr>
        <p:spPr>
          <a:xfrm>
            <a:off x="2161581" y="5085184"/>
            <a:ext cx="1330299" cy="307777"/>
          </a:xfrm>
          <a:prstGeom prst="rect">
            <a:avLst/>
          </a:prstGeom>
          <a:noFill/>
        </p:spPr>
        <p:txBody>
          <a:bodyPr wrap="square" rtlCol="0">
            <a:spAutoFit/>
          </a:bodyPr>
          <a:lstStyle/>
          <a:p>
            <a:r>
              <a:rPr lang="en-US" sz="1400" dirty="0" smtClean="0">
                <a:solidFill>
                  <a:schemeClr val="tx1">
                    <a:lumMod val="85000"/>
                    <a:lumOff val="15000"/>
                  </a:schemeClr>
                </a:solidFill>
              </a:rPr>
              <a:t>Ethernet</a:t>
            </a:r>
            <a:endParaRPr lang="en-US" dirty="0">
              <a:solidFill>
                <a:schemeClr val="tx1">
                  <a:lumMod val="85000"/>
                  <a:lumOff val="15000"/>
                </a:schemeClr>
              </a:solidFill>
            </a:endParaRPr>
          </a:p>
        </p:txBody>
      </p:sp>
      <p:grpSp>
        <p:nvGrpSpPr>
          <p:cNvPr id="4" name="Group 3"/>
          <p:cNvGrpSpPr/>
          <p:nvPr/>
        </p:nvGrpSpPr>
        <p:grpSpPr>
          <a:xfrm>
            <a:off x="6804248" y="4583453"/>
            <a:ext cx="1282314" cy="1089089"/>
            <a:chOff x="6804248" y="4583453"/>
            <a:chExt cx="1282314" cy="1089089"/>
          </a:xfrm>
        </p:grpSpPr>
        <p:pic>
          <p:nvPicPr>
            <p:cNvPr id="3074" name="Picture 2" descr="C:\Users\ando.meritee\Desktop\monitor.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3"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4670986"/>
            <a:ext cx="1066035" cy="106603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2483768" y="5733256"/>
            <a:ext cx="3600400"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6"/>
              </a:rPr>
              <a:t>ECD-1000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7"/>
              </a:rPr>
              <a:t>ECD-200</a:t>
            </a:r>
            <a:endParaRPr lang="en-US" dirty="0" smtClean="0">
              <a:solidFill>
                <a:schemeClr val="tx1">
                  <a:lumMod val="85000"/>
                  <a:lumOff val="15000"/>
                </a:schemeClr>
              </a:solidFill>
            </a:endParaRPr>
          </a:p>
          <a:p>
            <a:pPr algn="ctr"/>
            <a:r>
              <a:rPr lang="en-US" dirty="0" smtClean="0">
                <a:solidFill>
                  <a:schemeClr val="tx1">
                    <a:lumMod val="85000"/>
                    <a:lumOff val="15000"/>
                  </a:schemeClr>
                </a:solidFill>
              </a:rPr>
              <a:t>(decoder)</a:t>
            </a:r>
            <a:r>
              <a:rPr lang="en-US" b="1" dirty="0" smtClean="0">
                <a:solidFill>
                  <a:schemeClr val="tx1">
                    <a:lumMod val="85000"/>
                    <a:lumOff val="15000"/>
                  </a:schemeClr>
                </a:solidFill>
              </a:rPr>
              <a:t> </a:t>
            </a:r>
          </a:p>
        </p:txBody>
      </p:sp>
      <p:pic>
        <p:nvPicPr>
          <p:cNvPr id="1026" name="Picture 2" descr="https://download.acti.com/corpweb/DownloadCenter/Ajax/MakeThumbImage.ashx?t=%5b%22Product+Images%22%5d&amp;p=%5b%22PJSK-0100%22%5d&amp;tDef=%5b%22Coming+Soon%22%5d&amp;ext=png&amp;maxWidth=240&amp;toext=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52673" y="3314354"/>
            <a:ext cx="759687" cy="759687"/>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6700697" y="4009576"/>
            <a:ext cx="1662689" cy="369332"/>
          </a:xfrm>
          <a:prstGeom prst="rect">
            <a:avLst/>
          </a:prstGeom>
          <a:noFill/>
        </p:spPr>
        <p:txBody>
          <a:bodyPr wrap="square" rtlCol="0">
            <a:spAutoFit/>
          </a:bodyPr>
          <a:lstStyle/>
          <a:p>
            <a:r>
              <a:rPr lang="en-US" b="1" dirty="0" smtClean="0">
                <a:solidFill>
                  <a:schemeClr val="tx1">
                    <a:lumMod val="85000"/>
                    <a:lumOff val="15000"/>
                  </a:schemeClr>
                </a:solidFill>
              </a:rPr>
              <a:t>PTZ Controller</a:t>
            </a:r>
            <a:endParaRPr lang="en-US" b="1" dirty="0">
              <a:solidFill>
                <a:schemeClr val="tx1">
                  <a:lumMod val="85000"/>
                  <a:lumOff val="15000"/>
                </a:schemeClr>
              </a:solidFill>
            </a:endParaRPr>
          </a:p>
        </p:txBody>
      </p:sp>
      <p:cxnSp>
        <p:nvCxnSpPr>
          <p:cNvPr id="26" name="Straight Arrow Connector 25"/>
          <p:cNvCxnSpPr/>
          <p:nvPr/>
        </p:nvCxnSpPr>
        <p:spPr>
          <a:xfrm flipH="1">
            <a:off x="4841820" y="3861048"/>
            <a:ext cx="2102954" cy="1010368"/>
          </a:xfrm>
          <a:prstGeom prst="straightConnector1">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927519" y="4345359"/>
            <a:ext cx="773178" cy="307777"/>
          </a:xfrm>
          <a:prstGeom prst="rect">
            <a:avLst/>
          </a:prstGeom>
          <a:noFill/>
        </p:spPr>
        <p:txBody>
          <a:bodyPr wrap="square" rtlCol="0">
            <a:spAutoFit/>
          </a:bodyPr>
          <a:lstStyle/>
          <a:p>
            <a:r>
              <a:rPr lang="en-US" sz="1400" dirty="0" smtClean="0">
                <a:solidFill>
                  <a:schemeClr val="tx1">
                    <a:lumMod val="85000"/>
                    <a:lumOff val="15000"/>
                  </a:schemeClr>
                </a:solidFill>
              </a:rPr>
              <a:t>USB</a:t>
            </a:r>
            <a:endParaRPr lang="en-US" sz="1400" dirty="0">
              <a:solidFill>
                <a:schemeClr val="tx1">
                  <a:lumMod val="85000"/>
                  <a:lumOff val="15000"/>
                </a:schemeClr>
              </a:solidFill>
            </a:endParaRPr>
          </a:p>
        </p:txBody>
      </p:sp>
      <p:sp>
        <p:nvSpPr>
          <p:cNvPr id="28" name="TextBox 27"/>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9"/>
              </a:rPr>
              <a:t>https://www.acti.com/solutions/small-scale-video-surveillance-solution?sid=S806</a:t>
            </a:r>
            <a:endParaRPr lang="en-US" sz="1200" dirty="0"/>
          </a:p>
        </p:txBody>
      </p:sp>
    </p:spTree>
    <p:extLst>
      <p:ext uri="{BB962C8B-B14F-4D97-AF65-F5344CB8AC3E}">
        <p14:creationId xmlns:p14="http://schemas.microsoft.com/office/powerpoint/2010/main" val="35127651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MEDIUM SCALE</a:t>
            </a:r>
            <a:endParaRPr lang="en-US" b="1" dirty="0">
              <a:solidFill>
                <a:schemeClr val="tx1">
                  <a:lumMod val="85000"/>
                  <a:lumOff val="15000"/>
                </a:schemeClr>
              </a:solidFill>
            </a:endParaRPr>
          </a:p>
        </p:txBody>
      </p:sp>
      <p:sp>
        <p:nvSpPr>
          <p:cNvPr id="5" name="Rectangle 4"/>
          <p:cNvSpPr/>
          <p:nvPr/>
        </p:nvSpPr>
        <p:spPr>
          <a:xfrm>
            <a:off x="427732" y="2393146"/>
            <a:ext cx="8176715" cy="1200329"/>
          </a:xfrm>
          <a:prstGeom prst="rect">
            <a:avLst/>
          </a:prstGeom>
        </p:spPr>
        <p:txBody>
          <a:bodyPr wrap="square">
            <a:spAutoFit/>
          </a:bodyPr>
          <a:lstStyle/>
          <a:p>
            <a:r>
              <a:rPr lang="en-US" dirty="0" smtClean="0">
                <a:solidFill>
                  <a:schemeClr val="tx1">
                    <a:lumMod val="85000"/>
                    <a:lumOff val="15000"/>
                  </a:schemeClr>
                </a:solidFill>
              </a:rPr>
              <a:t>When multiple screens are needed for the best possible overview, most of them can be the passive screens with the live view only, without keyboard and mouse controls. For those screens the ECD-1000 or ECD-200 decoders can be used. When incidents happen, those can be investigated using the NVR client display instead.</a:t>
            </a:r>
            <a:endParaRPr lang="en-US" dirty="0">
              <a:solidFill>
                <a:schemeClr val="tx1">
                  <a:lumMod val="85000"/>
                  <a:lumOff val="15000"/>
                </a:schemeClr>
              </a:solidFill>
            </a:endParaRPr>
          </a:p>
        </p:txBody>
      </p:sp>
      <p:pic>
        <p:nvPicPr>
          <p:cNvPr id="921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6125" y="5049325"/>
            <a:ext cx="1066035" cy="1066036"/>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63" y="4386879"/>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688" y="4808643"/>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427" y="5313194"/>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6012160" y="5461293"/>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08411" y="5447277"/>
            <a:ext cx="856272"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355976" y="6115361"/>
            <a:ext cx="2448272"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4"/>
              </a:rPr>
              <a:t>ECD-1000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5"/>
              </a:rPr>
              <a:t>ECD-200</a:t>
            </a:r>
            <a:endParaRPr lang="en-US" dirty="0" smtClean="0">
              <a:solidFill>
                <a:schemeClr val="tx1">
                  <a:lumMod val="85000"/>
                  <a:lumOff val="15000"/>
                </a:schemeClr>
              </a:solidFill>
            </a:endParaRPr>
          </a:p>
          <a:p>
            <a:pPr algn="ctr"/>
            <a:r>
              <a:rPr lang="en-US" dirty="0" smtClean="0">
                <a:solidFill>
                  <a:schemeClr val="tx1">
                    <a:lumMod val="85000"/>
                    <a:lumOff val="15000"/>
                  </a:schemeClr>
                </a:solidFill>
              </a:rPr>
              <a:t>(decoder)</a:t>
            </a:r>
            <a:r>
              <a:rPr lang="en-US" b="1" dirty="0" smtClean="0">
                <a:solidFill>
                  <a:schemeClr val="tx1">
                    <a:lumMod val="85000"/>
                    <a:lumOff val="15000"/>
                  </a:schemeClr>
                </a:solidFill>
              </a:rPr>
              <a:t> </a:t>
            </a:r>
          </a:p>
        </p:txBody>
      </p:sp>
      <p:sp>
        <p:nvSpPr>
          <p:cNvPr id="18" name="TextBox 17"/>
          <p:cNvSpPr txBox="1"/>
          <p:nvPr/>
        </p:nvSpPr>
        <p:spPr>
          <a:xfrm>
            <a:off x="6050013" y="5472795"/>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19" name="TextBox 18"/>
          <p:cNvSpPr txBox="1"/>
          <p:nvPr/>
        </p:nvSpPr>
        <p:spPr>
          <a:xfrm>
            <a:off x="7020272" y="6115362"/>
            <a:ext cx="1330299" cy="369332"/>
          </a:xfrm>
          <a:prstGeom prst="rect">
            <a:avLst/>
          </a:prstGeom>
          <a:noFill/>
        </p:spPr>
        <p:txBody>
          <a:bodyPr wrap="square" rtlCol="0">
            <a:spAutoFit/>
          </a:bodyPr>
          <a:lstStyle/>
          <a:p>
            <a:r>
              <a:rPr lang="en-US" b="1" dirty="0" smtClean="0">
                <a:solidFill>
                  <a:schemeClr val="tx1">
                    <a:lumMod val="85000"/>
                    <a:lumOff val="15000"/>
                  </a:schemeClr>
                </a:solidFill>
              </a:rPr>
              <a:t>Monitor</a:t>
            </a:r>
            <a:endParaRPr lang="en-US" b="1" dirty="0">
              <a:solidFill>
                <a:schemeClr val="tx1">
                  <a:lumMod val="85000"/>
                  <a:lumOff val="15000"/>
                </a:schemeClr>
              </a:solidFill>
            </a:endParaRPr>
          </a:p>
        </p:txBody>
      </p:sp>
      <p:sp>
        <p:nvSpPr>
          <p:cNvPr id="20" name="TextBox 19"/>
          <p:cNvSpPr txBox="1"/>
          <p:nvPr/>
        </p:nvSpPr>
        <p:spPr>
          <a:xfrm>
            <a:off x="157914" y="6300028"/>
            <a:ext cx="1330299" cy="369332"/>
          </a:xfrm>
          <a:prstGeom prst="rect">
            <a:avLst/>
          </a:prstGeom>
          <a:noFill/>
        </p:spPr>
        <p:txBody>
          <a:bodyPr wrap="square" rtlCol="0">
            <a:spAutoFit/>
          </a:bodyPr>
          <a:lstStyle/>
          <a:p>
            <a:r>
              <a:rPr lang="en-US" b="1" dirty="0" smtClean="0">
                <a:solidFill>
                  <a:schemeClr val="tx1">
                    <a:lumMod val="85000"/>
                    <a:lumOff val="15000"/>
                  </a:schemeClr>
                </a:solidFill>
              </a:rPr>
              <a:t>IP Cameras</a:t>
            </a:r>
            <a:endParaRPr lang="en-US" b="1" dirty="0">
              <a:solidFill>
                <a:schemeClr val="tx1">
                  <a:lumMod val="85000"/>
                  <a:lumOff val="15000"/>
                </a:schemeClr>
              </a:solidFill>
            </a:endParaRPr>
          </a:p>
        </p:txBody>
      </p:sp>
      <p:sp>
        <p:nvSpPr>
          <p:cNvPr id="21" name="TextBox 20"/>
          <p:cNvSpPr txBox="1"/>
          <p:nvPr/>
        </p:nvSpPr>
        <p:spPr>
          <a:xfrm>
            <a:off x="1366952" y="5478135"/>
            <a:ext cx="1330299" cy="307777"/>
          </a:xfrm>
          <a:prstGeom prst="rect">
            <a:avLst/>
          </a:prstGeom>
          <a:noFill/>
        </p:spPr>
        <p:txBody>
          <a:bodyPr wrap="square" rtlCol="0">
            <a:spAutoFit/>
          </a:bodyPr>
          <a:lstStyle/>
          <a:p>
            <a:r>
              <a:rPr lang="en-US" sz="1400" dirty="0" smtClean="0"/>
              <a:t>Ethernet</a:t>
            </a:r>
            <a:endParaRPr lang="en-US" dirty="0"/>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7744" y="4808643"/>
            <a:ext cx="1393315" cy="1393316"/>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p:cNvCxnSpPr/>
          <p:nvPr/>
        </p:nvCxnSpPr>
        <p:spPr>
          <a:xfrm>
            <a:off x="3633339" y="5447277"/>
            <a:ext cx="1312785"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491880" y="5478135"/>
            <a:ext cx="1330299" cy="307777"/>
          </a:xfrm>
          <a:prstGeom prst="rect">
            <a:avLst/>
          </a:prstGeom>
          <a:noFill/>
        </p:spPr>
        <p:txBody>
          <a:bodyPr wrap="square" rtlCol="0">
            <a:spAutoFit/>
          </a:bodyPr>
          <a:lstStyle/>
          <a:p>
            <a:r>
              <a:rPr lang="en-US" sz="1400" dirty="0" smtClean="0"/>
              <a:t>Ethernet</a:t>
            </a:r>
            <a:endParaRPr lang="en-US" sz="1400" dirty="0"/>
          </a:p>
        </p:txBody>
      </p:sp>
      <p:sp>
        <p:nvSpPr>
          <p:cNvPr id="24" name="TextBox 23"/>
          <p:cNvSpPr txBox="1"/>
          <p:nvPr/>
        </p:nvSpPr>
        <p:spPr>
          <a:xfrm>
            <a:off x="2391162" y="6152983"/>
            <a:ext cx="1330299" cy="369332"/>
          </a:xfrm>
          <a:prstGeom prst="rect">
            <a:avLst/>
          </a:prstGeom>
          <a:noFill/>
        </p:spPr>
        <p:txBody>
          <a:bodyPr wrap="square" rtlCol="0">
            <a:spAutoFit/>
          </a:bodyPr>
          <a:lstStyle/>
          <a:p>
            <a:r>
              <a:rPr lang="en-US" b="1" dirty="0" smtClean="0">
                <a:solidFill>
                  <a:schemeClr val="tx1">
                    <a:lumMod val="85000"/>
                    <a:lumOff val="15000"/>
                  </a:schemeClr>
                </a:solidFill>
              </a:rPr>
              <a:t>NVR Server</a:t>
            </a:r>
            <a:endParaRPr lang="en-US" b="1" dirty="0">
              <a:solidFill>
                <a:schemeClr val="tx1">
                  <a:lumMod val="85000"/>
                  <a:lumOff val="15000"/>
                </a:schemeClr>
              </a:solidFill>
            </a:endParaRPr>
          </a:p>
        </p:txBody>
      </p:sp>
      <p:cxnSp>
        <p:nvCxnSpPr>
          <p:cNvPr id="25" name="Straight Arrow Connector 24"/>
          <p:cNvCxnSpPr/>
          <p:nvPr/>
        </p:nvCxnSpPr>
        <p:spPr>
          <a:xfrm flipV="1">
            <a:off x="2796963" y="4509120"/>
            <a:ext cx="0" cy="28296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880576" y="4427820"/>
            <a:ext cx="2299029" cy="369332"/>
          </a:xfrm>
          <a:prstGeom prst="rect">
            <a:avLst/>
          </a:prstGeom>
          <a:noFill/>
        </p:spPr>
        <p:txBody>
          <a:bodyPr wrap="square" rtlCol="0">
            <a:spAutoFit/>
          </a:bodyPr>
          <a:lstStyle/>
          <a:p>
            <a:r>
              <a:rPr lang="en-US" b="1" dirty="0" smtClean="0">
                <a:solidFill>
                  <a:schemeClr val="tx1">
                    <a:lumMod val="85000"/>
                    <a:lumOff val="15000"/>
                  </a:schemeClr>
                </a:solidFill>
              </a:rPr>
              <a:t>NVR Display</a:t>
            </a:r>
            <a:endParaRPr lang="en-US" b="1" dirty="0">
              <a:solidFill>
                <a:schemeClr val="tx1">
                  <a:lumMod val="85000"/>
                  <a:lumOff val="15000"/>
                </a:schemeClr>
              </a:solidFill>
            </a:endParaRPr>
          </a:p>
        </p:txBody>
      </p:sp>
      <p:pic>
        <p:nvPicPr>
          <p:cNvPr id="2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6124" y="3594568"/>
            <a:ext cx="1066035" cy="1066036"/>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Arrow Connector 34"/>
          <p:cNvCxnSpPr/>
          <p:nvPr/>
        </p:nvCxnSpPr>
        <p:spPr>
          <a:xfrm flipV="1">
            <a:off x="5940152" y="402564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endCxn id="28" idx="1"/>
          </p:cNvCxnSpPr>
          <p:nvPr/>
        </p:nvCxnSpPr>
        <p:spPr>
          <a:xfrm flipV="1">
            <a:off x="3661059" y="4127586"/>
            <a:ext cx="1285065" cy="1185608"/>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7" name="Group 36"/>
          <p:cNvGrpSpPr/>
          <p:nvPr/>
        </p:nvGrpSpPr>
        <p:grpSpPr>
          <a:xfrm>
            <a:off x="2306600" y="3742493"/>
            <a:ext cx="980725" cy="766627"/>
            <a:chOff x="6804248" y="4583453"/>
            <a:chExt cx="1282314" cy="1089089"/>
          </a:xfrm>
        </p:grpSpPr>
        <p:pic>
          <p:nvPicPr>
            <p:cNvPr id="38"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0" name="Group 39"/>
          <p:cNvGrpSpPr/>
          <p:nvPr/>
        </p:nvGrpSpPr>
        <p:grpSpPr>
          <a:xfrm>
            <a:off x="6880311" y="3742492"/>
            <a:ext cx="980725" cy="766627"/>
            <a:chOff x="6804248" y="4583453"/>
            <a:chExt cx="1282314" cy="1089089"/>
          </a:xfrm>
        </p:grpSpPr>
        <p:pic>
          <p:nvPicPr>
            <p:cNvPr id="41"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3" name="Group 42"/>
          <p:cNvGrpSpPr/>
          <p:nvPr/>
        </p:nvGrpSpPr>
        <p:grpSpPr>
          <a:xfrm>
            <a:off x="6926486" y="5199029"/>
            <a:ext cx="980725" cy="766627"/>
            <a:chOff x="6804248" y="4583453"/>
            <a:chExt cx="1282314" cy="1089089"/>
          </a:xfrm>
        </p:grpSpPr>
        <p:pic>
          <p:nvPicPr>
            <p:cNvPr id="44"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4" name="TextBox 33"/>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9"/>
              </a:rPr>
              <a:t>https://www.acti.com/solutions/small-scale-video-surveillance-solution?sid=S803</a:t>
            </a:r>
            <a:endParaRPr lang="en-US" sz="1200" dirty="0"/>
          </a:p>
        </p:txBody>
      </p:sp>
    </p:spTree>
    <p:extLst>
      <p:ext uri="{BB962C8B-B14F-4D97-AF65-F5344CB8AC3E}">
        <p14:creationId xmlns:p14="http://schemas.microsoft.com/office/powerpoint/2010/main" val="16638683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Solution Architecture</a:t>
            </a:r>
            <a:endParaRPr lang="en-US" sz="3200" dirty="0">
              <a:solidFill>
                <a:schemeClr val="tx2">
                  <a:lumMod val="60000"/>
                  <a:lumOff val="40000"/>
                </a:schemeClr>
              </a:solidFill>
            </a:endParaRPr>
          </a:p>
        </p:txBody>
      </p:sp>
      <p:sp>
        <p:nvSpPr>
          <p:cNvPr id="3" name="TextBox 2"/>
          <p:cNvSpPr txBox="1"/>
          <p:nvPr/>
        </p:nvSpPr>
        <p:spPr>
          <a:xfrm>
            <a:off x="395536" y="1988840"/>
            <a:ext cx="1872208" cy="369332"/>
          </a:xfrm>
          <a:prstGeom prst="rect">
            <a:avLst/>
          </a:prstGeom>
          <a:noFill/>
        </p:spPr>
        <p:txBody>
          <a:bodyPr wrap="square" rtlCol="0">
            <a:spAutoFit/>
          </a:bodyPr>
          <a:lstStyle/>
          <a:p>
            <a:r>
              <a:rPr lang="en-US" b="1" dirty="0" smtClean="0">
                <a:solidFill>
                  <a:schemeClr val="tx1">
                    <a:lumMod val="85000"/>
                    <a:lumOff val="15000"/>
                  </a:schemeClr>
                </a:solidFill>
              </a:rPr>
              <a:t>MEDIUM SCALE</a:t>
            </a:r>
            <a:endParaRPr lang="en-US" b="1" dirty="0">
              <a:solidFill>
                <a:schemeClr val="tx1">
                  <a:lumMod val="85000"/>
                  <a:lumOff val="15000"/>
                </a:schemeClr>
              </a:solidFill>
            </a:endParaRPr>
          </a:p>
        </p:txBody>
      </p:sp>
      <p:sp>
        <p:nvSpPr>
          <p:cNvPr id="5" name="Rectangle 4"/>
          <p:cNvSpPr/>
          <p:nvPr/>
        </p:nvSpPr>
        <p:spPr>
          <a:xfrm>
            <a:off x="427732" y="2393146"/>
            <a:ext cx="8176715" cy="1200329"/>
          </a:xfrm>
          <a:prstGeom prst="rect">
            <a:avLst/>
          </a:prstGeom>
        </p:spPr>
        <p:txBody>
          <a:bodyPr wrap="square">
            <a:spAutoFit/>
          </a:bodyPr>
          <a:lstStyle/>
          <a:p>
            <a:r>
              <a:rPr lang="en-US" dirty="0" smtClean="0">
                <a:solidFill>
                  <a:schemeClr val="tx1">
                    <a:lumMod val="85000"/>
                    <a:lumOff val="15000"/>
                  </a:schemeClr>
                </a:solidFill>
              </a:rPr>
              <a:t>Compared to the previous slide, one of the ECD-series decoders has been replaced with ZNR-127. Although ZNR-127 has the recording capabilities of its own, in this architecture it only serves the decoder’s role. It is a good choice when both H.265 compression and NDAA are required.</a:t>
            </a:r>
            <a:endParaRPr lang="en-US" dirty="0">
              <a:solidFill>
                <a:schemeClr val="tx1">
                  <a:lumMod val="85000"/>
                  <a:lumOff val="15000"/>
                </a:schemeClr>
              </a:solidFill>
            </a:endParaRPr>
          </a:p>
        </p:txBody>
      </p:sp>
      <p:pic>
        <p:nvPicPr>
          <p:cNvPr id="9222"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63" y="4386879"/>
            <a:ext cx="1417615" cy="14176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88" y="4808643"/>
            <a:ext cx="1338984" cy="13389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s://download.acti.com/corpweb/DownloadCenter/Ajax/MakeThumbImage.ashx?t=%5b%22Product+Images%22%5d&amp;p=%5b%22A72%22%5d&amp;tDef=%5b%22Coming+Soon%22%5d&amp;ext=png&amp;maxWidth=240&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427" y="5313194"/>
            <a:ext cx="1338984" cy="1338985"/>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6012160" y="5461293"/>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08411" y="5447277"/>
            <a:ext cx="3437714" cy="0"/>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28572" y="5877272"/>
            <a:ext cx="1584176"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3"/>
              </a:rPr>
              <a:t>ZNR-126</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4"/>
              </a:rPr>
              <a:t>127</a:t>
            </a:r>
            <a:endParaRPr lang="en-US" b="1" dirty="0" smtClean="0">
              <a:solidFill>
                <a:schemeClr val="tx1">
                  <a:lumMod val="85000"/>
                  <a:lumOff val="15000"/>
                </a:schemeClr>
              </a:solidFill>
            </a:endParaRPr>
          </a:p>
          <a:p>
            <a:pPr algn="ctr"/>
            <a:r>
              <a:rPr lang="en-US" dirty="0" smtClean="0">
                <a:solidFill>
                  <a:schemeClr val="tx1">
                    <a:lumMod val="85000"/>
                    <a:lumOff val="15000"/>
                  </a:schemeClr>
                </a:solidFill>
              </a:rPr>
              <a:t>(decoder)</a:t>
            </a:r>
          </a:p>
        </p:txBody>
      </p:sp>
      <p:sp>
        <p:nvSpPr>
          <p:cNvPr id="18" name="TextBox 17"/>
          <p:cNvSpPr txBox="1"/>
          <p:nvPr/>
        </p:nvSpPr>
        <p:spPr>
          <a:xfrm>
            <a:off x="6050013" y="5472795"/>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19" name="TextBox 18"/>
          <p:cNvSpPr txBox="1"/>
          <p:nvPr/>
        </p:nvSpPr>
        <p:spPr>
          <a:xfrm>
            <a:off x="7020272" y="6115362"/>
            <a:ext cx="1330299" cy="369332"/>
          </a:xfrm>
          <a:prstGeom prst="rect">
            <a:avLst/>
          </a:prstGeom>
          <a:noFill/>
        </p:spPr>
        <p:txBody>
          <a:bodyPr wrap="square" rtlCol="0">
            <a:spAutoFit/>
          </a:bodyPr>
          <a:lstStyle/>
          <a:p>
            <a:r>
              <a:rPr lang="en-US" b="1" dirty="0" smtClean="0">
                <a:solidFill>
                  <a:schemeClr val="tx1">
                    <a:lumMod val="85000"/>
                    <a:lumOff val="15000"/>
                  </a:schemeClr>
                </a:solidFill>
              </a:rPr>
              <a:t>Monitor</a:t>
            </a:r>
            <a:endParaRPr lang="en-US" b="1" dirty="0">
              <a:solidFill>
                <a:schemeClr val="tx1">
                  <a:lumMod val="85000"/>
                  <a:lumOff val="15000"/>
                </a:schemeClr>
              </a:solidFill>
            </a:endParaRPr>
          </a:p>
        </p:txBody>
      </p:sp>
      <p:sp>
        <p:nvSpPr>
          <p:cNvPr id="20" name="TextBox 19"/>
          <p:cNvSpPr txBox="1"/>
          <p:nvPr/>
        </p:nvSpPr>
        <p:spPr>
          <a:xfrm>
            <a:off x="157914" y="6300028"/>
            <a:ext cx="1330299" cy="369332"/>
          </a:xfrm>
          <a:prstGeom prst="rect">
            <a:avLst/>
          </a:prstGeom>
          <a:noFill/>
        </p:spPr>
        <p:txBody>
          <a:bodyPr wrap="square" rtlCol="0">
            <a:spAutoFit/>
          </a:bodyPr>
          <a:lstStyle/>
          <a:p>
            <a:r>
              <a:rPr lang="en-US" b="1" dirty="0" smtClean="0">
                <a:solidFill>
                  <a:schemeClr val="tx1">
                    <a:lumMod val="85000"/>
                    <a:lumOff val="15000"/>
                  </a:schemeClr>
                </a:solidFill>
              </a:rPr>
              <a:t>IP Cameras</a:t>
            </a:r>
            <a:endParaRPr lang="en-US" b="1" dirty="0">
              <a:solidFill>
                <a:schemeClr val="tx1">
                  <a:lumMod val="85000"/>
                  <a:lumOff val="15000"/>
                </a:schemeClr>
              </a:solidFill>
            </a:endParaRPr>
          </a:p>
        </p:txBody>
      </p:sp>
      <p:sp>
        <p:nvSpPr>
          <p:cNvPr id="21" name="TextBox 20"/>
          <p:cNvSpPr txBox="1"/>
          <p:nvPr/>
        </p:nvSpPr>
        <p:spPr>
          <a:xfrm>
            <a:off x="1366952" y="5478135"/>
            <a:ext cx="1330299" cy="307777"/>
          </a:xfrm>
          <a:prstGeom prst="rect">
            <a:avLst/>
          </a:prstGeom>
          <a:noFill/>
        </p:spPr>
        <p:txBody>
          <a:bodyPr wrap="square" rtlCol="0">
            <a:spAutoFit/>
          </a:bodyPr>
          <a:lstStyle/>
          <a:p>
            <a:r>
              <a:rPr lang="en-US" sz="1400" dirty="0" smtClean="0"/>
              <a:t>Ethernet</a:t>
            </a:r>
            <a:endParaRPr lang="en-US" dirty="0"/>
          </a:p>
        </p:txBody>
      </p:sp>
      <p:pic>
        <p:nvPicPr>
          <p:cNvPr id="11266" name="Picture 2" descr="https://download.acti.com/corpweb/DownloadCenter/Ajax/MakeThumbImage.ashx?t=%5b%22Product+Images%22%5d&amp;p=%5b%22GNR-34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6135" y="3791543"/>
            <a:ext cx="1393315" cy="139331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3131840" y="5014363"/>
            <a:ext cx="1330299" cy="369332"/>
          </a:xfrm>
          <a:prstGeom prst="rect">
            <a:avLst/>
          </a:prstGeom>
          <a:noFill/>
        </p:spPr>
        <p:txBody>
          <a:bodyPr wrap="square" rtlCol="0">
            <a:spAutoFit/>
          </a:bodyPr>
          <a:lstStyle/>
          <a:p>
            <a:r>
              <a:rPr lang="en-US" b="1" dirty="0" smtClean="0">
                <a:solidFill>
                  <a:schemeClr val="tx1">
                    <a:lumMod val="85000"/>
                    <a:lumOff val="15000"/>
                  </a:schemeClr>
                </a:solidFill>
              </a:rPr>
              <a:t>NVR Server</a:t>
            </a:r>
            <a:endParaRPr lang="en-US" b="1" dirty="0">
              <a:solidFill>
                <a:schemeClr val="tx1">
                  <a:lumMod val="85000"/>
                  <a:lumOff val="15000"/>
                </a:schemeClr>
              </a:solidFill>
            </a:endParaRPr>
          </a:p>
        </p:txBody>
      </p:sp>
      <p:cxnSp>
        <p:nvCxnSpPr>
          <p:cNvPr id="25" name="Straight Arrow Connector 24"/>
          <p:cNvCxnSpPr/>
          <p:nvPr/>
        </p:nvCxnSpPr>
        <p:spPr>
          <a:xfrm flipH="1">
            <a:off x="2799258" y="4221088"/>
            <a:ext cx="332582" cy="0"/>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552891" y="4499828"/>
            <a:ext cx="2299029" cy="369332"/>
          </a:xfrm>
          <a:prstGeom prst="rect">
            <a:avLst/>
          </a:prstGeom>
          <a:noFill/>
        </p:spPr>
        <p:txBody>
          <a:bodyPr wrap="square" rtlCol="0">
            <a:spAutoFit/>
          </a:bodyPr>
          <a:lstStyle/>
          <a:p>
            <a:r>
              <a:rPr lang="en-US" b="1" dirty="0" smtClean="0">
                <a:solidFill>
                  <a:schemeClr val="tx1">
                    <a:lumMod val="85000"/>
                    <a:lumOff val="15000"/>
                  </a:schemeClr>
                </a:solidFill>
              </a:rPr>
              <a:t>NVR Display</a:t>
            </a:r>
            <a:endParaRPr lang="en-US" b="1" dirty="0">
              <a:solidFill>
                <a:schemeClr val="tx1">
                  <a:lumMod val="85000"/>
                  <a:lumOff val="15000"/>
                </a:schemeClr>
              </a:solidFill>
            </a:endParaRPr>
          </a:p>
        </p:txBody>
      </p:sp>
      <p:pic>
        <p:nvPicPr>
          <p:cNvPr id="28"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6124" y="3594568"/>
            <a:ext cx="1066035" cy="1066036"/>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Arrow Connector 34"/>
          <p:cNvCxnSpPr/>
          <p:nvPr/>
        </p:nvCxnSpPr>
        <p:spPr>
          <a:xfrm flipV="1">
            <a:off x="5940152" y="402564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endCxn id="28" idx="1"/>
          </p:cNvCxnSpPr>
          <p:nvPr/>
        </p:nvCxnSpPr>
        <p:spPr>
          <a:xfrm flipV="1">
            <a:off x="4349546" y="4127586"/>
            <a:ext cx="596578" cy="19396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7" name="Group 36"/>
          <p:cNvGrpSpPr/>
          <p:nvPr/>
        </p:nvGrpSpPr>
        <p:grpSpPr>
          <a:xfrm>
            <a:off x="1681130" y="3778460"/>
            <a:ext cx="980725" cy="766627"/>
            <a:chOff x="6804248" y="4583453"/>
            <a:chExt cx="1282314" cy="1089089"/>
          </a:xfrm>
        </p:grpSpPr>
        <p:pic>
          <p:nvPicPr>
            <p:cNvPr id="38"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0" name="Group 39"/>
          <p:cNvGrpSpPr/>
          <p:nvPr/>
        </p:nvGrpSpPr>
        <p:grpSpPr>
          <a:xfrm>
            <a:off x="6880311" y="3742492"/>
            <a:ext cx="980725" cy="766627"/>
            <a:chOff x="6804248" y="4583453"/>
            <a:chExt cx="1282314" cy="1089089"/>
          </a:xfrm>
        </p:grpSpPr>
        <p:pic>
          <p:nvPicPr>
            <p:cNvPr id="41"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3" name="Group 42"/>
          <p:cNvGrpSpPr/>
          <p:nvPr/>
        </p:nvGrpSpPr>
        <p:grpSpPr>
          <a:xfrm>
            <a:off x="6926486" y="5199029"/>
            <a:ext cx="980725" cy="766627"/>
            <a:chOff x="6804248" y="4583453"/>
            <a:chExt cx="1282314" cy="1089089"/>
          </a:xfrm>
        </p:grpSpPr>
        <p:pic>
          <p:nvPicPr>
            <p:cNvPr id="44" name="Picture 2" descr="C:\Users\ando.meritee\Desktop\monitor.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8418" b="6650"/>
            <a:stretch/>
          </p:blipFill>
          <p:spPr bwMode="auto">
            <a:xfrm>
              <a:off x="6804248" y="4583453"/>
              <a:ext cx="1282314" cy="108908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7221" y="4653136"/>
              <a:ext cx="1185941" cy="745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46" name="Straight Arrow Connector 45"/>
          <p:cNvCxnSpPr/>
          <p:nvPr/>
        </p:nvCxnSpPr>
        <p:spPr>
          <a:xfrm flipV="1">
            <a:off x="1488213" y="4808643"/>
            <a:ext cx="1643627" cy="50455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4429450" y="4449356"/>
            <a:ext cx="2529902"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9"/>
              </a:rPr>
              <a:t>ECD-1000</a:t>
            </a:r>
            <a:r>
              <a:rPr lang="en-US" b="1" dirty="0" smtClean="0">
                <a:solidFill>
                  <a:schemeClr val="tx1">
                    <a:lumMod val="85000"/>
                    <a:lumOff val="15000"/>
                  </a:schemeClr>
                </a:solidFill>
              </a:rPr>
              <a:t>/</a:t>
            </a:r>
            <a:r>
              <a:rPr lang="en-US" b="1" dirty="0" smtClean="0">
                <a:solidFill>
                  <a:schemeClr val="tx1">
                    <a:lumMod val="85000"/>
                    <a:lumOff val="15000"/>
                  </a:schemeClr>
                </a:solidFill>
                <a:hlinkClick r:id="rId10"/>
              </a:rPr>
              <a:t>ECD-200</a:t>
            </a:r>
            <a:endParaRPr lang="en-US" b="1" dirty="0" smtClean="0">
              <a:solidFill>
                <a:schemeClr val="tx1">
                  <a:lumMod val="85000"/>
                  <a:lumOff val="15000"/>
                </a:schemeClr>
              </a:solidFill>
            </a:endParaRPr>
          </a:p>
          <a:p>
            <a:pPr algn="ctr"/>
            <a:r>
              <a:rPr lang="en-US" dirty="0" smtClean="0">
                <a:solidFill>
                  <a:schemeClr val="tx1">
                    <a:lumMod val="85000"/>
                    <a:lumOff val="15000"/>
                  </a:schemeClr>
                </a:solidFill>
              </a:rPr>
              <a:t>(decoder)</a:t>
            </a:r>
          </a:p>
        </p:txBody>
      </p:sp>
      <p:pic>
        <p:nvPicPr>
          <p:cNvPr id="4098" name="Picture 2" descr="https://download.acti.com/corpweb/DownloadCenter/Ajax/MakeThumbImage.ashx?t=%5b%22Product+Images%22%5d&amp;p=%5b%22ZNR-127%22%5d&amp;tDef=%5b%22Coming+Soon%22%5d&amp;ext=png&amp;maxWidth=240&amp;toext=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065892" y="5059546"/>
            <a:ext cx="826497" cy="82649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smtClean="0">
                <a:hlinkClick r:id="rId12"/>
              </a:rPr>
              <a:t>https://www.acti.com/solutions/small-scale-video-surveillance-solution?sid=S803</a:t>
            </a:r>
            <a:endParaRPr lang="en-US" sz="1200" dirty="0"/>
          </a:p>
        </p:txBody>
      </p:sp>
    </p:spTree>
    <p:extLst>
      <p:ext uri="{BB962C8B-B14F-4D97-AF65-F5344CB8AC3E}">
        <p14:creationId xmlns:p14="http://schemas.microsoft.com/office/powerpoint/2010/main" val="12195203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Comparison of Decoders</a:t>
            </a:r>
            <a:endParaRPr lang="en-US" sz="3200" dirty="0">
              <a:solidFill>
                <a:schemeClr val="tx2">
                  <a:lumMod val="60000"/>
                  <a:lumOff val="40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204763106"/>
              </p:ext>
            </p:extLst>
          </p:nvPr>
        </p:nvGraphicFramePr>
        <p:xfrm>
          <a:off x="584153" y="1988840"/>
          <a:ext cx="8136904" cy="4676100"/>
        </p:xfrm>
        <a:graphic>
          <a:graphicData uri="http://schemas.openxmlformats.org/drawingml/2006/table">
            <a:tbl>
              <a:tblPr firstRow="1" bandRow="1">
                <a:tableStyleId>{5940675A-B579-460E-94D1-54222C63F5DA}</a:tableStyleId>
              </a:tblPr>
              <a:tblGrid>
                <a:gridCol w="2034226"/>
                <a:gridCol w="2034226"/>
                <a:gridCol w="2034226"/>
                <a:gridCol w="2034226"/>
              </a:tblGrid>
              <a:tr h="455220">
                <a:tc>
                  <a:txBody>
                    <a:bodyPr/>
                    <a:lstStyle/>
                    <a:p>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ECD-1000</a:t>
                      </a:r>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ECD-200</a:t>
                      </a:r>
                      <a:endParaRPr lang="en-US" sz="1600" dirty="0">
                        <a:solidFill>
                          <a:schemeClr val="tx1">
                            <a:lumMod val="85000"/>
                            <a:lumOff val="15000"/>
                          </a:schemeClr>
                        </a:solidFill>
                      </a:endParaRPr>
                    </a:p>
                  </a:txBody>
                  <a:tcPr anchor="ctr">
                    <a:solidFill>
                      <a:schemeClr val="bg1">
                        <a:lumMod val="95000"/>
                      </a:schemeClr>
                    </a:solidFill>
                  </a:tcPr>
                </a:tc>
                <a:tc>
                  <a:txBody>
                    <a:bodyPr/>
                    <a:lstStyle/>
                    <a:p>
                      <a:r>
                        <a:rPr lang="en-US" sz="1600" dirty="0" smtClean="0">
                          <a:solidFill>
                            <a:schemeClr val="tx1">
                              <a:lumMod val="85000"/>
                              <a:lumOff val="15000"/>
                            </a:schemeClr>
                          </a:solidFill>
                        </a:rPr>
                        <a:t>ZNR-127</a:t>
                      </a:r>
                      <a:endParaRPr lang="en-US" sz="1600" dirty="0">
                        <a:solidFill>
                          <a:schemeClr val="tx1">
                            <a:lumMod val="85000"/>
                            <a:lumOff val="15000"/>
                          </a:schemeClr>
                        </a:solidFill>
                      </a:endParaRPr>
                    </a:p>
                  </a:txBody>
                  <a:tcPr anchor="ctr">
                    <a:solidFill>
                      <a:schemeClr val="bg1">
                        <a:lumMod val="95000"/>
                      </a:schemeClr>
                    </a:solidFill>
                  </a:tcPr>
                </a:tc>
              </a:tr>
              <a:tr h="455220">
                <a:tc>
                  <a:txBody>
                    <a:bodyPr/>
                    <a:lstStyle/>
                    <a:p>
                      <a:r>
                        <a:rPr lang="en-US" sz="1600" dirty="0" smtClean="0">
                          <a:solidFill>
                            <a:schemeClr val="tx1">
                              <a:lumMod val="85000"/>
                              <a:lumOff val="15000"/>
                            </a:schemeClr>
                          </a:solidFill>
                        </a:rPr>
                        <a:t>Display Channels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16</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Display Resolution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1080p</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4K</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1080p</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Compression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 H265</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H.264, H265</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Video</a:t>
                      </a:r>
                      <a:r>
                        <a:rPr lang="en-US" sz="1600" baseline="0" dirty="0" smtClean="0">
                          <a:solidFill>
                            <a:schemeClr val="tx1">
                              <a:lumMod val="85000"/>
                              <a:lumOff val="15000"/>
                            </a:schemeClr>
                          </a:solidFill>
                        </a:rPr>
                        <a:t> Source</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r>
                        <a:rPr lang="en-US" sz="1600" baseline="0" dirty="0" smtClean="0">
                          <a:solidFill>
                            <a:schemeClr val="tx1">
                              <a:lumMod val="85000"/>
                              <a:lumOff val="15000"/>
                            </a:schemeClr>
                          </a:solidFill>
                        </a:rPr>
                        <a:t> or</a:t>
                      </a:r>
                      <a:r>
                        <a:rPr lang="en-US" sz="1600" dirty="0" smtClean="0">
                          <a:solidFill>
                            <a:schemeClr val="tx1">
                              <a:lumMod val="85000"/>
                              <a:lumOff val="15000"/>
                            </a:schemeClr>
                          </a:solidFill>
                        </a:rPr>
                        <a:t> NVR</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r>
                        <a:rPr lang="en-US" sz="1600" baseline="0" dirty="0" smtClean="0">
                          <a:solidFill>
                            <a:schemeClr val="tx1">
                              <a:lumMod val="85000"/>
                              <a:lumOff val="15000"/>
                            </a:schemeClr>
                          </a:solidFill>
                        </a:rPr>
                        <a:t> or NVR</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Camera</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Manageability</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Over the IP network</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Over the IP</a:t>
                      </a:r>
                      <a:r>
                        <a:rPr lang="en-US" sz="1600" baseline="0" dirty="0" smtClean="0">
                          <a:solidFill>
                            <a:schemeClr val="tx1">
                              <a:lumMod val="85000"/>
                              <a:lumOff val="15000"/>
                            </a:schemeClr>
                          </a:solidFill>
                        </a:rPr>
                        <a:t> network</a:t>
                      </a:r>
                      <a:endParaRPr lang="en-US" sz="1600" dirty="0">
                        <a:solidFill>
                          <a:schemeClr val="tx1">
                            <a:lumMod val="85000"/>
                            <a:lumOff val="15000"/>
                          </a:schemeClr>
                        </a:solidFill>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lumMod val="85000"/>
                              <a:lumOff val="15000"/>
                            </a:schemeClr>
                          </a:solidFill>
                        </a:rPr>
                        <a:t>Over the IP</a:t>
                      </a:r>
                      <a:r>
                        <a:rPr lang="en-US" sz="1600" baseline="0" dirty="0" smtClean="0">
                          <a:solidFill>
                            <a:schemeClr val="tx1">
                              <a:lumMod val="85000"/>
                              <a:lumOff val="15000"/>
                            </a:schemeClr>
                          </a:solidFill>
                        </a:rPr>
                        <a:t> network</a:t>
                      </a:r>
                      <a:endParaRPr lang="en-US" sz="1600" dirty="0" smtClean="0">
                        <a:solidFill>
                          <a:schemeClr val="tx1">
                            <a:lumMod val="85000"/>
                            <a:lumOff val="15000"/>
                          </a:schemeClr>
                        </a:solidFill>
                      </a:endParaRPr>
                    </a:p>
                  </a:txBody>
                  <a:tcPr anchor="ctr"/>
                </a:tc>
              </a:tr>
              <a:tr h="534703">
                <a:tc>
                  <a:txBody>
                    <a:bodyPr/>
                    <a:lstStyle/>
                    <a:p>
                      <a:r>
                        <a:rPr lang="en-US" sz="1600" dirty="0" smtClean="0">
                          <a:solidFill>
                            <a:schemeClr val="tx1">
                              <a:lumMod val="85000"/>
                              <a:lumOff val="15000"/>
                            </a:schemeClr>
                          </a:solidFill>
                        </a:rPr>
                        <a:t>Installation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a:t>
                      </a:r>
                      <a:r>
                        <a:rPr lang="en-US" sz="1600" baseline="0" dirty="0" smtClean="0">
                          <a:solidFill>
                            <a:schemeClr val="tx1">
                              <a:lumMod val="85000"/>
                              <a:lumOff val="15000"/>
                            </a:schemeClr>
                          </a:solidFill>
                        </a:rPr>
                        <a:t> wall, VESA, pole, hidden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 wall, VESA, pole, hidden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Desk, hidden</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Digital</a:t>
                      </a:r>
                      <a:r>
                        <a:rPr lang="en-US" sz="1600" baseline="0" dirty="0" smtClean="0">
                          <a:solidFill>
                            <a:schemeClr val="tx1">
                              <a:lumMod val="85000"/>
                              <a:lumOff val="15000"/>
                            </a:schemeClr>
                          </a:solidFill>
                        </a:rPr>
                        <a:t> Signage Mode</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NDAA Compliant</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No</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r>
              <a:tr h="455220">
                <a:tc>
                  <a:txBody>
                    <a:bodyPr/>
                    <a:lstStyle/>
                    <a:p>
                      <a:r>
                        <a:rPr lang="en-US" sz="1600" dirty="0" smtClean="0">
                          <a:solidFill>
                            <a:schemeClr val="tx1">
                              <a:lumMod val="85000"/>
                              <a:lumOff val="15000"/>
                            </a:schemeClr>
                          </a:solidFill>
                        </a:rPr>
                        <a:t>TAA, Made in Taiwan</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c>
                  <a:txBody>
                    <a:bodyPr/>
                    <a:lstStyle/>
                    <a:p>
                      <a:r>
                        <a:rPr lang="en-US" sz="1600" dirty="0" smtClean="0">
                          <a:solidFill>
                            <a:schemeClr val="tx1">
                              <a:lumMod val="85000"/>
                              <a:lumOff val="15000"/>
                            </a:schemeClr>
                          </a:solidFill>
                        </a:rPr>
                        <a:t>Yes</a:t>
                      </a:r>
                      <a:endParaRPr lang="en-US" sz="1600" dirty="0">
                        <a:solidFill>
                          <a:schemeClr val="tx1">
                            <a:lumMod val="85000"/>
                            <a:lumOff val="15000"/>
                          </a:schemeClr>
                        </a:solidFill>
                      </a:endParaRPr>
                    </a:p>
                  </a:txBody>
                  <a:tcPr anchor="ctr"/>
                </a:tc>
              </a:tr>
            </a:tbl>
          </a:graphicData>
        </a:graphic>
      </p:graphicFrame>
    </p:spTree>
    <p:extLst>
      <p:ext uri="{BB962C8B-B14F-4D97-AF65-F5344CB8AC3E}">
        <p14:creationId xmlns:p14="http://schemas.microsoft.com/office/powerpoint/2010/main" val="6809671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Installation based on the example of ECD-1000</a:t>
            </a:r>
            <a:endParaRPr lang="en-US" sz="3200" dirty="0">
              <a:solidFill>
                <a:schemeClr val="tx2">
                  <a:lumMod val="60000"/>
                  <a:lumOff val="40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488169322"/>
              </p:ext>
            </p:extLst>
          </p:nvPr>
        </p:nvGraphicFramePr>
        <p:xfrm>
          <a:off x="395536" y="1916832"/>
          <a:ext cx="8136903" cy="4794840"/>
        </p:xfrm>
        <a:graphic>
          <a:graphicData uri="http://schemas.openxmlformats.org/drawingml/2006/table">
            <a:tbl>
              <a:tblPr firstRow="1" bandRow="1">
                <a:tableStyleId>{5940675A-B579-460E-94D1-54222C63F5DA}</a:tableStyleId>
              </a:tblPr>
              <a:tblGrid>
                <a:gridCol w="2088232"/>
                <a:gridCol w="3336370"/>
                <a:gridCol w="2712301"/>
              </a:tblGrid>
              <a:tr h="370840">
                <a:tc>
                  <a:txBody>
                    <a:bodyPr/>
                    <a:lstStyle/>
                    <a:p>
                      <a:r>
                        <a:rPr lang="en-US" dirty="0" smtClean="0"/>
                        <a:t>Installation Method</a:t>
                      </a:r>
                      <a:endParaRPr lang="en-US" dirty="0"/>
                    </a:p>
                  </a:txBody>
                  <a:tcPr anchor="ctr">
                    <a:solidFill>
                      <a:schemeClr val="bg1">
                        <a:lumMod val="95000"/>
                      </a:schemeClr>
                    </a:solidFill>
                  </a:tcPr>
                </a:tc>
                <a:tc>
                  <a:txBody>
                    <a:bodyPr/>
                    <a:lstStyle/>
                    <a:p>
                      <a:r>
                        <a:rPr lang="en-US" dirty="0" smtClean="0"/>
                        <a:t>Description</a:t>
                      </a:r>
                      <a:endParaRPr lang="en-US" dirty="0"/>
                    </a:p>
                  </a:txBody>
                  <a:tcPr anchor="ctr">
                    <a:solidFill>
                      <a:schemeClr val="bg1">
                        <a:lumMod val="95000"/>
                      </a:schemeClr>
                    </a:solidFill>
                  </a:tcPr>
                </a:tc>
                <a:tc>
                  <a:txBody>
                    <a:bodyPr/>
                    <a:lstStyle/>
                    <a:p>
                      <a:r>
                        <a:rPr lang="en-US" dirty="0" smtClean="0"/>
                        <a:t>Additional</a:t>
                      </a:r>
                      <a:r>
                        <a:rPr lang="en-US" baseline="0" dirty="0" smtClean="0"/>
                        <a:t> Info</a:t>
                      </a:r>
                      <a:endParaRPr lang="en-US" dirty="0"/>
                    </a:p>
                  </a:txBody>
                  <a:tcPr anchor="ctr">
                    <a:solidFill>
                      <a:schemeClr val="bg1">
                        <a:lumMod val="95000"/>
                      </a:schemeClr>
                    </a:solidFill>
                  </a:tcPr>
                </a:tc>
              </a:tr>
              <a:tr h="1645384">
                <a:tc>
                  <a:txBody>
                    <a:bodyPr/>
                    <a:lstStyle/>
                    <a:p>
                      <a:r>
                        <a:rPr lang="en-US" dirty="0" smtClean="0"/>
                        <a:t>VESA</a:t>
                      </a:r>
                      <a:r>
                        <a:rPr lang="en-US" baseline="0" dirty="0" smtClean="0"/>
                        <a:t> Mount</a:t>
                      </a:r>
                      <a:endParaRPr lang="en-US" dirty="0"/>
                    </a:p>
                  </a:txBody>
                  <a:tcPr anchor="ctr"/>
                </a:tc>
                <a:tc>
                  <a:txBody>
                    <a:bodyPr/>
                    <a:lstStyle/>
                    <a:p>
                      <a:r>
                        <a:rPr lang="en-US" baseline="0" dirty="0" smtClean="0"/>
                        <a:t>Placed between the VESA 10x10 mount and the TV panel. The special bolts included in the package. Very durable metal chassis.</a:t>
                      </a:r>
                      <a:endParaRPr lang="en-US" dirty="0"/>
                    </a:p>
                  </a:txBody>
                  <a:tcPr anchor="ctr"/>
                </a:tc>
                <a:tc>
                  <a:txBody>
                    <a:bodyPr/>
                    <a:lstStyle/>
                    <a:p>
                      <a:endParaRPr lang="en-US" dirty="0"/>
                    </a:p>
                  </a:txBody>
                  <a:tcPr anchor="ctr"/>
                </a:tc>
              </a:tr>
              <a:tr h="1224136">
                <a:tc>
                  <a:txBody>
                    <a:bodyPr/>
                    <a:lstStyle/>
                    <a:p>
                      <a:r>
                        <a:rPr lang="en-US" dirty="0" smtClean="0"/>
                        <a:t>Pole</a:t>
                      </a:r>
                      <a:r>
                        <a:rPr lang="en-US" baseline="0" dirty="0" smtClean="0"/>
                        <a:t> Mount</a:t>
                      </a:r>
                      <a:endParaRPr lang="en-US" dirty="0"/>
                    </a:p>
                  </a:txBody>
                  <a:tcPr anchor="ctr"/>
                </a:tc>
                <a:tc>
                  <a:txBody>
                    <a:bodyPr/>
                    <a:lstStyle/>
                    <a:p>
                      <a:r>
                        <a:rPr lang="en-US" dirty="0" smtClean="0"/>
                        <a:t>For TV panels larger than 10x10 VESA, the pole mount can</a:t>
                      </a:r>
                      <a:r>
                        <a:rPr lang="en-US" baseline="0" dirty="0" smtClean="0"/>
                        <a:t> be used which is included in the package. </a:t>
                      </a:r>
                      <a:endParaRPr lang="en-US" dirty="0"/>
                    </a:p>
                  </a:txBody>
                  <a:tcPr anchor="ctr"/>
                </a:tc>
                <a:tc>
                  <a:txBody>
                    <a:bodyPr/>
                    <a:lstStyle/>
                    <a:p>
                      <a:endParaRPr lang="en-US" dirty="0"/>
                    </a:p>
                  </a:txBody>
                  <a:tcPr anchor="ctr"/>
                </a:tc>
              </a:tr>
              <a:tr h="370840">
                <a:tc>
                  <a:txBody>
                    <a:bodyPr/>
                    <a:lstStyle/>
                    <a:p>
                      <a:r>
                        <a:rPr lang="en-US" dirty="0" smtClean="0"/>
                        <a:t>Surface Mount</a:t>
                      </a:r>
                      <a:endParaRPr lang="en-US" dirty="0"/>
                    </a:p>
                  </a:txBody>
                  <a:tcPr anchor="ctr"/>
                </a:tc>
                <a:tc>
                  <a:txBody>
                    <a:bodyPr/>
                    <a:lstStyle/>
                    <a:p>
                      <a:r>
                        <a:rPr lang="en-US" dirty="0" smtClean="0"/>
                        <a:t>There are additional screw holes for surface</a:t>
                      </a:r>
                      <a:r>
                        <a:rPr lang="en-US" baseline="0" dirty="0" smtClean="0"/>
                        <a:t> mounting.</a:t>
                      </a:r>
                      <a:endParaRPr lang="en-US" dirty="0"/>
                    </a:p>
                  </a:txBody>
                  <a:tcPr anchor="ctr"/>
                </a:tc>
                <a:tc>
                  <a:txBody>
                    <a:bodyPr/>
                    <a:lstStyle/>
                    <a:p>
                      <a:endParaRPr lang="en-US" dirty="0"/>
                    </a:p>
                  </a:txBody>
                  <a:tcPr anchor="ct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Hide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Place it above the drop ceiling (for wall TV panel) or under the desk (desktop TV panel).</a:t>
                      </a:r>
                    </a:p>
                  </a:txBody>
                  <a:tcPr anchor="ctr"/>
                </a:tc>
                <a:tc>
                  <a:txBody>
                    <a:bodyPr/>
                    <a:lstStyle/>
                    <a:p>
                      <a:endParaRPr lang="en-US" dirty="0"/>
                    </a:p>
                  </a:txBody>
                  <a:tcPr anchor="ctr"/>
                </a:tc>
              </a:tr>
            </a:tbl>
          </a:graphicData>
        </a:graphic>
      </p:graphicFrame>
      <p:pic>
        <p:nvPicPr>
          <p:cNvPr id="8194" name="Picture 2" descr="https://download.acti.com/corpweb/DownloadCenter/Ajax/MakeThumbImage.ashx?id=30490&amp;maxHeight=&amp;maxWidth=225&amp;toex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399995"/>
            <a:ext cx="1486295" cy="14664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p:cNvPicPr>
          <p:nvPr/>
        </p:nvPicPr>
        <p:blipFill rotWithShape="1">
          <a:blip r:embed="rId3" cstate="print"/>
          <a:srcRect t="14263" b="9284"/>
          <a:stretch/>
        </p:blipFill>
        <p:spPr bwMode="auto">
          <a:xfrm>
            <a:off x="6588224" y="4005064"/>
            <a:ext cx="1117346" cy="1101734"/>
          </a:xfrm>
          <a:prstGeom prst="rect">
            <a:avLst/>
          </a:prstGeom>
          <a:noFill/>
          <a:ln w="9525">
            <a:noFill/>
            <a:miter lim="800000"/>
            <a:headEnd/>
            <a:tailEnd/>
          </a:ln>
        </p:spPr>
      </p:pic>
    </p:spTree>
    <p:extLst>
      <p:ext uri="{BB962C8B-B14F-4D97-AF65-F5344CB8AC3E}">
        <p14:creationId xmlns:p14="http://schemas.microsoft.com/office/powerpoint/2010/main" val="15279258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59632" y="2852936"/>
            <a:ext cx="655272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solidFill>
                  <a:schemeClr val="tx1">
                    <a:lumMod val="85000"/>
                    <a:lumOff val="15000"/>
                  </a:schemeClr>
                </a:solidFill>
              </a:rPr>
              <a:t>Digital Signage for </a:t>
            </a:r>
            <a:r>
              <a:rPr lang="en-US" sz="3200" b="1" dirty="0" smtClean="0">
                <a:solidFill>
                  <a:schemeClr val="tx1">
                    <a:lumMod val="85000"/>
                    <a:lumOff val="15000"/>
                  </a:schemeClr>
                </a:solidFill>
              </a:rPr>
              <a:t>the Employees</a:t>
            </a:r>
            <a:endParaRPr lang="en-US" sz="3200" b="1" dirty="0">
              <a:solidFill>
                <a:schemeClr val="tx1">
                  <a:lumMod val="85000"/>
                  <a:lumOff val="15000"/>
                </a:schemeClr>
              </a:solidFill>
            </a:endParaRPr>
          </a:p>
        </p:txBody>
      </p:sp>
      <p:sp>
        <p:nvSpPr>
          <p:cNvPr id="3" name="TextBox 2"/>
          <p:cNvSpPr txBox="1"/>
          <p:nvPr/>
        </p:nvSpPr>
        <p:spPr>
          <a:xfrm>
            <a:off x="1611075" y="3629146"/>
            <a:ext cx="5688632" cy="400110"/>
          </a:xfrm>
          <a:prstGeom prst="rect">
            <a:avLst/>
          </a:prstGeom>
          <a:noFill/>
        </p:spPr>
        <p:txBody>
          <a:bodyPr wrap="square" rtlCol="0">
            <a:spAutoFit/>
          </a:bodyPr>
          <a:lstStyle/>
          <a:p>
            <a:pPr algn="ctr"/>
            <a:r>
              <a:rPr lang="en-US" sz="2000" b="1" dirty="0">
                <a:solidFill>
                  <a:srgbClr val="C00000"/>
                </a:solidFill>
              </a:rPr>
              <a:t>Internal communication</a:t>
            </a:r>
          </a:p>
        </p:txBody>
      </p:sp>
      <p:sp>
        <p:nvSpPr>
          <p:cNvPr id="4" name="Rectangle 3"/>
          <p:cNvSpPr/>
          <p:nvPr/>
        </p:nvSpPr>
        <p:spPr>
          <a:xfrm>
            <a:off x="1616771" y="4472108"/>
            <a:ext cx="6048672" cy="307777"/>
          </a:xfrm>
          <a:prstGeom prst="rect">
            <a:avLst/>
          </a:prstGeom>
        </p:spPr>
        <p:txBody>
          <a:bodyPr wrap="square">
            <a:spAutoFit/>
          </a:bodyPr>
          <a:lstStyle/>
          <a:p>
            <a:pPr algn="ctr"/>
            <a:r>
              <a:rPr lang="en-US" sz="1400" dirty="0">
                <a:hlinkClick r:id="rId2"/>
              </a:rPr>
              <a:t>https://www.acti.com/applications/digital-signage</a:t>
            </a:r>
            <a:endParaRPr lang="en-US" sz="1400" dirty="0"/>
          </a:p>
        </p:txBody>
      </p:sp>
    </p:spTree>
    <p:extLst>
      <p:ext uri="{BB962C8B-B14F-4D97-AF65-F5344CB8AC3E}">
        <p14:creationId xmlns:p14="http://schemas.microsoft.com/office/powerpoint/2010/main" val="25193293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520" y="3068960"/>
            <a:ext cx="8640960" cy="288032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TextBox 2"/>
          <p:cNvSpPr txBox="1"/>
          <p:nvPr/>
        </p:nvSpPr>
        <p:spPr>
          <a:xfrm>
            <a:off x="2699791" y="3211229"/>
            <a:ext cx="6120681" cy="2554545"/>
          </a:xfrm>
          <a:prstGeom prst="rect">
            <a:avLst/>
          </a:prstGeom>
          <a:noFill/>
        </p:spPr>
        <p:txBody>
          <a:bodyPr wrap="square" rtlCol="0">
            <a:spAutoFit/>
          </a:bodyPr>
          <a:lstStyle/>
          <a:p>
            <a:r>
              <a:rPr lang="en-US" sz="2000" b="1" dirty="0" smtClean="0"/>
              <a:t>Internal Communication</a:t>
            </a:r>
            <a:endParaRPr lang="en-US" sz="2000" dirty="0" smtClean="0"/>
          </a:p>
          <a:p>
            <a:r>
              <a:rPr lang="en-US" sz="2000" dirty="0" smtClean="0"/>
              <a:t>The factory’s production related reminders, SOP, work schedule, emergency warnings – all these can be delivered using the TV panels nearby the staff. Those TV panels are managed by the digital signage system.</a:t>
            </a:r>
          </a:p>
          <a:p>
            <a:endParaRPr lang="en-US" sz="2000" dirty="0"/>
          </a:p>
          <a:p>
            <a:r>
              <a:rPr lang="en-US" sz="2000" dirty="0" smtClean="0"/>
              <a:t>The digital signage content can be combined with the video footage from the premises.</a:t>
            </a:r>
            <a:endParaRPr lang="en-US" dirty="0"/>
          </a:p>
        </p:txBody>
      </p:sp>
      <p:sp>
        <p:nvSpPr>
          <p:cNvPr id="4" name="TextBox 3"/>
          <p:cNvSpPr txBox="1"/>
          <p:nvPr/>
        </p:nvSpPr>
        <p:spPr>
          <a:xfrm>
            <a:off x="467544" y="3212976"/>
            <a:ext cx="2232249" cy="461665"/>
          </a:xfrm>
          <a:prstGeom prst="rect">
            <a:avLst/>
          </a:prstGeom>
          <a:noFill/>
        </p:spPr>
        <p:txBody>
          <a:bodyPr wrap="square" rtlCol="0">
            <a:spAutoFit/>
          </a:bodyPr>
          <a:lstStyle/>
          <a:p>
            <a:r>
              <a:rPr lang="en-US" sz="2400" b="1" dirty="0" smtClean="0">
                <a:solidFill>
                  <a:schemeClr val="accent6">
                    <a:lumMod val="75000"/>
                  </a:schemeClr>
                </a:solidFill>
              </a:rPr>
              <a:t>FACTORY</a:t>
            </a:r>
            <a:endParaRPr lang="en-US" sz="2400" b="1" dirty="0">
              <a:solidFill>
                <a:schemeClr val="accent6">
                  <a:lumMod val="75000"/>
                </a:schemeClr>
              </a:solidFill>
            </a:endParaRPr>
          </a:p>
        </p:txBody>
      </p:sp>
      <p:pic>
        <p:nvPicPr>
          <p:cNvPr id="6146" name="Picture 2" descr="https://download.acti.com/corpweb/DownloadCenter/Ajax/MakeThumbImage.ashx?maxWidth=207&amp;toext=png&amp;id=79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744" y="3674641"/>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07975" y="1772816"/>
            <a:ext cx="8512497" cy="923330"/>
          </a:xfrm>
          <a:prstGeom prst="rect">
            <a:avLst/>
          </a:prstGeom>
          <a:noFill/>
        </p:spPr>
        <p:txBody>
          <a:bodyPr wrap="square" rtlCol="0">
            <a:spAutoFit/>
          </a:bodyPr>
          <a:lstStyle/>
          <a:p>
            <a:r>
              <a:rPr lang="en-US" dirty="0" smtClean="0"/>
              <a:t>Digital Signage is a convenient method of visual communication within the company. Various types of information can be delivered to the employees, including the work related information, emergency evacuation information, etc.</a:t>
            </a:r>
            <a:endParaRPr lang="en-US" dirty="0"/>
          </a:p>
        </p:txBody>
      </p:sp>
    </p:spTree>
    <p:extLst>
      <p:ext uri="{BB962C8B-B14F-4D97-AF65-F5344CB8AC3E}">
        <p14:creationId xmlns:p14="http://schemas.microsoft.com/office/powerpoint/2010/main" val="273791943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Locally Managed Digital Signage</a:t>
            </a:r>
            <a:endParaRPr lang="en-US" sz="3200" dirty="0">
              <a:solidFill>
                <a:schemeClr val="tx2">
                  <a:lumMod val="60000"/>
                  <a:lumOff val="40000"/>
                </a:schemeClr>
              </a:solidFill>
            </a:endParaRPr>
          </a:p>
        </p:txBody>
      </p:sp>
      <p:sp>
        <p:nvSpPr>
          <p:cNvPr id="4" name="TextBox 3"/>
          <p:cNvSpPr txBox="1"/>
          <p:nvPr/>
        </p:nvSpPr>
        <p:spPr>
          <a:xfrm>
            <a:off x="460289" y="2145630"/>
            <a:ext cx="5904656" cy="1200329"/>
          </a:xfrm>
          <a:prstGeom prst="rect">
            <a:avLst/>
          </a:prstGeom>
          <a:noFill/>
        </p:spPr>
        <p:txBody>
          <a:bodyPr wrap="square" rtlCol="0">
            <a:spAutoFit/>
          </a:bodyPr>
          <a:lstStyle/>
          <a:p>
            <a:r>
              <a:rPr lang="en-US" dirty="0" smtClean="0">
                <a:solidFill>
                  <a:schemeClr val="tx1">
                    <a:lumMod val="85000"/>
                    <a:lumOff val="15000"/>
                  </a:schemeClr>
                </a:solidFill>
              </a:rPr>
              <a:t>ECD-1000 is not only a surveillance video decoder. It also has the digital signage capability. The preloaded video clips or images can be shown instead of surveillance videos, in the user defined layout.</a:t>
            </a:r>
            <a:endParaRPr lang="en-US" dirty="0">
              <a:solidFill>
                <a:schemeClr val="tx1">
                  <a:lumMod val="85000"/>
                  <a:lumOff val="15000"/>
                </a:schemeClr>
              </a:solidFill>
            </a:endParaRPr>
          </a:p>
        </p:txBody>
      </p:sp>
      <p:grpSp>
        <p:nvGrpSpPr>
          <p:cNvPr id="7" name="Group 6"/>
          <p:cNvGrpSpPr/>
          <p:nvPr/>
        </p:nvGrpSpPr>
        <p:grpSpPr>
          <a:xfrm>
            <a:off x="5220072" y="3288649"/>
            <a:ext cx="1521789" cy="1292479"/>
            <a:chOff x="3217677" y="3068960"/>
            <a:chExt cx="1521789" cy="1292479"/>
          </a:xfrm>
        </p:grpSpPr>
        <p:pic>
          <p:nvPicPr>
            <p:cNvPr id="6"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p:cNvGrpSpPr/>
          <p:nvPr/>
        </p:nvGrpSpPr>
        <p:grpSpPr>
          <a:xfrm>
            <a:off x="5320099" y="4797152"/>
            <a:ext cx="1521789" cy="1292479"/>
            <a:chOff x="3217677" y="3068960"/>
            <a:chExt cx="1521789" cy="1292479"/>
          </a:xfrm>
        </p:grpSpPr>
        <p:pic>
          <p:nvPicPr>
            <p:cNvPr id="9"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8630" y="4886300"/>
            <a:ext cx="1066035" cy="106603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188481" y="5952336"/>
            <a:ext cx="2448272" cy="646331"/>
          </a:xfrm>
          <a:prstGeom prst="rect">
            <a:avLst/>
          </a:prstGeom>
          <a:noFill/>
        </p:spPr>
        <p:txBody>
          <a:bodyPr wrap="square" rtlCol="0">
            <a:spAutoFit/>
          </a:bodyPr>
          <a:lstStyle/>
          <a:p>
            <a:pPr algn="ctr"/>
            <a:r>
              <a:rPr lang="en-US" b="1" dirty="0" smtClean="0">
                <a:solidFill>
                  <a:schemeClr val="tx1">
                    <a:lumMod val="85000"/>
                    <a:lumOff val="15000"/>
                  </a:schemeClr>
                </a:solidFill>
                <a:hlinkClick r:id="rId5"/>
              </a:rPr>
              <a:t>ECD-1000</a:t>
            </a:r>
            <a:endParaRPr lang="en-US" dirty="0" smtClean="0">
              <a:solidFill>
                <a:schemeClr val="tx1">
                  <a:lumMod val="85000"/>
                  <a:lumOff val="15000"/>
                </a:schemeClr>
              </a:solidFill>
            </a:endParaRPr>
          </a:p>
          <a:p>
            <a:pPr algn="ctr"/>
            <a:r>
              <a:rPr lang="en-US" dirty="0" smtClean="0">
                <a:solidFill>
                  <a:schemeClr val="tx1">
                    <a:lumMod val="85000"/>
                    <a:lumOff val="15000"/>
                  </a:schemeClr>
                </a:solidFill>
              </a:rPr>
              <a:t>(digital signage)</a:t>
            </a:r>
            <a:r>
              <a:rPr lang="en-US" b="1" dirty="0" smtClean="0">
                <a:solidFill>
                  <a:schemeClr val="tx1">
                    <a:lumMod val="85000"/>
                    <a:lumOff val="15000"/>
                  </a:schemeClr>
                </a:solidFill>
              </a:rPr>
              <a:t> </a:t>
            </a:r>
          </a:p>
        </p:txBody>
      </p:sp>
      <p:pic>
        <p:nvPicPr>
          <p:cNvPr id="13"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8630" y="3360657"/>
            <a:ext cx="1066035" cy="1066036"/>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3990863" y="3746471"/>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4010126" y="5320085"/>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47979" y="5331587"/>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18" name="TextBox 17"/>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a:hlinkClick r:id="rId6"/>
              </a:rPr>
              <a:t>https://</a:t>
            </a:r>
            <a:r>
              <a:rPr lang="en-US" sz="1200" dirty="0" smtClean="0">
                <a:hlinkClick r:id="rId6"/>
              </a:rPr>
              <a:t>www.acti.com/solutions/media-management-solution?sid=S185</a:t>
            </a:r>
            <a:endParaRPr lang="en-US" sz="1200" dirty="0"/>
          </a:p>
        </p:txBody>
      </p:sp>
    </p:spTree>
    <p:extLst>
      <p:ext uri="{BB962C8B-B14F-4D97-AF65-F5344CB8AC3E}">
        <p14:creationId xmlns:p14="http://schemas.microsoft.com/office/powerpoint/2010/main" val="11637752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tx2">
                    <a:lumMod val="60000"/>
                    <a:lumOff val="40000"/>
                  </a:schemeClr>
                </a:solidFill>
              </a:rPr>
              <a:t>Locally Managed Digital Signage</a:t>
            </a:r>
          </a:p>
        </p:txBody>
      </p:sp>
      <p:sp>
        <p:nvSpPr>
          <p:cNvPr id="4" name="TextBox 3"/>
          <p:cNvSpPr txBox="1"/>
          <p:nvPr/>
        </p:nvSpPr>
        <p:spPr>
          <a:xfrm>
            <a:off x="683568" y="2062589"/>
            <a:ext cx="7003504" cy="369332"/>
          </a:xfrm>
          <a:prstGeom prst="rect">
            <a:avLst/>
          </a:prstGeom>
          <a:noFill/>
        </p:spPr>
        <p:txBody>
          <a:bodyPr wrap="square" rtlCol="0">
            <a:spAutoFit/>
          </a:bodyPr>
          <a:lstStyle/>
          <a:p>
            <a:r>
              <a:rPr lang="en-US" dirty="0" smtClean="0"/>
              <a:t>Various display layout options available:</a:t>
            </a:r>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447345"/>
            <a:ext cx="5606331" cy="947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827584" y="3718773"/>
            <a:ext cx="7632848" cy="646331"/>
          </a:xfrm>
          <a:prstGeom prst="rect">
            <a:avLst/>
          </a:prstGeom>
          <a:noFill/>
        </p:spPr>
        <p:txBody>
          <a:bodyPr wrap="square" rtlCol="0">
            <a:spAutoFit/>
          </a:bodyPr>
          <a:lstStyle/>
          <a:p>
            <a:r>
              <a:rPr lang="en-US" dirty="0" smtClean="0"/>
              <a:t>The signage video clips can be stored on a USB thumb drive, which can be attached to the ECD-1000.</a:t>
            </a:r>
            <a:endParaRPr lang="en-US" dirty="0"/>
          </a:p>
        </p:txBody>
      </p:sp>
      <p:sp>
        <p:nvSpPr>
          <p:cNvPr id="10" name="TextBox 9"/>
          <p:cNvSpPr txBox="1"/>
          <p:nvPr/>
        </p:nvSpPr>
        <p:spPr>
          <a:xfrm>
            <a:off x="853066" y="4502757"/>
            <a:ext cx="8039414" cy="923330"/>
          </a:xfrm>
          <a:prstGeom prst="rect">
            <a:avLst/>
          </a:prstGeom>
          <a:noFill/>
        </p:spPr>
        <p:txBody>
          <a:bodyPr wrap="square" rtlCol="0">
            <a:spAutoFit/>
          </a:bodyPr>
          <a:lstStyle/>
          <a:p>
            <a:r>
              <a:rPr lang="en-US" dirty="0" smtClean="0"/>
              <a:t>It is possible to configure each ECD-1000 station separately, or use a special management utility, called </a:t>
            </a:r>
            <a:r>
              <a:rPr lang="en-US" b="1" dirty="0" smtClean="0">
                <a:hlinkClick r:id="rId3"/>
              </a:rPr>
              <a:t>Digital Signage Station 1</a:t>
            </a:r>
            <a:r>
              <a:rPr lang="en-US" dirty="0" smtClean="0"/>
              <a:t>, to do 1-to-many content management. This software requires license.</a:t>
            </a:r>
            <a:endParaRPr lang="en-US" dirty="0"/>
          </a:p>
        </p:txBody>
      </p:sp>
    </p:spTree>
    <p:extLst>
      <p:ext uri="{BB962C8B-B14F-4D97-AF65-F5344CB8AC3E}">
        <p14:creationId xmlns:p14="http://schemas.microsoft.com/office/powerpoint/2010/main" val="13250338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tx2">
                    <a:lumMod val="60000"/>
                    <a:lumOff val="40000"/>
                  </a:schemeClr>
                </a:solidFill>
              </a:rPr>
              <a:t>Locally Managed Digital Signage</a:t>
            </a:r>
          </a:p>
        </p:txBody>
      </p:sp>
      <p:sp>
        <p:nvSpPr>
          <p:cNvPr id="7" name="TextBox 6"/>
          <p:cNvSpPr txBox="1">
            <a:spLocks noChangeArrowheads="1"/>
          </p:cNvSpPr>
          <p:nvPr/>
        </p:nvSpPr>
        <p:spPr bwMode="auto">
          <a:xfrm>
            <a:off x="682774" y="1988840"/>
            <a:ext cx="50403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eaLnBrk="1" hangingPunct="1"/>
            <a:r>
              <a:rPr lang="en-US" altLang="en-US" sz="1600" b="1" dirty="0" smtClean="0">
                <a:latin typeface="Open Sans" pitchFamily="34" charset="0"/>
              </a:rPr>
              <a:t>The example of 1-to-many management:</a:t>
            </a:r>
            <a:endParaRPr lang="en-US" altLang="en-US" sz="1600" b="1" dirty="0">
              <a:latin typeface="Open Sans" pitchFamily="34"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461" y="3810756"/>
            <a:ext cx="8159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5"/>
          <p:cNvSpPr txBox="1">
            <a:spLocks noChangeArrowheads="1"/>
          </p:cNvSpPr>
          <p:nvPr/>
        </p:nvSpPr>
        <p:spPr bwMode="auto">
          <a:xfrm>
            <a:off x="2122636" y="4674356"/>
            <a:ext cx="18002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dirty="0">
                <a:latin typeface="Open Sans" pitchFamily="34" charset="0"/>
                <a:hlinkClick r:id="rId3"/>
              </a:rPr>
              <a:t>Digital Signage </a:t>
            </a:r>
          </a:p>
          <a:p>
            <a:pPr algn="ctr" eaLnBrk="1" hangingPunct="1"/>
            <a:r>
              <a:rPr lang="en-US" altLang="en-US" sz="1200" b="1" dirty="0">
                <a:latin typeface="Open Sans" pitchFamily="34" charset="0"/>
                <a:hlinkClick r:id="rId3"/>
              </a:rPr>
              <a:t>Station</a:t>
            </a:r>
            <a:endParaRPr lang="en-US" altLang="en-US" sz="1200" b="1" dirty="0">
              <a:latin typeface="Open Sans" pitchFamily="34" charset="0"/>
            </a:endParaRPr>
          </a:p>
        </p:txBody>
      </p:sp>
      <p:sp>
        <p:nvSpPr>
          <p:cNvPr id="12" name="矩形 41"/>
          <p:cNvSpPr/>
          <p:nvPr/>
        </p:nvSpPr>
        <p:spPr>
          <a:xfrm>
            <a:off x="5867549" y="5177594"/>
            <a:ext cx="1295400" cy="1081087"/>
          </a:xfrm>
          <a:prstGeom prst="rect">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矩形 41"/>
          <p:cNvSpPr/>
          <p:nvPr/>
        </p:nvSpPr>
        <p:spPr>
          <a:xfrm>
            <a:off x="5867549" y="3666294"/>
            <a:ext cx="1295400" cy="1079500"/>
          </a:xfrm>
          <a:prstGeom prst="rect">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4"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37377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39536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41695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Straight Arrow Connector 16"/>
          <p:cNvCxnSpPr/>
          <p:nvPr/>
        </p:nvCxnSpPr>
        <p:spPr>
          <a:xfrm>
            <a:off x="3491061" y="4242556"/>
            <a:ext cx="1944688" cy="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8" name="TextBox 5"/>
          <p:cNvSpPr txBox="1">
            <a:spLocks noChangeArrowheads="1"/>
          </p:cNvSpPr>
          <p:nvPr/>
        </p:nvSpPr>
        <p:spPr bwMode="auto">
          <a:xfrm>
            <a:off x="5867549" y="3377369"/>
            <a:ext cx="12954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Group B</a:t>
            </a:r>
          </a:p>
        </p:txBody>
      </p:sp>
      <p:sp>
        <p:nvSpPr>
          <p:cNvPr id="19" name="TextBox 5"/>
          <p:cNvSpPr txBox="1">
            <a:spLocks noChangeArrowheads="1"/>
          </p:cNvSpPr>
          <p:nvPr/>
        </p:nvSpPr>
        <p:spPr bwMode="auto">
          <a:xfrm>
            <a:off x="5723086" y="4890256"/>
            <a:ext cx="165735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Group C</a:t>
            </a:r>
          </a:p>
        </p:txBody>
      </p:sp>
      <p:pic>
        <p:nvPicPr>
          <p:cNvPr id="20" name="Picture 2" descr="C:\Users\pete.hsieh\Desktop\images-1.jpg"/>
          <p:cNvPicPr>
            <a:picLocks noChangeAspect="1" noChangeArrowheads="1"/>
          </p:cNvPicPr>
          <p:nvPr/>
        </p:nvPicPr>
        <p:blipFill>
          <a:blip r:embed="rId5" cstate="print">
            <a:duotone>
              <a:schemeClr val="accent6">
                <a:shade val="45000"/>
                <a:satMod val="135000"/>
              </a:schemeClr>
              <a:prstClr val="white"/>
            </a:duotone>
          </a:blip>
          <a:srcRect/>
          <a:stretch>
            <a:fillRect/>
          </a:stretch>
        </p:blipFill>
        <p:spPr bwMode="auto">
          <a:xfrm>
            <a:off x="4643463" y="2904204"/>
            <a:ext cx="288032" cy="288032"/>
          </a:xfrm>
          <a:prstGeom prst="rect">
            <a:avLst/>
          </a:prstGeom>
          <a:noFill/>
        </p:spPr>
      </p:pic>
      <p:pic>
        <p:nvPicPr>
          <p:cNvPr id="21" name="Picture 2" descr="C:\Users\pete.hsieh\Desktop\images-1.jpg"/>
          <p:cNvPicPr>
            <a:picLocks noChangeAspect="1" noChangeArrowheads="1"/>
          </p:cNvPicPr>
          <p:nvPr/>
        </p:nvPicPr>
        <p:blipFill>
          <a:blip r:embed="rId5" cstate="print">
            <a:duotone>
              <a:schemeClr val="accent3">
                <a:shade val="45000"/>
                <a:satMod val="135000"/>
              </a:schemeClr>
              <a:prstClr val="white"/>
            </a:duotone>
          </a:blip>
          <a:srcRect/>
          <a:stretch>
            <a:fillRect/>
          </a:stretch>
        </p:blipFill>
        <p:spPr bwMode="auto">
          <a:xfrm>
            <a:off x="4643463" y="3910372"/>
            <a:ext cx="288032" cy="288032"/>
          </a:xfrm>
          <a:prstGeom prst="rect">
            <a:avLst/>
          </a:prstGeom>
          <a:noFill/>
        </p:spPr>
      </p:pic>
      <p:sp>
        <p:nvSpPr>
          <p:cNvPr id="22" name="TextBox 5"/>
          <p:cNvSpPr txBox="1">
            <a:spLocks noChangeArrowheads="1"/>
          </p:cNvSpPr>
          <p:nvPr/>
        </p:nvSpPr>
        <p:spPr bwMode="auto">
          <a:xfrm>
            <a:off x="3995886" y="2729669"/>
            <a:ext cx="1584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000">
                <a:solidFill>
                  <a:srgbClr val="FFC000"/>
                </a:solidFill>
                <a:latin typeface="Open Sans" pitchFamily="34" charset="0"/>
              </a:rPr>
              <a:t>Content A, Schedule A </a:t>
            </a:r>
          </a:p>
        </p:txBody>
      </p:sp>
      <p:sp>
        <p:nvSpPr>
          <p:cNvPr id="23" name="TextBox 5"/>
          <p:cNvSpPr txBox="1">
            <a:spLocks noChangeArrowheads="1"/>
          </p:cNvSpPr>
          <p:nvPr/>
        </p:nvSpPr>
        <p:spPr bwMode="auto">
          <a:xfrm>
            <a:off x="3995886" y="3737731"/>
            <a:ext cx="15843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000">
                <a:solidFill>
                  <a:srgbClr val="00B050"/>
                </a:solidFill>
                <a:latin typeface="Open Sans" pitchFamily="34" charset="0"/>
              </a:rPr>
              <a:t>Content B, Schedule B</a:t>
            </a:r>
          </a:p>
        </p:txBody>
      </p:sp>
      <p:pic>
        <p:nvPicPr>
          <p:cNvPr id="24"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16761" y="5250619"/>
            <a:ext cx="59848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16761" y="5466519"/>
            <a:ext cx="59848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16761" y="5682419"/>
            <a:ext cx="59848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3024" y="5250619"/>
            <a:ext cx="598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3024" y="5466519"/>
            <a:ext cx="598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3024" y="5682419"/>
            <a:ext cx="598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 name="Straight Arrow Connector 29"/>
          <p:cNvCxnSpPr/>
          <p:nvPr/>
        </p:nvCxnSpPr>
        <p:spPr>
          <a:xfrm flipV="1">
            <a:off x="3491061" y="3018594"/>
            <a:ext cx="1944688" cy="935037"/>
          </a:xfrm>
          <a:prstGeom prst="straightConnector1">
            <a:avLst/>
          </a:prstGeom>
          <a:ln w="28575">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31" name="Picture 3"/>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26582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Box 5"/>
          <p:cNvSpPr txBox="1">
            <a:spLocks noChangeArrowheads="1"/>
          </p:cNvSpPr>
          <p:nvPr/>
        </p:nvSpPr>
        <p:spPr bwMode="auto">
          <a:xfrm>
            <a:off x="5435749" y="2442331"/>
            <a:ext cx="21605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Device A</a:t>
            </a:r>
          </a:p>
        </p:txBody>
      </p:sp>
      <p:pic>
        <p:nvPicPr>
          <p:cNvPr id="33" name="Picture 2" descr="C:\Users\pete.hsieh\Desktop\images-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586" y="4845806"/>
            <a:ext cx="287338"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 name="Straight Arrow Connector 33"/>
          <p:cNvCxnSpPr/>
          <p:nvPr/>
        </p:nvCxnSpPr>
        <p:spPr>
          <a:xfrm>
            <a:off x="3491061" y="4529894"/>
            <a:ext cx="1944688" cy="1008062"/>
          </a:xfrm>
          <a:prstGeom prst="straightConnector1">
            <a:avLst/>
          </a:prstGeom>
          <a:ln w="28575">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35" name="TextBox 5"/>
          <p:cNvSpPr txBox="1">
            <a:spLocks noChangeArrowheads="1"/>
          </p:cNvSpPr>
          <p:nvPr/>
        </p:nvSpPr>
        <p:spPr bwMode="auto">
          <a:xfrm>
            <a:off x="3995886" y="4674356"/>
            <a:ext cx="15843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000">
                <a:solidFill>
                  <a:srgbClr val="00B0F0"/>
                </a:solidFill>
                <a:latin typeface="Open Sans" pitchFamily="34" charset="0"/>
              </a:rPr>
              <a:t>Content C, Schedule C</a:t>
            </a:r>
          </a:p>
        </p:txBody>
      </p:sp>
    </p:spTree>
    <p:extLst>
      <p:ext uri="{BB962C8B-B14F-4D97-AF65-F5344CB8AC3E}">
        <p14:creationId xmlns:p14="http://schemas.microsoft.com/office/powerpoint/2010/main" val="31331288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
        <p:nvSpPr>
          <p:cNvPr id="4" name="TextBox 3"/>
          <p:cNvSpPr txBox="1"/>
          <p:nvPr/>
        </p:nvSpPr>
        <p:spPr>
          <a:xfrm>
            <a:off x="426919" y="1939988"/>
            <a:ext cx="5400697" cy="1077218"/>
          </a:xfrm>
          <a:prstGeom prst="rect">
            <a:avLst/>
          </a:prstGeom>
          <a:noFill/>
        </p:spPr>
        <p:txBody>
          <a:bodyPr wrap="square" rtlCol="0">
            <a:spAutoFit/>
          </a:bodyPr>
          <a:lstStyle/>
          <a:p>
            <a:r>
              <a:rPr lang="en-US" sz="1600" dirty="0" smtClean="0">
                <a:solidFill>
                  <a:schemeClr val="tx1">
                    <a:lumMod val="85000"/>
                    <a:lumOff val="15000"/>
                  </a:schemeClr>
                </a:solidFill>
              </a:rPr>
              <a:t>In order to conveniently manage contents of each screen over the Internet from anywhere, the cloud-manageable digital signage solution can be used instead. No management server hardware needed. Monthly plans for the cloud access.</a:t>
            </a:r>
            <a:endParaRPr lang="en-US" sz="1600" dirty="0">
              <a:solidFill>
                <a:schemeClr val="tx1">
                  <a:lumMod val="85000"/>
                  <a:lumOff val="15000"/>
                </a:schemeClr>
              </a:solidFill>
            </a:endParaRPr>
          </a:p>
        </p:txBody>
      </p:sp>
      <p:grpSp>
        <p:nvGrpSpPr>
          <p:cNvPr id="7" name="Group 6"/>
          <p:cNvGrpSpPr/>
          <p:nvPr/>
        </p:nvGrpSpPr>
        <p:grpSpPr>
          <a:xfrm>
            <a:off x="6084168" y="3210006"/>
            <a:ext cx="1521789" cy="1292479"/>
            <a:chOff x="3217677" y="3068960"/>
            <a:chExt cx="1521789" cy="1292479"/>
          </a:xfrm>
        </p:grpSpPr>
        <p:pic>
          <p:nvPicPr>
            <p:cNvPr id="6"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p:cNvGrpSpPr/>
          <p:nvPr/>
        </p:nvGrpSpPr>
        <p:grpSpPr>
          <a:xfrm>
            <a:off x="6146555" y="5019751"/>
            <a:ext cx="1521789" cy="1292479"/>
            <a:chOff x="3217677" y="3068960"/>
            <a:chExt cx="1521789" cy="1292479"/>
          </a:xfrm>
        </p:grpSpPr>
        <p:pic>
          <p:nvPicPr>
            <p:cNvPr id="9"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p:cNvSpPr txBox="1"/>
          <p:nvPr/>
        </p:nvSpPr>
        <p:spPr>
          <a:xfrm>
            <a:off x="3478462" y="6011996"/>
            <a:ext cx="2448272" cy="369332"/>
          </a:xfrm>
          <a:prstGeom prst="rect">
            <a:avLst/>
          </a:prstGeom>
          <a:noFill/>
        </p:spPr>
        <p:txBody>
          <a:bodyPr wrap="square" rtlCol="0">
            <a:spAutoFit/>
          </a:bodyPr>
          <a:lstStyle/>
          <a:p>
            <a:pPr algn="ctr"/>
            <a:r>
              <a:rPr lang="en-US" b="1" dirty="0" smtClean="0">
                <a:solidFill>
                  <a:schemeClr val="tx1">
                    <a:lumMod val="85000"/>
                    <a:lumOff val="15000"/>
                  </a:schemeClr>
                </a:solidFill>
                <a:hlinkClick r:id="rId4"/>
              </a:rPr>
              <a:t>MDS-100</a:t>
            </a:r>
            <a:endParaRPr lang="en-US" dirty="0" smtClean="0">
              <a:solidFill>
                <a:schemeClr val="tx1">
                  <a:lumMod val="85000"/>
                  <a:lumOff val="15000"/>
                </a:schemeClr>
              </a:solidFill>
            </a:endParaRPr>
          </a:p>
        </p:txBody>
      </p:sp>
      <p:cxnSp>
        <p:nvCxnSpPr>
          <p:cNvPr id="14" name="Straight Arrow Connector 13"/>
          <p:cNvCxnSpPr/>
          <p:nvPr/>
        </p:nvCxnSpPr>
        <p:spPr>
          <a:xfrm flipV="1">
            <a:off x="5105351" y="3667828"/>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5124614" y="554268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162467" y="5554186"/>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3" name="AutoShape 2" descr="24 What Is A Browser Icon - Icon Logo Desig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AutoShape 4" descr="24 What Is A Browser Icon - Icon Logo Desig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7414" name="Picture 6" descr="24 What Is A Browser Icon - Icon Logo Desig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8887" y="4587703"/>
            <a:ext cx="942147" cy="35330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280815" y="4992138"/>
            <a:ext cx="2448272" cy="646331"/>
          </a:xfrm>
          <a:prstGeom prst="rect">
            <a:avLst/>
          </a:prstGeom>
          <a:noFill/>
        </p:spPr>
        <p:txBody>
          <a:bodyPr wrap="square" rtlCol="0">
            <a:spAutoFit/>
          </a:bodyPr>
          <a:lstStyle/>
          <a:p>
            <a:pPr algn="ctr"/>
            <a:r>
              <a:rPr lang="en-US" b="1" dirty="0" smtClean="0">
                <a:solidFill>
                  <a:schemeClr val="tx1">
                    <a:lumMod val="85000"/>
                    <a:lumOff val="15000"/>
                  </a:schemeClr>
                </a:solidFill>
              </a:rPr>
              <a:t>Cloud Media Management Service </a:t>
            </a:r>
          </a:p>
        </p:txBody>
      </p:sp>
      <p:cxnSp>
        <p:nvCxnSpPr>
          <p:cNvPr id="20" name="Straight Arrow Connector 19"/>
          <p:cNvCxnSpPr/>
          <p:nvPr/>
        </p:nvCxnSpPr>
        <p:spPr>
          <a:xfrm flipV="1">
            <a:off x="2120040" y="3815032"/>
            <a:ext cx="2162413" cy="814381"/>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017119" y="5466641"/>
            <a:ext cx="1044808" cy="307777"/>
          </a:xfrm>
          <a:prstGeom prst="rect">
            <a:avLst/>
          </a:prstGeom>
          <a:noFill/>
        </p:spPr>
        <p:txBody>
          <a:bodyPr wrap="square" rtlCol="0">
            <a:spAutoFit/>
          </a:bodyPr>
          <a:lstStyle/>
          <a:p>
            <a:r>
              <a:rPr lang="en-US" sz="1400" dirty="0" smtClean="0"/>
              <a:t>Internet</a:t>
            </a:r>
            <a:endParaRPr lang="en-US" sz="1400" dirty="0"/>
          </a:p>
        </p:txBody>
      </p:sp>
      <p:cxnSp>
        <p:nvCxnSpPr>
          <p:cNvPr id="25" name="Straight Arrow Connector 24"/>
          <p:cNvCxnSpPr/>
          <p:nvPr/>
        </p:nvCxnSpPr>
        <p:spPr>
          <a:xfrm>
            <a:off x="2120040" y="4764355"/>
            <a:ext cx="2162413" cy="87756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7416" name="Picture 8" descr="https://download.acti.com/corpweb/DownloadCenter/Ajax/MakeThumbImage.ashx?t=%5b%22Product+Images%22%5d&amp;p=%5b%22MDS-100%22%5d&amp;tDef=%5b%22Coming+Soon%22%5d&amp;ext=png&amp;maxWidth=240&amp;toex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41255" y="3292459"/>
            <a:ext cx="1013266" cy="101326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8" descr="https://download.acti.com/corpweb/DownloadCenter/Ajax/MakeThumbImage.ashx?t=%5b%22Product+Images%22%5d&amp;p=%5b%22MDS-100%22%5d&amp;tDef=%5b%22Coming+Soon%22%5d&amp;ext=png&amp;maxWidth=240&amp;toex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08508" y="5131836"/>
            <a:ext cx="1013266" cy="101326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a:hlinkClick r:id="rId7"/>
              </a:rPr>
              <a:t>https://www.acti.com/solutions/media-management-solution?sid=S181</a:t>
            </a:r>
            <a:endParaRPr lang="en-US" sz="1200" dirty="0"/>
          </a:p>
        </p:txBody>
      </p:sp>
    </p:spTree>
    <p:extLst>
      <p:ext uri="{BB962C8B-B14F-4D97-AF65-F5344CB8AC3E}">
        <p14:creationId xmlns:p14="http://schemas.microsoft.com/office/powerpoint/2010/main" val="7587416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712665"/>
            <a:ext cx="7017754" cy="3884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971600" y="2063170"/>
            <a:ext cx="5616624" cy="861774"/>
          </a:xfrm>
          <a:prstGeom prst="rect">
            <a:avLst/>
          </a:prstGeom>
          <a:noFill/>
        </p:spPr>
        <p:txBody>
          <a:bodyPr wrap="square" rtlCol="0">
            <a:spAutoFit/>
          </a:bodyPr>
          <a:lstStyle/>
          <a:p>
            <a:r>
              <a:rPr lang="en-US" sz="1600" dirty="0" smtClean="0">
                <a:solidFill>
                  <a:schemeClr val="tx1">
                    <a:lumMod val="85000"/>
                    <a:lumOff val="15000"/>
                  </a:schemeClr>
                </a:solidFill>
              </a:rPr>
              <a:t>Video introduction of the Cloud-based digital </a:t>
            </a:r>
            <a:r>
              <a:rPr lang="en-US" sz="1600" dirty="0">
                <a:solidFill>
                  <a:schemeClr val="tx1">
                    <a:lumMod val="85000"/>
                    <a:lumOff val="15000"/>
                  </a:schemeClr>
                </a:solidFill>
              </a:rPr>
              <a:t>signage solution: </a:t>
            </a:r>
            <a:r>
              <a:rPr lang="en-US" sz="1600" dirty="0">
                <a:solidFill>
                  <a:schemeClr val="tx1">
                    <a:lumMod val="85000"/>
                    <a:lumOff val="15000"/>
                  </a:schemeClr>
                </a:solidFill>
                <a:hlinkClick r:id="rId2"/>
              </a:rPr>
              <a:t>https://</a:t>
            </a:r>
            <a:r>
              <a:rPr lang="en-US" sz="1600" dirty="0" smtClean="0">
                <a:solidFill>
                  <a:schemeClr val="tx1">
                    <a:lumMod val="85000"/>
                    <a:lumOff val="15000"/>
                  </a:schemeClr>
                </a:solidFill>
                <a:hlinkClick r:id="rId2"/>
              </a:rPr>
              <a:t>www.acti.com/video/v1940</a:t>
            </a:r>
            <a:endParaRPr lang="en-US" sz="1600" dirty="0" smtClean="0">
              <a:solidFill>
                <a:schemeClr val="tx1">
                  <a:lumMod val="85000"/>
                  <a:lumOff val="15000"/>
                </a:schemeClr>
              </a:solidFill>
            </a:endParaRPr>
          </a:p>
          <a:p>
            <a:endParaRPr lang="en-US" dirty="0"/>
          </a:p>
        </p:txBody>
      </p:sp>
      <p:sp>
        <p:nvSpPr>
          <p:cNvPr id="4"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16356444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
        <p:nvSpPr>
          <p:cNvPr id="3" name="Rectangle 2"/>
          <p:cNvSpPr/>
          <p:nvPr/>
        </p:nvSpPr>
        <p:spPr>
          <a:xfrm>
            <a:off x="611560" y="2136339"/>
            <a:ext cx="7920880" cy="2031325"/>
          </a:xfrm>
          <a:prstGeom prst="rect">
            <a:avLst/>
          </a:prstGeom>
        </p:spPr>
        <p:txBody>
          <a:bodyPr wrap="square">
            <a:spAutoFit/>
          </a:bodyPr>
          <a:lstStyle/>
          <a:p>
            <a:r>
              <a:rPr lang="en-US" b="1" dirty="0">
                <a:solidFill>
                  <a:schemeClr val="tx1">
                    <a:lumMod val="85000"/>
                    <a:lumOff val="15000"/>
                  </a:schemeClr>
                </a:solidFill>
              </a:rPr>
              <a:t>Advantages of the cloud</a:t>
            </a:r>
          </a:p>
          <a:p>
            <a:r>
              <a:rPr lang="en-US" dirty="0">
                <a:solidFill>
                  <a:schemeClr val="tx1">
                    <a:lumMod val="85000"/>
                    <a:lumOff val="15000"/>
                  </a:schemeClr>
                </a:solidFill>
              </a:rPr>
              <a:t>The cloud-based solution lets you manage all your screens from any device with a web browser - your laptop, tablet or smartphone</a:t>
            </a:r>
            <a:r>
              <a:rPr lang="en-US" dirty="0" smtClean="0">
                <a:solidFill>
                  <a:schemeClr val="tx1">
                    <a:lumMod val="85000"/>
                    <a:lumOff val="15000"/>
                  </a:schemeClr>
                </a:solidFill>
              </a:rPr>
              <a:t>.</a:t>
            </a:r>
          </a:p>
          <a:p>
            <a:endParaRPr lang="en-US" dirty="0">
              <a:solidFill>
                <a:schemeClr val="tx1">
                  <a:lumMod val="85000"/>
                  <a:lumOff val="15000"/>
                </a:schemeClr>
              </a:solidFill>
            </a:endParaRPr>
          </a:p>
          <a:p>
            <a:r>
              <a:rPr lang="en-US" dirty="0">
                <a:solidFill>
                  <a:schemeClr val="tx1">
                    <a:lumMod val="85000"/>
                    <a:lumOff val="15000"/>
                  </a:schemeClr>
                </a:solidFill>
              </a:rPr>
              <a:t>The architecture is extremely flexible and always grows with your needs, whether you have one screen or one thousand! With our pay-as-you-go pricing, you only pay for what you really use.</a:t>
            </a:r>
          </a:p>
        </p:txBody>
      </p:sp>
    </p:spTree>
    <p:extLst>
      <p:ext uri="{BB962C8B-B14F-4D97-AF65-F5344CB8AC3E}">
        <p14:creationId xmlns:p14="http://schemas.microsoft.com/office/powerpoint/2010/main" val="12303499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
        <p:nvSpPr>
          <p:cNvPr id="3" name="Rectangle 2"/>
          <p:cNvSpPr/>
          <p:nvPr/>
        </p:nvSpPr>
        <p:spPr>
          <a:xfrm>
            <a:off x="611560" y="2136339"/>
            <a:ext cx="7920880" cy="3416320"/>
          </a:xfrm>
          <a:prstGeom prst="rect">
            <a:avLst/>
          </a:prstGeom>
        </p:spPr>
        <p:txBody>
          <a:bodyPr wrap="square">
            <a:spAutoFit/>
          </a:bodyPr>
          <a:lstStyle/>
          <a:p>
            <a:r>
              <a:rPr lang="en-US" b="1" dirty="0">
                <a:solidFill>
                  <a:schemeClr val="tx1">
                    <a:lumMod val="85000"/>
                    <a:lumOff val="15000"/>
                  </a:schemeClr>
                </a:solidFill>
              </a:rPr>
              <a:t>Flexible content</a:t>
            </a:r>
          </a:p>
          <a:p>
            <a:r>
              <a:rPr lang="en-US" dirty="0">
                <a:solidFill>
                  <a:schemeClr val="tx1">
                    <a:lumMod val="85000"/>
                    <a:lumOff val="15000"/>
                  </a:schemeClr>
                </a:solidFill>
              </a:rPr>
              <a:t>The MDS-100 can display a variety of file types:</a:t>
            </a:r>
          </a:p>
          <a:p>
            <a:pPr marL="285750" indent="-285750">
              <a:buFont typeface="Arial" panose="020B0604020202020204" pitchFamily="34" charset="0"/>
              <a:buChar char="•"/>
            </a:pPr>
            <a:r>
              <a:rPr lang="en-US" dirty="0">
                <a:solidFill>
                  <a:schemeClr val="tx1">
                    <a:lumMod val="85000"/>
                    <a:lumOff val="15000"/>
                  </a:schemeClr>
                </a:solidFill>
              </a:rPr>
              <a:t>Video files</a:t>
            </a:r>
          </a:p>
          <a:p>
            <a:pPr marL="285750" indent="-285750">
              <a:buFont typeface="Arial" panose="020B0604020202020204" pitchFamily="34" charset="0"/>
              <a:buChar char="•"/>
            </a:pPr>
            <a:r>
              <a:rPr lang="en-US" dirty="0">
                <a:solidFill>
                  <a:schemeClr val="tx1">
                    <a:lumMod val="85000"/>
                    <a:lumOff val="15000"/>
                  </a:schemeClr>
                </a:solidFill>
              </a:rPr>
              <a:t>Videos from YouTube</a:t>
            </a:r>
          </a:p>
          <a:p>
            <a:pPr marL="285750" indent="-285750">
              <a:buFont typeface="Arial" panose="020B0604020202020204" pitchFamily="34" charset="0"/>
              <a:buChar char="•"/>
            </a:pPr>
            <a:r>
              <a:rPr lang="en-US" dirty="0">
                <a:solidFill>
                  <a:schemeClr val="tx1">
                    <a:lumMod val="85000"/>
                    <a:lumOff val="15000"/>
                  </a:schemeClr>
                </a:solidFill>
              </a:rPr>
              <a:t>Video streams (e.g. from security cameras)</a:t>
            </a:r>
          </a:p>
          <a:p>
            <a:pPr marL="285750" indent="-285750">
              <a:buFont typeface="Arial" panose="020B0604020202020204" pitchFamily="34" charset="0"/>
              <a:buChar char="•"/>
            </a:pPr>
            <a:r>
              <a:rPr lang="en-US" dirty="0">
                <a:solidFill>
                  <a:schemeClr val="tx1">
                    <a:lumMod val="85000"/>
                    <a:lumOff val="15000"/>
                  </a:schemeClr>
                </a:solidFill>
              </a:rPr>
              <a:t>Images (JPEG, PNG and GIF - including transparency and animation)</a:t>
            </a:r>
          </a:p>
          <a:p>
            <a:pPr marL="285750" indent="-285750">
              <a:buFont typeface="Arial" panose="020B0604020202020204" pitchFamily="34" charset="0"/>
              <a:buChar char="•"/>
            </a:pPr>
            <a:r>
              <a:rPr lang="en-US" dirty="0">
                <a:solidFill>
                  <a:schemeClr val="tx1">
                    <a:lumMod val="85000"/>
                    <a:lumOff val="15000"/>
                  </a:schemeClr>
                </a:solidFill>
              </a:rPr>
              <a:t>PowerPoint slideshows (PPT, PPTX)</a:t>
            </a:r>
          </a:p>
          <a:p>
            <a:pPr marL="285750" indent="-285750">
              <a:buFont typeface="Arial" panose="020B0604020202020204" pitchFamily="34" charset="0"/>
              <a:buChar char="•"/>
            </a:pPr>
            <a:r>
              <a:rPr lang="en-US" dirty="0">
                <a:solidFill>
                  <a:schemeClr val="tx1">
                    <a:lumMod val="85000"/>
                    <a:lumOff val="15000"/>
                  </a:schemeClr>
                </a:solidFill>
              </a:rPr>
              <a:t>PDF files</a:t>
            </a:r>
          </a:p>
          <a:p>
            <a:pPr marL="285750" indent="-285750">
              <a:buFont typeface="Arial" panose="020B0604020202020204" pitchFamily="34" charset="0"/>
              <a:buChar char="•"/>
            </a:pPr>
            <a:r>
              <a:rPr lang="en-US" dirty="0">
                <a:solidFill>
                  <a:schemeClr val="tx1">
                    <a:lumMod val="85000"/>
                    <a:lumOff val="15000"/>
                  </a:schemeClr>
                </a:solidFill>
              </a:rPr>
              <a:t>Word documents (DOC, DOCX)</a:t>
            </a:r>
          </a:p>
          <a:p>
            <a:pPr marL="285750" indent="-285750">
              <a:buFont typeface="Arial" panose="020B0604020202020204" pitchFamily="34" charset="0"/>
              <a:buChar char="•"/>
            </a:pPr>
            <a:r>
              <a:rPr lang="en-US" dirty="0">
                <a:solidFill>
                  <a:schemeClr val="tx1">
                    <a:lumMod val="85000"/>
                    <a:lumOff val="15000"/>
                  </a:schemeClr>
                </a:solidFill>
              </a:rPr>
              <a:t>Excel spreadsheets (XLS, XLSX)</a:t>
            </a:r>
          </a:p>
          <a:p>
            <a:pPr marL="285750" indent="-285750">
              <a:buFont typeface="Arial" panose="020B0604020202020204" pitchFamily="34" charset="0"/>
              <a:buChar char="•"/>
            </a:pPr>
            <a:r>
              <a:rPr lang="en-US" dirty="0">
                <a:solidFill>
                  <a:schemeClr val="tx1">
                    <a:lumMod val="85000"/>
                    <a:lumOff val="15000"/>
                  </a:schemeClr>
                </a:solidFill>
              </a:rPr>
              <a:t>Web pages</a:t>
            </a:r>
          </a:p>
          <a:p>
            <a:pPr marL="285750" indent="-285750">
              <a:buFont typeface="Arial" panose="020B0604020202020204" pitchFamily="34" charset="0"/>
              <a:buChar char="•"/>
            </a:pPr>
            <a:r>
              <a:rPr lang="en-US" dirty="0">
                <a:solidFill>
                  <a:schemeClr val="tx1">
                    <a:lumMod val="85000"/>
                    <a:lumOff val="15000"/>
                  </a:schemeClr>
                </a:solidFill>
              </a:rPr>
              <a:t>Widgets (weather, preconfigured text, real-time news via RSS, and more)</a:t>
            </a:r>
          </a:p>
        </p:txBody>
      </p:sp>
    </p:spTree>
    <p:extLst>
      <p:ext uri="{BB962C8B-B14F-4D97-AF65-F5344CB8AC3E}">
        <p14:creationId xmlns:p14="http://schemas.microsoft.com/office/powerpoint/2010/main" val="11155082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2132856"/>
            <a:ext cx="8064896" cy="3693319"/>
          </a:xfrm>
          <a:prstGeom prst="rect">
            <a:avLst/>
          </a:prstGeom>
        </p:spPr>
        <p:txBody>
          <a:bodyPr wrap="square">
            <a:spAutoFit/>
          </a:bodyPr>
          <a:lstStyle/>
          <a:p>
            <a:r>
              <a:rPr lang="en-US" b="1" dirty="0">
                <a:solidFill>
                  <a:schemeClr val="tx1">
                    <a:lumMod val="85000"/>
                    <a:lumOff val="15000"/>
                  </a:schemeClr>
                </a:solidFill>
              </a:rPr>
              <a:t>Easy installation</a:t>
            </a:r>
          </a:p>
          <a:p>
            <a:r>
              <a:rPr lang="en-US" dirty="0">
                <a:solidFill>
                  <a:schemeClr val="tx1">
                    <a:lumMod val="85000"/>
                    <a:lumOff val="15000"/>
                  </a:schemeClr>
                </a:solidFill>
              </a:rPr>
              <a:t>Simply connect the MDS-100 to the screen and the Internet, link it to your account in the </a:t>
            </a:r>
            <a:r>
              <a:rPr lang="en-US" dirty="0">
                <a:solidFill>
                  <a:schemeClr val="tx1">
                    <a:lumMod val="85000"/>
                    <a:lumOff val="15000"/>
                  </a:schemeClr>
                </a:solidFill>
                <a:hlinkClick r:id="rId2"/>
              </a:rPr>
              <a:t>management portal</a:t>
            </a:r>
            <a:r>
              <a:rPr lang="en-US" dirty="0">
                <a:solidFill>
                  <a:schemeClr val="tx1">
                    <a:lumMod val="85000"/>
                    <a:lumOff val="15000"/>
                  </a:schemeClr>
                </a:solidFill>
              </a:rPr>
              <a:t>, and the device is ready to immediately commence playback</a:t>
            </a:r>
            <a:r>
              <a:rPr lang="en-US" dirty="0" smtClean="0">
                <a:solidFill>
                  <a:schemeClr val="tx1">
                    <a:lumMod val="85000"/>
                    <a:lumOff val="15000"/>
                  </a:schemeClr>
                </a:solidFill>
              </a:rPr>
              <a:t>.</a:t>
            </a:r>
          </a:p>
          <a:p>
            <a:endParaRPr lang="en-US" dirty="0">
              <a:solidFill>
                <a:schemeClr val="tx1">
                  <a:lumMod val="85000"/>
                  <a:lumOff val="15000"/>
                </a:schemeClr>
              </a:solidFill>
            </a:endParaRPr>
          </a:p>
          <a:p>
            <a:r>
              <a:rPr lang="en-US" dirty="0">
                <a:solidFill>
                  <a:schemeClr val="tx1">
                    <a:lumMod val="85000"/>
                    <a:lumOff val="15000"/>
                  </a:schemeClr>
                </a:solidFill>
              </a:rPr>
              <a:t>All of the </a:t>
            </a:r>
            <a:r>
              <a:rPr lang="en-US" b="1" dirty="0">
                <a:solidFill>
                  <a:schemeClr val="tx1">
                    <a:lumMod val="85000"/>
                    <a:lumOff val="15000"/>
                  </a:schemeClr>
                </a:solidFill>
              </a:rPr>
              <a:t>content is stored locally</a:t>
            </a:r>
            <a:r>
              <a:rPr lang="en-US" dirty="0">
                <a:solidFill>
                  <a:schemeClr val="tx1">
                    <a:lumMod val="85000"/>
                    <a:lumOff val="15000"/>
                  </a:schemeClr>
                </a:solidFill>
              </a:rPr>
              <a:t> on each unit's memory card (16 GB, card included). During regular playback, there is only little bandwidth used. However, the device requires Internet connectivity to let you remotely manage its settings and content. The connection is possible via an Ethernet cable or a Wi-Fi network</a:t>
            </a:r>
            <a:r>
              <a:rPr lang="en-US" dirty="0" smtClean="0">
                <a:solidFill>
                  <a:schemeClr val="tx1">
                    <a:lumMod val="85000"/>
                    <a:lumOff val="15000"/>
                  </a:schemeClr>
                </a:solidFill>
              </a:rPr>
              <a:t>.</a:t>
            </a:r>
          </a:p>
          <a:p>
            <a:endParaRPr lang="en-US" dirty="0">
              <a:solidFill>
                <a:schemeClr val="tx1">
                  <a:lumMod val="85000"/>
                  <a:lumOff val="15000"/>
                </a:schemeClr>
              </a:solidFill>
            </a:endParaRPr>
          </a:p>
          <a:p>
            <a:r>
              <a:rPr lang="en-US" dirty="0">
                <a:solidFill>
                  <a:schemeClr val="tx1">
                    <a:lumMod val="85000"/>
                    <a:lumOff val="15000"/>
                  </a:schemeClr>
                </a:solidFill>
              </a:rPr>
              <a:t>The MDS-100 connects to your account in a smart and secure way that typically doesn't require any configuration of your firewall. But, if needed, it offers a detailed configuration of static IP address, proxy server, and other network settings.</a:t>
            </a:r>
          </a:p>
        </p:txBody>
      </p:sp>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14546129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868046"/>
            <a:ext cx="8424936" cy="4801314"/>
          </a:xfrm>
          <a:prstGeom prst="rect">
            <a:avLst/>
          </a:prstGeom>
        </p:spPr>
        <p:txBody>
          <a:bodyPr wrap="square" anchor="ctr">
            <a:spAutoFit/>
          </a:bodyPr>
          <a:lstStyle/>
          <a:p>
            <a:r>
              <a:rPr lang="en-US" b="1" dirty="0">
                <a:solidFill>
                  <a:schemeClr val="tx1">
                    <a:lumMod val="85000"/>
                    <a:lumOff val="15000"/>
                  </a:schemeClr>
                </a:solidFill>
              </a:rPr>
              <a:t>Efficient operation</a:t>
            </a:r>
          </a:p>
          <a:p>
            <a:pPr marL="285750" indent="-285750">
              <a:buFont typeface="Arial" panose="020B0604020202020204" pitchFamily="34" charset="0"/>
              <a:buChar char="•"/>
            </a:pPr>
            <a:r>
              <a:rPr lang="en-US" dirty="0">
                <a:solidFill>
                  <a:schemeClr val="tx1">
                    <a:lumMod val="85000"/>
                    <a:lumOff val="15000"/>
                  </a:schemeClr>
                </a:solidFill>
              </a:rPr>
              <a:t>The MDS-100 has been designed to handle failures of power or Internet connection without you ever having to manually intervene</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In case of a power loss, the unit automatically starts and resumes its scheduled playback immediately after the power has been restored</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The Internet failure is also no issue as the MDS-100 can work normally for up to 30 days completely offline. Please note that when offline, the device cannot be reconfigured, the content cannot be changed, and the schedule cannot be updated</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In case of any issue, a warning will be displayed instantly on the </a:t>
            </a:r>
            <a:r>
              <a:rPr lang="en-US" dirty="0">
                <a:solidFill>
                  <a:schemeClr val="tx1">
                    <a:lumMod val="85000"/>
                    <a:lumOff val="15000"/>
                  </a:schemeClr>
                </a:solidFill>
                <a:hlinkClick r:id="rId2"/>
              </a:rPr>
              <a:t>management portal</a:t>
            </a:r>
            <a:r>
              <a:rPr lang="en-US" dirty="0">
                <a:solidFill>
                  <a:schemeClr val="tx1">
                    <a:lumMod val="85000"/>
                    <a:lumOff val="15000"/>
                  </a:schemeClr>
                </a:solidFill>
              </a:rPr>
              <a:t> along with details of the issue and the device's location on an interactive map. You will also receive an email notification</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The MDS-100 can even automatically turn on and off the TV panel. You can schedule the screen to be switched to a standby mode at night and save your electricity bill.</a:t>
            </a:r>
          </a:p>
        </p:txBody>
      </p:sp>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15396182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20888"/>
            <a:ext cx="7961709" cy="4123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26800274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2348880"/>
            <a:ext cx="8784976" cy="2446824"/>
          </a:xfrm>
          <a:prstGeom prst="rect">
            <a:avLst/>
          </a:prstGeom>
        </p:spPr>
        <p:txBody>
          <a:bodyPr wrap="square">
            <a:spAutoFit/>
          </a:bodyPr>
          <a:lstStyle/>
          <a:p>
            <a:r>
              <a:rPr lang="en-US" b="1" dirty="0">
                <a:solidFill>
                  <a:schemeClr val="tx1">
                    <a:lumMod val="85000"/>
                    <a:lumOff val="15000"/>
                  </a:schemeClr>
                </a:solidFill>
              </a:rPr>
              <a:t>How to get started</a:t>
            </a:r>
          </a:p>
          <a:p>
            <a:pPr marL="285750" indent="-285750">
              <a:lnSpc>
                <a:spcPct val="150000"/>
              </a:lnSpc>
              <a:buFont typeface="Arial" panose="020B0604020202020204" pitchFamily="34" charset="0"/>
              <a:buChar char="•"/>
            </a:pPr>
            <a:r>
              <a:rPr lang="en-US" dirty="0">
                <a:solidFill>
                  <a:schemeClr val="tx1">
                    <a:lumMod val="85000"/>
                    <a:lumOff val="15000"/>
                  </a:schemeClr>
                </a:solidFill>
              </a:rPr>
              <a:t>Order the MDS-100 and a license for each signage screen from your </a:t>
            </a:r>
            <a:r>
              <a:rPr lang="en-US" dirty="0">
                <a:solidFill>
                  <a:schemeClr val="tx1">
                    <a:lumMod val="85000"/>
                    <a:lumOff val="15000"/>
                  </a:schemeClr>
                </a:solidFill>
                <a:hlinkClick r:id="rId2"/>
              </a:rPr>
              <a:t>sales representative</a:t>
            </a:r>
            <a:endParaRPr lang="en-US" dirty="0">
              <a:solidFill>
                <a:schemeClr val="tx1">
                  <a:lumMod val="85000"/>
                  <a:lumOff val="15000"/>
                </a:schemeClr>
              </a:solidFill>
            </a:endParaRPr>
          </a:p>
          <a:p>
            <a:pPr marL="285750" indent="-285750">
              <a:lnSpc>
                <a:spcPct val="150000"/>
              </a:lnSpc>
              <a:buFont typeface="Arial" panose="020B0604020202020204" pitchFamily="34" charset="0"/>
              <a:buChar char="•"/>
            </a:pPr>
            <a:r>
              <a:rPr lang="en-US" dirty="0">
                <a:solidFill>
                  <a:schemeClr val="tx1">
                    <a:lumMod val="85000"/>
                    <a:lumOff val="15000"/>
                  </a:schemeClr>
                </a:solidFill>
              </a:rPr>
              <a:t>Create your account in the </a:t>
            </a:r>
            <a:r>
              <a:rPr lang="en-US" dirty="0">
                <a:solidFill>
                  <a:schemeClr val="tx1">
                    <a:lumMod val="85000"/>
                    <a:lumOff val="15000"/>
                  </a:schemeClr>
                </a:solidFill>
                <a:hlinkClick r:id="rId3"/>
              </a:rPr>
              <a:t>management portal</a:t>
            </a:r>
            <a:r>
              <a:rPr lang="en-US" dirty="0">
                <a:solidFill>
                  <a:schemeClr val="tx1">
                    <a:lumMod val="85000"/>
                    <a:lumOff val="15000"/>
                  </a:schemeClr>
                </a:solidFill>
              </a:rPr>
              <a:t> (app.acti.com)</a:t>
            </a:r>
          </a:p>
          <a:p>
            <a:pPr marL="285750" indent="-285750">
              <a:lnSpc>
                <a:spcPct val="150000"/>
              </a:lnSpc>
              <a:buFont typeface="Arial" panose="020B0604020202020204" pitchFamily="34" charset="0"/>
              <a:buChar char="•"/>
            </a:pPr>
            <a:r>
              <a:rPr lang="en-US" dirty="0">
                <a:solidFill>
                  <a:schemeClr val="tx1">
                    <a:lumMod val="85000"/>
                    <a:lumOff val="15000"/>
                  </a:schemeClr>
                </a:solidFill>
              </a:rPr>
              <a:t>Connect the MDS-100 to the monitor and type the registration code into the management portal</a:t>
            </a:r>
          </a:p>
          <a:p>
            <a:pPr marL="285750" indent="-285750">
              <a:lnSpc>
                <a:spcPct val="150000"/>
              </a:lnSpc>
              <a:buFont typeface="Arial" panose="020B0604020202020204" pitchFamily="34" charset="0"/>
              <a:buChar char="•"/>
            </a:pPr>
            <a:r>
              <a:rPr lang="en-US" dirty="0">
                <a:solidFill>
                  <a:schemeClr val="tx1">
                    <a:lumMod val="85000"/>
                    <a:lumOff val="15000"/>
                  </a:schemeClr>
                </a:solidFill>
              </a:rPr>
              <a:t>Done! You </a:t>
            </a:r>
            <a:r>
              <a:rPr lang="en-US" dirty="0" err="1">
                <a:solidFill>
                  <a:schemeClr val="tx1">
                    <a:lumMod val="85000"/>
                    <a:lumOff val="15000"/>
                  </a:schemeClr>
                </a:solidFill>
              </a:rPr>
              <a:t>you</a:t>
            </a:r>
            <a:r>
              <a:rPr lang="en-US" dirty="0">
                <a:solidFill>
                  <a:schemeClr val="tx1">
                    <a:lumMod val="85000"/>
                    <a:lumOff val="15000"/>
                  </a:schemeClr>
                </a:solidFill>
              </a:rPr>
              <a:t> have successfully turned your screen into a smart digital signage</a:t>
            </a:r>
          </a:p>
        </p:txBody>
      </p:sp>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178265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59632" y="2852936"/>
            <a:ext cx="655272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solidFill>
                  <a:schemeClr val="tx1">
                    <a:lumMod val="85000"/>
                    <a:lumOff val="15000"/>
                  </a:schemeClr>
                </a:solidFill>
              </a:rPr>
              <a:t>Digital Signage for </a:t>
            </a:r>
            <a:r>
              <a:rPr lang="en-US" sz="3200" b="1" dirty="0" smtClean="0">
                <a:solidFill>
                  <a:schemeClr val="tx1">
                    <a:lumMod val="85000"/>
                    <a:lumOff val="15000"/>
                  </a:schemeClr>
                </a:solidFill>
              </a:rPr>
              <a:t>the Customers</a:t>
            </a:r>
            <a:endParaRPr lang="en-US" sz="3200" b="1" dirty="0">
              <a:solidFill>
                <a:schemeClr val="tx1">
                  <a:lumMod val="85000"/>
                  <a:lumOff val="15000"/>
                </a:schemeClr>
              </a:solidFill>
            </a:endParaRPr>
          </a:p>
        </p:txBody>
      </p:sp>
      <p:sp>
        <p:nvSpPr>
          <p:cNvPr id="3" name="TextBox 2"/>
          <p:cNvSpPr txBox="1"/>
          <p:nvPr/>
        </p:nvSpPr>
        <p:spPr>
          <a:xfrm>
            <a:off x="1611075" y="3629146"/>
            <a:ext cx="5688632" cy="400110"/>
          </a:xfrm>
          <a:prstGeom prst="rect">
            <a:avLst/>
          </a:prstGeom>
          <a:noFill/>
        </p:spPr>
        <p:txBody>
          <a:bodyPr wrap="square" rtlCol="0">
            <a:spAutoFit/>
          </a:bodyPr>
          <a:lstStyle/>
          <a:p>
            <a:pPr algn="ctr"/>
            <a:r>
              <a:rPr lang="en-US" sz="2000" b="1" dirty="0" smtClean="0">
                <a:solidFill>
                  <a:srgbClr val="C00000"/>
                </a:solidFill>
              </a:rPr>
              <a:t>Videos for </a:t>
            </a:r>
            <a:r>
              <a:rPr lang="en-US" sz="2000" b="1" dirty="0">
                <a:solidFill>
                  <a:srgbClr val="C00000"/>
                </a:solidFill>
              </a:rPr>
              <a:t>the customers</a:t>
            </a:r>
          </a:p>
        </p:txBody>
      </p:sp>
      <p:sp>
        <p:nvSpPr>
          <p:cNvPr id="4" name="Rectangle 3"/>
          <p:cNvSpPr/>
          <p:nvPr/>
        </p:nvSpPr>
        <p:spPr>
          <a:xfrm>
            <a:off x="1616771" y="4472108"/>
            <a:ext cx="6048672" cy="307777"/>
          </a:xfrm>
          <a:prstGeom prst="rect">
            <a:avLst/>
          </a:prstGeom>
        </p:spPr>
        <p:txBody>
          <a:bodyPr wrap="square">
            <a:spAutoFit/>
          </a:bodyPr>
          <a:lstStyle/>
          <a:p>
            <a:pPr algn="ctr"/>
            <a:r>
              <a:rPr lang="en-US" sz="1400" dirty="0">
                <a:hlinkClick r:id="rId2"/>
              </a:rPr>
              <a:t>https://www.acti.com/applications/digital-signage</a:t>
            </a:r>
            <a:endParaRPr lang="en-US" sz="1400" dirty="0"/>
          </a:p>
        </p:txBody>
      </p:sp>
    </p:spTree>
    <p:extLst>
      <p:ext uri="{BB962C8B-B14F-4D97-AF65-F5344CB8AC3E}">
        <p14:creationId xmlns:p14="http://schemas.microsoft.com/office/powerpoint/2010/main" val="19521051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Applications</a:t>
            </a:r>
            <a:endParaRPr lang="en-US" sz="3200"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TextBox 9"/>
          <p:cNvSpPr txBox="1"/>
          <p:nvPr/>
        </p:nvSpPr>
        <p:spPr>
          <a:xfrm>
            <a:off x="307975" y="1772816"/>
            <a:ext cx="8512497" cy="923330"/>
          </a:xfrm>
          <a:prstGeom prst="rect">
            <a:avLst/>
          </a:prstGeom>
          <a:noFill/>
        </p:spPr>
        <p:txBody>
          <a:bodyPr wrap="square" rtlCol="0">
            <a:spAutoFit/>
          </a:bodyPr>
          <a:lstStyle/>
          <a:p>
            <a:r>
              <a:rPr lang="en-US" dirty="0" smtClean="0"/>
              <a:t>Digital Signage is a convenient method of visual communication with the customers. Various types of information can be delivered to the customers such as ads, store information, floor plan, and more.</a:t>
            </a:r>
            <a:endParaRPr lang="en-US" dirty="0"/>
          </a:p>
        </p:txBody>
      </p:sp>
      <p:sp>
        <p:nvSpPr>
          <p:cNvPr id="12" name="Rectangle 11"/>
          <p:cNvSpPr/>
          <p:nvPr/>
        </p:nvSpPr>
        <p:spPr>
          <a:xfrm>
            <a:off x="251520" y="2996951"/>
            <a:ext cx="8640960" cy="2376265"/>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2699791" y="3211229"/>
            <a:ext cx="6120681" cy="1938992"/>
          </a:xfrm>
          <a:prstGeom prst="rect">
            <a:avLst/>
          </a:prstGeom>
          <a:noFill/>
        </p:spPr>
        <p:txBody>
          <a:bodyPr wrap="square" rtlCol="0">
            <a:spAutoFit/>
          </a:bodyPr>
          <a:lstStyle/>
          <a:p>
            <a:r>
              <a:rPr lang="en-US" sz="2000" b="1" dirty="0" smtClean="0"/>
              <a:t>Ads via Digital Signage</a:t>
            </a:r>
            <a:endParaRPr lang="en-US" sz="2000" dirty="0" smtClean="0"/>
          </a:p>
          <a:p>
            <a:r>
              <a:rPr lang="en-US" sz="2000" dirty="0" smtClean="0"/>
              <a:t>The digital signage in retail has become very popular. The targeted ads help boost the sales.</a:t>
            </a:r>
          </a:p>
          <a:p>
            <a:endParaRPr lang="en-US" sz="2000" dirty="0"/>
          </a:p>
          <a:p>
            <a:r>
              <a:rPr lang="en-US" sz="2000" dirty="0" smtClean="0"/>
              <a:t>ACTi offers both locally managed and cloud-manageable digital signage solution for retail.</a:t>
            </a:r>
            <a:endParaRPr lang="en-US" dirty="0"/>
          </a:p>
        </p:txBody>
      </p:sp>
      <p:pic>
        <p:nvPicPr>
          <p:cNvPr id="14" name="Picture 4" descr="https://download.acti.com/corpweb/DownloadCenter/Ajax/MakeThumbImage.ashx?maxWidth=207&amp;toext=png&amp;id=60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767" y="3602633"/>
            <a:ext cx="1971675" cy="134302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467544" y="3140968"/>
            <a:ext cx="2232249" cy="461665"/>
          </a:xfrm>
          <a:prstGeom prst="rect">
            <a:avLst/>
          </a:prstGeom>
          <a:noFill/>
        </p:spPr>
        <p:txBody>
          <a:bodyPr wrap="square" rtlCol="0">
            <a:spAutoFit/>
          </a:bodyPr>
          <a:lstStyle/>
          <a:p>
            <a:r>
              <a:rPr lang="en-US" sz="2400" b="1" dirty="0" smtClean="0">
                <a:solidFill>
                  <a:schemeClr val="accent6">
                    <a:lumMod val="75000"/>
                  </a:schemeClr>
                </a:solidFill>
              </a:rPr>
              <a:t>RETAIL</a:t>
            </a:r>
            <a:endParaRPr lang="en-US" sz="2400" b="1" dirty="0">
              <a:solidFill>
                <a:schemeClr val="accent6">
                  <a:lumMod val="75000"/>
                </a:schemeClr>
              </a:solidFill>
            </a:endParaRPr>
          </a:p>
        </p:txBody>
      </p:sp>
    </p:spTree>
    <p:extLst>
      <p:ext uri="{BB962C8B-B14F-4D97-AF65-F5344CB8AC3E}">
        <p14:creationId xmlns:p14="http://schemas.microsoft.com/office/powerpoint/2010/main" val="36650478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Locally Managed Digital Signage</a:t>
            </a:r>
            <a:endParaRPr lang="en-US" sz="3200" dirty="0">
              <a:solidFill>
                <a:schemeClr val="tx2">
                  <a:lumMod val="60000"/>
                  <a:lumOff val="40000"/>
                </a:schemeClr>
              </a:solidFill>
            </a:endParaRPr>
          </a:p>
        </p:txBody>
      </p:sp>
      <p:sp>
        <p:nvSpPr>
          <p:cNvPr id="4" name="TextBox 3"/>
          <p:cNvSpPr txBox="1"/>
          <p:nvPr/>
        </p:nvSpPr>
        <p:spPr>
          <a:xfrm>
            <a:off x="414921" y="2228671"/>
            <a:ext cx="6245311" cy="1200329"/>
          </a:xfrm>
          <a:prstGeom prst="rect">
            <a:avLst/>
          </a:prstGeom>
          <a:noFill/>
        </p:spPr>
        <p:txBody>
          <a:bodyPr wrap="square" rtlCol="0">
            <a:spAutoFit/>
          </a:bodyPr>
          <a:lstStyle/>
          <a:p>
            <a:r>
              <a:rPr lang="en-US" dirty="0" smtClean="0"/>
              <a:t>ECD-1000 is not only a surveillance video decoder. It also has the digital signage capability. The preloaded video clips or images can be shown instead of surveillance videos, in the user defined layout.</a:t>
            </a:r>
            <a:endParaRPr lang="en-US" dirty="0"/>
          </a:p>
        </p:txBody>
      </p:sp>
      <p:grpSp>
        <p:nvGrpSpPr>
          <p:cNvPr id="7" name="Group 6"/>
          <p:cNvGrpSpPr/>
          <p:nvPr/>
        </p:nvGrpSpPr>
        <p:grpSpPr>
          <a:xfrm>
            <a:off x="5213242" y="3432665"/>
            <a:ext cx="1521789" cy="1292479"/>
            <a:chOff x="3217677" y="3068960"/>
            <a:chExt cx="1521789" cy="1292479"/>
          </a:xfrm>
        </p:grpSpPr>
        <p:pic>
          <p:nvPicPr>
            <p:cNvPr id="6"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p:cNvGrpSpPr/>
          <p:nvPr/>
        </p:nvGrpSpPr>
        <p:grpSpPr>
          <a:xfrm>
            <a:off x="5320099" y="5011861"/>
            <a:ext cx="1521789" cy="1292479"/>
            <a:chOff x="3217677" y="3068960"/>
            <a:chExt cx="1521789" cy="1292479"/>
          </a:xfrm>
        </p:grpSpPr>
        <p:pic>
          <p:nvPicPr>
            <p:cNvPr id="9"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8630" y="5101009"/>
            <a:ext cx="1066035" cy="106603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188481" y="6167045"/>
            <a:ext cx="2448272" cy="646331"/>
          </a:xfrm>
          <a:prstGeom prst="rect">
            <a:avLst/>
          </a:prstGeom>
          <a:noFill/>
        </p:spPr>
        <p:txBody>
          <a:bodyPr wrap="square" rtlCol="0">
            <a:spAutoFit/>
          </a:bodyPr>
          <a:lstStyle/>
          <a:p>
            <a:pPr algn="ctr"/>
            <a:r>
              <a:rPr lang="en-US" b="1" dirty="0" smtClean="0">
                <a:solidFill>
                  <a:schemeClr val="tx1">
                    <a:lumMod val="85000"/>
                    <a:lumOff val="15000"/>
                  </a:schemeClr>
                </a:solidFill>
              </a:rPr>
              <a:t>ECD-1000</a:t>
            </a:r>
            <a:endParaRPr lang="en-US" dirty="0" smtClean="0">
              <a:solidFill>
                <a:schemeClr val="tx1">
                  <a:lumMod val="85000"/>
                  <a:lumOff val="15000"/>
                </a:schemeClr>
              </a:solidFill>
            </a:endParaRPr>
          </a:p>
          <a:p>
            <a:pPr algn="ctr"/>
            <a:r>
              <a:rPr lang="en-US" dirty="0" smtClean="0">
                <a:solidFill>
                  <a:schemeClr val="tx1">
                    <a:lumMod val="85000"/>
                    <a:lumOff val="15000"/>
                  </a:schemeClr>
                </a:solidFill>
              </a:rPr>
              <a:t>(digital signage)</a:t>
            </a:r>
            <a:r>
              <a:rPr lang="en-US" b="1" dirty="0" smtClean="0">
                <a:solidFill>
                  <a:schemeClr val="tx1">
                    <a:lumMod val="85000"/>
                    <a:lumOff val="15000"/>
                  </a:schemeClr>
                </a:solidFill>
              </a:rPr>
              <a:t> </a:t>
            </a:r>
          </a:p>
        </p:txBody>
      </p:sp>
      <p:pic>
        <p:nvPicPr>
          <p:cNvPr id="13" name="Picture 2" descr="https://download.acti.com/corpweb/DownloadCenter/Ajax/MakeThumbImage.ashx?t=%5b%22Product+Images%22%5d&amp;p=%5b%22ECD-1000%22%5d&amp;tDef=%5b%22Coming+Soon%22%5d&amp;ext=png&amp;maxWidth=240&amp;toex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800" y="3504673"/>
            <a:ext cx="1066035" cy="1066036"/>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p:cNvCxnSpPr/>
          <p:nvPr/>
        </p:nvCxnSpPr>
        <p:spPr>
          <a:xfrm flipV="1">
            <a:off x="3984033" y="3890487"/>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4010126" y="553479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47979" y="5546296"/>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18" name="TextBox 17"/>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a:hlinkClick r:id="rId5"/>
              </a:rPr>
              <a:t>https://</a:t>
            </a:r>
            <a:r>
              <a:rPr lang="en-US" sz="1200" dirty="0" smtClean="0">
                <a:hlinkClick r:id="rId5"/>
              </a:rPr>
              <a:t>www.acti.com/solutions/media-management-solution?sid=S185</a:t>
            </a:r>
            <a:endParaRPr lang="en-US" sz="1200" dirty="0"/>
          </a:p>
        </p:txBody>
      </p:sp>
    </p:spTree>
    <p:extLst>
      <p:ext uri="{BB962C8B-B14F-4D97-AF65-F5344CB8AC3E}">
        <p14:creationId xmlns:p14="http://schemas.microsoft.com/office/powerpoint/2010/main" val="394206701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tx2">
                    <a:lumMod val="60000"/>
                    <a:lumOff val="40000"/>
                  </a:schemeClr>
                </a:solidFill>
              </a:rPr>
              <a:t>Locally Managed Digital Signage</a:t>
            </a:r>
          </a:p>
        </p:txBody>
      </p:sp>
      <p:sp>
        <p:nvSpPr>
          <p:cNvPr id="4" name="TextBox 3"/>
          <p:cNvSpPr txBox="1"/>
          <p:nvPr/>
        </p:nvSpPr>
        <p:spPr>
          <a:xfrm>
            <a:off x="683568" y="2062589"/>
            <a:ext cx="7003504" cy="369332"/>
          </a:xfrm>
          <a:prstGeom prst="rect">
            <a:avLst/>
          </a:prstGeom>
          <a:noFill/>
        </p:spPr>
        <p:txBody>
          <a:bodyPr wrap="square" rtlCol="0">
            <a:spAutoFit/>
          </a:bodyPr>
          <a:lstStyle/>
          <a:p>
            <a:r>
              <a:rPr lang="en-US" dirty="0" smtClean="0"/>
              <a:t>Various display layout options available:</a:t>
            </a:r>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447345"/>
            <a:ext cx="5606331" cy="947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827584" y="3718773"/>
            <a:ext cx="7632848" cy="646331"/>
          </a:xfrm>
          <a:prstGeom prst="rect">
            <a:avLst/>
          </a:prstGeom>
          <a:noFill/>
        </p:spPr>
        <p:txBody>
          <a:bodyPr wrap="square" rtlCol="0">
            <a:spAutoFit/>
          </a:bodyPr>
          <a:lstStyle/>
          <a:p>
            <a:r>
              <a:rPr lang="en-US" dirty="0" smtClean="0"/>
              <a:t>The signage video clips can be stored on a USB thumb drive, which can be attached to the ECD-1000.</a:t>
            </a:r>
            <a:endParaRPr lang="en-US" dirty="0"/>
          </a:p>
        </p:txBody>
      </p:sp>
      <p:sp>
        <p:nvSpPr>
          <p:cNvPr id="10" name="TextBox 9"/>
          <p:cNvSpPr txBox="1"/>
          <p:nvPr/>
        </p:nvSpPr>
        <p:spPr>
          <a:xfrm>
            <a:off x="853066" y="4502757"/>
            <a:ext cx="8039414" cy="923330"/>
          </a:xfrm>
          <a:prstGeom prst="rect">
            <a:avLst/>
          </a:prstGeom>
          <a:noFill/>
        </p:spPr>
        <p:txBody>
          <a:bodyPr wrap="square" rtlCol="0">
            <a:spAutoFit/>
          </a:bodyPr>
          <a:lstStyle/>
          <a:p>
            <a:r>
              <a:rPr lang="en-US" dirty="0" smtClean="0"/>
              <a:t>It is possible to configure each ECD-1000 station separately, or use a special management utility, called </a:t>
            </a:r>
            <a:r>
              <a:rPr lang="en-US" b="1" dirty="0" smtClean="0"/>
              <a:t>Digital Signage Station 1</a:t>
            </a:r>
            <a:r>
              <a:rPr lang="en-US" dirty="0" smtClean="0"/>
              <a:t>, to do 1-to-many content management. This software requires license.</a:t>
            </a:r>
            <a:endParaRPr lang="en-US" dirty="0"/>
          </a:p>
        </p:txBody>
      </p:sp>
    </p:spTree>
    <p:extLst>
      <p:ext uri="{BB962C8B-B14F-4D97-AF65-F5344CB8AC3E}">
        <p14:creationId xmlns:p14="http://schemas.microsoft.com/office/powerpoint/2010/main" val="31332725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a:solidFill>
                  <a:schemeClr val="tx2">
                    <a:lumMod val="60000"/>
                    <a:lumOff val="40000"/>
                  </a:schemeClr>
                </a:solidFill>
              </a:rPr>
              <a:t>Locally Managed Digital Signage</a:t>
            </a:r>
          </a:p>
        </p:txBody>
      </p:sp>
      <p:sp>
        <p:nvSpPr>
          <p:cNvPr id="7" name="TextBox 6"/>
          <p:cNvSpPr txBox="1">
            <a:spLocks noChangeArrowheads="1"/>
          </p:cNvSpPr>
          <p:nvPr/>
        </p:nvSpPr>
        <p:spPr bwMode="auto">
          <a:xfrm>
            <a:off x="682774" y="1988840"/>
            <a:ext cx="50403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eaLnBrk="1" hangingPunct="1"/>
            <a:r>
              <a:rPr lang="en-US" altLang="en-US" sz="1600" b="1" dirty="0" smtClean="0">
                <a:latin typeface="Open Sans" pitchFamily="34" charset="0"/>
              </a:rPr>
              <a:t>The example of 1-to-many management:</a:t>
            </a:r>
            <a:endParaRPr lang="en-US" altLang="en-US" sz="1600" b="1" dirty="0">
              <a:latin typeface="Open Sans" pitchFamily="34"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461" y="3810756"/>
            <a:ext cx="8159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5"/>
          <p:cNvSpPr txBox="1">
            <a:spLocks noChangeArrowheads="1"/>
          </p:cNvSpPr>
          <p:nvPr/>
        </p:nvSpPr>
        <p:spPr bwMode="auto">
          <a:xfrm>
            <a:off x="2122636" y="4674356"/>
            <a:ext cx="18002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Digital Signage </a:t>
            </a:r>
          </a:p>
          <a:p>
            <a:pPr algn="ctr" eaLnBrk="1" hangingPunct="1"/>
            <a:r>
              <a:rPr lang="en-US" altLang="en-US" sz="1200" b="1">
                <a:latin typeface="Open Sans" pitchFamily="34" charset="0"/>
              </a:rPr>
              <a:t>Station</a:t>
            </a:r>
          </a:p>
        </p:txBody>
      </p:sp>
      <p:sp>
        <p:nvSpPr>
          <p:cNvPr id="12" name="矩形 41"/>
          <p:cNvSpPr/>
          <p:nvPr/>
        </p:nvSpPr>
        <p:spPr>
          <a:xfrm>
            <a:off x="5867549" y="5177594"/>
            <a:ext cx="1295400" cy="1081087"/>
          </a:xfrm>
          <a:prstGeom prst="rect">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矩形 41"/>
          <p:cNvSpPr/>
          <p:nvPr/>
        </p:nvSpPr>
        <p:spPr>
          <a:xfrm>
            <a:off x="5867549" y="3666294"/>
            <a:ext cx="1295400" cy="1079500"/>
          </a:xfrm>
          <a:prstGeom prst="rect">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4"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37377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39536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41695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Straight Arrow Connector 16"/>
          <p:cNvCxnSpPr/>
          <p:nvPr/>
        </p:nvCxnSpPr>
        <p:spPr>
          <a:xfrm>
            <a:off x="3491061" y="4242556"/>
            <a:ext cx="1944688" cy="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8" name="TextBox 5"/>
          <p:cNvSpPr txBox="1">
            <a:spLocks noChangeArrowheads="1"/>
          </p:cNvSpPr>
          <p:nvPr/>
        </p:nvSpPr>
        <p:spPr bwMode="auto">
          <a:xfrm>
            <a:off x="5867549" y="3377369"/>
            <a:ext cx="12954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Group B</a:t>
            </a:r>
          </a:p>
        </p:txBody>
      </p:sp>
      <p:sp>
        <p:nvSpPr>
          <p:cNvPr id="19" name="TextBox 5"/>
          <p:cNvSpPr txBox="1">
            <a:spLocks noChangeArrowheads="1"/>
          </p:cNvSpPr>
          <p:nvPr/>
        </p:nvSpPr>
        <p:spPr bwMode="auto">
          <a:xfrm>
            <a:off x="5723086" y="4890256"/>
            <a:ext cx="165735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Group C</a:t>
            </a:r>
          </a:p>
        </p:txBody>
      </p:sp>
      <p:pic>
        <p:nvPicPr>
          <p:cNvPr id="20" name="Picture 2" descr="C:\Users\pete.hsieh\Desktop\images-1.jpg"/>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4643463" y="2904204"/>
            <a:ext cx="288032" cy="288032"/>
          </a:xfrm>
          <a:prstGeom prst="rect">
            <a:avLst/>
          </a:prstGeom>
          <a:noFill/>
        </p:spPr>
      </p:pic>
      <p:pic>
        <p:nvPicPr>
          <p:cNvPr id="21" name="Picture 2" descr="C:\Users\pete.hsieh\Desktop\images-1.jpg"/>
          <p:cNvPicPr>
            <a:picLocks noChangeAspect="1" noChangeArrowheads="1"/>
          </p:cNvPicPr>
          <p:nvPr/>
        </p:nvPicPr>
        <p:blipFill>
          <a:blip r:embed="rId4" cstate="print">
            <a:duotone>
              <a:schemeClr val="accent3">
                <a:shade val="45000"/>
                <a:satMod val="135000"/>
              </a:schemeClr>
              <a:prstClr val="white"/>
            </a:duotone>
          </a:blip>
          <a:srcRect/>
          <a:stretch>
            <a:fillRect/>
          </a:stretch>
        </p:blipFill>
        <p:spPr bwMode="auto">
          <a:xfrm>
            <a:off x="4643463" y="3910372"/>
            <a:ext cx="288032" cy="288032"/>
          </a:xfrm>
          <a:prstGeom prst="rect">
            <a:avLst/>
          </a:prstGeom>
          <a:noFill/>
        </p:spPr>
      </p:pic>
      <p:sp>
        <p:nvSpPr>
          <p:cNvPr id="22" name="TextBox 5"/>
          <p:cNvSpPr txBox="1">
            <a:spLocks noChangeArrowheads="1"/>
          </p:cNvSpPr>
          <p:nvPr/>
        </p:nvSpPr>
        <p:spPr bwMode="auto">
          <a:xfrm>
            <a:off x="3995886" y="2729669"/>
            <a:ext cx="1584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000">
                <a:solidFill>
                  <a:srgbClr val="FFC000"/>
                </a:solidFill>
                <a:latin typeface="Open Sans" pitchFamily="34" charset="0"/>
              </a:rPr>
              <a:t>Content A, Schedule A </a:t>
            </a:r>
          </a:p>
        </p:txBody>
      </p:sp>
      <p:sp>
        <p:nvSpPr>
          <p:cNvPr id="23" name="TextBox 5"/>
          <p:cNvSpPr txBox="1">
            <a:spLocks noChangeArrowheads="1"/>
          </p:cNvSpPr>
          <p:nvPr/>
        </p:nvSpPr>
        <p:spPr bwMode="auto">
          <a:xfrm>
            <a:off x="3995886" y="3737731"/>
            <a:ext cx="15843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000">
                <a:solidFill>
                  <a:srgbClr val="00B050"/>
                </a:solidFill>
                <a:latin typeface="Open Sans" pitchFamily="34" charset="0"/>
              </a:rPr>
              <a:t>Content B, Schedule B</a:t>
            </a:r>
          </a:p>
        </p:txBody>
      </p:sp>
      <p:pic>
        <p:nvPicPr>
          <p:cNvPr id="24"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16761" y="5250619"/>
            <a:ext cx="59848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16761" y="5466519"/>
            <a:ext cx="59848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16761" y="5682419"/>
            <a:ext cx="59848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3024" y="5250619"/>
            <a:ext cx="598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3024" y="5466519"/>
            <a:ext cx="598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3024" y="5682419"/>
            <a:ext cx="59848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 name="Straight Arrow Connector 29"/>
          <p:cNvCxnSpPr/>
          <p:nvPr/>
        </p:nvCxnSpPr>
        <p:spPr>
          <a:xfrm flipV="1">
            <a:off x="3491061" y="3018594"/>
            <a:ext cx="1944688" cy="935037"/>
          </a:xfrm>
          <a:prstGeom prst="straightConnector1">
            <a:avLst/>
          </a:prstGeom>
          <a:ln w="28575">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31"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7911" y="2658231"/>
            <a:ext cx="5984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Box 5"/>
          <p:cNvSpPr txBox="1">
            <a:spLocks noChangeArrowheads="1"/>
          </p:cNvSpPr>
          <p:nvPr/>
        </p:nvSpPr>
        <p:spPr bwMode="auto">
          <a:xfrm>
            <a:off x="5435749" y="2442331"/>
            <a:ext cx="21605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200" b="1">
                <a:latin typeface="Open Sans" pitchFamily="34" charset="0"/>
              </a:rPr>
              <a:t>Device A</a:t>
            </a:r>
          </a:p>
        </p:txBody>
      </p:sp>
      <p:pic>
        <p:nvPicPr>
          <p:cNvPr id="33" name="Picture 2" descr="C:\Users\pete.hsieh\Desktop\image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586" y="4845806"/>
            <a:ext cx="287338"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 name="Straight Arrow Connector 33"/>
          <p:cNvCxnSpPr/>
          <p:nvPr/>
        </p:nvCxnSpPr>
        <p:spPr>
          <a:xfrm>
            <a:off x="3491061" y="4529894"/>
            <a:ext cx="1944688" cy="1008062"/>
          </a:xfrm>
          <a:prstGeom prst="straightConnector1">
            <a:avLst/>
          </a:prstGeom>
          <a:ln w="28575">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35" name="TextBox 5"/>
          <p:cNvSpPr txBox="1">
            <a:spLocks noChangeArrowheads="1"/>
          </p:cNvSpPr>
          <p:nvPr/>
        </p:nvSpPr>
        <p:spPr bwMode="auto">
          <a:xfrm>
            <a:off x="3995886" y="4674356"/>
            <a:ext cx="15843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新細明體" pitchFamily="18" charset="-120"/>
              </a:defRPr>
            </a:lvl1pPr>
            <a:lvl2pPr marL="742950" indent="-285750" eaLnBrk="0" hangingPunct="0">
              <a:defRPr>
                <a:solidFill>
                  <a:schemeClr val="tx1"/>
                </a:solidFill>
                <a:latin typeface="Arial" charset="0"/>
                <a:ea typeface="新細明體" pitchFamily="18" charset="-120"/>
              </a:defRPr>
            </a:lvl2pPr>
            <a:lvl3pPr marL="1143000" indent="-228600" eaLnBrk="0" hangingPunct="0">
              <a:defRPr>
                <a:solidFill>
                  <a:schemeClr val="tx1"/>
                </a:solidFill>
                <a:latin typeface="Arial" charset="0"/>
                <a:ea typeface="新細明體" pitchFamily="18" charset="-120"/>
              </a:defRPr>
            </a:lvl3pPr>
            <a:lvl4pPr marL="1600200" indent="-228600" eaLnBrk="0" hangingPunct="0">
              <a:defRPr>
                <a:solidFill>
                  <a:schemeClr val="tx1"/>
                </a:solidFill>
                <a:latin typeface="Arial" charset="0"/>
                <a:ea typeface="新細明體" pitchFamily="18" charset="-120"/>
              </a:defRPr>
            </a:lvl4pPr>
            <a:lvl5pPr marL="2057400" indent="-228600" eaLnBrk="0" hangingPunct="0">
              <a:defRPr>
                <a:solidFill>
                  <a:schemeClr val="tx1"/>
                </a:solidFill>
                <a:latin typeface="Arial" charset="0"/>
                <a:ea typeface="新細明體" pitchFamily="18" charset="-120"/>
              </a:defRPr>
            </a:lvl5pPr>
            <a:lvl6pPr marL="2514600" indent="-228600" eaLnBrk="0" fontAlgn="base" hangingPunct="0">
              <a:spcBef>
                <a:spcPct val="0"/>
              </a:spcBef>
              <a:spcAft>
                <a:spcPct val="0"/>
              </a:spcAft>
              <a:defRPr>
                <a:solidFill>
                  <a:schemeClr val="tx1"/>
                </a:solidFill>
                <a:latin typeface="Arial" charset="0"/>
                <a:ea typeface="新細明體" pitchFamily="18" charset="-120"/>
              </a:defRPr>
            </a:lvl6pPr>
            <a:lvl7pPr marL="2971800" indent="-228600" eaLnBrk="0" fontAlgn="base" hangingPunct="0">
              <a:spcBef>
                <a:spcPct val="0"/>
              </a:spcBef>
              <a:spcAft>
                <a:spcPct val="0"/>
              </a:spcAft>
              <a:defRPr>
                <a:solidFill>
                  <a:schemeClr val="tx1"/>
                </a:solidFill>
                <a:latin typeface="Arial" charset="0"/>
                <a:ea typeface="新細明體" pitchFamily="18" charset="-120"/>
              </a:defRPr>
            </a:lvl7pPr>
            <a:lvl8pPr marL="3429000" indent="-228600" eaLnBrk="0" fontAlgn="base" hangingPunct="0">
              <a:spcBef>
                <a:spcPct val="0"/>
              </a:spcBef>
              <a:spcAft>
                <a:spcPct val="0"/>
              </a:spcAft>
              <a:defRPr>
                <a:solidFill>
                  <a:schemeClr val="tx1"/>
                </a:solidFill>
                <a:latin typeface="Arial" charset="0"/>
                <a:ea typeface="新細明體" pitchFamily="18" charset="-120"/>
              </a:defRPr>
            </a:lvl8pPr>
            <a:lvl9pPr marL="3886200" indent="-228600" eaLnBrk="0" fontAlgn="base" hangingPunct="0">
              <a:spcBef>
                <a:spcPct val="0"/>
              </a:spcBef>
              <a:spcAft>
                <a:spcPct val="0"/>
              </a:spcAft>
              <a:defRPr>
                <a:solidFill>
                  <a:schemeClr val="tx1"/>
                </a:solidFill>
                <a:latin typeface="Arial" charset="0"/>
                <a:ea typeface="新細明體" pitchFamily="18" charset="-120"/>
              </a:defRPr>
            </a:lvl9pPr>
          </a:lstStyle>
          <a:p>
            <a:pPr algn="ctr" eaLnBrk="1" hangingPunct="1"/>
            <a:r>
              <a:rPr lang="en-US" altLang="en-US" sz="1000">
                <a:solidFill>
                  <a:srgbClr val="00B0F0"/>
                </a:solidFill>
                <a:latin typeface="Open Sans" pitchFamily="34" charset="0"/>
              </a:rPr>
              <a:t>Content C, Schedule C</a:t>
            </a:r>
          </a:p>
        </p:txBody>
      </p:sp>
    </p:spTree>
    <p:extLst>
      <p:ext uri="{BB962C8B-B14F-4D97-AF65-F5344CB8AC3E}">
        <p14:creationId xmlns:p14="http://schemas.microsoft.com/office/powerpoint/2010/main" val="78924657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
        <p:nvSpPr>
          <p:cNvPr id="4" name="TextBox 3"/>
          <p:cNvSpPr txBox="1"/>
          <p:nvPr/>
        </p:nvSpPr>
        <p:spPr>
          <a:xfrm>
            <a:off x="435576" y="2009677"/>
            <a:ext cx="5925495" cy="1200329"/>
          </a:xfrm>
          <a:prstGeom prst="rect">
            <a:avLst/>
          </a:prstGeom>
          <a:noFill/>
        </p:spPr>
        <p:txBody>
          <a:bodyPr wrap="square" rtlCol="0">
            <a:spAutoFit/>
          </a:bodyPr>
          <a:lstStyle/>
          <a:p>
            <a:r>
              <a:rPr lang="en-US" dirty="0" smtClean="0"/>
              <a:t>In order to conveniently manage contents of each screen over the Internet from anywhere, the cloud-manageable digital signage solution can be used instead. No management server hardware needed. Monthly plans for the cloud access.</a:t>
            </a:r>
            <a:endParaRPr lang="en-US" dirty="0"/>
          </a:p>
        </p:txBody>
      </p:sp>
      <p:grpSp>
        <p:nvGrpSpPr>
          <p:cNvPr id="7" name="Group 6"/>
          <p:cNvGrpSpPr/>
          <p:nvPr/>
        </p:nvGrpSpPr>
        <p:grpSpPr>
          <a:xfrm>
            <a:off x="6084168" y="3210006"/>
            <a:ext cx="1521789" cy="1292479"/>
            <a:chOff x="3217677" y="3068960"/>
            <a:chExt cx="1521789" cy="1292479"/>
          </a:xfrm>
        </p:grpSpPr>
        <p:pic>
          <p:nvPicPr>
            <p:cNvPr id="6"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p:cNvGrpSpPr/>
          <p:nvPr/>
        </p:nvGrpSpPr>
        <p:grpSpPr>
          <a:xfrm>
            <a:off x="6146555" y="5019751"/>
            <a:ext cx="1521789" cy="1292479"/>
            <a:chOff x="3217677" y="3068960"/>
            <a:chExt cx="1521789" cy="1292479"/>
          </a:xfrm>
        </p:grpSpPr>
        <p:pic>
          <p:nvPicPr>
            <p:cNvPr id="9" name="Picture 2" descr="C:\Users\ando.meritee\Desktop\monitor.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418" b="6650"/>
            <a:stretch/>
          </p:blipFill>
          <p:spPr bwMode="auto">
            <a:xfrm>
              <a:off x="3217677" y="3068960"/>
              <a:ext cx="1521789" cy="12924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140968"/>
              <a:ext cx="1440160" cy="920536"/>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p:cNvSpPr txBox="1"/>
          <p:nvPr/>
        </p:nvSpPr>
        <p:spPr>
          <a:xfrm>
            <a:off x="3478462" y="6011996"/>
            <a:ext cx="2448272" cy="369332"/>
          </a:xfrm>
          <a:prstGeom prst="rect">
            <a:avLst/>
          </a:prstGeom>
          <a:noFill/>
        </p:spPr>
        <p:txBody>
          <a:bodyPr wrap="square" rtlCol="0">
            <a:spAutoFit/>
          </a:bodyPr>
          <a:lstStyle/>
          <a:p>
            <a:pPr algn="ctr"/>
            <a:r>
              <a:rPr lang="en-US" b="1" dirty="0" smtClean="0">
                <a:solidFill>
                  <a:schemeClr val="tx1">
                    <a:lumMod val="85000"/>
                    <a:lumOff val="15000"/>
                  </a:schemeClr>
                </a:solidFill>
              </a:rPr>
              <a:t>MDS-100</a:t>
            </a:r>
            <a:endParaRPr lang="en-US" dirty="0" smtClean="0">
              <a:solidFill>
                <a:schemeClr val="tx1">
                  <a:lumMod val="85000"/>
                  <a:lumOff val="15000"/>
                </a:schemeClr>
              </a:solidFill>
            </a:endParaRPr>
          </a:p>
        </p:txBody>
      </p:sp>
      <p:cxnSp>
        <p:nvCxnSpPr>
          <p:cNvPr id="14" name="Straight Arrow Connector 13"/>
          <p:cNvCxnSpPr/>
          <p:nvPr/>
        </p:nvCxnSpPr>
        <p:spPr>
          <a:xfrm flipV="1">
            <a:off x="5105351" y="3667828"/>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5124614" y="5542684"/>
            <a:ext cx="864096" cy="1194"/>
          </a:xfrm>
          <a:prstGeom prst="straightConnector1">
            <a:avLst/>
          </a:prstGeom>
          <a:ln w="38100">
            <a:solidFill>
              <a:srgbClr val="00B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162467" y="5554186"/>
            <a:ext cx="1330299" cy="523220"/>
          </a:xfrm>
          <a:prstGeom prst="rect">
            <a:avLst/>
          </a:prstGeom>
          <a:noFill/>
        </p:spPr>
        <p:txBody>
          <a:bodyPr wrap="square" rtlCol="0">
            <a:spAutoFit/>
          </a:bodyPr>
          <a:lstStyle/>
          <a:p>
            <a:r>
              <a:rPr lang="en-US" sz="1400" dirty="0" smtClean="0"/>
              <a:t>HDMI </a:t>
            </a:r>
          </a:p>
          <a:p>
            <a:r>
              <a:rPr lang="en-US" sz="1400" dirty="0" smtClean="0"/>
              <a:t>cable</a:t>
            </a:r>
            <a:endParaRPr lang="en-US" sz="1400" dirty="0"/>
          </a:p>
        </p:txBody>
      </p:sp>
      <p:sp>
        <p:nvSpPr>
          <p:cNvPr id="3" name="AutoShape 2" descr="24 What Is A Browser Icon - Icon Logo Desig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AutoShape 4" descr="24 What Is A Browser Icon - Icon Logo Desig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7414" name="Picture 6" descr="24 What Is A Browser Icon - Icon Logo Desig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8887" y="4587703"/>
            <a:ext cx="942147" cy="35330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280815" y="4992138"/>
            <a:ext cx="2448272" cy="646331"/>
          </a:xfrm>
          <a:prstGeom prst="rect">
            <a:avLst/>
          </a:prstGeom>
          <a:noFill/>
        </p:spPr>
        <p:txBody>
          <a:bodyPr wrap="square" rtlCol="0">
            <a:spAutoFit/>
          </a:bodyPr>
          <a:lstStyle/>
          <a:p>
            <a:pPr algn="ctr"/>
            <a:r>
              <a:rPr lang="en-US" b="1" dirty="0" smtClean="0">
                <a:solidFill>
                  <a:schemeClr val="tx1">
                    <a:lumMod val="85000"/>
                    <a:lumOff val="15000"/>
                  </a:schemeClr>
                </a:solidFill>
              </a:rPr>
              <a:t>Cloud Media Management Service </a:t>
            </a:r>
          </a:p>
        </p:txBody>
      </p:sp>
      <p:cxnSp>
        <p:nvCxnSpPr>
          <p:cNvPr id="20" name="Straight Arrow Connector 19"/>
          <p:cNvCxnSpPr/>
          <p:nvPr/>
        </p:nvCxnSpPr>
        <p:spPr>
          <a:xfrm flipV="1">
            <a:off x="2120040" y="3815032"/>
            <a:ext cx="2162413" cy="814381"/>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017119" y="5466641"/>
            <a:ext cx="1044808" cy="307777"/>
          </a:xfrm>
          <a:prstGeom prst="rect">
            <a:avLst/>
          </a:prstGeom>
          <a:noFill/>
        </p:spPr>
        <p:txBody>
          <a:bodyPr wrap="square" rtlCol="0">
            <a:spAutoFit/>
          </a:bodyPr>
          <a:lstStyle/>
          <a:p>
            <a:r>
              <a:rPr lang="en-US" sz="1400" dirty="0" smtClean="0"/>
              <a:t>Internet</a:t>
            </a:r>
            <a:endParaRPr lang="en-US" sz="1400" dirty="0"/>
          </a:p>
        </p:txBody>
      </p:sp>
      <p:cxnSp>
        <p:nvCxnSpPr>
          <p:cNvPr id="25" name="Straight Arrow Connector 24"/>
          <p:cNvCxnSpPr/>
          <p:nvPr/>
        </p:nvCxnSpPr>
        <p:spPr>
          <a:xfrm>
            <a:off x="2120040" y="4764355"/>
            <a:ext cx="2162413" cy="877562"/>
          </a:xfrm>
          <a:prstGeom prst="straightConnector1">
            <a:avLst/>
          </a:prstGeom>
          <a:ln w="38100">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7416" name="Picture 8" descr="https://download.acti.com/corpweb/DownloadCenter/Ajax/MakeThumbImage.ashx?t=%5b%22Product+Images%22%5d&amp;p=%5b%22MDS-10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255" y="3292459"/>
            <a:ext cx="1013266" cy="101326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8" descr="https://download.acti.com/corpweb/DownloadCenter/Ajax/MakeThumbImage.ashx?t=%5b%22Product+Images%22%5d&amp;p=%5b%22MDS-100%22%5d&amp;tDef=%5b%22Coming+Soon%22%5d&amp;ext=png&amp;maxWidth=240&amp;toex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8508" y="5131836"/>
            <a:ext cx="1013266" cy="101326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6588222" y="1342509"/>
            <a:ext cx="2371743" cy="830997"/>
          </a:xfrm>
          <a:prstGeom prst="rect">
            <a:avLst/>
          </a:prstGeom>
          <a:solidFill>
            <a:schemeClr val="accent3">
              <a:lumMod val="20000"/>
              <a:lumOff val="80000"/>
            </a:schemeClr>
          </a:solidFill>
        </p:spPr>
        <p:txBody>
          <a:bodyPr wrap="square" rtlCol="0">
            <a:spAutoFit/>
          </a:bodyPr>
          <a:lstStyle/>
          <a:p>
            <a:r>
              <a:rPr lang="en-US" sz="1200" dirty="0" smtClean="0"/>
              <a:t>Solution info </a:t>
            </a:r>
            <a:r>
              <a:rPr lang="en-US" sz="1200" dirty="0"/>
              <a:t>on acti.com: </a:t>
            </a:r>
            <a:r>
              <a:rPr lang="en-US" sz="1200" dirty="0">
                <a:hlinkClick r:id="rId6"/>
              </a:rPr>
              <a:t>https://www.acti.com/solutions/media-management-solution?sid=S181</a:t>
            </a:r>
            <a:endParaRPr lang="en-US" sz="1200" dirty="0"/>
          </a:p>
        </p:txBody>
      </p:sp>
    </p:spTree>
    <p:extLst>
      <p:ext uri="{BB962C8B-B14F-4D97-AF65-F5344CB8AC3E}">
        <p14:creationId xmlns:p14="http://schemas.microsoft.com/office/powerpoint/2010/main" val="88256386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712665"/>
            <a:ext cx="7017754" cy="3884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971600" y="2063170"/>
            <a:ext cx="5616624" cy="861774"/>
          </a:xfrm>
          <a:prstGeom prst="rect">
            <a:avLst/>
          </a:prstGeom>
          <a:noFill/>
        </p:spPr>
        <p:txBody>
          <a:bodyPr wrap="square" rtlCol="0">
            <a:spAutoFit/>
          </a:bodyPr>
          <a:lstStyle/>
          <a:p>
            <a:r>
              <a:rPr lang="en-US" sz="1600" dirty="0" smtClean="0">
                <a:solidFill>
                  <a:schemeClr val="tx1">
                    <a:lumMod val="85000"/>
                    <a:lumOff val="15000"/>
                  </a:schemeClr>
                </a:solidFill>
              </a:rPr>
              <a:t>Video introduction of the Cloud-based digital </a:t>
            </a:r>
            <a:r>
              <a:rPr lang="en-US" sz="1600" dirty="0">
                <a:solidFill>
                  <a:schemeClr val="tx1">
                    <a:lumMod val="85000"/>
                    <a:lumOff val="15000"/>
                  </a:schemeClr>
                </a:solidFill>
              </a:rPr>
              <a:t>signage solution: </a:t>
            </a:r>
            <a:r>
              <a:rPr lang="en-US" sz="1600" dirty="0">
                <a:solidFill>
                  <a:schemeClr val="tx1">
                    <a:lumMod val="85000"/>
                    <a:lumOff val="15000"/>
                  </a:schemeClr>
                </a:solidFill>
                <a:hlinkClick r:id="rId2"/>
              </a:rPr>
              <a:t>https://</a:t>
            </a:r>
            <a:r>
              <a:rPr lang="en-US" sz="1600" dirty="0" smtClean="0">
                <a:solidFill>
                  <a:schemeClr val="tx1">
                    <a:lumMod val="85000"/>
                    <a:lumOff val="15000"/>
                  </a:schemeClr>
                </a:solidFill>
                <a:hlinkClick r:id="rId2"/>
              </a:rPr>
              <a:t>www.acti.com/video/v1940</a:t>
            </a:r>
            <a:endParaRPr lang="en-US" sz="1600" dirty="0" smtClean="0">
              <a:solidFill>
                <a:schemeClr val="tx1">
                  <a:lumMod val="85000"/>
                  <a:lumOff val="15000"/>
                </a:schemeClr>
              </a:solidFill>
            </a:endParaRPr>
          </a:p>
          <a:p>
            <a:endParaRPr lang="en-US" dirty="0"/>
          </a:p>
        </p:txBody>
      </p:sp>
      <p:sp>
        <p:nvSpPr>
          <p:cNvPr id="4"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5456189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
        <p:nvSpPr>
          <p:cNvPr id="3" name="Rectangle 2"/>
          <p:cNvSpPr/>
          <p:nvPr/>
        </p:nvSpPr>
        <p:spPr>
          <a:xfrm>
            <a:off x="611560" y="2136339"/>
            <a:ext cx="7920880" cy="2031325"/>
          </a:xfrm>
          <a:prstGeom prst="rect">
            <a:avLst/>
          </a:prstGeom>
        </p:spPr>
        <p:txBody>
          <a:bodyPr wrap="square">
            <a:spAutoFit/>
          </a:bodyPr>
          <a:lstStyle/>
          <a:p>
            <a:r>
              <a:rPr lang="en-US" b="1" dirty="0">
                <a:solidFill>
                  <a:schemeClr val="tx1">
                    <a:lumMod val="85000"/>
                    <a:lumOff val="15000"/>
                  </a:schemeClr>
                </a:solidFill>
              </a:rPr>
              <a:t>Advantages of the cloud</a:t>
            </a:r>
          </a:p>
          <a:p>
            <a:r>
              <a:rPr lang="en-US" dirty="0">
                <a:solidFill>
                  <a:schemeClr val="tx1">
                    <a:lumMod val="85000"/>
                    <a:lumOff val="15000"/>
                  </a:schemeClr>
                </a:solidFill>
              </a:rPr>
              <a:t>The cloud-based solution lets you manage all your screens from any device with a web browser - your laptop, tablet or smartphone</a:t>
            </a:r>
            <a:r>
              <a:rPr lang="en-US" dirty="0" smtClean="0">
                <a:solidFill>
                  <a:schemeClr val="tx1">
                    <a:lumMod val="85000"/>
                    <a:lumOff val="15000"/>
                  </a:schemeClr>
                </a:solidFill>
              </a:rPr>
              <a:t>.</a:t>
            </a:r>
          </a:p>
          <a:p>
            <a:endParaRPr lang="en-US" dirty="0">
              <a:solidFill>
                <a:schemeClr val="tx1">
                  <a:lumMod val="85000"/>
                  <a:lumOff val="15000"/>
                </a:schemeClr>
              </a:solidFill>
            </a:endParaRPr>
          </a:p>
          <a:p>
            <a:r>
              <a:rPr lang="en-US" dirty="0">
                <a:solidFill>
                  <a:schemeClr val="tx1">
                    <a:lumMod val="85000"/>
                    <a:lumOff val="15000"/>
                  </a:schemeClr>
                </a:solidFill>
              </a:rPr>
              <a:t>The architecture is extremely flexible and always grows with your needs, whether you have one screen or one thousand! With our pay-as-you-go pricing, you only pay for what you really use.</a:t>
            </a:r>
          </a:p>
        </p:txBody>
      </p:sp>
    </p:spTree>
    <p:extLst>
      <p:ext uri="{BB962C8B-B14F-4D97-AF65-F5344CB8AC3E}">
        <p14:creationId xmlns:p14="http://schemas.microsoft.com/office/powerpoint/2010/main" val="71945783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
        <p:nvSpPr>
          <p:cNvPr id="3" name="Rectangle 2"/>
          <p:cNvSpPr/>
          <p:nvPr/>
        </p:nvSpPr>
        <p:spPr>
          <a:xfrm>
            <a:off x="611560" y="2136339"/>
            <a:ext cx="7920880" cy="3416320"/>
          </a:xfrm>
          <a:prstGeom prst="rect">
            <a:avLst/>
          </a:prstGeom>
        </p:spPr>
        <p:txBody>
          <a:bodyPr wrap="square">
            <a:spAutoFit/>
          </a:bodyPr>
          <a:lstStyle/>
          <a:p>
            <a:r>
              <a:rPr lang="en-US" b="1" dirty="0">
                <a:solidFill>
                  <a:schemeClr val="tx1">
                    <a:lumMod val="85000"/>
                    <a:lumOff val="15000"/>
                  </a:schemeClr>
                </a:solidFill>
              </a:rPr>
              <a:t>Flexible content</a:t>
            </a:r>
          </a:p>
          <a:p>
            <a:r>
              <a:rPr lang="en-US" dirty="0">
                <a:solidFill>
                  <a:schemeClr val="tx1">
                    <a:lumMod val="85000"/>
                    <a:lumOff val="15000"/>
                  </a:schemeClr>
                </a:solidFill>
              </a:rPr>
              <a:t>The MDS-100 can display a variety of file types:</a:t>
            </a:r>
          </a:p>
          <a:p>
            <a:pPr marL="285750" indent="-285750">
              <a:buFont typeface="Arial" panose="020B0604020202020204" pitchFamily="34" charset="0"/>
              <a:buChar char="•"/>
            </a:pPr>
            <a:r>
              <a:rPr lang="en-US" dirty="0">
                <a:solidFill>
                  <a:schemeClr val="tx1">
                    <a:lumMod val="85000"/>
                    <a:lumOff val="15000"/>
                  </a:schemeClr>
                </a:solidFill>
              </a:rPr>
              <a:t>Video files</a:t>
            </a:r>
          </a:p>
          <a:p>
            <a:pPr marL="285750" indent="-285750">
              <a:buFont typeface="Arial" panose="020B0604020202020204" pitchFamily="34" charset="0"/>
              <a:buChar char="•"/>
            </a:pPr>
            <a:r>
              <a:rPr lang="en-US" dirty="0">
                <a:solidFill>
                  <a:schemeClr val="tx1">
                    <a:lumMod val="85000"/>
                    <a:lumOff val="15000"/>
                  </a:schemeClr>
                </a:solidFill>
              </a:rPr>
              <a:t>Videos from YouTube</a:t>
            </a:r>
          </a:p>
          <a:p>
            <a:pPr marL="285750" indent="-285750">
              <a:buFont typeface="Arial" panose="020B0604020202020204" pitchFamily="34" charset="0"/>
              <a:buChar char="•"/>
            </a:pPr>
            <a:r>
              <a:rPr lang="en-US" dirty="0">
                <a:solidFill>
                  <a:schemeClr val="tx1">
                    <a:lumMod val="85000"/>
                    <a:lumOff val="15000"/>
                  </a:schemeClr>
                </a:solidFill>
              </a:rPr>
              <a:t>Video streams (e.g. from security cameras)</a:t>
            </a:r>
          </a:p>
          <a:p>
            <a:pPr marL="285750" indent="-285750">
              <a:buFont typeface="Arial" panose="020B0604020202020204" pitchFamily="34" charset="0"/>
              <a:buChar char="•"/>
            </a:pPr>
            <a:r>
              <a:rPr lang="en-US" dirty="0">
                <a:solidFill>
                  <a:schemeClr val="tx1">
                    <a:lumMod val="85000"/>
                    <a:lumOff val="15000"/>
                  </a:schemeClr>
                </a:solidFill>
              </a:rPr>
              <a:t>Images (JPEG, PNG and GIF - including transparency and animation)</a:t>
            </a:r>
          </a:p>
          <a:p>
            <a:pPr marL="285750" indent="-285750">
              <a:buFont typeface="Arial" panose="020B0604020202020204" pitchFamily="34" charset="0"/>
              <a:buChar char="•"/>
            </a:pPr>
            <a:r>
              <a:rPr lang="en-US" dirty="0">
                <a:solidFill>
                  <a:schemeClr val="tx1">
                    <a:lumMod val="85000"/>
                    <a:lumOff val="15000"/>
                  </a:schemeClr>
                </a:solidFill>
              </a:rPr>
              <a:t>PowerPoint slideshows (PPT, PPTX)</a:t>
            </a:r>
          </a:p>
          <a:p>
            <a:pPr marL="285750" indent="-285750">
              <a:buFont typeface="Arial" panose="020B0604020202020204" pitchFamily="34" charset="0"/>
              <a:buChar char="•"/>
            </a:pPr>
            <a:r>
              <a:rPr lang="en-US" dirty="0">
                <a:solidFill>
                  <a:schemeClr val="tx1">
                    <a:lumMod val="85000"/>
                    <a:lumOff val="15000"/>
                  </a:schemeClr>
                </a:solidFill>
              </a:rPr>
              <a:t>PDF files</a:t>
            </a:r>
          </a:p>
          <a:p>
            <a:pPr marL="285750" indent="-285750">
              <a:buFont typeface="Arial" panose="020B0604020202020204" pitchFamily="34" charset="0"/>
              <a:buChar char="•"/>
            </a:pPr>
            <a:r>
              <a:rPr lang="en-US" dirty="0">
                <a:solidFill>
                  <a:schemeClr val="tx1">
                    <a:lumMod val="85000"/>
                    <a:lumOff val="15000"/>
                  </a:schemeClr>
                </a:solidFill>
              </a:rPr>
              <a:t>Word documents (DOC, DOCX)</a:t>
            </a:r>
          </a:p>
          <a:p>
            <a:pPr marL="285750" indent="-285750">
              <a:buFont typeface="Arial" panose="020B0604020202020204" pitchFamily="34" charset="0"/>
              <a:buChar char="•"/>
            </a:pPr>
            <a:r>
              <a:rPr lang="en-US" dirty="0">
                <a:solidFill>
                  <a:schemeClr val="tx1">
                    <a:lumMod val="85000"/>
                    <a:lumOff val="15000"/>
                  </a:schemeClr>
                </a:solidFill>
              </a:rPr>
              <a:t>Excel spreadsheets (XLS, XLSX)</a:t>
            </a:r>
          </a:p>
          <a:p>
            <a:pPr marL="285750" indent="-285750">
              <a:buFont typeface="Arial" panose="020B0604020202020204" pitchFamily="34" charset="0"/>
              <a:buChar char="•"/>
            </a:pPr>
            <a:r>
              <a:rPr lang="en-US" dirty="0">
                <a:solidFill>
                  <a:schemeClr val="tx1">
                    <a:lumMod val="85000"/>
                    <a:lumOff val="15000"/>
                  </a:schemeClr>
                </a:solidFill>
              </a:rPr>
              <a:t>Web pages</a:t>
            </a:r>
          </a:p>
          <a:p>
            <a:pPr marL="285750" indent="-285750">
              <a:buFont typeface="Arial" panose="020B0604020202020204" pitchFamily="34" charset="0"/>
              <a:buChar char="•"/>
            </a:pPr>
            <a:r>
              <a:rPr lang="en-US" dirty="0">
                <a:solidFill>
                  <a:schemeClr val="tx1">
                    <a:lumMod val="85000"/>
                    <a:lumOff val="15000"/>
                  </a:schemeClr>
                </a:solidFill>
              </a:rPr>
              <a:t>Widgets (weather, preconfigured text, real-time news via RSS, and more)</a:t>
            </a:r>
          </a:p>
        </p:txBody>
      </p:sp>
    </p:spTree>
    <p:extLst>
      <p:ext uri="{BB962C8B-B14F-4D97-AF65-F5344CB8AC3E}">
        <p14:creationId xmlns:p14="http://schemas.microsoft.com/office/powerpoint/2010/main" val="376423103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2132856"/>
            <a:ext cx="8064896" cy="3693319"/>
          </a:xfrm>
          <a:prstGeom prst="rect">
            <a:avLst/>
          </a:prstGeom>
        </p:spPr>
        <p:txBody>
          <a:bodyPr wrap="square">
            <a:spAutoFit/>
          </a:bodyPr>
          <a:lstStyle/>
          <a:p>
            <a:r>
              <a:rPr lang="en-US" b="1" dirty="0">
                <a:solidFill>
                  <a:schemeClr val="tx1">
                    <a:lumMod val="85000"/>
                    <a:lumOff val="15000"/>
                  </a:schemeClr>
                </a:solidFill>
              </a:rPr>
              <a:t>Easy installation</a:t>
            </a:r>
          </a:p>
          <a:p>
            <a:r>
              <a:rPr lang="en-US" dirty="0">
                <a:solidFill>
                  <a:schemeClr val="tx1">
                    <a:lumMod val="85000"/>
                    <a:lumOff val="15000"/>
                  </a:schemeClr>
                </a:solidFill>
              </a:rPr>
              <a:t>Simply connect the MDS-100 to the screen and the Internet, link it to your account in the </a:t>
            </a:r>
            <a:r>
              <a:rPr lang="en-US" dirty="0">
                <a:solidFill>
                  <a:schemeClr val="tx1">
                    <a:lumMod val="85000"/>
                    <a:lumOff val="15000"/>
                  </a:schemeClr>
                </a:solidFill>
                <a:hlinkClick r:id="rId2"/>
              </a:rPr>
              <a:t>management portal</a:t>
            </a:r>
            <a:r>
              <a:rPr lang="en-US" dirty="0">
                <a:solidFill>
                  <a:schemeClr val="tx1">
                    <a:lumMod val="85000"/>
                    <a:lumOff val="15000"/>
                  </a:schemeClr>
                </a:solidFill>
              </a:rPr>
              <a:t>, and the device is ready to immediately commence playback</a:t>
            </a:r>
            <a:r>
              <a:rPr lang="en-US" dirty="0" smtClean="0">
                <a:solidFill>
                  <a:schemeClr val="tx1">
                    <a:lumMod val="85000"/>
                    <a:lumOff val="15000"/>
                  </a:schemeClr>
                </a:solidFill>
              </a:rPr>
              <a:t>.</a:t>
            </a:r>
          </a:p>
          <a:p>
            <a:endParaRPr lang="en-US" dirty="0">
              <a:solidFill>
                <a:schemeClr val="tx1">
                  <a:lumMod val="85000"/>
                  <a:lumOff val="15000"/>
                </a:schemeClr>
              </a:solidFill>
            </a:endParaRPr>
          </a:p>
          <a:p>
            <a:r>
              <a:rPr lang="en-US" dirty="0">
                <a:solidFill>
                  <a:schemeClr val="tx1">
                    <a:lumMod val="85000"/>
                    <a:lumOff val="15000"/>
                  </a:schemeClr>
                </a:solidFill>
              </a:rPr>
              <a:t>All of the </a:t>
            </a:r>
            <a:r>
              <a:rPr lang="en-US" b="1" dirty="0">
                <a:solidFill>
                  <a:schemeClr val="tx1">
                    <a:lumMod val="85000"/>
                    <a:lumOff val="15000"/>
                  </a:schemeClr>
                </a:solidFill>
              </a:rPr>
              <a:t>content is stored locally</a:t>
            </a:r>
            <a:r>
              <a:rPr lang="en-US" dirty="0">
                <a:solidFill>
                  <a:schemeClr val="tx1">
                    <a:lumMod val="85000"/>
                    <a:lumOff val="15000"/>
                  </a:schemeClr>
                </a:solidFill>
              </a:rPr>
              <a:t> on each unit's memory card (16 GB, card included). During regular playback, there is only little bandwidth used. However, the device requires Internet connectivity to let you remotely manage its settings and content. The connection is possible via an Ethernet cable or a Wi-Fi network</a:t>
            </a:r>
            <a:r>
              <a:rPr lang="en-US" dirty="0" smtClean="0">
                <a:solidFill>
                  <a:schemeClr val="tx1">
                    <a:lumMod val="85000"/>
                    <a:lumOff val="15000"/>
                  </a:schemeClr>
                </a:solidFill>
              </a:rPr>
              <a:t>.</a:t>
            </a:r>
          </a:p>
          <a:p>
            <a:endParaRPr lang="en-US" dirty="0">
              <a:solidFill>
                <a:schemeClr val="tx1">
                  <a:lumMod val="85000"/>
                  <a:lumOff val="15000"/>
                </a:schemeClr>
              </a:solidFill>
            </a:endParaRPr>
          </a:p>
          <a:p>
            <a:r>
              <a:rPr lang="en-US" dirty="0">
                <a:solidFill>
                  <a:schemeClr val="tx1">
                    <a:lumMod val="85000"/>
                    <a:lumOff val="15000"/>
                  </a:schemeClr>
                </a:solidFill>
              </a:rPr>
              <a:t>The MDS-100 connects to your account in a smart and secure way that typically doesn't require any configuration of your firewall. But, if needed, it offers a detailed configuration of static IP address, proxy server, and other network settings.</a:t>
            </a:r>
          </a:p>
        </p:txBody>
      </p:sp>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166793806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868046"/>
            <a:ext cx="8424936" cy="4801314"/>
          </a:xfrm>
          <a:prstGeom prst="rect">
            <a:avLst/>
          </a:prstGeom>
        </p:spPr>
        <p:txBody>
          <a:bodyPr wrap="square" anchor="ctr">
            <a:spAutoFit/>
          </a:bodyPr>
          <a:lstStyle/>
          <a:p>
            <a:r>
              <a:rPr lang="en-US" b="1" dirty="0">
                <a:solidFill>
                  <a:schemeClr val="tx1">
                    <a:lumMod val="85000"/>
                    <a:lumOff val="15000"/>
                  </a:schemeClr>
                </a:solidFill>
              </a:rPr>
              <a:t>Efficient operation</a:t>
            </a:r>
          </a:p>
          <a:p>
            <a:pPr marL="285750" indent="-285750">
              <a:buFont typeface="Arial" panose="020B0604020202020204" pitchFamily="34" charset="0"/>
              <a:buChar char="•"/>
            </a:pPr>
            <a:r>
              <a:rPr lang="en-US" dirty="0">
                <a:solidFill>
                  <a:schemeClr val="tx1">
                    <a:lumMod val="85000"/>
                    <a:lumOff val="15000"/>
                  </a:schemeClr>
                </a:solidFill>
              </a:rPr>
              <a:t>The MDS-100 has been designed to handle failures of power or Internet connection without you ever having to manually intervene</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In case of a power loss, the unit automatically starts and resumes its scheduled playback immediately after the power has been restored</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The Internet failure is also no issue as the MDS-100 can work normally for up to 30 days completely offline. Please note that when offline, the device cannot be reconfigured, the content cannot be changed, and the schedule cannot be updated</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In case of any issue, a warning will be displayed instantly on the </a:t>
            </a:r>
            <a:r>
              <a:rPr lang="en-US" dirty="0">
                <a:solidFill>
                  <a:schemeClr val="tx1">
                    <a:lumMod val="85000"/>
                    <a:lumOff val="15000"/>
                  </a:schemeClr>
                </a:solidFill>
                <a:hlinkClick r:id="rId2"/>
              </a:rPr>
              <a:t>management portal</a:t>
            </a:r>
            <a:r>
              <a:rPr lang="en-US" dirty="0">
                <a:solidFill>
                  <a:schemeClr val="tx1">
                    <a:lumMod val="85000"/>
                    <a:lumOff val="15000"/>
                  </a:schemeClr>
                </a:solidFill>
              </a:rPr>
              <a:t> along with details of the issue and the device's location on an interactive map. You will also receive an email notification</a:t>
            </a:r>
            <a:r>
              <a:rPr lang="en-US" dirty="0" smtClean="0">
                <a:solidFill>
                  <a:schemeClr val="tx1">
                    <a:lumMod val="85000"/>
                    <a:lumOff val="15000"/>
                  </a:schemeClr>
                </a:solidFill>
              </a:rPr>
              <a:t>.</a:t>
            </a:r>
          </a:p>
          <a:p>
            <a:endParaRPr lang="en-US" dirty="0">
              <a:solidFill>
                <a:schemeClr val="tx1">
                  <a:lumMod val="85000"/>
                  <a:lumOff val="15000"/>
                </a:schemeClr>
              </a:solidFill>
            </a:endParaRPr>
          </a:p>
          <a:p>
            <a:pPr marL="285750" indent="-285750">
              <a:buFont typeface="Arial" panose="020B0604020202020204" pitchFamily="34" charset="0"/>
              <a:buChar char="•"/>
            </a:pPr>
            <a:r>
              <a:rPr lang="en-US" dirty="0">
                <a:solidFill>
                  <a:schemeClr val="tx1">
                    <a:lumMod val="85000"/>
                    <a:lumOff val="15000"/>
                  </a:schemeClr>
                </a:solidFill>
              </a:rPr>
              <a:t>The MDS-100 can even automatically turn on and off the TV panel. You can schedule the screen to be switched to a standby mode at night and save your electricity bill.</a:t>
            </a:r>
          </a:p>
        </p:txBody>
      </p:sp>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39874074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20888"/>
            <a:ext cx="7961709" cy="4123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363027150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2348880"/>
            <a:ext cx="8784976" cy="2446824"/>
          </a:xfrm>
          <a:prstGeom prst="rect">
            <a:avLst/>
          </a:prstGeom>
        </p:spPr>
        <p:txBody>
          <a:bodyPr wrap="square">
            <a:spAutoFit/>
          </a:bodyPr>
          <a:lstStyle/>
          <a:p>
            <a:r>
              <a:rPr lang="en-US" b="1" dirty="0">
                <a:solidFill>
                  <a:schemeClr val="tx1">
                    <a:lumMod val="85000"/>
                    <a:lumOff val="15000"/>
                  </a:schemeClr>
                </a:solidFill>
              </a:rPr>
              <a:t>How to get started</a:t>
            </a:r>
          </a:p>
          <a:p>
            <a:pPr marL="285750" indent="-285750">
              <a:lnSpc>
                <a:spcPct val="150000"/>
              </a:lnSpc>
              <a:buFont typeface="Arial" panose="020B0604020202020204" pitchFamily="34" charset="0"/>
              <a:buChar char="•"/>
            </a:pPr>
            <a:r>
              <a:rPr lang="en-US" dirty="0">
                <a:solidFill>
                  <a:schemeClr val="tx1">
                    <a:lumMod val="85000"/>
                    <a:lumOff val="15000"/>
                  </a:schemeClr>
                </a:solidFill>
              </a:rPr>
              <a:t>Order the MDS-100 and a license for each signage screen from your </a:t>
            </a:r>
            <a:r>
              <a:rPr lang="en-US" dirty="0">
                <a:solidFill>
                  <a:schemeClr val="tx1">
                    <a:lumMod val="85000"/>
                    <a:lumOff val="15000"/>
                  </a:schemeClr>
                </a:solidFill>
                <a:hlinkClick r:id="rId2"/>
              </a:rPr>
              <a:t>sales representative</a:t>
            </a:r>
            <a:endParaRPr lang="en-US" dirty="0">
              <a:solidFill>
                <a:schemeClr val="tx1">
                  <a:lumMod val="85000"/>
                  <a:lumOff val="15000"/>
                </a:schemeClr>
              </a:solidFill>
            </a:endParaRPr>
          </a:p>
          <a:p>
            <a:pPr marL="285750" indent="-285750">
              <a:lnSpc>
                <a:spcPct val="150000"/>
              </a:lnSpc>
              <a:buFont typeface="Arial" panose="020B0604020202020204" pitchFamily="34" charset="0"/>
              <a:buChar char="•"/>
            </a:pPr>
            <a:r>
              <a:rPr lang="en-US" dirty="0">
                <a:solidFill>
                  <a:schemeClr val="tx1">
                    <a:lumMod val="85000"/>
                    <a:lumOff val="15000"/>
                  </a:schemeClr>
                </a:solidFill>
              </a:rPr>
              <a:t>Create your account in the </a:t>
            </a:r>
            <a:r>
              <a:rPr lang="en-US" dirty="0">
                <a:solidFill>
                  <a:schemeClr val="tx1">
                    <a:lumMod val="85000"/>
                    <a:lumOff val="15000"/>
                  </a:schemeClr>
                </a:solidFill>
                <a:hlinkClick r:id="rId3"/>
              </a:rPr>
              <a:t>management portal</a:t>
            </a:r>
            <a:r>
              <a:rPr lang="en-US" dirty="0">
                <a:solidFill>
                  <a:schemeClr val="tx1">
                    <a:lumMod val="85000"/>
                    <a:lumOff val="15000"/>
                  </a:schemeClr>
                </a:solidFill>
              </a:rPr>
              <a:t> (app.acti.com)</a:t>
            </a:r>
          </a:p>
          <a:p>
            <a:pPr marL="285750" indent="-285750">
              <a:lnSpc>
                <a:spcPct val="150000"/>
              </a:lnSpc>
              <a:buFont typeface="Arial" panose="020B0604020202020204" pitchFamily="34" charset="0"/>
              <a:buChar char="•"/>
            </a:pPr>
            <a:r>
              <a:rPr lang="en-US" dirty="0">
                <a:solidFill>
                  <a:schemeClr val="tx1">
                    <a:lumMod val="85000"/>
                    <a:lumOff val="15000"/>
                  </a:schemeClr>
                </a:solidFill>
              </a:rPr>
              <a:t>Connect the MDS-100 to the monitor and type the registration code into the management portal</a:t>
            </a:r>
          </a:p>
          <a:p>
            <a:pPr marL="285750" indent="-285750">
              <a:lnSpc>
                <a:spcPct val="150000"/>
              </a:lnSpc>
              <a:buFont typeface="Arial" panose="020B0604020202020204" pitchFamily="34" charset="0"/>
              <a:buChar char="•"/>
            </a:pPr>
            <a:r>
              <a:rPr lang="en-US" dirty="0">
                <a:solidFill>
                  <a:schemeClr val="tx1">
                    <a:lumMod val="85000"/>
                    <a:lumOff val="15000"/>
                  </a:schemeClr>
                </a:solidFill>
              </a:rPr>
              <a:t>Done! You </a:t>
            </a:r>
            <a:r>
              <a:rPr lang="en-US" dirty="0" err="1">
                <a:solidFill>
                  <a:schemeClr val="tx1">
                    <a:lumMod val="85000"/>
                    <a:lumOff val="15000"/>
                  </a:schemeClr>
                </a:solidFill>
              </a:rPr>
              <a:t>you</a:t>
            </a:r>
            <a:r>
              <a:rPr lang="en-US" dirty="0">
                <a:solidFill>
                  <a:schemeClr val="tx1">
                    <a:lumMod val="85000"/>
                    <a:lumOff val="15000"/>
                  </a:schemeClr>
                </a:solidFill>
              </a:rPr>
              <a:t> have successfully turned your screen into a smart digital signage</a:t>
            </a:r>
          </a:p>
        </p:txBody>
      </p:sp>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tx2">
                    <a:lumMod val="60000"/>
                    <a:lumOff val="40000"/>
                  </a:schemeClr>
                </a:solidFill>
              </a:rPr>
              <a:t>Cloud-Manageable Digital Signage</a:t>
            </a:r>
            <a:endParaRPr lang="en-US" sz="3200" dirty="0">
              <a:solidFill>
                <a:schemeClr val="tx2">
                  <a:lumMod val="60000"/>
                  <a:lumOff val="40000"/>
                </a:schemeClr>
              </a:solidFill>
            </a:endParaRPr>
          </a:p>
        </p:txBody>
      </p:sp>
    </p:spTree>
    <p:extLst>
      <p:ext uri="{BB962C8B-B14F-4D97-AF65-F5344CB8AC3E}">
        <p14:creationId xmlns:p14="http://schemas.microsoft.com/office/powerpoint/2010/main" val="375447384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2" descr="http://download.acti.com/corpweb/DownloadCenter/Ajax/MakeThumbImage.ashx?id=30488&amp;toExt=png&amp;maxWidth=600&amp;maxHeight=4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212976"/>
            <a:ext cx="4062287" cy="287087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147332" y="1916832"/>
            <a:ext cx="5088964" cy="707886"/>
          </a:xfrm>
          <a:prstGeom prst="rect">
            <a:avLst/>
          </a:prstGeom>
          <a:noFill/>
        </p:spPr>
        <p:txBody>
          <a:bodyPr wrap="square" rtlCol="0">
            <a:spAutoFit/>
          </a:bodyPr>
          <a:lstStyle/>
          <a:p>
            <a:r>
              <a:rPr lang="en-US" sz="2000" i="1" dirty="0" smtClean="0">
                <a:solidFill>
                  <a:schemeClr val="tx1">
                    <a:lumMod val="85000"/>
                    <a:lumOff val="15000"/>
                  </a:schemeClr>
                </a:solidFill>
              </a:rPr>
              <a:t>Contact ACTi for more information about the Media Display Systems, by sales@acti.com</a:t>
            </a:r>
            <a:endParaRPr lang="en-US" i="1" dirty="0">
              <a:solidFill>
                <a:schemeClr val="tx1">
                  <a:lumMod val="85000"/>
                  <a:lumOff val="15000"/>
                </a:schemeClr>
              </a:solidFill>
            </a:endParaRPr>
          </a:p>
        </p:txBody>
      </p:sp>
    </p:spTree>
    <p:extLst>
      <p:ext uri="{BB962C8B-B14F-4D97-AF65-F5344CB8AC3E}">
        <p14:creationId xmlns:p14="http://schemas.microsoft.com/office/powerpoint/2010/main" val="801555389"/>
      </p:ext>
    </p:extLst>
  </p:cSld>
  <p:clrMapOvr>
    <a:masterClrMapping/>
  </p:clrMapOvr>
  <p:timing>
    <p:tnLst>
      <p:par>
        <p:cTn id="1" dur="indefinite" restart="never" nodeType="tmRoot"/>
      </p:par>
    </p:tnLst>
  </p:timing>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28461</TotalTime>
  <Words>3316</Words>
  <Application>Microsoft Office PowerPoint</Application>
  <PresentationFormat>On-screen Show (4:3)</PresentationFormat>
  <Paragraphs>655</Paragraphs>
  <Slides>55</Slides>
  <Notes>1</Notes>
  <HiddenSlides>0</HiddenSlides>
  <MMClips>0</MMClips>
  <ScaleCrop>false</ScaleCrop>
  <HeadingPairs>
    <vt:vector size="4" baseType="variant">
      <vt:variant>
        <vt:lpstr>Theme</vt:lpstr>
      </vt:variant>
      <vt:variant>
        <vt:i4>2</vt:i4>
      </vt:variant>
      <vt:variant>
        <vt:lpstr>Slide Titles</vt:lpstr>
      </vt:variant>
      <vt:variant>
        <vt:i4>55</vt:i4>
      </vt:variant>
    </vt:vector>
  </HeadingPairs>
  <TitlesOfParts>
    <vt:vector size="57" baseType="lpstr">
      <vt:lpstr>自訂設計</vt:lpstr>
      <vt:lpstr>1_自訂設計</vt:lpstr>
      <vt:lpstr>ACTi Media Display 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Media Display Systems</dc:title>
  <cp:lastModifiedBy>Ando.Meritee</cp:lastModifiedBy>
  <cp:revision>1471</cp:revision>
  <dcterms:created xsi:type="dcterms:W3CDTF">2015-08-31T10:30:03Z</dcterms:created>
  <dcterms:modified xsi:type="dcterms:W3CDTF">2022-01-04T19:51:59Z</dcterms:modified>
</cp:coreProperties>
</file>