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32" r:id="rId5"/>
    <p:sldId id="418" r:id="rId6"/>
    <p:sldId id="430" r:id="rId7"/>
    <p:sldId id="416" r:id="rId8"/>
    <p:sldId id="431"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B4F341-E2B7-9B91-8691-CAD3CB862862}" v="1" dt="2026-04-07T07:16:19.755"/>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7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S::bella.liu@acti.com::6122b3cf-428f-4cd4-a3fb-11ae43be01db" providerId="AD" clId="Web-{32B4F341-E2B7-9B91-8691-CAD3CB862862}"/>
    <pc:docChg chg="modSld">
      <pc:chgData name="Bella.Liu (劉家瑀)" userId="S::bella.liu@acti.com::6122b3cf-428f-4cd4-a3fb-11ae43be01db" providerId="AD" clId="Web-{32B4F341-E2B7-9B91-8691-CAD3CB862862}" dt="2026-04-07T07:16:19.755" v="0"/>
      <pc:docMkLst>
        <pc:docMk/>
      </pc:docMkLst>
      <pc:sldChg chg="modSp">
        <pc:chgData name="Bella.Liu (劉家瑀)" userId="S::bella.liu@acti.com::6122b3cf-428f-4cd4-a3fb-11ae43be01db" providerId="AD" clId="Web-{32B4F341-E2B7-9B91-8691-CAD3CB862862}" dt="2026-04-07T07:16:19.755" v="0"/>
        <pc:sldMkLst>
          <pc:docMk/>
          <pc:sldMk cId="2998669500" sldId="418"/>
        </pc:sldMkLst>
        <pc:graphicFrameChg chg="modGraphic">
          <ac:chgData name="Bella.Liu (劉家瑀)" userId="S::bella.liu@acti.com::6122b3cf-428f-4cd4-a3fb-11ae43be01db" providerId="AD" clId="Web-{32B4F341-E2B7-9B91-8691-CAD3CB862862}" dt="2026-04-07T07:16:19.755" v="0"/>
          <ac:graphicFrameMkLst>
            <pc:docMk/>
            <pc:sldMk cId="2998669500" sldId="418"/>
            <ac:graphicFrameMk id="2" creationId="{CA4E805D-71C0-7FF6-B52B-9B1AB48FF76A}"/>
          </ac:graphicFrameMkLst>
        </pc:graphicFrameChg>
      </pc:sldChg>
    </pc:docChg>
  </pc:docChgLst>
  <pc:docChgLst>
    <pc:chgData name="Bella.Liu (劉家瑀)" userId="S::bella.liu@acti.com::6122b3cf-428f-4cd4-a3fb-11ae43be01db" providerId="AD" clId="Web-{17EDE2FB-6E67-D560-D6B3-6E029B7D5FE8}"/>
    <pc:docChg chg="modSld">
      <pc:chgData name="Bella.Liu (劉家瑀)" userId="S::bella.liu@acti.com::6122b3cf-428f-4cd4-a3fb-11ae43be01db" providerId="AD" clId="Web-{17EDE2FB-6E67-D560-D6B3-6E029B7D5FE8}" dt="2026-04-01T07:49:24.121" v="3"/>
      <pc:docMkLst>
        <pc:docMk/>
      </pc:docMkLst>
      <pc:sldChg chg="modSp">
        <pc:chgData name="Bella.Liu (劉家瑀)" userId="S::bella.liu@acti.com::6122b3cf-428f-4cd4-a3fb-11ae43be01db" providerId="AD" clId="Web-{17EDE2FB-6E67-D560-D6B3-6E029B7D5FE8}" dt="2026-04-01T07:49:24.121" v="3"/>
        <pc:sldMkLst>
          <pc:docMk/>
          <pc:sldMk cId="2998669500" sldId="418"/>
        </pc:sldMkLst>
        <pc:graphicFrameChg chg="mod modGraphic">
          <ac:chgData name="Bella.Liu (劉家瑀)" userId="S::bella.liu@acti.com::6122b3cf-428f-4cd4-a3fb-11ae43be01db" providerId="AD" clId="Web-{17EDE2FB-6E67-D560-D6B3-6E029B7D5FE8}" dt="2026-04-01T07:49:24.121" v="3"/>
          <ac:graphicFrameMkLst>
            <pc:docMk/>
            <pc:sldMk cId="2998669500" sldId="418"/>
            <ac:graphicFrameMk id="2" creationId="{CA4E805D-71C0-7FF6-B52B-9B1AB48FF76A}"/>
          </ac:graphicFrameMkLst>
        </pc:graphicFrameChg>
      </pc:sldChg>
      <pc:sldChg chg="modSp">
        <pc:chgData name="Bella.Liu (劉家瑀)" userId="S::bella.liu@acti.com::6122b3cf-428f-4cd4-a3fb-11ae43be01db" providerId="AD" clId="Web-{17EDE2FB-6E67-D560-D6B3-6E029B7D5FE8}" dt="2026-04-01T07:48:33.948" v="2" actId="20577"/>
        <pc:sldMkLst>
          <pc:docMk/>
          <pc:sldMk cId="2330906916" sldId="431"/>
        </pc:sldMkLst>
        <pc:spChg chg="mod">
          <ac:chgData name="Bella.Liu (劉家瑀)" userId="S::bella.liu@acti.com::6122b3cf-428f-4cd4-a3fb-11ae43be01db" providerId="AD" clId="Web-{17EDE2FB-6E67-D560-D6B3-6E029B7D5FE8}" dt="2026-04-01T07:48:33.948" v="2" actId="20577"/>
          <ac:spMkLst>
            <pc:docMk/>
            <pc:sldMk cId="2330906916" sldId="431"/>
            <ac:spMk id="9" creationId="{0A6428AF-683D-86DB-5610-AB4EA544621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2026/4/7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4DC0E-B74D-E4DC-2E29-AF418FD6A7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DAED4-321A-762D-7793-3AE1ECD3A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DB7952-B2E4-2391-34EE-86A10A6345F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4FDB46-2231-DA82-10CA-8BD5C2140A1A}"/>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42672874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20B9-53D9-1B0D-FA88-1833CFB3A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6867A-1230-FAE5-892B-4278019A0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E7DAF-23E2-3FA4-B674-66BB36EA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1C126-7A93-A339-3313-5F4FCC0FD3C7}"/>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0609848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2026/4/7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2026/4/7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smart-dual-light"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32916" y="1052736"/>
            <a:ext cx="7632848" cy="3312368"/>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pt-BR" sz="4000" b="1" dirty="0">
                <a:solidFill>
                  <a:schemeClr val="tx1">
                    <a:lumMod val="50000"/>
                    <a:lumOff val="50000"/>
                  </a:schemeClr>
                </a:solidFill>
                <a:ea typeface="新細明體"/>
              </a:rPr>
              <a:t>A317</a:t>
            </a:r>
          </a:p>
          <a:p>
            <a:pPr algn="l">
              <a:lnSpc>
                <a:spcPct val="150000"/>
              </a:lnSpc>
            </a:pPr>
            <a:r>
              <a:rPr lang="en-US" sz="20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32916" y="5405154"/>
            <a:ext cx="4462597" cy="707886"/>
          </a:xfrm>
          <a:prstGeom prst="rect">
            <a:avLst/>
          </a:prstGeom>
          <a:noFill/>
        </p:spPr>
        <p:txBody>
          <a:bodyPr wrap="square" lIns="91440" tIns="45720" rIns="91440" bIns="45720" rtlCol="0" anchor="t">
            <a:spAutoFit/>
          </a:bodyPr>
          <a:lstStyle/>
          <a:p>
            <a:r>
              <a:rPr lang="en-US" sz="2000" b="1" dirty="0">
                <a:solidFill>
                  <a:schemeClr val="accent6">
                    <a:lumMod val="75000"/>
                  </a:schemeClr>
                </a:solidFill>
              </a:rPr>
              <a:t>16 Megapixel Hemispheric Bullet with Smart Dual Light!</a:t>
            </a:r>
            <a:endParaRPr lang="en-US" sz="2000" b="1" dirty="0">
              <a:solidFill>
                <a:schemeClr val="accent6">
                  <a:lumMod val="75000"/>
                </a:schemeClr>
              </a:solidFill>
              <a:ea typeface="Calibri"/>
              <a:cs typeface="Calibri"/>
            </a:endParaRPr>
          </a:p>
        </p:txBody>
      </p:sp>
      <p:pic>
        <p:nvPicPr>
          <p:cNvPr id="1026" name="Picture 2">
            <a:extLst>
              <a:ext uri="{FF2B5EF4-FFF2-40B4-BE49-F238E27FC236}">
                <a16:creationId xmlns:a16="http://schemas.microsoft.com/office/drawing/2014/main" id="{7DEC0682-B81A-9F4C-7F24-8D92251CE0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264" y="3742129"/>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476321" y="1529401"/>
            <a:ext cx="6120680" cy="369332"/>
          </a:xfrm>
          <a:prstGeom prst="rect">
            <a:avLst/>
          </a:prstGeom>
          <a:noFill/>
        </p:spPr>
        <p:txBody>
          <a:bodyPr wrap="square" rtlCol="0">
            <a:spAutoFit/>
          </a:bodyPr>
          <a:lstStyle/>
          <a:p>
            <a:r>
              <a:rPr lang="en-US" dirty="0"/>
              <a:t>ACTi is introducing the newest product:</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577693" y="2104471"/>
            <a:ext cx="8064896" cy="1801488"/>
            <a:chOff x="611560" y="2160916"/>
            <a:chExt cx="8064896" cy="1801488"/>
          </a:xfrm>
        </p:grpSpPr>
        <p:sp>
          <p:nvSpPr>
            <p:cNvPr id="9" name="Rectangle 8">
              <a:extLst>
                <a:ext uri="{FF2B5EF4-FFF2-40B4-BE49-F238E27FC236}">
                  <a16:creationId xmlns:a16="http://schemas.microsoft.com/office/drawing/2014/main" id="{805201C7-6296-D446-CF61-228AC5763923}"/>
                </a:ext>
              </a:extLst>
            </p:cNvPr>
            <p:cNvSpPr/>
            <p:nvPr/>
          </p:nvSpPr>
          <p:spPr>
            <a:xfrm>
              <a:off x="611560" y="2160916"/>
              <a:ext cx="8064896" cy="180148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859682" y="2648670"/>
              <a:ext cx="5806684" cy="923330"/>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16MP</a:t>
              </a:r>
              <a:r>
                <a:rPr lang="en-US" b="1" dirty="0"/>
                <a:t> Deep Learning AI </a:t>
              </a:r>
              <a:r>
                <a:rPr lang="en-US" b="1" dirty="0" err="1"/>
                <a:t>LightGuard</a:t>
              </a:r>
              <a:r>
                <a:rPr lang="en-US" b="1" dirty="0"/>
                <a:t> </a:t>
              </a:r>
              <a:r>
                <a:rPr lang="en-US" b="1" dirty="0">
                  <a:solidFill>
                    <a:srgbClr val="FF0000"/>
                  </a:solidFill>
                </a:rPr>
                <a:t>Hemispheric Bullet </a:t>
              </a:r>
              <a:r>
                <a:rPr lang="en-US" b="1" dirty="0"/>
                <a:t>with IR LED 40m, White LED 40m, </a:t>
              </a:r>
              <a:r>
                <a:rPr lang="en-US" b="1" dirty="0">
                  <a:solidFill>
                    <a:srgbClr val="FF0000"/>
                  </a:solidFill>
                </a:rPr>
                <a:t>Smart Dual Light</a:t>
              </a:r>
              <a:r>
                <a:rPr lang="en-US" b="1" dirty="0"/>
                <a:t>, WDR 130dB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886452" y="2174003"/>
              <a:ext cx="1368152" cy="584775"/>
            </a:xfrm>
            <a:prstGeom prst="rect">
              <a:avLst/>
            </a:prstGeom>
            <a:noFill/>
          </p:spPr>
          <p:txBody>
            <a:bodyPr wrap="square" rtlCol="0">
              <a:spAutoFit/>
            </a:bodyPr>
            <a:lstStyle/>
            <a:p>
              <a:r>
                <a:rPr lang="en-US" sz="3200" b="1" dirty="0">
                  <a:solidFill>
                    <a:srgbClr val="00B050"/>
                  </a:solidFill>
                </a:rPr>
                <a:t>A317</a:t>
              </a:r>
            </a:p>
          </p:txBody>
        </p:sp>
      </p:grpSp>
      <p:pic>
        <p:nvPicPr>
          <p:cNvPr id="2050" name="Picture 2">
            <a:extLst>
              <a:ext uri="{FF2B5EF4-FFF2-40B4-BE49-F238E27FC236}">
                <a16:creationId xmlns:a16="http://schemas.microsoft.com/office/drawing/2014/main" id="{E151F2C2-B47D-D50A-9670-40FA668EB4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491" y="1986952"/>
            <a:ext cx="2036526" cy="2036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FC1E2-6E92-194C-6750-534A9D722FF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7CF98D7-09C1-B593-4ED6-21AEBCBA6498}"/>
              </a:ext>
            </a:extLst>
          </p:cNvPr>
          <p:cNvSpPr txBox="1"/>
          <p:nvPr/>
        </p:nvSpPr>
        <p:spPr>
          <a:xfrm>
            <a:off x="550001" y="1205472"/>
            <a:ext cx="6120680" cy="369332"/>
          </a:xfrm>
          <a:prstGeom prst="rect">
            <a:avLst/>
          </a:prstGeom>
          <a:noFill/>
        </p:spPr>
        <p:txBody>
          <a:bodyPr wrap="square" rtlCol="0">
            <a:spAutoFit/>
          </a:bodyPr>
          <a:lstStyle/>
          <a:p>
            <a:r>
              <a:rPr lang="en-US" b="1" dirty="0"/>
              <a:t>Product Matrix</a:t>
            </a:r>
            <a:endParaRPr lang="en-US" dirty="0"/>
          </a:p>
        </p:txBody>
      </p:sp>
      <p:pic>
        <p:nvPicPr>
          <p:cNvPr id="5" name="Picture 4">
            <a:extLst>
              <a:ext uri="{FF2B5EF4-FFF2-40B4-BE49-F238E27FC236}">
                <a16:creationId xmlns:a16="http://schemas.microsoft.com/office/drawing/2014/main" id="{1CFD8E74-1C4E-5493-37C9-C2F413CBD694}"/>
              </a:ext>
            </a:extLst>
          </p:cNvPr>
          <p:cNvPicPr>
            <a:picLocks noChangeAspect="1"/>
          </p:cNvPicPr>
          <p:nvPr/>
        </p:nvPicPr>
        <p:blipFill>
          <a:blip r:embed="rId3"/>
          <a:stretch>
            <a:fillRect/>
          </a:stretch>
        </p:blipFill>
        <p:spPr>
          <a:xfrm>
            <a:off x="2707230" y="1574804"/>
            <a:ext cx="6120680" cy="4455579"/>
          </a:xfrm>
          <a:prstGeom prst="rect">
            <a:avLst/>
          </a:prstGeom>
        </p:spPr>
      </p:pic>
      <p:sp>
        <p:nvSpPr>
          <p:cNvPr id="6" name="Rectangle 5">
            <a:extLst>
              <a:ext uri="{FF2B5EF4-FFF2-40B4-BE49-F238E27FC236}">
                <a16:creationId xmlns:a16="http://schemas.microsoft.com/office/drawing/2014/main" id="{BCCAB847-BD3F-73BD-D546-361D5EF9D1DF}"/>
              </a:ext>
            </a:extLst>
          </p:cNvPr>
          <p:cNvSpPr/>
          <p:nvPr/>
        </p:nvSpPr>
        <p:spPr>
          <a:xfrm>
            <a:off x="4380089" y="5618662"/>
            <a:ext cx="1253067" cy="411722"/>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7971EF1-C39F-11B7-FAF5-B42E0F466225}"/>
              </a:ext>
            </a:extLst>
          </p:cNvPr>
          <p:cNvSpPr/>
          <p:nvPr/>
        </p:nvSpPr>
        <p:spPr>
          <a:xfrm>
            <a:off x="6440312" y="4871474"/>
            <a:ext cx="865703" cy="747188"/>
          </a:xfrm>
          <a:prstGeom prst="rect">
            <a:avLst/>
          </a:prstGeom>
          <a:noFill/>
          <a:ln w="381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A573887-27EE-58BD-6894-B961E04FE16C}"/>
              </a:ext>
            </a:extLst>
          </p:cNvPr>
          <p:cNvSpPr/>
          <p:nvPr/>
        </p:nvSpPr>
        <p:spPr>
          <a:xfrm>
            <a:off x="7306015" y="4459753"/>
            <a:ext cx="865703" cy="411720"/>
          </a:xfrm>
          <a:prstGeom prst="rect">
            <a:avLst/>
          </a:prstGeom>
          <a:noFill/>
          <a:ln w="381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BAD212B4-E2D3-CA1F-53A9-FFA52C19C55A}"/>
              </a:ext>
            </a:extLst>
          </p:cNvPr>
          <p:cNvCxnSpPr>
            <a:cxnSpLocks/>
          </p:cNvCxnSpPr>
          <p:nvPr/>
        </p:nvCxnSpPr>
        <p:spPr>
          <a:xfrm flipH="1">
            <a:off x="4786489" y="4665613"/>
            <a:ext cx="2519526" cy="9530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8E285F2B-F91E-D867-9446-4FE5480560C5}"/>
              </a:ext>
            </a:extLst>
          </p:cNvPr>
          <p:cNvCxnSpPr>
            <a:cxnSpLocks/>
          </p:cNvCxnSpPr>
          <p:nvPr/>
        </p:nvCxnSpPr>
        <p:spPr>
          <a:xfrm flipH="1">
            <a:off x="5672668" y="5618662"/>
            <a:ext cx="1326443" cy="2015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17A696B-4901-12B0-B859-664423F2E930}"/>
              </a:ext>
            </a:extLst>
          </p:cNvPr>
          <p:cNvSpPr txBox="1"/>
          <p:nvPr/>
        </p:nvSpPr>
        <p:spPr>
          <a:xfrm>
            <a:off x="338667" y="1907822"/>
            <a:ext cx="1952977" cy="3139321"/>
          </a:xfrm>
          <a:prstGeom prst="rect">
            <a:avLst/>
          </a:prstGeom>
          <a:noFill/>
        </p:spPr>
        <p:txBody>
          <a:bodyPr wrap="square" rtlCol="0">
            <a:spAutoFit/>
          </a:bodyPr>
          <a:lstStyle/>
          <a:p>
            <a:r>
              <a:rPr lang="en-US" u="sng" dirty="0"/>
              <a:t>Value positions:</a:t>
            </a:r>
          </a:p>
          <a:p>
            <a:endParaRPr lang="en-US" dirty="0"/>
          </a:p>
          <a:p>
            <a:r>
              <a:rPr lang="en-US" dirty="0"/>
              <a:t>1. Extend Hemispheric product line from 12MP to 16MP.</a:t>
            </a:r>
          </a:p>
          <a:p>
            <a:endParaRPr lang="en-US" dirty="0"/>
          </a:p>
          <a:p>
            <a:r>
              <a:rPr lang="en-US" dirty="0"/>
              <a:t>2. Extend 180 degree panoramic bullets from 8MP to 16MP.</a:t>
            </a:r>
          </a:p>
        </p:txBody>
      </p:sp>
    </p:spTree>
    <p:extLst>
      <p:ext uri="{BB962C8B-B14F-4D97-AF65-F5344CB8AC3E}">
        <p14:creationId xmlns:p14="http://schemas.microsoft.com/office/powerpoint/2010/main" val="3361231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570145" y="548680"/>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3145143646"/>
              </p:ext>
            </p:extLst>
          </p:nvPr>
        </p:nvGraphicFramePr>
        <p:xfrm>
          <a:off x="395536" y="1165934"/>
          <a:ext cx="8443665" cy="5602860"/>
        </p:xfrm>
        <a:graphic>
          <a:graphicData uri="http://schemas.openxmlformats.org/drawingml/2006/table">
            <a:tbl>
              <a:tblPr firstRow="1" bandRow="1">
                <a:tableStyleId>{5940675A-B579-460E-94D1-54222C63F5DA}</a:tableStyleId>
              </a:tblPr>
              <a:tblGrid>
                <a:gridCol w="1688733">
                  <a:extLst>
                    <a:ext uri="{9D8B030D-6E8A-4147-A177-3AD203B41FA5}">
                      <a16:colId xmlns:a16="http://schemas.microsoft.com/office/drawing/2014/main" val="1674525478"/>
                    </a:ext>
                  </a:extLst>
                </a:gridCol>
                <a:gridCol w="1688733">
                  <a:extLst>
                    <a:ext uri="{9D8B030D-6E8A-4147-A177-3AD203B41FA5}">
                      <a16:colId xmlns:a16="http://schemas.microsoft.com/office/drawing/2014/main" val="1729072205"/>
                    </a:ext>
                  </a:extLst>
                </a:gridCol>
                <a:gridCol w="1688733">
                  <a:extLst>
                    <a:ext uri="{9D8B030D-6E8A-4147-A177-3AD203B41FA5}">
                      <a16:colId xmlns:a16="http://schemas.microsoft.com/office/drawing/2014/main" val="4000711029"/>
                    </a:ext>
                  </a:extLst>
                </a:gridCol>
                <a:gridCol w="1688733">
                  <a:extLst>
                    <a:ext uri="{9D8B030D-6E8A-4147-A177-3AD203B41FA5}">
                      <a16:colId xmlns:a16="http://schemas.microsoft.com/office/drawing/2014/main" val="1544761240"/>
                    </a:ext>
                  </a:extLst>
                </a:gridCol>
                <a:gridCol w="1688733">
                  <a:extLst>
                    <a:ext uri="{9D8B030D-6E8A-4147-A177-3AD203B41FA5}">
                      <a16:colId xmlns:a16="http://schemas.microsoft.com/office/drawing/2014/main" val="3363966419"/>
                    </a:ext>
                  </a:extLst>
                </a:gridCol>
              </a:tblGrid>
              <a:tr h="327342">
                <a:tc>
                  <a:txBody>
                    <a:bodyPr/>
                    <a:lstStyle/>
                    <a:p>
                      <a:r>
                        <a:rPr lang="en-US" sz="1400" dirty="0"/>
                        <a:t>Model</a:t>
                      </a:r>
                    </a:p>
                  </a:txBody>
                  <a:tcPr>
                    <a:solidFill>
                      <a:schemeClr val="bg1">
                        <a:lumMod val="95000"/>
                      </a:schemeClr>
                    </a:solidFill>
                  </a:tcPr>
                </a:tc>
                <a:tc>
                  <a:txBody>
                    <a:bodyPr/>
                    <a:lstStyle/>
                    <a:p>
                      <a:r>
                        <a:rPr lang="en-US" sz="1400" dirty="0"/>
                        <a:t>Q450</a:t>
                      </a:r>
                      <a:endParaRPr lang="en-US" sz="1400" dirty="0">
                        <a:solidFill>
                          <a:schemeClr val="tx1">
                            <a:lumMod val="50000"/>
                            <a:lumOff val="50000"/>
                          </a:schemeClr>
                        </a:solidFill>
                      </a:endParaRPr>
                    </a:p>
                  </a:txBody>
                  <a:tcPr>
                    <a:solidFill>
                      <a:schemeClr val="bg1">
                        <a:lumMod val="95000"/>
                      </a:schemeClr>
                    </a:solidFill>
                  </a:tcPr>
                </a:tc>
                <a:tc>
                  <a:txBody>
                    <a:bodyPr/>
                    <a:lstStyle/>
                    <a:p>
                      <a:r>
                        <a:rPr lang="en-US" sz="1400" kern="1200" dirty="0">
                          <a:solidFill>
                            <a:schemeClr val="tx1"/>
                          </a:solidFill>
                          <a:latin typeface="+mn-lt"/>
                          <a:ea typeface="+mn-ea"/>
                          <a:cs typeface="+mn-cs"/>
                        </a:rPr>
                        <a:t>B76A</a:t>
                      </a:r>
                      <a:endParaRPr lang="en-US" sz="14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pPr marL="0" algn="l" defTabSz="914400" rtl="0" eaLnBrk="1" latinLnBrk="0" hangingPunct="1"/>
                      <a:r>
                        <a:rPr lang="en-US" sz="1400" kern="1200" dirty="0">
                          <a:solidFill>
                            <a:schemeClr val="tx1"/>
                          </a:solidFill>
                          <a:latin typeface="+mn-lt"/>
                          <a:ea typeface="+mn-ea"/>
                          <a:cs typeface="+mn-cs"/>
                        </a:rPr>
                        <a:t>A711</a:t>
                      </a:r>
                    </a:p>
                  </a:txBody>
                  <a:tcPr>
                    <a:solidFill>
                      <a:schemeClr val="bg1">
                        <a:lumMod val="95000"/>
                      </a:schemeClr>
                    </a:solidFill>
                  </a:tcPr>
                </a:tc>
                <a:tc>
                  <a:txBody>
                    <a:bodyPr/>
                    <a:lstStyle/>
                    <a:p>
                      <a:pPr marL="0" algn="l" defTabSz="914400" rtl="0" eaLnBrk="1" latinLnBrk="0" hangingPunct="1"/>
                      <a:r>
                        <a:rPr lang="en-US" sz="1400" b="1" kern="1200" dirty="0">
                          <a:solidFill>
                            <a:schemeClr val="tx1"/>
                          </a:solidFill>
                          <a:latin typeface="+mn-lt"/>
                          <a:ea typeface="+mn-ea"/>
                          <a:cs typeface="+mn-cs"/>
                        </a:rPr>
                        <a:t>A317 (new)</a:t>
                      </a:r>
                    </a:p>
                  </a:txBody>
                  <a:tcPr>
                    <a:solidFill>
                      <a:schemeClr val="bg1">
                        <a:lumMod val="95000"/>
                      </a:schemeClr>
                    </a:solidFill>
                  </a:tcPr>
                </a:tc>
                <a:extLst>
                  <a:ext uri="{0D108BD9-81ED-4DB2-BD59-A6C34878D82A}">
                    <a16:rowId xmlns:a16="http://schemas.microsoft.com/office/drawing/2014/main" val="2842435519"/>
                  </a:ext>
                </a:extLst>
              </a:tr>
              <a:tr h="752418">
                <a:tc>
                  <a:txBody>
                    <a:bodyPr/>
                    <a:lstStyle/>
                    <a:p>
                      <a:r>
                        <a:rPr lang="en-US" sz="1400" dirty="0"/>
                        <a:t>Photo</a:t>
                      </a:r>
                    </a:p>
                  </a:txBody>
                  <a:tcPr/>
                </a:tc>
                <a:tc>
                  <a:txBody>
                    <a:bodyPr/>
                    <a:lstStyle/>
                    <a:p>
                      <a:endParaRPr lang="en-US" sz="1400" dirty="0"/>
                    </a:p>
                  </a:txBody>
                  <a:tcPr/>
                </a:tc>
                <a:tc>
                  <a:txBody>
                    <a:bodyPr/>
                    <a:lstStyle/>
                    <a:p>
                      <a:endParaRPr lang="en-US" sz="1400" dirty="0"/>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tc>
                  <a:txBody>
                    <a:bodyPr/>
                    <a:lstStyle/>
                    <a:p>
                      <a:pPr marL="0" algn="l" defTabSz="914400" rtl="0" eaLnBrk="1" latinLnBrk="0" hangingPunct="1"/>
                      <a:endParaRPr lang="en-US" sz="1400" kern="1200">
                        <a:solidFill>
                          <a:schemeClr val="tx1"/>
                        </a:solidFill>
                        <a:latin typeface="+mn-lt"/>
                        <a:ea typeface="+mn-ea"/>
                        <a:cs typeface="+mn-cs"/>
                      </a:endParaRPr>
                    </a:p>
                  </a:txBody>
                  <a:tcPr/>
                </a:tc>
                <a:extLst>
                  <a:ext uri="{0D108BD9-81ED-4DB2-BD59-A6C34878D82A}">
                    <a16:rowId xmlns:a16="http://schemas.microsoft.com/office/drawing/2014/main" val="3709142187"/>
                  </a:ext>
                </a:extLst>
              </a:tr>
              <a:tr h="327342">
                <a:tc>
                  <a:txBody>
                    <a:bodyPr/>
                    <a:lstStyle/>
                    <a:p>
                      <a:r>
                        <a:rPr lang="en-US" sz="140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2-Sensor 180°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Hemispheric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Hemispheric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Hemispheric Bullet</a:t>
                      </a:r>
                    </a:p>
                  </a:txBody>
                  <a:tcPr/>
                </a:tc>
                <a:extLst>
                  <a:ext uri="{0D108BD9-81ED-4DB2-BD59-A6C34878D82A}">
                    <a16:rowId xmlns:a16="http://schemas.microsoft.com/office/drawing/2014/main" val="411042822"/>
                  </a:ext>
                </a:extLst>
              </a:tr>
              <a:tr h="327342">
                <a:tc>
                  <a:txBody>
                    <a:bodyPr/>
                    <a:lstStyle/>
                    <a:p>
                      <a:r>
                        <a:rPr lang="en-US" sz="1400"/>
                        <a:t>Resolution</a:t>
                      </a:r>
                    </a:p>
                  </a:txBody>
                  <a:tcPr/>
                </a:tc>
                <a:tc>
                  <a:txBody>
                    <a:bodyPr/>
                    <a:lstStyle/>
                    <a:p>
                      <a:r>
                        <a:rPr lang="en-US" sz="1400" kern="1200" dirty="0">
                          <a:solidFill>
                            <a:schemeClr val="tx1"/>
                          </a:solidFill>
                          <a:latin typeface="+mn-lt"/>
                          <a:ea typeface="+mn-ea"/>
                          <a:cs typeface="+mn-cs"/>
                        </a:rPr>
                        <a:t>8MP</a:t>
                      </a:r>
                    </a:p>
                  </a:txBody>
                  <a:tcPr/>
                </a:tc>
                <a:tc>
                  <a:txBody>
                    <a:bodyPr/>
                    <a:lstStyle/>
                    <a:p>
                      <a:r>
                        <a:rPr lang="en-US" sz="1400" kern="1200" dirty="0">
                          <a:solidFill>
                            <a:schemeClr val="tx1"/>
                          </a:solidFill>
                          <a:latin typeface="+mn-lt"/>
                          <a:ea typeface="+mn-ea"/>
                          <a:cs typeface="+mn-cs"/>
                        </a:rPr>
                        <a:t>12MP</a:t>
                      </a:r>
                    </a:p>
                  </a:txBody>
                  <a:tcPr/>
                </a:tc>
                <a:tc>
                  <a:txBody>
                    <a:bodyPr/>
                    <a:lstStyle/>
                    <a:p>
                      <a:pPr marL="0" algn="l" defTabSz="914400" rtl="0" eaLnBrk="1" latinLnBrk="0" hangingPunct="1"/>
                      <a:r>
                        <a:rPr lang="en-US" sz="1400" kern="1200" dirty="0">
                          <a:solidFill>
                            <a:schemeClr val="tx1"/>
                          </a:solidFill>
                          <a:latin typeface="+mn-lt"/>
                          <a:ea typeface="+mn-ea"/>
                          <a:cs typeface="+mn-cs"/>
                        </a:rPr>
                        <a:t>12MP</a:t>
                      </a:r>
                    </a:p>
                  </a:txBody>
                  <a:tcPr/>
                </a:tc>
                <a:tc>
                  <a:txBody>
                    <a:bodyPr/>
                    <a:lstStyle/>
                    <a:p>
                      <a:pPr marL="0" algn="l" defTabSz="914400" rtl="0" eaLnBrk="1" latinLnBrk="0" hangingPunct="1"/>
                      <a:r>
                        <a:rPr lang="en-US" sz="1400" kern="1200" dirty="0">
                          <a:solidFill>
                            <a:schemeClr val="tx1"/>
                          </a:solidFill>
                          <a:latin typeface="+mn-lt"/>
                          <a:ea typeface="+mn-ea"/>
                          <a:cs typeface="+mn-cs"/>
                        </a:rPr>
                        <a:t>16MP</a:t>
                      </a:r>
                    </a:p>
                  </a:txBody>
                  <a:tcPr>
                    <a:solidFill>
                      <a:schemeClr val="accent3">
                        <a:lumMod val="20000"/>
                        <a:lumOff val="80000"/>
                      </a:schemeClr>
                    </a:solidFill>
                  </a:tcPr>
                </a:tc>
                <a:extLst>
                  <a:ext uri="{0D108BD9-81ED-4DB2-BD59-A6C34878D82A}">
                    <a16:rowId xmlns:a16="http://schemas.microsoft.com/office/drawing/2014/main" val="1174545042"/>
                  </a:ext>
                </a:extLst>
              </a:tr>
              <a:tr h="327342">
                <a:tc>
                  <a:txBody>
                    <a:bodyPr/>
                    <a:lstStyle/>
                    <a:p>
                      <a:r>
                        <a:rPr lang="en-US" sz="1400" dirty="0"/>
                        <a:t>HOR Viewing Angle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182°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198.5°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190°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182.2°</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1522604302"/>
                  </a:ext>
                </a:extLst>
              </a:tr>
              <a:tr h="327342">
                <a:tc>
                  <a:txBody>
                    <a:bodyPr/>
                    <a:lstStyle/>
                    <a:p>
                      <a:r>
                        <a:rPr lang="en-US" sz="1400" dirty="0"/>
                        <a:t>LED</a:t>
                      </a:r>
                    </a:p>
                  </a:txBody>
                  <a:tcPr/>
                </a:tc>
                <a:tc>
                  <a:txBody>
                    <a:bodyPr/>
                    <a:lstStyle/>
                    <a:p>
                      <a:r>
                        <a:rPr lang="en-US" sz="1400" kern="1200" dirty="0">
                          <a:solidFill>
                            <a:schemeClr val="tx1"/>
                          </a:solidFill>
                          <a:latin typeface="+mn-lt"/>
                          <a:ea typeface="+mn-ea"/>
                          <a:cs typeface="+mn-cs"/>
                        </a:rPr>
                        <a:t>IR LED</a:t>
                      </a:r>
                      <a:endParaRPr lang="en-US" sz="1400" b="1" kern="1200" dirty="0">
                        <a:solidFill>
                          <a:schemeClr val="tx1"/>
                        </a:solidFill>
                        <a:latin typeface="+mn-lt"/>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IR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&amp; White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extLst>
                  <a:ext uri="{0D108BD9-81ED-4DB2-BD59-A6C34878D82A}">
                    <a16:rowId xmlns:a16="http://schemas.microsoft.com/office/drawing/2014/main" val="731546296"/>
                  </a:ext>
                </a:extLst>
              </a:tr>
              <a:tr h="327342">
                <a:tc>
                  <a:txBody>
                    <a:bodyPr/>
                    <a:lstStyle/>
                    <a:p>
                      <a:r>
                        <a:rPr lang="en-US" sz="1400" dirty="0"/>
                        <a:t>Frame Rates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8MP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18fps @ 12MP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4MP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20fps @ 12MP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25fps @ 9MP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50fps @ 2MP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15fps @ 16MP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15fps @ 8MP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15 fps @ 1MP</a:t>
                      </a:r>
                    </a:p>
                  </a:txBody>
                  <a:tcPr>
                    <a:noFill/>
                  </a:tcPr>
                </a:tc>
                <a:extLst>
                  <a:ext uri="{0D108BD9-81ED-4DB2-BD59-A6C34878D82A}">
                    <a16:rowId xmlns:a16="http://schemas.microsoft.com/office/drawing/2014/main" val="3782413204"/>
                  </a:ext>
                </a:extLst>
              </a:tr>
              <a:tr h="327342">
                <a:tc>
                  <a:txBody>
                    <a:bodyPr/>
                    <a:lstStyle/>
                    <a:p>
                      <a:r>
                        <a:rPr lang="en-US" sz="1400" dirty="0"/>
                        <a:t>Low Light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p>
                  </a:txBody>
                  <a:tcPr>
                    <a:solidFill>
                      <a:schemeClr val="accent3">
                        <a:lumMod val="20000"/>
                        <a:lumOff val="80000"/>
                      </a:schemeClr>
                    </a:solidFill>
                  </a:tcPr>
                </a:tc>
                <a:extLst>
                  <a:ext uri="{0D108BD9-81ED-4DB2-BD59-A6C34878D82A}">
                    <a16:rowId xmlns:a16="http://schemas.microsoft.com/office/drawing/2014/main" val="2714098670"/>
                  </a:ext>
                </a:extLst>
              </a:tr>
              <a:tr h="327342">
                <a:tc>
                  <a:txBody>
                    <a:bodyPr/>
                    <a:lstStyle/>
                    <a:p>
                      <a:r>
                        <a:rPr lang="en-US" sz="1400" dirty="0" err="1"/>
                        <a:t>LightGuard</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2061901685"/>
                  </a:ext>
                </a:extLst>
              </a:tr>
              <a:tr h="327342">
                <a:tc>
                  <a:txBody>
                    <a:bodyPr/>
                    <a:lstStyle/>
                    <a:p>
                      <a:r>
                        <a:rPr lang="en-US" sz="1400"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 Line-in/out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Line-in/out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 Line-in/out, speaker</a:t>
                      </a:r>
                    </a:p>
                  </a:txBody>
                  <a:tcPr>
                    <a:solidFill>
                      <a:schemeClr val="accent3">
                        <a:lumMod val="20000"/>
                        <a:lumOff val="80000"/>
                      </a:schemeClr>
                    </a:solidFill>
                  </a:tcPr>
                </a:tc>
                <a:extLst>
                  <a:ext uri="{0D108BD9-81ED-4DB2-BD59-A6C34878D82A}">
                    <a16:rowId xmlns:a16="http://schemas.microsoft.com/office/drawing/2014/main" val="3248055311"/>
                  </a:ext>
                </a:extLst>
              </a:tr>
              <a:tr h="327342">
                <a:tc>
                  <a:txBody>
                    <a:bodyPr/>
                    <a:lstStyle/>
                    <a:p>
                      <a:r>
                        <a:rPr lang="en-US" sz="1400" dirty="0"/>
                        <a:t>DORI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106/43/21/10m</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33/13/6/3m</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35/14/7/3m</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cap="none" spc="0" normalizeH="0" baseline="0" noProof="0">
                          <a:ln>
                            <a:noFill/>
                          </a:ln>
                          <a:solidFill>
                            <a:prstClr val="black"/>
                          </a:solidFill>
                          <a:effectLst/>
                          <a:uLnTx/>
                          <a:uFillTx/>
                          <a:latin typeface="Calibri"/>
                          <a:ea typeface="+mn-ea"/>
                          <a:cs typeface="+mn-cs"/>
                        </a:rPr>
                        <a:t>80/32/16/8m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extLst>
                  <a:ext uri="{0D108BD9-81ED-4DB2-BD59-A6C34878D82A}">
                    <a16:rowId xmlns:a16="http://schemas.microsoft.com/office/drawing/2014/main" val="627504966"/>
                  </a:ext>
                </a:extLst>
              </a:tr>
              <a:tr h="327342">
                <a:tc>
                  <a:txBody>
                    <a:bodyPr/>
                    <a:lstStyle/>
                    <a:p>
                      <a:r>
                        <a:rPr lang="en-US" sz="1400" dirty="0"/>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Standard AI</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Deep Learning AI</a:t>
                      </a:r>
                    </a:p>
                  </a:txBody>
                  <a:tcPr>
                    <a:solidFill>
                      <a:schemeClr val="accent3">
                        <a:lumMod val="20000"/>
                        <a:lumOff val="80000"/>
                      </a:schemeClr>
                    </a:solidFill>
                  </a:tcPr>
                </a:tc>
                <a:extLst>
                  <a:ext uri="{0D108BD9-81ED-4DB2-BD59-A6C34878D82A}">
                    <a16:rowId xmlns:a16="http://schemas.microsoft.com/office/drawing/2014/main" val="3502324510"/>
                  </a:ext>
                </a:extLst>
              </a:tr>
              <a:tr h="327342">
                <a:tc>
                  <a:txBody>
                    <a:bodyPr/>
                    <a:lstStyle/>
                    <a:p>
                      <a:r>
                        <a:rPr lang="en-US" sz="1400" dirty="0"/>
                        <a:t>NDAA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No</a:t>
                      </a:r>
                    </a:p>
                  </a:txBody>
                  <a:tcPr>
                    <a:noFill/>
                  </a:tcPr>
                </a:tc>
                <a:extLst>
                  <a:ext uri="{0D108BD9-81ED-4DB2-BD59-A6C34878D82A}">
                    <a16:rowId xmlns:a16="http://schemas.microsoft.com/office/drawing/2014/main" val="2467619127"/>
                  </a:ext>
                </a:extLst>
              </a:tr>
              <a:tr h="327342">
                <a:tc>
                  <a:txBody>
                    <a:bodyPr/>
                    <a:lstStyle/>
                    <a:p>
                      <a:r>
                        <a:rPr lang="en-US" sz="1400" dirty="0"/>
                        <a:t>Casing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IP66,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IP68, IK10, NEMA 4X</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IP66, IK10</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 IK10</a:t>
                      </a:r>
                    </a:p>
                  </a:txBody>
                  <a:tcPr>
                    <a:solidFill>
                      <a:schemeClr val="accent3">
                        <a:lumMod val="20000"/>
                        <a:lumOff val="80000"/>
                      </a:schemeClr>
                    </a:solidFill>
                  </a:tcPr>
                </a:tc>
                <a:extLst>
                  <a:ext uri="{0D108BD9-81ED-4DB2-BD59-A6C34878D82A}">
                    <a16:rowId xmlns:a16="http://schemas.microsoft.com/office/drawing/2014/main" val="3860700698"/>
                  </a:ext>
                </a:extLst>
              </a:tr>
            </a:tbl>
          </a:graphicData>
        </a:graphic>
      </p:graphicFrame>
      <p:pic>
        <p:nvPicPr>
          <p:cNvPr id="3074" name="Picture 2">
            <a:extLst>
              <a:ext uri="{FF2B5EF4-FFF2-40B4-BE49-F238E27FC236}">
                <a16:creationId xmlns:a16="http://schemas.microsoft.com/office/drawing/2014/main" id="{1A5DA2F1-440E-B6F2-4A12-767320CD6F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931" y="136975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7F638693-E537-1438-9F61-8CC72B8E7F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0958" y="136975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AA1DAFCD-72DC-0D6F-E6D5-5694EC4155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0933" y="136975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7608F8BF-D421-C181-D203-5A63AB414F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19054" y="1369758"/>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CBC6DB2-FD38-CCCE-09B7-2ECAE5CADA48}"/>
              </a:ext>
            </a:extLst>
          </p:cNvPr>
          <p:cNvGraphicFramePr>
            <a:graphicFrameLocks noGrp="1"/>
          </p:cNvGraphicFramePr>
          <p:nvPr>
            <p:extLst>
              <p:ext uri="{D42A27DB-BD31-4B8C-83A1-F6EECF244321}">
                <p14:modId xmlns:p14="http://schemas.microsoft.com/office/powerpoint/2010/main" val="3682219706"/>
              </p:ext>
            </p:extLst>
          </p:nvPr>
        </p:nvGraphicFramePr>
        <p:xfrm>
          <a:off x="211455" y="2183582"/>
          <a:ext cx="8372106" cy="2595880"/>
        </p:xfrm>
        <a:graphic>
          <a:graphicData uri="http://schemas.openxmlformats.org/drawingml/2006/table">
            <a:tbl>
              <a:tblPr firstRow="1" bandRow="1">
                <a:tableStyleId>{5C22544A-7EE6-4342-B048-85BDC9FD1C3A}</a:tableStyleId>
              </a:tblPr>
              <a:tblGrid>
                <a:gridCol w="4216170">
                  <a:extLst>
                    <a:ext uri="{9D8B030D-6E8A-4147-A177-3AD203B41FA5}">
                      <a16:colId xmlns:a16="http://schemas.microsoft.com/office/drawing/2014/main" val="2647182805"/>
                    </a:ext>
                  </a:extLst>
                </a:gridCol>
                <a:gridCol w="1038984">
                  <a:extLst>
                    <a:ext uri="{9D8B030D-6E8A-4147-A177-3AD203B41FA5}">
                      <a16:colId xmlns:a16="http://schemas.microsoft.com/office/drawing/2014/main" val="1563370155"/>
                    </a:ext>
                  </a:extLst>
                </a:gridCol>
                <a:gridCol w="1038984">
                  <a:extLst>
                    <a:ext uri="{9D8B030D-6E8A-4147-A177-3AD203B41FA5}">
                      <a16:colId xmlns:a16="http://schemas.microsoft.com/office/drawing/2014/main" val="2167574113"/>
                    </a:ext>
                  </a:extLst>
                </a:gridCol>
                <a:gridCol w="1038984">
                  <a:extLst>
                    <a:ext uri="{9D8B030D-6E8A-4147-A177-3AD203B41FA5}">
                      <a16:colId xmlns:a16="http://schemas.microsoft.com/office/drawing/2014/main" val="1196785850"/>
                    </a:ext>
                  </a:extLst>
                </a:gridCol>
                <a:gridCol w="1038984">
                  <a:extLst>
                    <a:ext uri="{9D8B030D-6E8A-4147-A177-3AD203B41FA5}">
                      <a16:colId xmlns:a16="http://schemas.microsoft.com/office/drawing/2014/main" val="2031630804"/>
                    </a:ext>
                  </a:extLst>
                </a:gridCol>
              </a:tblGrid>
              <a:tr h="370840">
                <a:tc>
                  <a:txBody>
                    <a:bodyPr/>
                    <a:lstStyle/>
                    <a:p>
                      <a:r>
                        <a:rPr lang="en-US" sz="1600" dirty="0"/>
                        <a:t>AI Feature</a:t>
                      </a:r>
                    </a:p>
                  </a:txBody>
                  <a:tcPr/>
                </a:tc>
                <a:tc>
                  <a:txBody>
                    <a:bodyPr/>
                    <a:lstStyle/>
                    <a:p>
                      <a:pPr algn="ctr"/>
                      <a:r>
                        <a:rPr lang="en-US" sz="1400" b="0" dirty="0"/>
                        <a:t>Q450</a:t>
                      </a:r>
                    </a:p>
                  </a:txBody>
                  <a:tcPr/>
                </a:tc>
                <a:tc>
                  <a:txBody>
                    <a:bodyPr/>
                    <a:lstStyle/>
                    <a:p>
                      <a:pPr algn="ctr"/>
                      <a:r>
                        <a:rPr lang="en-US" sz="1400" b="0" dirty="0"/>
                        <a:t>B76A</a:t>
                      </a:r>
                    </a:p>
                  </a:txBody>
                  <a:tcPr/>
                </a:tc>
                <a:tc>
                  <a:txBody>
                    <a:bodyPr/>
                    <a:lstStyle/>
                    <a:p>
                      <a:pPr algn="ctr"/>
                      <a:r>
                        <a:rPr lang="en-US" sz="1400" b="0" dirty="0"/>
                        <a:t>A711</a:t>
                      </a:r>
                    </a:p>
                  </a:txBody>
                  <a:tcPr/>
                </a:tc>
                <a:tc>
                  <a:txBody>
                    <a:bodyPr/>
                    <a:lstStyle/>
                    <a:p>
                      <a:pPr algn="ctr"/>
                      <a:r>
                        <a:rPr lang="en-US" sz="1400" b="0" dirty="0"/>
                        <a:t>A317</a:t>
                      </a:r>
                    </a:p>
                  </a:txBody>
                  <a:tcPr/>
                </a:tc>
                <a:extLst>
                  <a:ext uri="{0D108BD9-81ED-4DB2-BD59-A6C34878D82A}">
                    <a16:rowId xmlns:a16="http://schemas.microsoft.com/office/drawing/2014/main" val="3730852880"/>
                  </a:ext>
                </a:extLst>
              </a:tr>
              <a:tr h="370840">
                <a:tc>
                  <a:txBody>
                    <a:bodyPr/>
                    <a:lstStyle/>
                    <a:p>
                      <a:r>
                        <a:rPr lang="en-US" sz="1600" dirty="0"/>
                        <a:t>Smart Motion Detection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4024326969"/>
                  </a:ext>
                </a:extLst>
              </a:tr>
              <a:tr h="370840">
                <a:tc>
                  <a:txBody>
                    <a:bodyPr/>
                    <a:lstStyle/>
                    <a:p>
                      <a:r>
                        <a:rPr lang="en-US" sz="1600" dirty="0"/>
                        <a:t>Smart Intrusion Protection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3790942141"/>
                  </a:ext>
                </a:extLst>
              </a:tr>
              <a:tr h="370840">
                <a:tc>
                  <a:txBody>
                    <a:bodyPr/>
                    <a:lstStyle/>
                    <a:p>
                      <a:r>
                        <a:rPr lang="en-US" sz="1600" dirty="0"/>
                        <a:t>People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3150112065"/>
                  </a:ext>
                </a:extLst>
              </a:tr>
              <a:tr h="370840">
                <a:tc>
                  <a:txBody>
                    <a:bodyPr/>
                    <a:lstStyle/>
                    <a:p>
                      <a:r>
                        <a:rPr lang="en-US" sz="1600" dirty="0"/>
                        <a:t>Vehicle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extLst>
                  <a:ext uri="{0D108BD9-81ED-4DB2-BD59-A6C34878D82A}">
                    <a16:rowId xmlns:a16="http://schemas.microsoft.com/office/drawing/2014/main" val="819164156"/>
                  </a:ext>
                </a:extLst>
              </a:tr>
              <a:tr h="370840">
                <a:tc>
                  <a:txBody>
                    <a:bodyPr/>
                    <a:lstStyle/>
                    <a:p>
                      <a:r>
                        <a:rPr lang="en-US" sz="1600" dirty="0"/>
                        <a:t>Object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extLst>
                  <a:ext uri="{0D108BD9-81ED-4DB2-BD59-A6C34878D82A}">
                    <a16:rowId xmlns:a16="http://schemas.microsoft.com/office/drawing/2014/main" val="788872305"/>
                  </a:ext>
                </a:extLst>
              </a:tr>
              <a:tr h="370840">
                <a:tc>
                  <a:txBody>
                    <a:bodyPr/>
                    <a:lstStyle/>
                    <a:p>
                      <a:r>
                        <a:rPr lang="en-US" sz="1600" dirty="0"/>
                        <a:t>People Counting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extLst>
                  <a:ext uri="{0D108BD9-81ED-4DB2-BD59-A6C34878D82A}">
                    <a16:rowId xmlns:a16="http://schemas.microsoft.com/office/drawing/2014/main" val="2067168933"/>
                  </a:ext>
                </a:extLst>
              </a:tr>
            </a:tbl>
          </a:graphicData>
        </a:graphic>
      </p:graphicFrame>
      <p:sp>
        <p:nvSpPr>
          <p:cNvPr id="5" name="TextBox 4">
            <a:extLst>
              <a:ext uri="{FF2B5EF4-FFF2-40B4-BE49-F238E27FC236}">
                <a16:creationId xmlns:a16="http://schemas.microsoft.com/office/drawing/2014/main" id="{46564EDC-8042-3694-6CA4-A6E6BCAC7FBE}"/>
              </a:ext>
            </a:extLst>
          </p:cNvPr>
          <p:cNvSpPr txBox="1"/>
          <p:nvPr/>
        </p:nvSpPr>
        <p:spPr>
          <a:xfrm>
            <a:off x="211455" y="1177944"/>
            <a:ext cx="6120680" cy="461665"/>
          </a:xfrm>
          <a:prstGeom prst="rect">
            <a:avLst/>
          </a:prstGeom>
          <a:noFill/>
        </p:spPr>
        <p:txBody>
          <a:bodyPr wrap="square" rtlCol="0">
            <a:spAutoFit/>
          </a:bodyPr>
          <a:lstStyle/>
          <a:p>
            <a:r>
              <a:rPr lang="en-US" sz="2400" b="1" dirty="0"/>
              <a:t>Built-in AI:</a:t>
            </a:r>
          </a:p>
        </p:txBody>
      </p:sp>
    </p:spTree>
    <p:extLst>
      <p:ext uri="{BB962C8B-B14F-4D97-AF65-F5344CB8AC3E}">
        <p14:creationId xmlns:p14="http://schemas.microsoft.com/office/powerpoint/2010/main" val="182924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34262920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61DD-7580-5802-5706-91CF387DB27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75D123-4A20-830A-C43B-D6F31B481172}"/>
              </a:ext>
            </a:extLst>
          </p:cNvPr>
          <p:cNvSpPr txBox="1"/>
          <p:nvPr/>
        </p:nvSpPr>
        <p:spPr>
          <a:xfrm>
            <a:off x="396608" y="1311354"/>
            <a:ext cx="6120680" cy="461665"/>
          </a:xfrm>
          <a:prstGeom prst="rect">
            <a:avLst/>
          </a:prstGeom>
          <a:noFill/>
        </p:spPr>
        <p:txBody>
          <a:bodyPr wrap="square" rtlCol="0">
            <a:spAutoFit/>
          </a:bodyPr>
          <a:lstStyle/>
          <a:p>
            <a:r>
              <a:rPr lang="en-US" sz="2400" b="1" dirty="0"/>
              <a:t>Technology: Smart Dual Light</a:t>
            </a:r>
          </a:p>
        </p:txBody>
      </p:sp>
      <p:sp>
        <p:nvSpPr>
          <p:cNvPr id="9" name="TextBox 8">
            <a:extLst>
              <a:ext uri="{FF2B5EF4-FFF2-40B4-BE49-F238E27FC236}">
                <a16:creationId xmlns:a16="http://schemas.microsoft.com/office/drawing/2014/main" id="{0A6428AF-683D-86DB-5610-AB4EA5446218}"/>
              </a:ext>
            </a:extLst>
          </p:cNvPr>
          <p:cNvSpPr txBox="1"/>
          <p:nvPr/>
        </p:nvSpPr>
        <p:spPr>
          <a:xfrm>
            <a:off x="382216" y="2492896"/>
            <a:ext cx="8414096" cy="3539430"/>
          </a:xfrm>
          <a:prstGeom prst="rect">
            <a:avLst/>
          </a:prstGeom>
          <a:noFill/>
        </p:spPr>
        <p:txBody>
          <a:bodyPr wrap="square" lIns="91440" tIns="45720" rIns="91440" bIns="45720" rtlCol="0" anchor="t">
            <a:spAutoFit/>
          </a:bodyPr>
          <a:lstStyle/>
          <a:p>
            <a:r>
              <a:rPr lang="en-US" sz="1600" b="1" dirty="0"/>
              <a:t>What is Dual Light?</a:t>
            </a:r>
            <a:br>
              <a:rPr lang="en-US" sz="1600" dirty="0"/>
            </a:br>
            <a:r>
              <a:rPr lang="en-US" sz="1600" dirty="0"/>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r>
              <a:rPr lang="en-US" sz="1600" dirty="0"/>
              <a:t>The White LED inside the camera illuminates the light in the wavelength of the visible spectrum. It allows the camera to capture and produce the full color image even in the total darkness.</a:t>
            </a:r>
          </a:p>
          <a:p>
            <a:endParaRPr lang="en-US" sz="1600" dirty="0"/>
          </a:p>
          <a:p>
            <a:r>
              <a:rPr lang="en-US" sz="1600" b="1" dirty="0"/>
              <a:t>What is Smart Dual Light?</a:t>
            </a:r>
            <a:br>
              <a:rPr lang="en-US" sz="1600" dirty="0"/>
            </a:br>
            <a:r>
              <a:rPr lang="en-US" sz="1600" dirty="0"/>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a:t>
            </a:r>
            <a:r>
              <a:rPr lang="en-US" sz="1600"/>
              <a:t>switches</a:t>
            </a:r>
            <a:r>
              <a:rPr lang="en-US" sz="1600" dirty="0"/>
              <a:t> back to the IR LED mode once the object is gone. Those significant objects may be people or vehicles, for example.</a:t>
            </a:r>
          </a:p>
        </p:txBody>
      </p:sp>
      <p:sp>
        <p:nvSpPr>
          <p:cNvPr id="3" name="TextBox 2">
            <a:extLst>
              <a:ext uri="{FF2B5EF4-FFF2-40B4-BE49-F238E27FC236}">
                <a16:creationId xmlns:a16="http://schemas.microsoft.com/office/drawing/2014/main" id="{303E277D-DBB8-2D6E-B143-AE9D42E2ECB5}"/>
              </a:ext>
            </a:extLst>
          </p:cNvPr>
          <p:cNvSpPr txBox="1"/>
          <p:nvPr/>
        </p:nvSpPr>
        <p:spPr>
          <a:xfrm>
            <a:off x="1835696" y="6211669"/>
            <a:ext cx="5976664" cy="369332"/>
          </a:xfrm>
          <a:prstGeom prst="rect">
            <a:avLst/>
          </a:prstGeom>
          <a:noFill/>
        </p:spPr>
        <p:txBody>
          <a:bodyPr wrap="square">
            <a:spAutoFit/>
          </a:bodyPr>
          <a:lstStyle/>
          <a:p>
            <a:r>
              <a:rPr lang="en-US" dirty="0">
                <a:hlinkClick r:id="rId3"/>
              </a:rPr>
              <a:t>https://www.acti.com/technologies/smart-dual-light</a:t>
            </a:r>
            <a:endParaRPr lang="en-US" dirty="0"/>
          </a:p>
        </p:txBody>
      </p:sp>
      <p:pic>
        <p:nvPicPr>
          <p:cNvPr id="3074" name="Picture 2">
            <a:extLst>
              <a:ext uri="{FF2B5EF4-FFF2-40B4-BE49-F238E27FC236}">
                <a16:creationId xmlns:a16="http://schemas.microsoft.com/office/drawing/2014/main" id="{6D357625-5F6A-2089-4A36-8637D20A9C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311354"/>
            <a:ext cx="1738569" cy="12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906916"/>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TotalTime>
  <Words>541</Words>
  <Application>Microsoft Office PowerPoint</Application>
  <PresentationFormat>如螢幕大小 (4:3)</PresentationFormat>
  <Paragraphs>155</Paragraphs>
  <Slides>7</Slides>
  <Notes>6</Notes>
  <HiddenSlides>0</HiddenSlides>
  <MMClips>0</MMClips>
  <ScaleCrop>false</ScaleCrop>
  <HeadingPairs>
    <vt:vector size="4" baseType="variant">
      <vt:variant>
        <vt:lpstr>佈景主題</vt:lpstr>
      </vt:variant>
      <vt:variant>
        <vt:i4>2</vt:i4>
      </vt:variant>
      <vt:variant>
        <vt:lpstr>投影片標題</vt:lpstr>
      </vt:variant>
      <vt:variant>
        <vt:i4>7</vt:i4>
      </vt:variant>
    </vt:vector>
  </HeadingPairs>
  <TitlesOfParts>
    <vt:vector size="9"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17</cp:revision>
  <dcterms:created xsi:type="dcterms:W3CDTF">2015-08-31T10:30:03Z</dcterms:created>
  <dcterms:modified xsi:type="dcterms:W3CDTF">2026-04-07T07:17:15Z</dcterms:modified>
</cp:coreProperties>
</file>