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5"/>
  </p:notesMasterIdLst>
  <p:sldIdLst>
    <p:sldId id="279" r:id="rId3"/>
    <p:sldId id="376" r:id="rId4"/>
    <p:sldId id="413" r:id="rId5"/>
    <p:sldId id="418" r:id="rId6"/>
    <p:sldId id="463" r:id="rId7"/>
    <p:sldId id="464" r:id="rId8"/>
    <p:sldId id="470" r:id="rId9"/>
    <p:sldId id="465" r:id="rId10"/>
    <p:sldId id="466" r:id="rId11"/>
    <p:sldId id="467" r:id="rId12"/>
    <p:sldId id="468" r:id="rId13"/>
    <p:sldId id="469" r:id="rId1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5" d="100"/>
          <a:sy n="75" d="100"/>
        </p:scale>
        <p:origin x="1651" y="43"/>
      </p:cViewPr>
      <p:guideLst>
        <p:guide orient="horz" pos="2160"/>
        <p:guide pos="2880"/>
      </p:guideLst>
    </p:cSldViewPr>
  </p:slideViewPr>
  <p:notesTextViewPr>
    <p:cViewPr>
      <p:scale>
        <a:sx n="3" d="2"/>
        <a:sy n="3" d="2"/>
      </p:scale>
      <p:origin x="0" y="-5"/>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FAB963F3-025B-455F-AC5C-E69C3B9CB4C5}"/>
    <pc:docChg chg="modSld">
      <pc:chgData name="Bella.Liu (劉家瑀)" userId="6122b3cf-428f-4cd4-a3fb-11ae43be01db" providerId="ADAL" clId="{FAB963F3-025B-455F-AC5C-E69C3B9CB4C5}" dt="2025-06-25T08:12:42.368" v="3" actId="20577"/>
      <pc:docMkLst>
        <pc:docMk/>
      </pc:docMkLst>
      <pc:sldChg chg="modSp mod">
        <pc:chgData name="Bella.Liu (劉家瑀)" userId="6122b3cf-428f-4cd4-a3fb-11ae43be01db" providerId="ADAL" clId="{FAB963F3-025B-455F-AC5C-E69C3B9CB4C5}" dt="2025-06-25T08:12:42.368" v="3" actId="20577"/>
        <pc:sldMkLst>
          <pc:docMk/>
          <pc:sldMk cId="2998669500" sldId="418"/>
        </pc:sldMkLst>
        <pc:graphicFrameChg chg="modGraphic">
          <ac:chgData name="Bella.Liu (劉家瑀)" userId="6122b3cf-428f-4cd4-a3fb-11ae43be01db" providerId="ADAL" clId="{FAB963F3-025B-455F-AC5C-E69C3B9CB4C5}" dt="2025-06-25T08:12:42.368" v="3" actId="20577"/>
          <ac:graphicFrameMkLst>
            <pc:docMk/>
            <pc:sldMk cId="2998669500" sldId="418"/>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2025/6/25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2025/6/25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2025/6/25</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ZNR-224</a:t>
            </a:r>
          </a:p>
          <a:p>
            <a:pPr algn="l">
              <a:lnSpc>
                <a:spcPct val="150000"/>
              </a:lnSpc>
            </a:pPr>
            <a:r>
              <a:rPr lang="en-US" sz="3200" dirty="0">
                <a:solidFill>
                  <a:schemeClr val="tx1">
                    <a:lumMod val="50000"/>
                    <a:lumOff val="50000"/>
                  </a:schemeClr>
                </a:solidFill>
                <a:ea typeface="新細明體" pitchFamily="18" charset="-120"/>
              </a:rPr>
              <a:t>Product Introduction</a:t>
            </a:r>
          </a:p>
        </p:txBody>
      </p:sp>
      <p:sp>
        <p:nvSpPr>
          <p:cNvPr id="2" name="TextBox 1">
            <a:extLst>
              <a:ext uri="{FF2B5EF4-FFF2-40B4-BE49-F238E27FC236}">
                <a16:creationId xmlns:a16="http://schemas.microsoft.com/office/drawing/2014/main" id="{C783F94C-33FE-4A49-DED9-264F2A14558A}"/>
              </a:ext>
            </a:extLst>
          </p:cNvPr>
          <p:cNvSpPr txBox="1"/>
          <p:nvPr/>
        </p:nvSpPr>
        <p:spPr>
          <a:xfrm>
            <a:off x="539552" y="4149080"/>
            <a:ext cx="5400600" cy="369332"/>
          </a:xfrm>
          <a:prstGeom prst="rect">
            <a:avLst/>
          </a:prstGeom>
          <a:noFill/>
        </p:spPr>
        <p:txBody>
          <a:bodyPr wrap="square" rtlCol="0">
            <a:spAutoFit/>
          </a:bodyPr>
          <a:lstStyle/>
          <a:p>
            <a:r>
              <a:rPr lang="en-US" b="1" dirty="0">
                <a:solidFill>
                  <a:srgbClr val="C00000"/>
                </a:solidFill>
              </a:rPr>
              <a:t>The best deep learning AI based ZNR</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116D351-0137-F4BF-2BEB-F06BE549887A}"/>
              </a:ext>
            </a:extLst>
          </p:cNvPr>
          <p:cNvGrpSpPr/>
          <p:nvPr/>
        </p:nvGrpSpPr>
        <p:grpSpPr>
          <a:xfrm>
            <a:off x="611560" y="2081205"/>
            <a:ext cx="8064896" cy="1432301"/>
            <a:chOff x="611560" y="1908121"/>
            <a:chExt cx="8064896" cy="1456422"/>
          </a:xfrm>
        </p:grpSpPr>
        <p:sp>
          <p:nvSpPr>
            <p:cNvPr id="9" name="Rectangle 8">
              <a:extLst>
                <a:ext uri="{FF2B5EF4-FFF2-40B4-BE49-F238E27FC236}">
                  <a16:creationId xmlns:a16="http://schemas.microsoft.com/office/drawing/2014/main" id="{805201C7-6296-D446-CF61-228AC5763923}"/>
                </a:ext>
              </a:extLst>
            </p:cNvPr>
            <p:cNvSpPr/>
            <p:nvPr/>
          </p:nvSpPr>
          <p:spPr>
            <a:xfrm>
              <a:off x="611560" y="1988840"/>
              <a:ext cx="8064896" cy="1375703"/>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586093" y="2408223"/>
              <a:ext cx="6090363" cy="719807"/>
            </a:xfrm>
            <a:prstGeom prst="rect">
              <a:avLst/>
            </a:prstGeom>
            <a:solidFill>
              <a:schemeClr val="bg1">
                <a:lumMod val="95000"/>
              </a:schemeClr>
            </a:solidFill>
          </p:spPr>
          <p:txBody>
            <a:bodyPr wrap="square">
              <a:spAutoFit/>
            </a:bodyPr>
            <a:lstStyle/>
            <a:p>
              <a:r>
                <a:rPr lang="en-US" sz="2000" b="1" dirty="0">
                  <a:solidFill>
                    <a:srgbClr val="FF0000"/>
                  </a:solidFill>
                </a:rPr>
                <a:t>32-Channel 2-Bay Deep Learning AI </a:t>
              </a:r>
              <a:r>
                <a:rPr lang="en-US" sz="2000" b="1" dirty="0"/>
                <a:t>Linux-Based Rackmount Standalone NVR</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627784" y="1908121"/>
              <a:ext cx="2376264" cy="594623"/>
            </a:xfrm>
            <a:prstGeom prst="rect">
              <a:avLst/>
            </a:prstGeom>
            <a:noFill/>
          </p:spPr>
          <p:txBody>
            <a:bodyPr wrap="square" rtlCol="0">
              <a:spAutoFit/>
            </a:bodyPr>
            <a:lstStyle/>
            <a:p>
              <a:r>
                <a:rPr lang="en-US" sz="3200" b="1" dirty="0">
                  <a:solidFill>
                    <a:srgbClr val="00B050"/>
                  </a:solidFill>
                </a:rPr>
                <a:t>ZNR-224</a:t>
              </a:r>
            </a:p>
          </p:txBody>
        </p:sp>
      </p:grpSp>
      <p:sp>
        <p:nvSpPr>
          <p:cNvPr id="12" name="TextBox 11">
            <a:extLst>
              <a:ext uri="{FF2B5EF4-FFF2-40B4-BE49-F238E27FC236}">
                <a16:creationId xmlns:a16="http://schemas.microsoft.com/office/drawing/2014/main" id="{ED470A45-BA8E-C1F5-EB4C-75AEDAE52433}"/>
              </a:ext>
            </a:extLst>
          </p:cNvPr>
          <p:cNvSpPr txBox="1"/>
          <p:nvPr/>
        </p:nvSpPr>
        <p:spPr>
          <a:xfrm>
            <a:off x="251520" y="1423448"/>
            <a:ext cx="6120680" cy="461665"/>
          </a:xfrm>
          <a:prstGeom prst="rect">
            <a:avLst/>
          </a:prstGeom>
          <a:noFill/>
        </p:spPr>
        <p:txBody>
          <a:bodyPr wrap="square" rtlCol="0">
            <a:spAutoFit/>
          </a:bodyPr>
          <a:lstStyle/>
          <a:p>
            <a:r>
              <a:rPr lang="en-US" sz="2400" b="1" dirty="0"/>
              <a:t>Product Overview</a:t>
            </a:r>
          </a:p>
        </p:txBody>
      </p:sp>
      <p:pic>
        <p:nvPicPr>
          <p:cNvPr id="2" name="Picture 2">
            <a:extLst>
              <a:ext uri="{FF2B5EF4-FFF2-40B4-BE49-F238E27FC236}">
                <a16:creationId xmlns:a16="http://schemas.microsoft.com/office/drawing/2014/main" id="{2AA6A11D-94AF-46A9-51F5-FDC5DEDDD9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347" y="2003960"/>
            <a:ext cx="1666171" cy="16661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0C29CF4-8995-FE86-08B0-9E866EC4AAD5}"/>
              </a:ext>
            </a:extLst>
          </p:cNvPr>
          <p:cNvSpPr txBox="1"/>
          <p:nvPr/>
        </p:nvSpPr>
        <p:spPr>
          <a:xfrm>
            <a:off x="827584" y="2348880"/>
            <a:ext cx="432048" cy="369332"/>
          </a:xfrm>
          <a:prstGeom prst="rect">
            <a:avLst/>
          </a:prstGeom>
          <a:noFill/>
        </p:spPr>
        <p:txBody>
          <a:bodyPr wrap="square" rtlCol="0">
            <a:spAutoFit/>
          </a:bodyPr>
          <a:lstStyle/>
          <a:p>
            <a:r>
              <a:rPr lang="en-US" b="1" dirty="0">
                <a:solidFill>
                  <a:srgbClr val="C00000"/>
                </a:solidFill>
              </a:rPr>
              <a:t>AI</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868300A-5E3D-CA39-D1CE-7A58641C0CBC}"/>
              </a:ext>
            </a:extLst>
          </p:cNvPr>
          <p:cNvPicPr>
            <a:picLocks noChangeAspect="1"/>
          </p:cNvPicPr>
          <p:nvPr/>
        </p:nvPicPr>
        <p:blipFill>
          <a:blip r:embed="rId3"/>
          <a:stretch>
            <a:fillRect/>
          </a:stretch>
        </p:blipFill>
        <p:spPr>
          <a:xfrm>
            <a:off x="467543" y="1658417"/>
            <a:ext cx="8422561" cy="4578895"/>
          </a:xfrm>
          <a:prstGeom prst="rect">
            <a:avLst/>
          </a:prstGeom>
        </p:spPr>
      </p:pic>
      <p:sp>
        <p:nvSpPr>
          <p:cNvPr id="7" name="TextBox 6">
            <a:extLst>
              <a:ext uri="{FF2B5EF4-FFF2-40B4-BE49-F238E27FC236}">
                <a16:creationId xmlns:a16="http://schemas.microsoft.com/office/drawing/2014/main" id="{A19FDD26-AB7F-D656-15BE-733E690DA610}"/>
              </a:ext>
            </a:extLst>
          </p:cNvPr>
          <p:cNvSpPr txBox="1"/>
          <p:nvPr/>
        </p:nvSpPr>
        <p:spPr>
          <a:xfrm>
            <a:off x="179641" y="1196752"/>
            <a:ext cx="6120680" cy="461665"/>
          </a:xfrm>
          <a:prstGeom prst="rect">
            <a:avLst/>
          </a:prstGeom>
          <a:noFill/>
        </p:spPr>
        <p:txBody>
          <a:bodyPr wrap="square" rtlCol="0">
            <a:spAutoFit/>
          </a:bodyPr>
          <a:lstStyle/>
          <a:p>
            <a:r>
              <a:rPr lang="en-US" sz="2400" b="1" dirty="0"/>
              <a:t>Product Matrix</a:t>
            </a:r>
          </a:p>
        </p:txBody>
      </p:sp>
      <p:sp>
        <p:nvSpPr>
          <p:cNvPr id="14" name="Rectangle 13">
            <a:extLst>
              <a:ext uri="{FF2B5EF4-FFF2-40B4-BE49-F238E27FC236}">
                <a16:creationId xmlns:a16="http://schemas.microsoft.com/office/drawing/2014/main" id="{1ED99C15-60C1-4AB4-791B-1A99661E9680}"/>
              </a:ext>
            </a:extLst>
          </p:cNvPr>
          <p:cNvSpPr/>
          <p:nvPr/>
        </p:nvSpPr>
        <p:spPr>
          <a:xfrm>
            <a:off x="5652120" y="5013176"/>
            <a:ext cx="792088" cy="461665"/>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052736"/>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246740504"/>
              </p:ext>
            </p:extLst>
          </p:nvPr>
        </p:nvGraphicFramePr>
        <p:xfrm>
          <a:off x="323528" y="1969370"/>
          <a:ext cx="8640960" cy="3672446"/>
        </p:xfrm>
        <a:graphic>
          <a:graphicData uri="http://schemas.openxmlformats.org/drawingml/2006/table">
            <a:tbl>
              <a:tblPr firstRow="1" bandRow="1">
                <a:tableStyleId>{5940675A-B579-460E-94D1-54222C63F5DA}</a:tableStyleId>
              </a:tblPr>
              <a:tblGrid>
                <a:gridCol w="2520280">
                  <a:extLst>
                    <a:ext uri="{9D8B030D-6E8A-4147-A177-3AD203B41FA5}">
                      <a16:colId xmlns:a16="http://schemas.microsoft.com/office/drawing/2014/main" val="1674525478"/>
                    </a:ext>
                  </a:extLst>
                </a:gridCol>
                <a:gridCol w="1800200">
                  <a:extLst>
                    <a:ext uri="{9D8B030D-6E8A-4147-A177-3AD203B41FA5}">
                      <a16:colId xmlns:a16="http://schemas.microsoft.com/office/drawing/2014/main" val="1729072205"/>
                    </a:ext>
                  </a:extLst>
                </a:gridCol>
                <a:gridCol w="2160240">
                  <a:extLst>
                    <a:ext uri="{9D8B030D-6E8A-4147-A177-3AD203B41FA5}">
                      <a16:colId xmlns:a16="http://schemas.microsoft.com/office/drawing/2014/main" val="4000711029"/>
                    </a:ext>
                  </a:extLst>
                </a:gridCol>
                <a:gridCol w="2160240">
                  <a:extLst>
                    <a:ext uri="{9D8B030D-6E8A-4147-A177-3AD203B41FA5}">
                      <a16:colId xmlns:a16="http://schemas.microsoft.com/office/drawing/2014/main" val="2082386533"/>
                    </a:ext>
                  </a:extLst>
                </a:gridCol>
              </a:tblGrid>
              <a:tr h="342791">
                <a:tc>
                  <a:txBody>
                    <a:bodyPr/>
                    <a:lstStyle/>
                    <a:p>
                      <a:r>
                        <a:rPr lang="en-US" dirty="0"/>
                        <a:t>Model</a:t>
                      </a:r>
                    </a:p>
                  </a:txBody>
                  <a:tcPr>
                    <a:solidFill>
                      <a:schemeClr val="bg1">
                        <a:lumMod val="95000"/>
                      </a:schemeClr>
                    </a:solidFill>
                  </a:tcPr>
                </a:tc>
                <a:tc>
                  <a:txBody>
                    <a:bodyPr/>
                    <a:lstStyle/>
                    <a:p>
                      <a:r>
                        <a:rPr lang="en-US" dirty="0"/>
                        <a:t>ZNR-222P</a:t>
                      </a:r>
                    </a:p>
                  </a:txBody>
                  <a:tcPr>
                    <a:solidFill>
                      <a:schemeClr val="bg1">
                        <a:lumMod val="95000"/>
                      </a:schemeClr>
                    </a:solidFill>
                  </a:tcPr>
                </a:tc>
                <a:tc>
                  <a:txBody>
                    <a:bodyPr/>
                    <a:lstStyle/>
                    <a:p>
                      <a:r>
                        <a:rPr lang="en-US" sz="1800" b="1" kern="1200" dirty="0">
                          <a:solidFill>
                            <a:schemeClr val="tx1"/>
                          </a:solidFill>
                          <a:latin typeface="+mn-lt"/>
                          <a:ea typeface="+mn-ea"/>
                          <a:cs typeface="+mn-cs"/>
                        </a:rPr>
                        <a:t>ZNR-224</a:t>
                      </a:r>
                      <a:endParaRPr lang="en-US" sz="1800" b="0" kern="1200" dirty="0">
                        <a:solidFill>
                          <a:schemeClr val="tx1"/>
                        </a:solidFill>
                        <a:latin typeface="+mn-lt"/>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ZNR-425</a:t>
                      </a:r>
                      <a:endParaRPr lang="en-US" sz="1800" b="0" kern="1200" dirty="0">
                        <a:solidFill>
                          <a:schemeClr val="tx1"/>
                        </a:solidFill>
                        <a:latin typeface="+mn-lt"/>
                        <a:ea typeface="+mn-ea"/>
                        <a:cs typeface="+mn-cs"/>
                      </a:endParaRPr>
                    </a:p>
                  </a:txBody>
                  <a:tcPr>
                    <a:solidFill>
                      <a:schemeClr val="bg1">
                        <a:lumMod val="95000"/>
                      </a:schemeClr>
                    </a:solidFill>
                  </a:tcPr>
                </a:tc>
                <a:extLst>
                  <a:ext uri="{0D108BD9-81ED-4DB2-BD59-A6C34878D82A}">
                    <a16:rowId xmlns:a16="http://schemas.microsoft.com/office/drawing/2014/main" val="2842435519"/>
                  </a:ext>
                </a:extLst>
              </a:tr>
              <a:tr h="837806">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42791">
                <a:tc>
                  <a:txBody>
                    <a:bodyPr/>
                    <a:lstStyle/>
                    <a:p>
                      <a:r>
                        <a:rPr lang="en-US" dirty="0"/>
                        <a:t>Maximum Channels</a:t>
                      </a:r>
                    </a:p>
                  </a:txBody>
                  <a:tcPr/>
                </a:tc>
                <a:tc>
                  <a:txBody>
                    <a:bodyPr/>
                    <a:lstStyle/>
                    <a:p>
                      <a:r>
                        <a:rPr lang="en-US" i="0" dirty="0"/>
                        <a:t>16</a:t>
                      </a:r>
                    </a:p>
                  </a:txBody>
                  <a:tcPr/>
                </a:tc>
                <a:tc>
                  <a:txBody>
                    <a:bodyPr/>
                    <a:lstStyle/>
                    <a:p>
                      <a:r>
                        <a:rPr lang="en-US" i="0" dirty="0"/>
                        <a:t>32</a:t>
                      </a:r>
                    </a:p>
                  </a:txBody>
                  <a:tcPr/>
                </a:tc>
                <a:tc>
                  <a:txBody>
                    <a:bodyPr/>
                    <a:lstStyle/>
                    <a:p>
                      <a:r>
                        <a:rPr lang="en-US" i="0" dirty="0"/>
                        <a:t>32</a:t>
                      </a:r>
                    </a:p>
                  </a:txBody>
                  <a:tcPr/>
                </a:tc>
                <a:extLst>
                  <a:ext uri="{0D108BD9-81ED-4DB2-BD59-A6C34878D82A}">
                    <a16:rowId xmlns:a16="http://schemas.microsoft.com/office/drawing/2014/main" val="411042822"/>
                  </a:ext>
                </a:extLst>
              </a:tr>
              <a:tr h="342791">
                <a:tc>
                  <a:txBody>
                    <a:bodyPr/>
                    <a:lstStyle/>
                    <a:p>
                      <a:r>
                        <a:rPr lang="en-US" dirty="0"/>
                        <a:t>Storage Bays</a:t>
                      </a:r>
                    </a:p>
                  </a:txBody>
                  <a:tcPr/>
                </a:tc>
                <a:tc>
                  <a:txBody>
                    <a:bodyPr/>
                    <a:lstStyle/>
                    <a:p>
                      <a:r>
                        <a:rPr lang="en-US" dirty="0"/>
                        <a:t>2</a:t>
                      </a:r>
                    </a:p>
                  </a:txBody>
                  <a:tcPr/>
                </a:tc>
                <a:tc>
                  <a:txBody>
                    <a:bodyPr/>
                    <a:lstStyle/>
                    <a:p>
                      <a:r>
                        <a:rPr lang="en-US" sz="1800" kern="1200" dirty="0">
                          <a:solidFill>
                            <a:schemeClr val="tx1"/>
                          </a:solidFill>
                          <a:latin typeface="+mn-lt"/>
                          <a:ea typeface="+mn-ea"/>
                          <a:cs typeface="+mn-cs"/>
                        </a:rPr>
                        <a:t>2</a:t>
                      </a:r>
                    </a:p>
                  </a:txBody>
                  <a:tcPr/>
                </a:tc>
                <a:tc>
                  <a:txBody>
                    <a:bodyPr/>
                    <a:lstStyle/>
                    <a:p>
                      <a:r>
                        <a:rPr lang="en-US" sz="1800" kern="1200" dirty="0">
                          <a:solidFill>
                            <a:schemeClr val="tx1"/>
                          </a:solidFill>
                          <a:latin typeface="+mn-lt"/>
                          <a:ea typeface="+mn-ea"/>
                          <a:cs typeface="+mn-cs"/>
                        </a:rPr>
                        <a:t>4</a:t>
                      </a:r>
                    </a:p>
                  </a:txBody>
                  <a:tcPr/>
                </a:tc>
                <a:extLst>
                  <a:ext uri="{0D108BD9-81ED-4DB2-BD59-A6C34878D82A}">
                    <a16:rowId xmlns:a16="http://schemas.microsoft.com/office/drawing/2014/main" val="1174545042"/>
                  </a:ext>
                </a:extLst>
              </a:tr>
              <a:tr h="342791">
                <a:tc>
                  <a:txBody>
                    <a:bodyPr/>
                    <a:lstStyle/>
                    <a:p>
                      <a:r>
                        <a:rPr lang="en-US" dirty="0"/>
                        <a:t>Analytics</a:t>
                      </a:r>
                    </a:p>
                  </a:txBody>
                  <a:tcPr/>
                </a:tc>
                <a:tc>
                  <a:txBody>
                    <a:bodyPr/>
                    <a:lstStyle/>
                    <a:p>
                      <a:r>
                        <a:rPr lang="en-US" sz="1800" b="1" kern="1200" dirty="0">
                          <a:solidFill>
                            <a:schemeClr val="tx1"/>
                          </a:solidFill>
                          <a:latin typeface="+mn-lt"/>
                          <a:ea typeface="+mn-ea"/>
                          <a:cs typeface="+mn-cs"/>
                        </a:rPr>
                        <a:t>Deep Learning AI</a:t>
                      </a:r>
                    </a:p>
                  </a:txBody>
                  <a:tcPr>
                    <a:noFill/>
                  </a:tcPr>
                </a:tc>
                <a:tc>
                  <a:txBody>
                    <a:bodyPr/>
                    <a:lstStyle/>
                    <a:p>
                      <a:r>
                        <a:rPr lang="en-US" sz="1800" b="1" kern="1200" dirty="0">
                          <a:solidFill>
                            <a:schemeClr val="tx1"/>
                          </a:solidFill>
                          <a:latin typeface="+mn-lt"/>
                          <a:ea typeface="+mn-ea"/>
                          <a:cs typeface="+mn-cs"/>
                        </a:rPr>
                        <a:t>Extended Deep Learning AI</a:t>
                      </a:r>
                    </a:p>
                  </a:txBody>
                  <a:tcPr>
                    <a:solidFill>
                      <a:schemeClr val="accent3">
                        <a:lumMod val="20000"/>
                        <a:lumOff val="80000"/>
                      </a:schemeClr>
                    </a:solidFill>
                  </a:tcPr>
                </a:tc>
                <a:tc>
                  <a:txBody>
                    <a:bodyPr/>
                    <a:lstStyle/>
                    <a:p>
                      <a:r>
                        <a:rPr lang="en-US" sz="1800" b="1" kern="1200" dirty="0">
                          <a:solidFill>
                            <a:schemeClr val="tx1"/>
                          </a:solidFill>
                          <a:latin typeface="+mn-lt"/>
                          <a:ea typeface="+mn-ea"/>
                          <a:cs typeface="+mn-cs"/>
                        </a:rPr>
                        <a:t>Deep Learning AI</a:t>
                      </a:r>
                    </a:p>
                  </a:txBody>
                  <a:tcPr>
                    <a:noFill/>
                  </a:tcPr>
                </a:tc>
                <a:extLst>
                  <a:ext uri="{0D108BD9-81ED-4DB2-BD59-A6C34878D82A}">
                    <a16:rowId xmlns:a16="http://schemas.microsoft.com/office/drawing/2014/main" val="2777652312"/>
                  </a:ext>
                </a:extLst>
              </a:tr>
              <a:tr h="342791">
                <a:tc>
                  <a:txBody>
                    <a:bodyPr/>
                    <a:lstStyle/>
                    <a:p>
                      <a:r>
                        <a:rPr lang="en-US" dirty="0"/>
                        <a:t>Recording Throughput</a:t>
                      </a:r>
                    </a:p>
                  </a:txBody>
                  <a:tcPr/>
                </a:tc>
                <a:tc>
                  <a:txBody>
                    <a:bodyPr/>
                    <a:lstStyle/>
                    <a:p>
                      <a:r>
                        <a:rPr lang="en-US" dirty="0"/>
                        <a:t>160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chemeClr val="tx1"/>
                          </a:solidFill>
                          <a:latin typeface="+mn-lt"/>
                          <a:ea typeface="+mn-ea"/>
                          <a:cs typeface="+mn-cs"/>
                        </a:rPr>
                        <a:t>192 Mbps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chemeClr val="tx1"/>
                          </a:solidFill>
                          <a:latin typeface="+mn-lt"/>
                          <a:ea typeface="+mn-ea"/>
                          <a:cs typeface="+mn-cs"/>
                        </a:rPr>
                        <a:t>160 Mbps</a:t>
                      </a:r>
                    </a:p>
                  </a:txBody>
                  <a:tcPr>
                    <a:noFill/>
                  </a:tcPr>
                </a:tc>
                <a:extLst>
                  <a:ext uri="{0D108BD9-81ED-4DB2-BD59-A6C34878D82A}">
                    <a16:rowId xmlns:a16="http://schemas.microsoft.com/office/drawing/2014/main" val="2506643403"/>
                  </a:ext>
                </a:extLst>
              </a:tr>
              <a:tr h="342791">
                <a:tc>
                  <a:txBody>
                    <a:bodyPr/>
                    <a:lstStyle/>
                    <a:p>
                      <a:r>
                        <a:rPr lang="en-US" dirty="0"/>
                        <a:t>Outgoing Throughput</a:t>
                      </a:r>
                    </a:p>
                  </a:txBody>
                  <a:tcPr/>
                </a:tc>
                <a:tc>
                  <a:txBody>
                    <a:bodyPr/>
                    <a:lstStyle/>
                    <a:p>
                      <a:r>
                        <a:rPr lang="en-US" dirty="0"/>
                        <a:t>128 Mbps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chemeClr val="tx1"/>
                          </a:solidFill>
                          <a:latin typeface="+mn-lt"/>
                          <a:ea typeface="+mn-ea"/>
                          <a:cs typeface="+mn-cs"/>
                        </a:rPr>
                        <a:t>192 Mbps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chemeClr val="tx1"/>
                          </a:solidFill>
                          <a:latin typeface="+mn-lt"/>
                          <a:ea typeface="+mn-ea"/>
                          <a:cs typeface="+mn-cs"/>
                        </a:rPr>
                        <a:t>128 Mbps</a:t>
                      </a:r>
                    </a:p>
                  </a:txBody>
                  <a:tcPr/>
                </a:tc>
                <a:extLst>
                  <a:ext uri="{0D108BD9-81ED-4DB2-BD59-A6C34878D82A}">
                    <a16:rowId xmlns:a16="http://schemas.microsoft.com/office/drawing/2014/main" val="4232960572"/>
                  </a:ext>
                </a:extLst>
              </a:tr>
              <a:tr h="342791">
                <a:tc>
                  <a:txBody>
                    <a:bodyPr/>
                    <a:lstStyle/>
                    <a:p>
                      <a:r>
                        <a:rPr lang="en-US" dirty="0"/>
                        <a:t>NDAA</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Yes</a:t>
                      </a:r>
                    </a:p>
                  </a:txBody>
                  <a:tcPr/>
                </a:tc>
                <a:extLst>
                  <a:ext uri="{0D108BD9-81ED-4DB2-BD59-A6C34878D82A}">
                    <a16:rowId xmlns:a16="http://schemas.microsoft.com/office/drawing/2014/main" val="1480851632"/>
                  </a:ext>
                </a:extLst>
              </a:tr>
            </a:tbl>
          </a:graphicData>
        </a:graphic>
      </p:graphicFrame>
      <p:pic>
        <p:nvPicPr>
          <p:cNvPr id="3" name="Picture 2">
            <a:extLst>
              <a:ext uri="{FF2B5EF4-FFF2-40B4-BE49-F238E27FC236}">
                <a16:creationId xmlns:a16="http://schemas.microsoft.com/office/drawing/2014/main" id="{CE745D06-073F-E8A0-EC3B-3E670DE602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212CA013-9EAB-C4BD-46DB-62ACBA39E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4972" y="227687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75837270-8026-130D-019C-0BD1AF298C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5020" y="2272680"/>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D78C22D-E9A0-50E9-5C71-813A9E7CC7C4}"/>
              </a:ext>
            </a:extLst>
          </p:cNvPr>
          <p:cNvGrpSpPr/>
          <p:nvPr/>
        </p:nvGrpSpPr>
        <p:grpSpPr>
          <a:xfrm>
            <a:off x="719572" y="2348880"/>
            <a:ext cx="4908857" cy="3040671"/>
            <a:chOff x="719572" y="2348880"/>
            <a:chExt cx="4908857" cy="3040671"/>
          </a:xfrm>
        </p:grpSpPr>
        <p:pic>
          <p:nvPicPr>
            <p:cNvPr id="2" name="Picture 4">
              <a:extLst>
                <a:ext uri="{FF2B5EF4-FFF2-40B4-BE49-F238E27FC236}">
                  <a16:creationId xmlns:a16="http://schemas.microsoft.com/office/drawing/2014/main" id="{933FB014-0A24-01AE-5BD4-11506C266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827D1857-6A03-7EF9-C4D0-C253F35D78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a:extLst>
                <a:ext uri="{FF2B5EF4-FFF2-40B4-BE49-F238E27FC236}">
                  <a16:creationId xmlns:a16="http://schemas.microsoft.com/office/drawing/2014/main" id="{4B42F1EA-AC9D-CF7B-B2BF-587C332DC779}"/>
                </a:ext>
              </a:extLst>
            </p:cNvPr>
            <p:cNvCxnSpPr>
              <a:stCxn id="2"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2E53ECA-346F-9B9C-86BC-2EED9C4D9F8C}"/>
                </a:ext>
              </a:extLst>
            </p:cNvPr>
            <p:cNvCxnSpPr>
              <a:cxnSpLocks/>
              <a:stCxn id="12" idx="3"/>
            </p:cNvCxnSpPr>
            <p:nvPr/>
          </p:nvCxnSpPr>
          <p:spPr>
            <a:xfrm flipV="1">
              <a:off x="2426993" y="3939547"/>
              <a:ext cx="1856975" cy="63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5B07F8B-8932-96BF-A8D6-0A7485018591}"/>
                </a:ext>
              </a:extLst>
            </p:cNvPr>
            <p:cNvSpPr txBox="1"/>
            <p:nvPr/>
          </p:nvSpPr>
          <p:spPr>
            <a:xfrm>
              <a:off x="719572" y="3473529"/>
              <a:ext cx="2808312" cy="646331"/>
            </a:xfrm>
            <a:prstGeom prst="rect">
              <a:avLst/>
            </a:prstGeom>
            <a:noFill/>
          </p:spPr>
          <p:txBody>
            <a:bodyPr wrap="square" rtlCol="0">
              <a:spAutoFit/>
            </a:bodyPr>
            <a:lstStyle/>
            <a:p>
              <a:r>
                <a:rPr lang="en-US" dirty="0"/>
                <a:t>Z-Series AI Cameras (smart motion detection)</a:t>
              </a:r>
            </a:p>
          </p:txBody>
        </p:sp>
        <p:sp>
          <p:nvSpPr>
            <p:cNvPr id="20" name="TextBox 19">
              <a:extLst>
                <a:ext uri="{FF2B5EF4-FFF2-40B4-BE49-F238E27FC236}">
                  <a16:creationId xmlns:a16="http://schemas.microsoft.com/office/drawing/2014/main" id="{66566EA5-D67B-5F39-EAE3-293787ED8278}"/>
                </a:ext>
              </a:extLst>
            </p:cNvPr>
            <p:cNvSpPr txBox="1"/>
            <p:nvPr/>
          </p:nvSpPr>
          <p:spPr>
            <a:xfrm>
              <a:off x="863588" y="5020219"/>
              <a:ext cx="2808312" cy="369332"/>
            </a:xfrm>
            <a:prstGeom prst="rect">
              <a:avLst/>
            </a:prstGeom>
            <a:noFill/>
          </p:spPr>
          <p:txBody>
            <a:bodyPr wrap="square" rtlCol="0">
              <a:spAutoFit/>
            </a:bodyPr>
            <a:lstStyle/>
            <a:p>
              <a:r>
                <a:rPr lang="en-US" dirty="0"/>
                <a:t>Other Cameras</a:t>
              </a:r>
            </a:p>
          </p:txBody>
        </p:sp>
        <p:sp>
          <p:nvSpPr>
            <p:cNvPr id="21" name="TextBox 20">
              <a:extLst>
                <a:ext uri="{FF2B5EF4-FFF2-40B4-BE49-F238E27FC236}">
                  <a16:creationId xmlns:a16="http://schemas.microsoft.com/office/drawing/2014/main" id="{9C197AE1-3A1F-806F-5109-858ADD753B47}"/>
                </a:ext>
              </a:extLst>
            </p:cNvPr>
            <p:cNvSpPr txBox="1"/>
            <p:nvPr/>
          </p:nvSpPr>
          <p:spPr>
            <a:xfrm>
              <a:off x="4527538" y="4245374"/>
              <a:ext cx="1100891" cy="369332"/>
            </a:xfrm>
            <a:prstGeom prst="rect">
              <a:avLst/>
            </a:prstGeom>
            <a:noFill/>
          </p:spPr>
          <p:txBody>
            <a:bodyPr wrap="square" rtlCol="0">
              <a:spAutoFit/>
            </a:bodyPr>
            <a:lstStyle/>
            <a:p>
              <a:r>
                <a:rPr lang="en-US" b="1" dirty="0"/>
                <a:t>ZNR-224</a:t>
              </a:r>
            </a:p>
          </p:txBody>
        </p:sp>
      </p:grpSp>
      <p:sp>
        <p:nvSpPr>
          <p:cNvPr id="22" name="TextBox 21">
            <a:extLst>
              <a:ext uri="{FF2B5EF4-FFF2-40B4-BE49-F238E27FC236}">
                <a16:creationId xmlns:a16="http://schemas.microsoft.com/office/drawing/2014/main" id="{61CEA1F9-5C88-CA47-F86B-764C088A744B}"/>
              </a:ext>
            </a:extLst>
          </p:cNvPr>
          <p:cNvSpPr txBox="1"/>
          <p:nvPr/>
        </p:nvSpPr>
        <p:spPr>
          <a:xfrm>
            <a:off x="223132" y="1234392"/>
            <a:ext cx="6120680" cy="461665"/>
          </a:xfrm>
          <a:prstGeom prst="rect">
            <a:avLst/>
          </a:prstGeom>
          <a:noFill/>
        </p:spPr>
        <p:txBody>
          <a:bodyPr wrap="square" rtlCol="0">
            <a:spAutoFit/>
          </a:bodyPr>
          <a:lstStyle/>
          <a:p>
            <a:r>
              <a:rPr lang="en-US" sz="2400" b="1" dirty="0"/>
              <a:t>Architecture</a:t>
            </a:r>
          </a:p>
        </p:txBody>
      </p:sp>
      <p:pic>
        <p:nvPicPr>
          <p:cNvPr id="3076" name="Picture 4" descr="High-res browser logos - Paul Irish">
            <a:extLst>
              <a:ext uri="{FF2B5EF4-FFF2-40B4-BE49-F238E27FC236}">
                <a16:creationId xmlns:a16="http://schemas.microsoft.com/office/drawing/2014/main" id="{AFFF02DD-CF6A-9FAD-12CE-7A3356FC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0936" y="1994335"/>
            <a:ext cx="2376264" cy="47241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462D7C5-F7F0-9A43-861C-DB7695235D99}"/>
              </a:ext>
            </a:extLst>
          </p:cNvPr>
          <p:cNvSpPr txBox="1"/>
          <p:nvPr/>
        </p:nvSpPr>
        <p:spPr>
          <a:xfrm>
            <a:off x="6979840" y="2466137"/>
            <a:ext cx="1276187" cy="369332"/>
          </a:xfrm>
          <a:prstGeom prst="rect">
            <a:avLst/>
          </a:prstGeom>
          <a:noFill/>
        </p:spPr>
        <p:txBody>
          <a:bodyPr wrap="square" rtlCol="0">
            <a:spAutoFit/>
          </a:bodyPr>
          <a:lstStyle/>
          <a:p>
            <a:r>
              <a:rPr lang="en-US" dirty="0"/>
              <a:t>Web Client</a:t>
            </a:r>
          </a:p>
        </p:txBody>
      </p:sp>
      <p:cxnSp>
        <p:nvCxnSpPr>
          <p:cNvPr id="25" name="Straight Arrow Connector 24">
            <a:extLst>
              <a:ext uri="{FF2B5EF4-FFF2-40B4-BE49-F238E27FC236}">
                <a16:creationId xmlns:a16="http://schemas.microsoft.com/office/drawing/2014/main" id="{53208A66-D483-87C7-91CC-1118D43A2769}"/>
              </a:ext>
            </a:extLst>
          </p:cNvPr>
          <p:cNvCxnSpPr>
            <a:cxnSpLocks/>
          </p:cNvCxnSpPr>
          <p:nvPr/>
        </p:nvCxnSpPr>
        <p:spPr>
          <a:xfrm flipV="1">
            <a:off x="6002233" y="2888397"/>
            <a:ext cx="1447389" cy="72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Email Icon PNG vector in SVG, PDF, AI, CDR format">
            <a:extLst>
              <a:ext uri="{FF2B5EF4-FFF2-40B4-BE49-F238E27FC236}">
                <a16:creationId xmlns:a16="http://schemas.microsoft.com/office/drawing/2014/main" id="{D1CFF1C7-B3B6-D53B-BCC6-F29D066ADE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0284" y="3009994"/>
            <a:ext cx="861113" cy="646332"/>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9919B561-342B-CC9E-A02F-98BBD1FDB289}"/>
              </a:ext>
            </a:extLst>
          </p:cNvPr>
          <p:cNvSpPr txBox="1"/>
          <p:nvPr/>
        </p:nvSpPr>
        <p:spPr>
          <a:xfrm>
            <a:off x="6768835" y="3599043"/>
            <a:ext cx="1984650" cy="646331"/>
          </a:xfrm>
          <a:prstGeom prst="rect">
            <a:avLst/>
          </a:prstGeom>
          <a:noFill/>
        </p:spPr>
        <p:txBody>
          <a:bodyPr wrap="square" rtlCol="0">
            <a:spAutoFit/>
          </a:bodyPr>
          <a:lstStyle/>
          <a:p>
            <a:r>
              <a:rPr lang="en-US" dirty="0"/>
              <a:t>E-Mail Notification with Snapshots</a:t>
            </a:r>
          </a:p>
        </p:txBody>
      </p:sp>
      <p:pic>
        <p:nvPicPr>
          <p:cNvPr id="3080" name="Picture 8" descr="Alarm Sound Icons - Free SVG &amp; PNG Alarm Sound Images - Noun Project">
            <a:extLst>
              <a:ext uri="{FF2B5EF4-FFF2-40B4-BE49-F238E27FC236}">
                <a16:creationId xmlns:a16="http://schemas.microsoft.com/office/drawing/2014/main" id="{8D73D9EB-881A-69EB-0BB0-3C13F72FCDC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34612" y="4325731"/>
            <a:ext cx="756785" cy="7567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3C89AF4A-BF7D-E91D-7079-856CDE8B12C3}"/>
              </a:ext>
            </a:extLst>
          </p:cNvPr>
          <p:cNvSpPr txBox="1"/>
          <p:nvPr/>
        </p:nvSpPr>
        <p:spPr>
          <a:xfrm>
            <a:off x="6832672" y="4897850"/>
            <a:ext cx="1856975" cy="369332"/>
          </a:xfrm>
          <a:prstGeom prst="rect">
            <a:avLst/>
          </a:prstGeom>
          <a:noFill/>
        </p:spPr>
        <p:txBody>
          <a:bodyPr wrap="square" rtlCol="0">
            <a:spAutoFit/>
          </a:bodyPr>
          <a:lstStyle/>
          <a:p>
            <a:r>
              <a:rPr lang="en-US" dirty="0"/>
              <a:t>Automatic Alarm</a:t>
            </a:r>
          </a:p>
        </p:txBody>
      </p:sp>
      <p:pic>
        <p:nvPicPr>
          <p:cNvPr id="3082" name="Picture 10" descr="Ftp - Free security icons">
            <a:extLst>
              <a:ext uri="{FF2B5EF4-FFF2-40B4-BE49-F238E27FC236}">
                <a16:creationId xmlns:a16="http://schemas.microsoft.com/office/drawing/2014/main" id="{F84C9257-8634-8785-FAF5-545F104D56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06055" y="5379888"/>
            <a:ext cx="710208" cy="710208"/>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1EC890-5C9B-2A63-3F2B-9303A069008D}"/>
              </a:ext>
            </a:extLst>
          </p:cNvPr>
          <p:cNvSpPr txBox="1"/>
          <p:nvPr/>
        </p:nvSpPr>
        <p:spPr>
          <a:xfrm>
            <a:off x="6726647" y="6090096"/>
            <a:ext cx="2165331" cy="369332"/>
          </a:xfrm>
          <a:prstGeom prst="rect">
            <a:avLst/>
          </a:prstGeom>
          <a:noFill/>
        </p:spPr>
        <p:txBody>
          <a:bodyPr wrap="square" rtlCol="0">
            <a:spAutoFit/>
          </a:bodyPr>
          <a:lstStyle/>
          <a:p>
            <a:r>
              <a:rPr lang="en-US" dirty="0"/>
              <a:t>Auto Upload to FTP</a:t>
            </a:r>
          </a:p>
        </p:txBody>
      </p:sp>
      <p:cxnSp>
        <p:nvCxnSpPr>
          <p:cNvPr id="31" name="Straight Arrow Connector 30">
            <a:extLst>
              <a:ext uri="{FF2B5EF4-FFF2-40B4-BE49-F238E27FC236}">
                <a16:creationId xmlns:a16="http://schemas.microsoft.com/office/drawing/2014/main" id="{252D78D8-65F8-B763-4CF4-DBF4D0718098}"/>
              </a:ext>
            </a:extLst>
          </p:cNvPr>
          <p:cNvCxnSpPr>
            <a:cxnSpLocks/>
          </p:cNvCxnSpPr>
          <p:nvPr/>
        </p:nvCxnSpPr>
        <p:spPr>
          <a:xfrm>
            <a:off x="6122871" y="3689654"/>
            <a:ext cx="603056" cy="107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EA29523-A93C-171F-1213-A7DB5C26CF4B}"/>
              </a:ext>
            </a:extLst>
          </p:cNvPr>
          <p:cNvCxnSpPr>
            <a:cxnSpLocks/>
          </p:cNvCxnSpPr>
          <p:nvPr/>
        </p:nvCxnSpPr>
        <p:spPr>
          <a:xfrm>
            <a:off x="6156730" y="3830851"/>
            <a:ext cx="1073554" cy="9165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459FD0-E643-5C88-F57F-876F41DFFAEF}"/>
              </a:ext>
            </a:extLst>
          </p:cNvPr>
          <p:cNvCxnSpPr>
            <a:cxnSpLocks/>
          </p:cNvCxnSpPr>
          <p:nvPr/>
        </p:nvCxnSpPr>
        <p:spPr>
          <a:xfrm>
            <a:off x="6115504" y="3948531"/>
            <a:ext cx="976776" cy="1971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84" name="Picture 12" descr="Gear icon isolated on white background. Settings symbol">
            <a:extLst>
              <a:ext uri="{FF2B5EF4-FFF2-40B4-BE49-F238E27FC236}">
                <a16:creationId xmlns:a16="http://schemas.microsoft.com/office/drawing/2014/main" id="{33822D22-3D0F-18A3-653E-9996D9AA7A1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8840" y="2821802"/>
            <a:ext cx="1128873" cy="7512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FA81BD7-EBC2-4E85-A85C-041EA991650A}"/>
              </a:ext>
            </a:extLst>
          </p:cNvPr>
          <p:cNvSpPr txBox="1"/>
          <p:nvPr/>
        </p:nvSpPr>
        <p:spPr>
          <a:xfrm>
            <a:off x="3859120" y="2284873"/>
            <a:ext cx="2203295" cy="923330"/>
          </a:xfrm>
          <a:prstGeom prst="rect">
            <a:avLst/>
          </a:prstGeom>
          <a:noFill/>
        </p:spPr>
        <p:txBody>
          <a:bodyPr wrap="square" rtlCol="0">
            <a:spAutoFit/>
          </a:bodyPr>
          <a:lstStyle/>
          <a:p>
            <a:r>
              <a:rPr lang="en-US" dirty="0">
                <a:solidFill>
                  <a:schemeClr val="accent5">
                    <a:lumMod val="75000"/>
                  </a:schemeClr>
                </a:solidFill>
              </a:rPr>
              <a:t>Processing Events by Built-in AI or Camera AI</a:t>
            </a:r>
          </a:p>
        </p:txBody>
      </p:sp>
      <p:pic>
        <p:nvPicPr>
          <p:cNvPr id="3" name="Picture 2">
            <a:extLst>
              <a:ext uri="{FF2B5EF4-FFF2-40B4-BE49-F238E27FC236}">
                <a16:creationId xmlns:a16="http://schemas.microsoft.com/office/drawing/2014/main" id="{4634FE3B-6E14-4BD7-D8F1-A7AEDF25C355}"/>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25121"/>
          <a:stretch>
            <a:fillRect/>
          </a:stretch>
        </p:blipFill>
        <p:spPr bwMode="auto">
          <a:xfrm>
            <a:off x="4326938" y="2997765"/>
            <a:ext cx="1666171" cy="1247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71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96C6D-D577-A146-0073-433A97BB0E7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2585A83F-715C-BC78-8B95-52AFB030FDA3}"/>
              </a:ext>
            </a:extLst>
          </p:cNvPr>
          <p:cNvSpPr txBox="1"/>
          <p:nvPr/>
        </p:nvSpPr>
        <p:spPr>
          <a:xfrm>
            <a:off x="179512" y="1052736"/>
            <a:ext cx="6120680" cy="461665"/>
          </a:xfrm>
          <a:prstGeom prst="rect">
            <a:avLst/>
          </a:prstGeom>
          <a:noFill/>
        </p:spPr>
        <p:txBody>
          <a:bodyPr wrap="square" rtlCol="0">
            <a:spAutoFit/>
          </a:bodyPr>
          <a:lstStyle/>
          <a:p>
            <a:r>
              <a:rPr lang="en-US" sz="2400" b="1" dirty="0"/>
              <a:t>AI Related Features</a:t>
            </a:r>
          </a:p>
        </p:txBody>
      </p:sp>
      <p:graphicFrame>
        <p:nvGraphicFramePr>
          <p:cNvPr id="4" name="Table 3">
            <a:extLst>
              <a:ext uri="{FF2B5EF4-FFF2-40B4-BE49-F238E27FC236}">
                <a16:creationId xmlns:a16="http://schemas.microsoft.com/office/drawing/2014/main" id="{A009F91F-02E4-0162-4996-4D6A3208D3E6}"/>
              </a:ext>
            </a:extLst>
          </p:cNvPr>
          <p:cNvGraphicFramePr>
            <a:graphicFrameLocks noGrp="1"/>
          </p:cNvGraphicFramePr>
          <p:nvPr>
            <p:extLst>
              <p:ext uri="{D42A27DB-BD31-4B8C-83A1-F6EECF244321}">
                <p14:modId xmlns:p14="http://schemas.microsoft.com/office/powerpoint/2010/main" val="750684229"/>
              </p:ext>
            </p:extLst>
          </p:nvPr>
        </p:nvGraphicFramePr>
        <p:xfrm>
          <a:off x="467544" y="1628800"/>
          <a:ext cx="8352928" cy="4636833"/>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672721">
                <a:tc rowSpan="4">
                  <a:txBody>
                    <a:bodyPr/>
                    <a:lstStyle/>
                    <a:p>
                      <a:pPr algn="l" fontAlgn="ctr"/>
                      <a:r>
                        <a:rPr lang="en-US" sz="1400" u="none" strike="noStrike" dirty="0">
                          <a:effectLst/>
                        </a:rPr>
                        <a:t>NVR Analytics</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Smart Intrusion Protection (detect people, vehicles entering/ exiting area or crossing the line),</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779582028"/>
                  </a:ext>
                </a:extLst>
              </a:tr>
              <a:tr h="672721">
                <a:tc vMerge="1">
                  <a:txBody>
                    <a:bodyPr/>
                    <a:lstStyle/>
                    <a:p>
                      <a:endParaRPr lang="en-US"/>
                    </a:p>
                  </a:txBody>
                  <a:tcPr/>
                </a:tc>
                <a:tc>
                  <a:txBody>
                    <a:bodyPr/>
                    <a:lstStyle/>
                    <a:p>
                      <a:pPr algn="l" fontAlgn="ctr"/>
                      <a:r>
                        <a:rPr lang="en-US" sz="1400" u="none" strike="noStrike" dirty="0">
                          <a:effectLst/>
                        </a:rPr>
                        <a:t>Smart Motion Detection (detect when the people, vehicles or other objects move in the predefined area),</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37189351"/>
                  </a:ext>
                </a:extLst>
              </a:tr>
              <a:tr h="498445">
                <a:tc vMerge="1">
                  <a:txBody>
                    <a:bodyPr/>
                    <a:lstStyle/>
                    <a:p>
                      <a:endParaRPr lang="en-US"/>
                    </a:p>
                  </a:txBody>
                  <a:tcPr/>
                </a:tc>
                <a:tc>
                  <a:txBody>
                    <a:bodyPr/>
                    <a:lstStyle/>
                    <a:p>
                      <a:pPr algn="l" fontAlgn="ctr"/>
                      <a:r>
                        <a:rPr lang="en-US" sz="1400" u="none" strike="noStrike" dirty="0">
                          <a:effectLst/>
                        </a:rPr>
                        <a:t>Face Recognition, Face Detection, Object Metadata</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141837345"/>
                  </a:ext>
                </a:extLst>
              </a:tr>
              <a:tr h="892417">
                <a:tc vMerge="1">
                  <a:txBody>
                    <a:bodyPr/>
                    <a:lstStyle/>
                    <a:p>
                      <a:pPr algn="l" fontAlgn="ct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dirty="0">
                          <a:solidFill>
                            <a:srgbClr val="535353"/>
                          </a:solidFill>
                          <a:effectLst/>
                          <a:latin typeface="Calibri" panose="020F0502020204030204" pitchFamily="34" charset="0"/>
                        </a:rPr>
                        <a:t> Elevator Occupancy Detection, Illegal Parking Detection, Route Obstruction Detection, People Counting (accumulated and area counting), Crowd Detection</a:t>
                      </a:r>
                    </a:p>
                  </a:txBody>
                  <a:tcPr marT="6447" marB="0" anchor="ctr"/>
                </a:tc>
                <a:extLst>
                  <a:ext uri="{0D108BD9-81ED-4DB2-BD59-A6C34878D82A}">
                    <a16:rowId xmlns:a16="http://schemas.microsoft.com/office/drawing/2014/main" val="2946034549"/>
                  </a:ext>
                </a:extLst>
              </a:tr>
              <a:tr h="1900529">
                <a:tc>
                  <a:txBody>
                    <a:bodyPr/>
                    <a:lstStyle/>
                    <a:p>
                      <a:pPr algn="l" fontAlgn="ctr"/>
                      <a:r>
                        <a:rPr lang="en-US" sz="1400" b="1" i="0" u="none" strike="noStrike" dirty="0">
                          <a:solidFill>
                            <a:srgbClr val="535353"/>
                          </a:solidFill>
                          <a:effectLst/>
                          <a:latin typeface="Calibri" panose="020F0502020204030204" pitchFamily="34" charset="0"/>
                        </a:rPr>
                        <a:t>NVR Behavior Analytics</a:t>
                      </a:r>
                    </a:p>
                  </a:txBody>
                  <a:tcPr marT="6447" marB="0" anchor="ctr"/>
                </a:tc>
                <a:tc>
                  <a:txBody>
                    <a:bodyPr/>
                    <a:lstStyle/>
                    <a:p>
                      <a:pPr algn="l" fontAlgn="ctr"/>
                      <a:r>
                        <a:rPr lang="en-US" sz="1400" b="0" i="0" u="none" strike="noStrike" dirty="0">
                          <a:solidFill>
                            <a:srgbClr val="535353"/>
                          </a:solidFill>
                          <a:effectLst/>
                          <a:latin typeface="Calibri" panose="020F0502020204030204" pitchFamily="34" charset="0"/>
                        </a:rPr>
                        <a:t>Missing Helmet Detection, Missing Chef Hat Detection, Missing Work Clothes Detection, Smoking Detection, Smoke Detection, Fire Detection, Calling Detection, Missing Mask Detection, Rat Detection, Loitering Detection, Fall Detection, Fight Detection, Absence Detection, Climbing Detection, Sleeping Detection, People Counting, Mobile Phone Usage Detection, Crowd Detection, Crowd Dispersion Detection, Running Detection 	</a:t>
                      </a:r>
                    </a:p>
                  </a:txBody>
                  <a:tcPr marT="6447" marB="0" anchor="ctr"/>
                </a:tc>
                <a:extLst>
                  <a:ext uri="{0D108BD9-81ED-4DB2-BD59-A6C34878D82A}">
                    <a16:rowId xmlns:a16="http://schemas.microsoft.com/office/drawing/2014/main" val="3787480319"/>
                  </a:ext>
                </a:extLst>
              </a:tr>
            </a:tbl>
          </a:graphicData>
        </a:graphic>
      </p:graphicFrame>
    </p:spTree>
    <p:extLst>
      <p:ext uri="{BB962C8B-B14F-4D97-AF65-F5344CB8AC3E}">
        <p14:creationId xmlns:p14="http://schemas.microsoft.com/office/powerpoint/2010/main" val="2821146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1B0DF-0F8A-7873-F18A-5F75E137DEA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4B23CFD8-C76C-225A-C103-79A72F15EC6F}"/>
              </a:ext>
            </a:extLst>
          </p:cNvPr>
          <p:cNvSpPr txBox="1"/>
          <p:nvPr/>
        </p:nvSpPr>
        <p:spPr>
          <a:xfrm>
            <a:off x="179512" y="1052736"/>
            <a:ext cx="6120680" cy="461665"/>
          </a:xfrm>
          <a:prstGeom prst="rect">
            <a:avLst/>
          </a:prstGeom>
          <a:noFill/>
        </p:spPr>
        <p:txBody>
          <a:bodyPr wrap="square" rtlCol="0">
            <a:spAutoFit/>
          </a:bodyPr>
          <a:lstStyle/>
          <a:p>
            <a:r>
              <a:rPr lang="en-US" sz="2400" b="1" dirty="0"/>
              <a:t>AI Related Features</a:t>
            </a:r>
          </a:p>
        </p:txBody>
      </p:sp>
      <p:graphicFrame>
        <p:nvGraphicFramePr>
          <p:cNvPr id="4" name="Table 3">
            <a:extLst>
              <a:ext uri="{FF2B5EF4-FFF2-40B4-BE49-F238E27FC236}">
                <a16:creationId xmlns:a16="http://schemas.microsoft.com/office/drawing/2014/main" id="{2B36EFE6-BCAA-A50B-D738-84E49ECC2620}"/>
              </a:ext>
            </a:extLst>
          </p:cNvPr>
          <p:cNvGraphicFramePr>
            <a:graphicFrameLocks noGrp="1"/>
          </p:cNvGraphicFramePr>
          <p:nvPr>
            <p:extLst>
              <p:ext uri="{D42A27DB-BD31-4B8C-83A1-F6EECF244321}">
                <p14:modId xmlns:p14="http://schemas.microsoft.com/office/powerpoint/2010/main" val="141832373"/>
              </p:ext>
            </p:extLst>
          </p:nvPr>
        </p:nvGraphicFramePr>
        <p:xfrm>
          <a:off x="467544" y="1628800"/>
          <a:ext cx="8352928" cy="3513289"/>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265468">
                <a:tc rowSpan="2">
                  <a:txBody>
                    <a:bodyPr/>
                    <a:lstStyle/>
                    <a:p>
                      <a:pPr algn="l" fontAlgn="ctr"/>
                      <a:r>
                        <a:rPr lang="en-US" sz="1400" u="none" strike="noStrike" dirty="0">
                          <a:effectLst/>
                        </a:rPr>
                        <a:t>NVR Analytics Maximum Channels</a:t>
                      </a:r>
                      <a:endParaRPr lang="en-US" sz="1400" b="1"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Smart Intrusion Protection up to 16 channels</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076935027"/>
                  </a:ext>
                </a:extLst>
              </a:tr>
              <a:tr h="265468">
                <a:tc vMerge="1">
                  <a:txBody>
                    <a:bodyPr/>
                    <a:lstStyle/>
                    <a:p>
                      <a:endParaRPr lang="en-US"/>
                    </a:p>
                  </a:txBody>
                  <a:tcPr/>
                </a:tc>
                <a:tc>
                  <a:txBody>
                    <a:bodyPr/>
                    <a:lstStyle/>
                    <a:p>
                      <a:pPr algn="l" fontAlgn="ctr"/>
                      <a:r>
                        <a:rPr lang="en-US" sz="1400" u="none" strike="noStrike">
                          <a:effectLst/>
                        </a:rPr>
                        <a:t>Other analytics up to 16 channels</a:t>
                      </a:r>
                      <a:endParaRPr lang="en-US" sz="1400" b="0" i="0" u="none" strike="noStrike">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225210631"/>
                  </a:ext>
                </a:extLst>
              </a:tr>
              <a:tr h="796402">
                <a:tc>
                  <a:txBody>
                    <a:bodyPr/>
                    <a:lstStyle/>
                    <a:p>
                      <a:pPr algn="l" fontAlgn="ctr"/>
                      <a:r>
                        <a:rPr lang="en-US" sz="1400" u="none" strike="noStrike" dirty="0">
                          <a:effectLst/>
                        </a:rPr>
                        <a:t>NVR Object Metadata</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Gender, age, glasses, mask, vehicle type, vehicle color, vehicle brand, vehicle direction, license plate type, license plate color, license plate number. </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r h="287590">
                <a:tc>
                  <a:txBody>
                    <a:bodyPr/>
                    <a:lstStyle/>
                    <a:p>
                      <a:pPr algn="l" fontAlgn="ctr"/>
                      <a:r>
                        <a:rPr lang="en-US" sz="1400" u="none" strike="noStrike">
                          <a:effectLst/>
                        </a:rPr>
                        <a:t>Deep Learning AI</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2.0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961042021"/>
                  </a:ext>
                </a:extLst>
              </a:tr>
              <a:tr h="287590">
                <a:tc rowSpan="2">
                  <a:txBody>
                    <a:bodyPr/>
                    <a:lstStyle/>
                    <a:p>
                      <a:pPr algn="l" fontAlgn="ctr"/>
                      <a:r>
                        <a:rPr lang="en-US" sz="1400" u="none" strike="noStrike">
                          <a:effectLst/>
                        </a:rPr>
                        <a:t>Object Recognition Database</a:t>
                      </a:r>
                      <a:endParaRPr lang="en-US" sz="1400" b="0" i="0" u="none" strike="noStrike">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Face Picture Capacity: 100,000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905682358"/>
                  </a:ext>
                </a:extLst>
              </a:tr>
              <a:tr h="287590">
                <a:tc vMerge="1">
                  <a:txBody>
                    <a:bodyPr/>
                    <a:lstStyle/>
                    <a:p>
                      <a:endParaRPr lang="en-US"/>
                    </a:p>
                  </a:txBody>
                  <a:tcPr/>
                </a:tc>
                <a:tc>
                  <a:txBody>
                    <a:bodyPr/>
                    <a:lstStyle/>
                    <a:p>
                      <a:pPr algn="l" fontAlgn="ctr"/>
                      <a:r>
                        <a:rPr lang="en-US" sz="1400" u="none" strike="noStrike" dirty="0">
                          <a:effectLst/>
                        </a:rPr>
                        <a:t>Vehicle Picture Capacity: 25,000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526343061"/>
                  </a:ext>
                </a:extLst>
              </a:tr>
              <a:tr h="265468">
                <a:tc rowSpan="4">
                  <a:txBody>
                    <a:bodyPr/>
                    <a:lstStyle/>
                    <a:p>
                      <a:pPr algn="l" fontAlgn="ctr"/>
                      <a:r>
                        <a:rPr lang="en-US" sz="1400" u="none" strike="noStrike">
                          <a:effectLst/>
                        </a:rPr>
                        <a:t>Maximum Snapshot Capacity</a:t>
                      </a:r>
                      <a:endParaRPr lang="en-US" sz="1400" b="0" i="0" u="none" strike="noStrike">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Captured Face Snapshots: 2,000,000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416698468"/>
                  </a:ext>
                </a:extLst>
              </a:tr>
              <a:tr h="265468">
                <a:tc vMerge="1">
                  <a:txBody>
                    <a:bodyPr/>
                    <a:lstStyle/>
                    <a:p>
                      <a:endParaRPr lang="en-US"/>
                    </a:p>
                  </a:txBody>
                  <a:tcPr/>
                </a:tc>
                <a:tc>
                  <a:txBody>
                    <a:bodyPr/>
                    <a:lstStyle/>
                    <a:p>
                      <a:pPr algn="l" fontAlgn="ctr"/>
                      <a:r>
                        <a:rPr lang="en-US" sz="1400" u="none" strike="noStrike" dirty="0">
                          <a:effectLst/>
                        </a:rPr>
                        <a:t>Captured Vehicle Snapshots: 2,000,000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07659860"/>
                  </a:ext>
                </a:extLst>
              </a:tr>
              <a:tr h="530936">
                <a:tc vMerge="1">
                  <a:txBody>
                    <a:bodyPr/>
                    <a:lstStyle/>
                    <a:p>
                      <a:endParaRPr lang="en-US"/>
                    </a:p>
                  </a:txBody>
                  <a:tcPr/>
                </a:tc>
                <a:tc>
                  <a:txBody>
                    <a:bodyPr/>
                    <a:lstStyle/>
                    <a:p>
                      <a:pPr algn="l" fontAlgn="ctr"/>
                      <a:r>
                        <a:rPr lang="en-US" sz="1400" u="none" strike="noStrike" dirty="0">
                          <a:effectLst/>
                        </a:rPr>
                        <a:t>Captured Object Snapshots via Smart Intrusion Prevention: 2,000,000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52883916"/>
                  </a:ext>
                </a:extLst>
              </a:tr>
              <a:tr h="261309">
                <a:tc vMerge="1">
                  <a:txBody>
                    <a:bodyPr/>
                    <a:lstStyle/>
                    <a:p>
                      <a:endParaRPr lang="en-US"/>
                    </a:p>
                  </a:txBody>
                  <a:tcPr/>
                </a:tc>
                <a:tc>
                  <a:txBody>
                    <a:bodyPr/>
                    <a:lstStyle/>
                    <a:p>
                      <a:pPr algn="l" fontAlgn="ctr"/>
                      <a:r>
                        <a:rPr lang="en-US" sz="1400" u="none" strike="noStrike" dirty="0">
                          <a:effectLst/>
                        </a:rPr>
                        <a:t>Object Metadata Snapshots: 2,000,000</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207591705"/>
                  </a:ext>
                </a:extLst>
              </a:tr>
            </a:tbl>
          </a:graphicData>
        </a:graphic>
      </p:graphicFrame>
    </p:spTree>
    <p:extLst>
      <p:ext uri="{BB962C8B-B14F-4D97-AF65-F5344CB8AC3E}">
        <p14:creationId xmlns:p14="http://schemas.microsoft.com/office/powerpoint/2010/main" val="939538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E47BE-31E0-7BEE-38B7-951D9999675F}"/>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D8CFC76F-E6A9-9B11-ECB8-07AA136E8E0C}"/>
              </a:ext>
            </a:extLst>
          </p:cNvPr>
          <p:cNvSpPr txBox="1"/>
          <p:nvPr/>
        </p:nvSpPr>
        <p:spPr>
          <a:xfrm>
            <a:off x="179512" y="1052736"/>
            <a:ext cx="6120680" cy="461665"/>
          </a:xfrm>
          <a:prstGeom prst="rect">
            <a:avLst/>
          </a:prstGeom>
          <a:noFill/>
        </p:spPr>
        <p:txBody>
          <a:bodyPr wrap="square" rtlCol="0">
            <a:spAutoFit/>
          </a:bodyPr>
          <a:lstStyle/>
          <a:p>
            <a:r>
              <a:rPr lang="en-US" sz="2400" b="1" dirty="0"/>
              <a:t>AI Related Features</a:t>
            </a:r>
          </a:p>
        </p:txBody>
      </p:sp>
      <p:graphicFrame>
        <p:nvGraphicFramePr>
          <p:cNvPr id="4" name="Table 3">
            <a:extLst>
              <a:ext uri="{FF2B5EF4-FFF2-40B4-BE49-F238E27FC236}">
                <a16:creationId xmlns:a16="http://schemas.microsoft.com/office/drawing/2014/main" id="{38FECC59-2DA2-777A-514D-5C3F631687A1}"/>
              </a:ext>
            </a:extLst>
          </p:cNvPr>
          <p:cNvGraphicFramePr>
            <a:graphicFrameLocks noGrp="1"/>
          </p:cNvGraphicFramePr>
          <p:nvPr>
            <p:extLst>
              <p:ext uri="{D42A27DB-BD31-4B8C-83A1-F6EECF244321}">
                <p14:modId xmlns:p14="http://schemas.microsoft.com/office/powerpoint/2010/main" val="4047330674"/>
              </p:ext>
            </p:extLst>
          </p:nvPr>
        </p:nvGraphicFramePr>
        <p:xfrm>
          <a:off x="467544" y="1628799"/>
          <a:ext cx="8352928" cy="2071897"/>
        </p:xfrm>
        <a:graphic>
          <a:graphicData uri="http://schemas.openxmlformats.org/drawingml/2006/table">
            <a:tbl>
              <a:tblPr>
                <a:tableStyleId>{5940675A-B579-460E-94D1-54222C63F5DA}</a:tableStyleId>
              </a:tblPr>
              <a:tblGrid>
                <a:gridCol w="1872208">
                  <a:extLst>
                    <a:ext uri="{9D8B030D-6E8A-4147-A177-3AD203B41FA5}">
                      <a16:colId xmlns:a16="http://schemas.microsoft.com/office/drawing/2014/main" val="2121386009"/>
                    </a:ext>
                  </a:extLst>
                </a:gridCol>
                <a:gridCol w="6480720">
                  <a:extLst>
                    <a:ext uri="{9D8B030D-6E8A-4147-A177-3AD203B41FA5}">
                      <a16:colId xmlns:a16="http://schemas.microsoft.com/office/drawing/2014/main" val="2384326260"/>
                    </a:ext>
                  </a:extLst>
                </a:gridCol>
              </a:tblGrid>
              <a:tr h="2071897">
                <a:tc>
                  <a:txBody>
                    <a:bodyPr/>
                    <a:lstStyle/>
                    <a:p>
                      <a:pPr algn="l" fontAlgn="ctr"/>
                      <a:r>
                        <a:rPr lang="en-US" sz="1400" u="none" strike="noStrike" kern="1200" dirty="0">
                          <a:solidFill>
                            <a:schemeClr val="tx1"/>
                          </a:solidFill>
                          <a:effectLst/>
                          <a:latin typeface="+mn-lt"/>
                          <a:ea typeface="+mn-ea"/>
                          <a:cs typeface="+mn-cs"/>
                        </a:rPr>
                        <a:t>Camera Analytics</a:t>
                      </a:r>
                    </a:p>
                  </a:txBody>
                  <a:tcPr marT="7620" marB="0" anchor="ctr"/>
                </a:tc>
                <a:tc>
                  <a:txBody>
                    <a:bodyPr/>
                    <a:lstStyle/>
                    <a:p>
                      <a:pPr algn="l" fontAlgn="ctr"/>
                      <a:r>
                        <a:rPr lang="en-US" sz="1400" u="none" strike="noStrike" kern="1200" dirty="0">
                          <a:solidFill>
                            <a:schemeClr val="tx1"/>
                          </a:solidFill>
                          <a:effectLst/>
                          <a:latin typeface="+mn-lt"/>
                          <a:ea typeface="+mn-ea"/>
                          <a:cs typeface="+mn-cs"/>
                        </a:rPr>
                        <a:t>Receive analytics-based events from the cameras and respond to the events:</a:t>
                      </a:r>
                    </a:p>
                    <a:p>
                      <a:pPr algn="l" fontAlgn="ctr"/>
                      <a:r>
                        <a:rPr lang="en-US" sz="1400" u="none" strike="noStrike" kern="1200" dirty="0">
                          <a:solidFill>
                            <a:schemeClr val="tx1"/>
                          </a:solidFill>
                          <a:effectLst/>
                          <a:latin typeface="+mn-lt"/>
                          <a:ea typeface="+mn-ea"/>
                          <a:cs typeface="+mn-cs"/>
                        </a:rPr>
                        <a:t>Face Detection; Smart Motion Detection (People Detection, Vehicle Detection); Smart Intrusion Protection (Intrusion Detection, Line Crossing Detection, Enter Area Detection, Exit Area Detection); People Counting (People Line Counting, People Area Counting, People Flow Counting, Crowd Detection); Object Metadata; Object Recognition; Temperature Detection (Fire Detection, Smoking Detection, Smoke Detection, Temperature Measurement); Traffic Monitoring </a:t>
                      </a:r>
                    </a:p>
                  </a:txBody>
                  <a:tcPr marT="7620" marB="0" anchor="ctr"/>
                </a:tc>
                <a:extLst>
                  <a:ext uri="{0D108BD9-81ED-4DB2-BD59-A6C34878D82A}">
                    <a16:rowId xmlns:a16="http://schemas.microsoft.com/office/drawing/2014/main" val="2246899212"/>
                  </a:ext>
                </a:extLst>
              </a:tr>
            </a:tbl>
          </a:graphicData>
        </a:graphic>
      </p:graphicFrame>
      <p:grpSp>
        <p:nvGrpSpPr>
          <p:cNvPr id="2" name="Group 1">
            <a:extLst>
              <a:ext uri="{FF2B5EF4-FFF2-40B4-BE49-F238E27FC236}">
                <a16:creationId xmlns:a16="http://schemas.microsoft.com/office/drawing/2014/main" id="{7BF6FAEF-3C37-E78C-F92B-AEC7E9B8109A}"/>
              </a:ext>
            </a:extLst>
          </p:cNvPr>
          <p:cNvGrpSpPr/>
          <p:nvPr/>
        </p:nvGrpSpPr>
        <p:grpSpPr>
          <a:xfrm>
            <a:off x="1115616" y="3700697"/>
            <a:ext cx="6759496" cy="3040671"/>
            <a:chOff x="719572" y="2348880"/>
            <a:chExt cx="6759496" cy="3040671"/>
          </a:xfrm>
        </p:grpSpPr>
        <p:pic>
          <p:nvPicPr>
            <p:cNvPr id="3" name="Picture 4">
              <a:extLst>
                <a:ext uri="{FF2B5EF4-FFF2-40B4-BE49-F238E27FC236}">
                  <a16:creationId xmlns:a16="http://schemas.microsoft.com/office/drawing/2014/main" id="{80A0DA2B-69B9-44A4-73F0-4559A3C90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348880"/>
              <a:ext cx="1455393" cy="145539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217DC50-3A0A-1585-8B23-22EE5290B7A6}"/>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1600" y="3848833"/>
              <a:ext cx="1455393" cy="1455393"/>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Arrow Connector 6">
              <a:extLst>
                <a:ext uri="{FF2B5EF4-FFF2-40B4-BE49-F238E27FC236}">
                  <a16:creationId xmlns:a16="http://schemas.microsoft.com/office/drawing/2014/main" id="{22093602-2364-7C14-3B50-6AD705388018}"/>
                </a:ext>
              </a:extLst>
            </p:cNvPr>
            <p:cNvCxnSpPr>
              <a:stCxn id="3" idx="3"/>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8C3E1DA-DE0C-0B8F-3B2D-592783862778}"/>
                </a:ext>
              </a:extLst>
            </p:cNvPr>
            <p:cNvCxnSpPr>
              <a:cxnSpLocks/>
              <a:stCxn id="5" idx="3"/>
            </p:cNvCxnSpPr>
            <p:nvPr/>
          </p:nvCxnSpPr>
          <p:spPr>
            <a:xfrm flipV="1">
              <a:off x="2426993" y="3939547"/>
              <a:ext cx="1856975" cy="63698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575653B-3B65-65AB-0CF2-4E1727540CB5}"/>
                </a:ext>
              </a:extLst>
            </p:cNvPr>
            <p:cNvSpPr txBox="1"/>
            <p:nvPr/>
          </p:nvSpPr>
          <p:spPr>
            <a:xfrm>
              <a:off x="719572" y="3473529"/>
              <a:ext cx="2808312" cy="646331"/>
            </a:xfrm>
            <a:prstGeom prst="rect">
              <a:avLst/>
            </a:prstGeom>
            <a:noFill/>
          </p:spPr>
          <p:txBody>
            <a:bodyPr wrap="square" rtlCol="0">
              <a:spAutoFit/>
            </a:bodyPr>
            <a:lstStyle/>
            <a:p>
              <a:r>
                <a:rPr lang="en-US" dirty="0"/>
                <a:t>Z-Series AI Cameras (smart motion detection)</a:t>
              </a:r>
            </a:p>
          </p:txBody>
        </p:sp>
        <p:sp>
          <p:nvSpPr>
            <p:cNvPr id="10" name="TextBox 9">
              <a:extLst>
                <a:ext uri="{FF2B5EF4-FFF2-40B4-BE49-F238E27FC236}">
                  <a16:creationId xmlns:a16="http://schemas.microsoft.com/office/drawing/2014/main" id="{CC9519C7-B9E5-861B-9E82-4AA42A596566}"/>
                </a:ext>
              </a:extLst>
            </p:cNvPr>
            <p:cNvSpPr txBox="1"/>
            <p:nvPr/>
          </p:nvSpPr>
          <p:spPr>
            <a:xfrm>
              <a:off x="863588" y="5020219"/>
              <a:ext cx="2808312" cy="369332"/>
            </a:xfrm>
            <a:prstGeom prst="rect">
              <a:avLst/>
            </a:prstGeom>
            <a:noFill/>
          </p:spPr>
          <p:txBody>
            <a:bodyPr wrap="square" rtlCol="0">
              <a:spAutoFit/>
            </a:bodyPr>
            <a:lstStyle/>
            <a:p>
              <a:r>
                <a:rPr lang="en-US" dirty="0">
                  <a:solidFill>
                    <a:schemeClr val="bg1">
                      <a:lumMod val="75000"/>
                    </a:schemeClr>
                  </a:solidFill>
                </a:rPr>
                <a:t>Other Cameras</a:t>
              </a:r>
            </a:p>
          </p:txBody>
        </p:sp>
        <p:sp>
          <p:nvSpPr>
            <p:cNvPr id="11" name="TextBox 10">
              <a:extLst>
                <a:ext uri="{FF2B5EF4-FFF2-40B4-BE49-F238E27FC236}">
                  <a16:creationId xmlns:a16="http://schemas.microsoft.com/office/drawing/2014/main" id="{83C0EEBE-8FA7-BBA7-AF8E-FF7F3E472FC7}"/>
                </a:ext>
              </a:extLst>
            </p:cNvPr>
            <p:cNvSpPr txBox="1"/>
            <p:nvPr/>
          </p:nvSpPr>
          <p:spPr>
            <a:xfrm>
              <a:off x="4670756" y="4391863"/>
              <a:ext cx="2808312" cy="369332"/>
            </a:xfrm>
            <a:prstGeom prst="rect">
              <a:avLst/>
            </a:prstGeom>
            <a:noFill/>
          </p:spPr>
          <p:txBody>
            <a:bodyPr wrap="square" rtlCol="0">
              <a:spAutoFit/>
            </a:bodyPr>
            <a:lstStyle/>
            <a:p>
              <a:r>
                <a:rPr lang="en-US" dirty="0"/>
                <a:t>ZNR-224</a:t>
              </a:r>
            </a:p>
          </p:txBody>
        </p:sp>
      </p:grpSp>
      <p:sp>
        <p:nvSpPr>
          <p:cNvPr id="12" name="Rectangle 11">
            <a:extLst>
              <a:ext uri="{FF2B5EF4-FFF2-40B4-BE49-F238E27FC236}">
                <a16:creationId xmlns:a16="http://schemas.microsoft.com/office/drawing/2014/main" id="{C69EF0C4-C727-17F6-E6B9-0187C904D438}"/>
              </a:ext>
            </a:extLst>
          </p:cNvPr>
          <p:cNvSpPr/>
          <p:nvPr/>
        </p:nvSpPr>
        <p:spPr>
          <a:xfrm>
            <a:off x="924081" y="3933055"/>
            <a:ext cx="3024336" cy="1565903"/>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61BF28E6-9AB7-4FBC-12F7-D60923C4F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7068" y="4342760"/>
            <a:ext cx="1666171" cy="166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41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231CC-CC23-1484-E4A5-8E9171F00F97}"/>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91D34F41-C5B9-324A-153A-303C483BB405}"/>
              </a:ext>
            </a:extLst>
          </p:cNvPr>
          <p:cNvSpPr txBox="1"/>
          <p:nvPr/>
        </p:nvSpPr>
        <p:spPr>
          <a:xfrm>
            <a:off x="107504" y="1412776"/>
            <a:ext cx="6120680" cy="461665"/>
          </a:xfrm>
          <a:prstGeom prst="rect">
            <a:avLst/>
          </a:prstGeom>
          <a:noFill/>
        </p:spPr>
        <p:txBody>
          <a:bodyPr wrap="square" rtlCol="0">
            <a:spAutoFit/>
          </a:bodyPr>
          <a:lstStyle/>
          <a:p>
            <a:r>
              <a:rPr lang="en-US" sz="2400" b="1" dirty="0"/>
              <a:t>AI Related Search and Playback Features</a:t>
            </a:r>
          </a:p>
        </p:txBody>
      </p:sp>
      <p:graphicFrame>
        <p:nvGraphicFramePr>
          <p:cNvPr id="4" name="Table 3">
            <a:extLst>
              <a:ext uri="{FF2B5EF4-FFF2-40B4-BE49-F238E27FC236}">
                <a16:creationId xmlns:a16="http://schemas.microsoft.com/office/drawing/2014/main" id="{18DF4054-AFB8-F5BE-8477-56718367A1B0}"/>
              </a:ext>
            </a:extLst>
          </p:cNvPr>
          <p:cNvGraphicFramePr>
            <a:graphicFrameLocks noGrp="1"/>
          </p:cNvGraphicFramePr>
          <p:nvPr>
            <p:extLst>
              <p:ext uri="{D42A27DB-BD31-4B8C-83A1-F6EECF244321}">
                <p14:modId xmlns:p14="http://schemas.microsoft.com/office/powerpoint/2010/main" val="3767077625"/>
              </p:ext>
            </p:extLst>
          </p:nvPr>
        </p:nvGraphicFramePr>
        <p:xfrm>
          <a:off x="395536" y="2852937"/>
          <a:ext cx="8352928" cy="3405536"/>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360039">
                <a:tc>
                  <a:txBody>
                    <a:bodyPr/>
                    <a:lstStyle/>
                    <a:p>
                      <a:pPr algn="l" fontAlgn="ctr"/>
                      <a:r>
                        <a:rPr lang="en-US" sz="1400" u="none" strike="noStrike" dirty="0">
                          <a:effectLst/>
                        </a:rPr>
                        <a:t>Event Search</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Search within previously recorded AI events</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779582028"/>
                  </a:ext>
                </a:extLst>
              </a:tr>
              <a:tr h="558085">
                <a:tc>
                  <a:txBody>
                    <a:bodyPr/>
                    <a:lstStyle/>
                    <a:p>
                      <a:pPr algn="l" fontAlgn="ctr"/>
                      <a:r>
                        <a:rPr lang="en-US" sz="1400" u="none" strike="noStrike" dirty="0">
                          <a:effectLst/>
                        </a:rPr>
                        <a:t>Smart Search</a:t>
                      </a:r>
                      <a:endParaRPr lang="en-US" sz="1400" b="1"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Set ROI and look for the people and vehicles appearing in the ROI in the past recordings (requires cameras with Smart Motion Detection feature)</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4076935027"/>
                  </a:ext>
                </a:extLst>
              </a:tr>
              <a:tr h="594043">
                <a:tc>
                  <a:txBody>
                    <a:bodyPr/>
                    <a:lstStyle/>
                    <a:p>
                      <a:pPr algn="l" fontAlgn="ctr"/>
                      <a:r>
                        <a:rPr lang="en-US" sz="1400" u="none" strike="noStrike" dirty="0">
                          <a:effectLst/>
                        </a:rPr>
                        <a:t>Forensic Search</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Select target object (people, vehicle) and search for the similar object through all the channels</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r h="558085">
                <a:tc>
                  <a:txBody>
                    <a:bodyPr/>
                    <a:lstStyle/>
                    <a:p>
                      <a:pPr algn="l" fontAlgn="ctr"/>
                      <a:r>
                        <a:rPr lang="en-US" sz="1400" u="none" strike="noStrike" dirty="0">
                          <a:effectLst/>
                        </a:rPr>
                        <a:t>Metadata Search</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Select attribute filters (color, gender, age, </a:t>
                      </a:r>
                      <a:r>
                        <a:rPr lang="en-US" sz="1400" u="none" strike="noStrike" dirty="0" err="1">
                          <a:effectLst/>
                        </a:rPr>
                        <a:t>etc</a:t>
                      </a:r>
                      <a:r>
                        <a:rPr lang="en-US" sz="1400" u="none" strike="noStrike" dirty="0">
                          <a:effectLst/>
                        </a:rPr>
                        <a:t>) and find thumbnails matching the criteria</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961042021"/>
                  </a:ext>
                </a:extLst>
              </a:tr>
              <a:tr h="777199">
                <a:tc>
                  <a:txBody>
                    <a:bodyPr/>
                    <a:lstStyle/>
                    <a:p>
                      <a:pPr algn="l" fontAlgn="ctr"/>
                      <a:r>
                        <a:rPr lang="en-US" sz="1400" b="1" i="0" u="none" strike="noStrike" dirty="0">
                          <a:solidFill>
                            <a:srgbClr val="FF0000"/>
                          </a:solidFill>
                          <a:effectLst/>
                          <a:latin typeface="Calibri" panose="020F0502020204030204" pitchFamily="34" charset="0"/>
                        </a:rPr>
                        <a:t>Text-based Search (new)</a:t>
                      </a:r>
                    </a:p>
                  </a:txBody>
                  <a:tcPr marT="6447" marB="0" anchor="ctr"/>
                </a:tc>
                <a:tc>
                  <a:txBody>
                    <a:bodyPr/>
                    <a:lstStyle/>
                    <a:p>
                      <a:pPr algn="l" fontAlgn="ctr"/>
                      <a:r>
                        <a:rPr lang="en-US" sz="1400" b="1" i="0" u="none" strike="noStrike" dirty="0">
                          <a:solidFill>
                            <a:srgbClr val="535353"/>
                          </a:solidFill>
                          <a:effectLst/>
                          <a:latin typeface="Calibri" panose="020F0502020204030204" pitchFamily="34" charset="0"/>
                        </a:rPr>
                        <a:t>Search by name or ID number, partial or full license plate number, attribute (color, gender, age, glasses), behavior (running, falling down) or sub-type (bus, truck, </a:t>
                      </a:r>
                      <a:r>
                        <a:rPr lang="en-US" sz="1400" b="1" i="0" u="none" strike="noStrike" dirty="0" err="1">
                          <a:solidFill>
                            <a:srgbClr val="535353"/>
                          </a:solidFill>
                          <a:effectLst/>
                          <a:latin typeface="Calibri" panose="020F0502020204030204" pitchFamily="34" charset="0"/>
                        </a:rPr>
                        <a:t>etc</a:t>
                      </a:r>
                      <a:r>
                        <a:rPr lang="en-US" sz="1400" b="1" i="0" u="none" strike="noStrike" dirty="0">
                          <a:solidFill>
                            <a:srgbClr val="535353"/>
                          </a:solidFill>
                          <a:effectLst/>
                          <a:latin typeface="Calibri" panose="020F0502020204030204" pitchFamily="34" charset="0"/>
                        </a:rPr>
                        <a:t>) name as </a:t>
                      </a:r>
                      <a:r>
                        <a:rPr lang="en-US" sz="1400" b="1" i="0" u="none" strike="noStrike" dirty="0" err="1">
                          <a:solidFill>
                            <a:srgbClr val="535353"/>
                          </a:solidFill>
                          <a:effectLst/>
                          <a:latin typeface="Calibri" panose="020F0502020204030204" pitchFamily="34" charset="0"/>
                        </a:rPr>
                        <a:t>freetext</a:t>
                      </a:r>
                      <a:r>
                        <a:rPr lang="en-US" sz="1400" b="1" i="0" u="none" strike="noStrike" dirty="0">
                          <a:solidFill>
                            <a:srgbClr val="535353"/>
                          </a:solidFill>
                          <a:effectLst/>
                          <a:latin typeface="Calibri" panose="020F0502020204030204" pitchFamily="34" charset="0"/>
                        </a:rPr>
                        <a:t> </a:t>
                      </a:r>
                    </a:p>
                  </a:txBody>
                  <a:tcPr marT="6447" marB="0" anchor="ctr"/>
                </a:tc>
                <a:extLst>
                  <a:ext uri="{0D108BD9-81ED-4DB2-BD59-A6C34878D82A}">
                    <a16:rowId xmlns:a16="http://schemas.microsoft.com/office/drawing/2014/main" val="3511072210"/>
                  </a:ext>
                </a:extLst>
              </a:tr>
              <a:tr h="558085">
                <a:tc>
                  <a:txBody>
                    <a:bodyPr/>
                    <a:lstStyle/>
                    <a:p>
                      <a:pPr algn="l" fontAlgn="ctr"/>
                      <a:r>
                        <a:rPr lang="en-US" sz="1400" u="none" strike="noStrike" dirty="0">
                          <a:effectLst/>
                        </a:rPr>
                        <a:t>Object Visual Tracking</a:t>
                      </a:r>
                      <a:endParaRPr lang="en-US" sz="1400" b="0" i="0" u="none" strike="noStrike" dirty="0">
                        <a:solidFill>
                          <a:srgbClr val="FF0000"/>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View thumbnails generated by Forensic Search and playback by time sequence</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1905682358"/>
                  </a:ext>
                </a:extLst>
              </a:tr>
            </a:tbl>
          </a:graphicData>
        </a:graphic>
      </p:graphicFrame>
      <p:sp>
        <p:nvSpPr>
          <p:cNvPr id="2" name="TextBox 1">
            <a:extLst>
              <a:ext uri="{FF2B5EF4-FFF2-40B4-BE49-F238E27FC236}">
                <a16:creationId xmlns:a16="http://schemas.microsoft.com/office/drawing/2014/main" id="{19A929E6-D19A-85D8-2261-FB6639A1229B}"/>
              </a:ext>
            </a:extLst>
          </p:cNvPr>
          <p:cNvSpPr txBox="1"/>
          <p:nvPr/>
        </p:nvSpPr>
        <p:spPr>
          <a:xfrm>
            <a:off x="323528" y="2060848"/>
            <a:ext cx="8136904" cy="646331"/>
          </a:xfrm>
          <a:prstGeom prst="rect">
            <a:avLst/>
          </a:prstGeom>
          <a:noFill/>
        </p:spPr>
        <p:txBody>
          <a:bodyPr wrap="square" rtlCol="0">
            <a:spAutoFit/>
          </a:bodyPr>
          <a:lstStyle/>
          <a:p>
            <a:r>
              <a:rPr lang="en-US" b="1" dirty="0">
                <a:solidFill>
                  <a:schemeClr val="accent1"/>
                </a:solidFill>
              </a:rPr>
              <a:t>Excellent search capabilities are the core of the AI solutions. The productivity comes from the convenient search options.</a:t>
            </a:r>
          </a:p>
        </p:txBody>
      </p:sp>
    </p:spTree>
    <p:extLst>
      <p:ext uri="{BB962C8B-B14F-4D97-AF65-F5344CB8AC3E}">
        <p14:creationId xmlns:p14="http://schemas.microsoft.com/office/powerpoint/2010/main" val="742858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702BC-AD2A-E601-CD00-BB570A421041}"/>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FAD27467-EBAC-87FB-AE90-02A219A248B8}"/>
              </a:ext>
            </a:extLst>
          </p:cNvPr>
          <p:cNvSpPr txBox="1"/>
          <p:nvPr/>
        </p:nvSpPr>
        <p:spPr>
          <a:xfrm>
            <a:off x="107504" y="1196752"/>
            <a:ext cx="6120680" cy="461665"/>
          </a:xfrm>
          <a:prstGeom prst="rect">
            <a:avLst/>
          </a:prstGeom>
          <a:noFill/>
        </p:spPr>
        <p:txBody>
          <a:bodyPr wrap="square" rtlCol="0">
            <a:spAutoFit/>
          </a:bodyPr>
          <a:lstStyle/>
          <a:p>
            <a:r>
              <a:rPr lang="en-US" sz="2400" b="1" dirty="0"/>
              <a:t>AI Related Event Features</a:t>
            </a:r>
          </a:p>
        </p:txBody>
      </p:sp>
      <p:graphicFrame>
        <p:nvGraphicFramePr>
          <p:cNvPr id="4" name="Table 3">
            <a:extLst>
              <a:ext uri="{FF2B5EF4-FFF2-40B4-BE49-F238E27FC236}">
                <a16:creationId xmlns:a16="http://schemas.microsoft.com/office/drawing/2014/main" id="{78EDAFB1-4C01-8D18-1E29-B08DFBFAE6C0}"/>
              </a:ext>
            </a:extLst>
          </p:cNvPr>
          <p:cNvGraphicFramePr>
            <a:graphicFrameLocks noGrp="1"/>
          </p:cNvGraphicFramePr>
          <p:nvPr>
            <p:extLst>
              <p:ext uri="{D42A27DB-BD31-4B8C-83A1-F6EECF244321}">
                <p14:modId xmlns:p14="http://schemas.microsoft.com/office/powerpoint/2010/main" val="1612247750"/>
              </p:ext>
            </p:extLst>
          </p:nvPr>
        </p:nvGraphicFramePr>
        <p:xfrm>
          <a:off x="395536" y="1874442"/>
          <a:ext cx="8352928" cy="4794919"/>
        </p:xfrm>
        <a:graphic>
          <a:graphicData uri="http://schemas.openxmlformats.org/drawingml/2006/table">
            <a:tbl>
              <a:tblPr>
                <a:tableStyleId>{5940675A-B579-460E-94D1-54222C63F5DA}</a:tableStyleId>
              </a:tblPr>
              <a:tblGrid>
                <a:gridCol w="2664296">
                  <a:extLst>
                    <a:ext uri="{9D8B030D-6E8A-4147-A177-3AD203B41FA5}">
                      <a16:colId xmlns:a16="http://schemas.microsoft.com/office/drawing/2014/main" val="2121386009"/>
                    </a:ext>
                  </a:extLst>
                </a:gridCol>
                <a:gridCol w="5688632">
                  <a:extLst>
                    <a:ext uri="{9D8B030D-6E8A-4147-A177-3AD203B41FA5}">
                      <a16:colId xmlns:a16="http://schemas.microsoft.com/office/drawing/2014/main" val="2384326260"/>
                    </a:ext>
                  </a:extLst>
                </a:gridCol>
              </a:tblGrid>
              <a:tr h="1201649">
                <a:tc rowSpan="2">
                  <a:txBody>
                    <a:bodyPr/>
                    <a:lstStyle/>
                    <a:p>
                      <a:pPr algn="l" fontAlgn="ctr"/>
                      <a:r>
                        <a:rPr lang="en-US" sz="1400" u="none" strike="noStrike" dirty="0">
                          <a:effectLst/>
                        </a:rPr>
                        <a:t>Event Trigger</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dirty="0">
                          <a:solidFill>
                            <a:srgbClr val="535353"/>
                          </a:solidFill>
                          <a:effectLst/>
                          <a:latin typeface="Calibri" panose="020F0502020204030204" pitchFamily="34" charset="0"/>
                        </a:rPr>
                        <a:t>[NVR]: IP address conflict, Network Loss, Disk full, Disk not found, Disk abnormal, Low disk space, Disk full, Illegal access, Recording/Snapshot abnormal, </a:t>
                      </a:r>
                      <a:r>
                        <a:rPr lang="en-US" sz="1400" b="1" i="0" u="none" strike="noStrike" dirty="0">
                          <a:solidFill>
                            <a:srgbClr val="535353"/>
                          </a:solidFill>
                          <a:effectLst/>
                          <a:latin typeface="Calibri" panose="020F0502020204030204" pitchFamily="34" charset="0"/>
                        </a:rPr>
                        <a:t>Crowd detection with three different concurrent thresholds with priority, Smart Intrusion Protection, Smart Motion Detection, Face Recognition</a:t>
                      </a:r>
                    </a:p>
                  </a:txBody>
                  <a:tcPr marT="6447" marB="0" anchor="ctr"/>
                </a:tc>
                <a:extLst>
                  <a:ext uri="{0D108BD9-81ED-4DB2-BD59-A6C34878D82A}">
                    <a16:rowId xmlns:a16="http://schemas.microsoft.com/office/drawing/2014/main" val="1779582028"/>
                  </a:ext>
                </a:extLst>
              </a:tr>
              <a:tr h="2444441">
                <a:tc vMerge="1">
                  <a:txBody>
                    <a:bodyPr/>
                    <a:lstStyle/>
                    <a:p>
                      <a:pPr algn="l" fontAlgn="ctr"/>
                      <a:endParaRPr lang="en-US" sz="1400" b="1"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b="0" i="0" u="none" strike="noStrike" dirty="0">
                          <a:solidFill>
                            <a:srgbClr val="535353"/>
                          </a:solidFill>
                          <a:effectLst/>
                          <a:latin typeface="Calibri" panose="020F0502020204030204" pitchFamily="34" charset="0"/>
                        </a:rPr>
                        <a:t>[Video Device]: </a:t>
                      </a:r>
                      <a:r>
                        <a:rPr lang="en-US" sz="1400" b="1" i="0" u="none" strike="noStrike" dirty="0">
                          <a:solidFill>
                            <a:srgbClr val="535353"/>
                          </a:solidFill>
                          <a:effectLst/>
                          <a:latin typeface="Calibri" panose="020F0502020204030204" pitchFamily="34" charset="0"/>
                        </a:rPr>
                        <a:t>Video motion detection, Tampering detection, Defocus detection, External device through digital input, Sound detection, Video loss, Smart Intrusion Protection, Smart Motion Detection, Face Recognition, Face Detection, People detection,  Vehicle Detection; People Line Crossing Detection, People Enter Area Detection, People Exit Area Detection, Vehicle Detection, Vehicle Line Crossing Detection, Vehicle Enter Area Detection, Vehicle Exit Area Detection, Temperature Detection, Fire Detection, Smoke Detection, Temperature Measurement, Missing Object Detection, Unattended Object Detection, PTZ Auto Tracking, People Counting, Crowd detection, Automatic License Plate Recognition, Traffic Monitoring</a:t>
                      </a:r>
                    </a:p>
                  </a:txBody>
                  <a:tcPr marT="6447" marB="0" anchor="ctr"/>
                </a:tc>
                <a:extLst>
                  <a:ext uri="{0D108BD9-81ED-4DB2-BD59-A6C34878D82A}">
                    <a16:rowId xmlns:a16="http://schemas.microsoft.com/office/drawing/2014/main" val="4076935027"/>
                  </a:ext>
                </a:extLst>
              </a:tr>
              <a:tr h="1148829">
                <a:tc>
                  <a:txBody>
                    <a:bodyPr/>
                    <a:lstStyle/>
                    <a:p>
                      <a:pPr algn="l" fontAlgn="ctr"/>
                      <a:r>
                        <a:rPr lang="en-US" sz="1400" u="none" strike="noStrike" dirty="0">
                          <a:effectLst/>
                        </a:rPr>
                        <a:t>Event Response</a:t>
                      </a:r>
                      <a:endParaRPr lang="en-US" sz="1400" b="0" i="0" u="none" strike="noStrike" dirty="0">
                        <a:solidFill>
                          <a:srgbClr val="535353"/>
                        </a:solidFill>
                        <a:effectLst/>
                        <a:latin typeface="Calibri" panose="020F0502020204030204" pitchFamily="34" charset="0"/>
                      </a:endParaRPr>
                    </a:p>
                  </a:txBody>
                  <a:tcPr marT="6447" marB="0" anchor="ctr"/>
                </a:tc>
                <a:tc>
                  <a:txBody>
                    <a:bodyPr/>
                    <a:lstStyle/>
                    <a:p>
                      <a:pPr algn="l" fontAlgn="ctr"/>
                      <a:r>
                        <a:rPr lang="en-US" sz="1400" u="none" strike="noStrike" dirty="0">
                          <a:effectLst/>
                        </a:rPr>
                        <a:t>Command a PTZ device to go to a preset point, Play alert sound, Activate external device through digital output,  Send command over HTTPS, Save snapshot, Upload video or snapshot to FTP server, E-mail notification with snapshots</a:t>
                      </a:r>
                      <a:endParaRPr lang="en-US" sz="1400" b="0" i="0" u="none" strike="noStrike" dirty="0">
                        <a:solidFill>
                          <a:srgbClr val="535353"/>
                        </a:solidFill>
                        <a:effectLst/>
                        <a:latin typeface="Calibri" panose="020F0502020204030204" pitchFamily="34" charset="0"/>
                      </a:endParaRPr>
                    </a:p>
                  </a:txBody>
                  <a:tcPr marT="6447" marB="0" anchor="ctr"/>
                </a:tc>
                <a:extLst>
                  <a:ext uri="{0D108BD9-81ED-4DB2-BD59-A6C34878D82A}">
                    <a16:rowId xmlns:a16="http://schemas.microsoft.com/office/drawing/2014/main" val="2246899212"/>
                  </a:ext>
                </a:extLst>
              </a:tr>
            </a:tbl>
          </a:graphicData>
        </a:graphic>
      </p:graphicFrame>
    </p:spTree>
    <p:extLst>
      <p:ext uri="{BB962C8B-B14F-4D97-AF65-F5344CB8AC3E}">
        <p14:creationId xmlns:p14="http://schemas.microsoft.com/office/powerpoint/2010/main" val="1331610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4F774-0567-A40F-474C-AD985FC6AB64}"/>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8C8AC7F1-56CE-D6B4-33AC-CD2F7C65523F}"/>
              </a:ext>
            </a:extLst>
          </p:cNvPr>
          <p:cNvSpPr txBox="1"/>
          <p:nvPr/>
        </p:nvSpPr>
        <p:spPr>
          <a:xfrm>
            <a:off x="251520" y="1196752"/>
            <a:ext cx="6120680" cy="461665"/>
          </a:xfrm>
          <a:prstGeom prst="rect">
            <a:avLst/>
          </a:prstGeom>
          <a:noFill/>
        </p:spPr>
        <p:txBody>
          <a:bodyPr wrap="square" rtlCol="0">
            <a:spAutoFit/>
          </a:bodyPr>
          <a:lstStyle/>
          <a:p>
            <a:r>
              <a:rPr lang="en-US" sz="2400" b="1" dirty="0"/>
              <a:t>Popular AI Applications</a:t>
            </a:r>
          </a:p>
        </p:txBody>
      </p:sp>
      <p:sp>
        <p:nvSpPr>
          <p:cNvPr id="2" name="TextBox 1">
            <a:extLst>
              <a:ext uri="{FF2B5EF4-FFF2-40B4-BE49-F238E27FC236}">
                <a16:creationId xmlns:a16="http://schemas.microsoft.com/office/drawing/2014/main" id="{DE4CA096-3D5C-DEB3-D446-519708E13794}"/>
              </a:ext>
            </a:extLst>
          </p:cNvPr>
          <p:cNvSpPr txBox="1"/>
          <p:nvPr/>
        </p:nvSpPr>
        <p:spPr>
          <a:xfrm>
            <a:off x="611560" y="1950040"/>
            <a:ext cx="7704856" cy="1569660"/>
          </a:xfrm>
          <a:prstGeom prst="rect">
            <a:avLst/>
          </a:prstGeom>
          <a:solidFill>
            <a:schemeClr val="accent3">
              <a:lumMod val="20000"/>
              <a:lumOff val="80000"/>
            </a:schemeClr>
          </a:solidFill>
        </p:spPr>
        <p:txBody>
          <a:bodyPr wrap="square" rtlCol="0">
            <a:spAutoFit/>
          </a:bodyPr>
          <a:lstStyle/>
          <a:p>
            <a:r>
              <a:rPr lang="en-US" sz="2400" b="1" dirty="0"/>
              <a:t>Smart Intrusion Protection </a:t>
            </a:r>
            <a:r>
              <a:rPr lang="en-US" dirty="0"/>
              <a:t>- </a:t>
            </a:r>
            <a:r>
              <a:rPr lang="en-US" sz="1800" u="none" strike="noStrike" dirty="0">
                <a:effectLst/>
              </a:rPr>
              <a:t>detect people, vehicles entering/ exiting area or crossing the line).</a:t>
            </a:r>
          </a:p>
          <a:p>
            <a:endParaRPr lang="en-US" dirty="0"/>
          </a:p>
          <a:p>
            <a:r>
              <a:rPr lang="en-US" dirty="0"/>
              <a:t>Useful for the perimeter surveillance to prevent trespassing while avoiding false alarms.  Very accurate!</a:t>
            </a:r>
          </a:p>
        </p:txBody>
      </p:sp>
      <p:sp>
        <p:nvSpPr>
          <p:cNvPr id="3" name="TextBox 2">
            <a:extLst>
              <a:ext uri="{FF2B5EF4-FFF2-40B4-BE49-F238E27FC236}">
                <a16:creationId xmlns:a16="http://schemas.microsoft.com/office/drawing/2014/main" id="{00E8CAE9-6E36-12D6-D566-9B41BEB6EBF4}"/>
              </a:ext>
            </a:extLst>
          </p:cNvPr>
          <p:cNvSpPr txBox="1"/>
          <p:nvPr/>
        </p:nvSpPr>
        <p:spPr>
          <a:xfrm>
            <a:off x="611560" y="3811323"/>
            <a:ext cx="7704856" cy="1846659"/>
          </a:xfrm>
          <a:prstGeom prst="rect">
            <a:avLst/>
          </a:prstGeom>
          <a:solidFill>
            <a:schemeClr val="accent3">
              <a:lumMod val="20000"/>
              <a:lumOff val="80000"/>
            </a:schemeClr>
          </a:solidFill>
        </p:spPr>
        <p:txBody>
          <a:bodyPr wrap="square" rtlCol="0">
            <a:spAutoFit/>
          </a:bodyPr>
          <a:lstStyle/>
          <a:p>
            <a:r>
              <a:rPr lang="en-US" sz="2400" b="1" dirty="0"/>
              <a:t>Smart Motion Detection </a:t>
            </a:r>
            <a:r>
              <a:rPr lang="en-US" dirty="0"/>
              <a:t>- </a:t>
            </a:r>
            <a:r>
              <a:rPr lang="en-US" sz="1800" u="none" strike="noStrike" dirty="0">
                <a:effectLst/>
              </a:rPr>
              <a:t>detect when the people, vehicles or other objects move in the predefined area.</a:t>
            </a:r>
          </a:p>
          <a:p>
            <a:endParaRPr lang="en-US" dirty="0"/>
          </a:p>
          <a:p>
            <a:r>
              <a:rPr lang="en-US" dirty="0"/>
              <a:t>Used to strictly focus on moving objects and ignore the still objects. For example, the security personnel will be notified when the vehicle in the parking lot is being moved.</a:t>
            </a:r>
          </a:p>
        </p:txBody>
      </p:sp>
    </p:spTree>
    <p:extLst>
      <p:ext uri="{BB962C8B-B14F-4D97-AF65-F5344CB8AC3E}">
        <p14:creationId xmlns:p14="http://schemas.microsoft.com/office/powerpoint/2010/main" val="2342161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0FBB3-A971-9654-C3FF-5F14F90ECAA5}"/>
            </a:ext>
          </a:extLst>
        </p:cNvPr>
        <p:cNvGrpSpPr/>
        <p:nvPr/>
      </p:nvGrpSpPr>
      <p:grpSpPr>
        <a:xfrm>
          <a:off x="0" y="0"/>
          <a:ext cx="0" cy="0"/>
          <a:chOff x="0" y="0"/>
          <a:chExt cx="0" cy="0"/>
        </a:xfrm>
      </p:grpSpPr>
      <p:sp>
        <p:nvSpPr>
          <p:cNvPr id="22" name="TextBox 21">
            <a:extLst>
              <a:ext uri="{FF2B5EF4-FFF2-40B4-BE49-F238E27FC236}">
                <a16:creationId xmlns:a16="http://schemas.microsoft.com/office/drawing/2014/main" id="{AA71E252-A53D-5728-405F-2DF76FDA42BC}"/>
              </a:ext>
            </a:extLst>
          </p:cNvPr>
          <p:cNvSpPr txBox="1"/>
          <p:nvPr/>
        </p:nvSpPr>
        <p:spPr>
          <a:xfrm>
            <a:off x="251520" y="1196752"/>
            <a:ext cx="6120680" cy="461665"/>
          </a:xfrm>
          <a:prstGeom prst="rect">
            <a:avLst/>
          </a:prstGeom>
          <a:noFill/>
        </p:spPr>
        <p:txBody>
          <a:bodyPr wrap="square" rtlCol="0">
            <a:spAutoFit/>
          </a:bodyPr>
          <a:lstStyle/>
          <a:p>
            <a:r>
              <a:rPr lang="en-US" sz="2400" b="1" dirty="0"/>
              <a:t>Popular AI Applications</a:t>
            </a:r>
          </a:p>
        </p:txBody>
      </p:sp>
      <p:sp>
        <p:nvSpPr>
          <p:cNvPr id="2" name="TextBox 1">
            <a:extLst>
              <a:ext uri="{FF2B5EF4-FFF2-40B4-BE49-F238E27FC236}">
                <a16:creationId xmlns:a16="http://schemas.microsoft.com/office/drawing/2014/main" id="{5CBEBE6A-4C7F-5AF2-165B-9250AA47D4DA}"/>
              </a:ext>
            </a:extLst>
          </p:cNvPr>
          <p:cNvSpPr txBox="1"/>
          <p:nvPr/>
        </p:nvSpPr>
        <p:spPr>
          <a:xfrm>
            <a:off x="611560" y="1950040"/>
            <a:ext cx="7704856" cy="1292662"/>
          </a:xfrm>
          <a:prstGeom prst="rect">
            <a:avLst/>
          </a:prstGeom>
          <a:solidFill>
            <a:schemeClr val="accent3">
              <a:lumMod val="20000"/>
              <a:lumOff val="80000"/>
            </a:schemeClr>
          </a:solidFill>
        </p:spPr>
        <p:txBody>
          <a:bodyPr wrap="square" rtlCol="0">
            <a:spAutoFit/>
          </a:bodyPr>
          <a:lstStyle/>
          <a:p>
            <a:r>
              <a:rPr lang="en-US" sz="2400" b="1" dirty="0"/>
              <a:t>Face Recognition </a:t>
            </a:r>
            <a:r>
              <a:rPr lang="en-US" dirty="0"/>
              <a:t>– </a:t>
            </a:r>
            <a:r>
              <a:rPr lang="en-US" sz="1800" u="none" strike="noStrike" dirty="0">
                <a:effectLst/>
              </a:rPr>
              <a:t>identify the people by their face.</a:t>
            </a:r>
          </a:p>
          <a:p>
            <a:endParaRPr lang="en-US" dirty="0"/>
          </a:p>
          <a:p>
            <a:r>
              <a:rPr lang="en-US" dirty="0"/>
              <a:t>Can be used as whitelist (for example employees) or blacklist (unwanted or dangerous people)</a:t>
            </a:r>
          </a:p>
        </p:txBody>
      </p:sp>
      <p:sp>
        <p:nvSpPr>
          <p:cNvPr id="3" name="TextBox 2">
            <a:extLst>
              <a:ext uri="{FF2B5EF4-FFF2-40B4-BE49-F238E27FC236}">
                <a16:creationId xmlns:a16="http://schemas.microsoft.com/office/drawing/2014/main" id="{C48A8C28-21E9-9A47-0E50-0BC6BDE1F3CC}"/>
              </a:ext>
            </a:extLst>
          </p:cNvPr>
          <p:cNvSpPr txBox="1"/>
          <p:nvPr/>
        </p:nvSpPr>
        <p:spPr>
          <a:xfrm>
            <a:off x="611560" y="3811323"/>
            <a:ext cx="7704856" cy="2123658"/>
          </a:xfrm>
          <a:prstGeom prst="rect">
            <a:avLst/>
          </a:prstGeom>
          <a:solidFill>
            <a:schemeClr val="accent3">
              <a:lumMod val="20000"/>
              <a:lumOff val="80000"/>
            </a:schemeClr>
          </a:solidFill>
        </p:spPr>
        <p:txBody>
          <a:bodyPr wrap="square" rtlCol="0">
            <a:spAutoFit/>
          </a:bodyPr>
          <a:lstStyle/>
          <a:p>
            <a:pPr algn="l" fontAlgn="ctr"/>
            <a:r>
              <a:rPr lang="en-US" sz="2400" b="1" dirty="0"/>
              <a:t>Object Metadata </a:t>
            </a:r>
            <a:r>
              <a:rPr lang="en-US" dirty="0"/>
              <a:t>- </a:t>
            </a:r>
            <a:r>
              <a:rPr lang="en-US" sz="1800" u="none" strike="noStrike" dirty="0">
                <a:effectLst/>
              </a:rPr>
              <a:t>Gender, age, glasses, mask, vehicle type, vehicle color, vehicle brand, vehicle direction, license plate type, license plate color, license plate number. </a:t>
            </a:r>
          </a:p>
          <a:p>
            <a:pPr algn="l" fontAlgn="ctr"/>
            <a:endParaRPr lang="en-US" b="0" i="0" dirty="0">
              <a:solidFill>
                <a:srgbClr val="535353"/>
              </a:solidFill>
              <a:latin typeface="Calibri" panose="020F0502020204030204" pitchFamily="34" charset="0"/>
            </a:endParaRPr>
          </a:p>
          <a:p>
            <a:pPr algn="l" fontAlgn="ctr"/>
            <a:r>
              <a:rPr lang="en-US" sz="1800" u="none" strike="noStrike" dirty="0">
                <a:solidFill>
                  <a:srgbClr val="535353"/>
                </a:solidFill>
                <a:effectLst/>
                <a:latin typeface="Calibri" panose="020F0502020204030204" pitchFamily="34" charset="0"/>
              </a:rPr>
              <a:t>This allows quick investigations of the incidents or find suspects very fast using the combination of various attributes together, such as the vehicle color and vehicle brand together with the vehicle’s direction of driving.</a:t>
            </a:r>
            <a:endParaRPr lang="en-US" sz="1800" b="0" i="0" u="none" strike="noStrike" dirty="0">
              <a:solidFill>
                <a:srgbClr val="535353"/>
              </a:solidFill>
              <a:effectLst/>
              <a:latin typeface="Calibri" panose="020F0502020204030204" pitchFamily="34" charset="0"/>
            </a:endParaRPr>
          </a:p>
        </p:txBody>
      </p:sp>
    </p:spTree>
    <p:extLst>
      <p:ext uri="{BB962C8B-B14F-4D97-AF65-F5344CB8AC3E}">
        <p14:creationId xmlns:p14="http://schemas.microsoft.com/office/powerpoint/2010/main" val="56786183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63c674fb-6442-432f-a235-afe2e7eea23f}" enabled="0" method="" siteId="{63c674fb-6442-432f-a235-afe2e7eea23f}" removed="1"/>
</clbl:labelList>
</file>

<file path=docProps/app.xml><?xml version="1.0" encoding="utf-8"?>
<Properties xmlns="http://schemas.openxmlformats.org/officeDocument/2006/extended-properties" xmlns:vt="http://schemas.openxmlformats.org/officeDocument/2006/docPropsVTypes">
  <TotalTime>36921</TotalTime>
  <Words>1029</Words>
  <Application>Microsoft Office PowerPoint</Application>
  <PresentationFormat>如螢幕大小 (4:3)</PresentationFormat>
  <Paragraphs>116</Paragraphs>
  <Slides>12</Slides>
  <Notes>4</Notes>
  <HiddenSlides>0</HiddenSlides>
  <MMClips>0</MMClips>
  <ScaleCrop>false</ScaleCrop>
  <HeadingPairs>
    <vt:vector size="6" baseType="variant">
      <vt:variant>
        <vt:lpstr>使用字型</vt:lpstr>
      </vt:variant>
      <vt:variant>
        <vt:i4>3</vt:i4>
      </vt:variant>
      <vt:variant>
        <vt:lpstr>佈景主題</vt:lpstr>
      </vt:variant>
      <vt:variant>
        <vt:i4>2</vt:i4>
      </vt:variant>
      <vt:variant>
        <vt:lpstr>投影片標題</vt:lpstr>
      </vt:variant>
      <vt:variant>
        <vt:i4>12</vt:i4>
      </vt:variant>
    </vt:vector>
  </HeadingPairs>
  <TitlesOfParts>
    <vt:vector size="17" baseType="lpstr">
      <vt:lpstr>新細明體</vt:lpstr>
      <vt:lpstr>Arial</vt:lpstr>
      <vt:lpstr>Calibri</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1625</cp:revision>
  <dcterms:created xsi:type="dcterms:W3CDTF">2015-08-31T10:30:03Z</dcterms:created>
  <dcterms:modified xsi:type="dcterms:W3CDTF">2025-06-25T08:12:49Z</dcterms:modified>
</cp:coreProperties>
</file>