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6"/>
  </p:notesMasterIdLst>
  <p:sldIdLst>
    <p:sldId id="279" r:id="rId3"/>
    <p:sldId id="376" r:id="rId4"/>
    <p:sldId id="382" r:id="rId5"/>
    <p:sldId id="377" r:id="rId6"/>
    <p:sldId id="380" r:id="rId7"/>
    <p:sldId id="379" r:id="rId8"/>
    <p:sldId id="381" r:id="rId9"/>
    <p:sldId id="378" r:id="rId10"/>
    <p:sldId id="383" r:id="rId11"/>
    <p:sldId id="385" r:id="rId12"/>
    <p:sldId id="386" r:id="rId13"/>
    <p:sldId id="387" r:id="rId14"/>
    <p:sldId id="384" r:id="rId15"/>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B050"/>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5610" autoAdjust="0"/>
  </p:normalViewPr>
  <p:slideViewPr>
    <p:cSldViewPr>
      <p:cViewPr varScale="1">
        <p:scale>
          <a:sx n="84" d="100"/>
          <a:sy n="84" d="100"/>
        </p:scale>
        <p:origin x="-1387" y="-13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2022/6/7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smtClean="0"/>
              <a:t>按一下以編輯母片標題樣式</a:t>
            </a:r>
            <a:endParaRPr kumimoji="1" lang="zh-TW" altLang="en-US"/>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2022/6/7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2022/6/7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2022/6/7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2022/6/7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2022/6/7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2022/6/7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smtClean="0"/>
              <a:t>按一下以編輯母片標題樣式</a:t>
            </a:r>
            <a:endParaRPr kumimoji="1" lang="zh-TW" altLang="en-US"/>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2022/6/7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2022/6/7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2022/6/7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2022/6/7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2022/6/7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2022/6/7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2022/6/7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2022/6/7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2022/6/7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2104" y="1772816"/>
            <a:ext cx="6551513" cy="1584176"/>
          </a:xfrm>
        </p:spPr>
        <p:txBody>
          <a:bodyPr>
            <a:normAutofit/>
          </a:bodyPr>
          <a:lstStyle/>
          <a:p>
            <a:pPr algn="l"/>
            <a:r>
              <a:rPr lang="en-US" b="1" dirty="0">
                <a:solidFill>
                  <a:srgbClr val="0070C0"/>
                </a:solidFill>
              </a:rPr>
              <a:t>NVR 3 Corporate </a:t>
            </a:r>
            <a:r>
              <a:rPr lang="en-US" b="1" dirty="0" smtClean="0">
                <a:solidFill>
                  <a:srgbClr val="0070C0"/>
                </a:solidFill>
              </a:rPr>
              <a:t>v3.0.16 </a:t>
            </a:r>
            <a:r>
              <a:rPr lang="en-US" b="1" dirty="0">
                <a:solidFill>
                  <a:srgbClr val="0070C0"/>
                </a:solidFill>
              </a:rPr>
              <a:t>Introduction</a:t>
            </a:r>
          </a:p>
        </p:txBody>
      </p:sp>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http://www.rimaelektronik.com/images/stories/virtuemart/product/acti-b511.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026" name="Picture 2" descr="https://download.acti.com/corpweb/DownloadCenter/Ajax/MakeThumbImage.ashx?t=%5b%22Product+Images%22%5d&amp;p=%5b%22NVR%203%20Corporate%22%5d&amp;tDef=%5b%22Coming+Soon%22%5d&amp;ext=png&amp;maxWidth=1000&amp;toex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2420888"/>
            <a:ext cx="428625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8386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smtClean="0">
                <a:solidFill>
                  <a:schemeClr val="tx2">
                    <a:lumMod val="60000"/>
                    <a:lumOff val="40000"/>
                  </a:schemeClr>
                </a:solidFill>
              </a:rPr>
              <a:t>Overview</a:t>
            </a:r>
            <a:endParaRPr lang="en-US" sz="3200" b="1" dirty="0">
              <a:solidFill>
                <a:schemeClr val="tx2">
                  <a:lumMod val="60000"/>
                  <a:lumOff val="40000"/>
                </a:schemeClr>
              </a:solidFill>
            </a:endParaRPr>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Rectangle 3"/>
          <p:cNvSpPr/>
          <p:nvPr/>
        </p:nvSpPr>
        <p:spPr>
          <a:xfrm>
            <a:off x="683568" y="3945537"/>
            <a:ext cx="7807067" cy="2723823"/>
          </a:xfrm>
          <a:prstGeom prst="rect">
            <a:avLst/>
          </a:prstGeom>
        </p:spPr>
        <p:txBody>
          <a:bodyPr wrap="square">
            <a:spAutoFit/>
          </a:bodyPr>
          <a:lstStyle/>
          <a:p>
            <a:pPr>
              <a:lnSpc>
                <a:spcPct val="150000"/>
              </a:lnSpc>
              <a:buFont typeface="Arial"/>
              <a:buChar char="•"/>
            </a:pPr>
            <a:r>
              <a:rPr lang="en-US" sz="1600" dirty="0" smtClean="0">
                <a:solidFill>
                  <a:schemeClr val="tx1">
                    <a:lumMod val="75000"/>
                    <a:lumOff val="25000"/>
                  </a:schemeClr>
                </a:solidFill>
                <a:cs typeface="Arial" panose="020B0604020202020204" pitchFamily="34" charset="0"/>
              </a:rPr>
              <a:t> Maximum Number of Video Devices: 200 (software), 256 (standalone NVR)</a:t>
            </a:r>
          </a:p>
          <a:p>
            <a:pPr>
              <a:lnSpc>
                <a:spcPct val="150000"/>
              </a:lnSpc>
              <a:buFont typeface="Arial"/>
              <a:buChar char="•"/>
            </a:pPr>
            <a:r>
              <a:rPr lang="en-US" sz="1600" dirty="0" smtClean="0">
                <a:solidFill>
                  <a:schemeClr val="tx1">
                    <a:lumMod val="75000"/>
                    <a:lumOff val="25000"/>
                  </a:schemeClr>
                </a:solidFill>
                <a:cs typeface="Arial" panose="020B0604020202020204" pitchFamily="34" charset="0"/>
              </a:rPr>
              <a:t> Free License: 1 (1 channels for ACTi and 1 channel for third-party video device)</a:t>
            </a:r>
          </a:p>
          <a:p>
            <a:pPr>
              <a:lnSpc>
                <a:spcPct val="150000"/>
              </a:lnSpc>
              <a:buFont typeface="Arial"/>
              <a:buChar char="•"/>
            </a:pPr>
            <a:r>
              <a:rPr lang="en-US" sz="1600" dirty="0" smtClean="0">
                <a:solidFill>
                  <a:schemeClr val="tx1">
                    <a:lumMod val="75000"/>
                    <a:lumOff val="25000"/>
                  </a:schemeClr>
                </a:solidFill>
                <a:cs typeface="Arial" panose="020B0604020202020204" pitchFamily="34" charset="0"/>
              </a:rPr>
              <a:t> Event trigger, response and notification</a:t>
            </a:r>
          </a:p>
          <a:p>
            <a:pPr>
              <a:lnSpc>
                <a:spcPct val="150000"/>
              </a:lnSpc>
              <a:buFont typeface="Arial"/>
              <a:buChar char="•"/>
            </a:pPr>
            <a:r>
              <a:rPr lang="en-US" sz="1600" dirty="0" smtClean="0">
                <a:solidFill>
                  <a:schemeClr val="tx1">
                    <a:lumMod val="75000"/>
                    <a:lumOff val="25000"/>
                  </a:schemeClr>
                </a:solidFill>
                <a:cs typeface="Arial" panose="020B0604020202020204" pitchFamily="34" charset="0"/>
              </a:rPr>
              <a:t> Client options: Workstation, Web Client, Mobile Client</a:t>
            </a:r>
          </a:p>
          <a:p>
            <a:pPr>
              <a:lnSpc>
                <a:spcPct val="150000"/>
              </a:lnSpc>
              <a:buFont typeface="Arial"/>
              <a:buChar char="•"/>
            </a:pPr>
            <a:r>
              <a:rPr lang="en-US" sz="1600" dirty="0" smtClean="0">
                <a:solidFill>
                  <a:schemeClr val="tx1">
                    <a:lumMod val="75000"/>
                    <a:lumOff val="25000"/>
                  </a:schemeClr>
                </a:solidFill>
                <a:cs typeface="Arial" panose="020B0604020202020204" pitchFamily="34" charset="0"/>
              </a:rPr>
              <a:t> Video export formats: RAW, AVI, EXE</a:t>
            </a:r>
          </a:p>
          <a:p>
            <a:pPr>
              <a:lnSpc>
                <a:spcPct val="150000"/>
              </a:lnSpc>
              <a:buFont typeface="Arial"/>
              <a:buChar char="•"/>
            </a:pPr>
            <a:r>
              <a:rPr lang="en-US" sz="1600" dirty="0" smtClean="0">
                <a:solidFill>
                  <a:schemeClr val="tx1">
                    <a:lumMod val="75000"/>
                    <a:lumOff val="25000"/>
                  </a:schemeClr>
                </a:solidFill>
                <a:cs typeface="Arial" panose="020B0604020202020204" pitchFamily="34" charset="0"/>
              </a:rPr>
              <a:t> Location-based management with e-Map &amp; Google Map</a:t>
            </a:r>
          </a:p>
          <a:p>
            <a:pPr>
              <a:lnSpc>
                <a:spcPct val="150000"/>
              </a:lnSpc>
              <a:buFont typeface="Arial"/>
              <a:buChar char="•"/>
            </a:pPr>
            <a:r>
              <a:rPr lang="en-US" sz="1600" dirty="0" smtClean="0">
                <a:solidFill>
                  <a:schemeClr val="tx1">
                    <a:lumMod val="75000"/>
                    <a:lumOff val="25000"/>
                  </a:schemeClr>
                </a:solidFill>
                <a:cs typeface="Arial" panose="020B0604020202020204" pitchFamily="34" charset="0"/>
              </a:rPr>
              <a:t> Non-ACTi camera support via licensed Camera Device Pack</a:t>
            </a:r>
            <a:endParaRPr lang="en-US" sz="1600" b="0" i="0" u="none" strike="noStrike" dirty="0">
              <a:solidFill>
                <a:schemeClr val="tx1">
                  <a:lumMod val="75000"/>
                  <a:lumOff val="25000"/>
                </a:schemeClr>
              </a:solidFill>
              <a:effectLst/>
              <a:cs typeface="Arial" panose="020B0604020202020204" pitchFamily="34" charset="0"/>
            </a:endParaRPr>
          </a:p>
        </p:txBody>
      </p:sp>
      <p:sp>
        <p:nvSpPr>
          <p:cNvPr id="8" name="TextBox 7"/>
          <p:cNvSpPr txBox="1"/>
          <p:nvPr/>
        </p:nvSpPr>
        <p:spPr>
          <a:xfrm>
            <a:off x="732968" y="1914206"/>
            <a:ext cx="7839273" cy="1292662"/>
          </a:xfrm>
          <a:prstGeom prst="rect">
            <a:avLst/>
          </a:prstGeom>
          <a:solidFill>
            <a:schemeClr val="bg2"/>
          </a:solidFill>
        </p:spPr>
        <p:txBody>
          <a:bodyPr wrap="square" rtlCol="0">
            <a:spAutoFit/>
          </a:bodyPr>
          <a:lstStyle/>
          <a:p>
            <a:r>
              <a:rPr lang="en-US" sz="2400" b="1" dirty="0" smtClean="0">
                <a:solidFill>
                  <a:schemeClr val="tx1">
                    <a:lumMod val="75000"/>
                    <a:lumOff val="25000"/>
                  </a:schemeClr>
                </a:solidFill>
              </a:rPr>
              <a:t>NVR 3 Corporate </a:t>
            </a:r>
            <a:r>
              <a:rPr lang="en-US" dirty="0" smtClean="0">
                <a:solidFill>
                  <a:schemeClr val="tx1">
                    <a:lumMod val="75000"/>
                    <a:lumOff val="25000"/>
                  </a:schemeClr>
                </a:solidFill>
              </a:rPr>
              <a:t>is the most advanced Windows-based network video recorder software that is distributed as downloadable software as well as in the form of Standalone NVR servers, and which has been continuously developed and enhanced by ACTi throughout the past 10 years.</a:t>
            </a:r>
            <a:endParaRPr lang="en-US" dirty="0">
              <a:solidFill>
                <a:schemeClr val="tx1">
                  <a:lumMod val="75000"/>
                  <a:lumOff val="25000"/>
                </a:schemeClr>
              </a:solidFill>
            </a:endParaRPr>
          </a:p>
        </p:txBody>
      </p:sp>
      <p:sp>
        <p:nvSpPr>
          <p:cNvPr id="12" name="TextBox 11"/>
          <p:cNvSpPr txBox="1"/>
          <p:nvPr/>
        </p:nvSpPr>
        <p:spPr>
          <a:xfrm>
            <a:off x="683568" y="3561982"/>
            <a:ext cx="3158753" cy="383555"/>
          </a:xfrm>
          <a:prstGeom prst="rect">
            <a:avLst/>
          </a:prstGeom>
          <a:noFill/>
        </p:spPr>
        <p:txBody>
          <a:bodyPr wrap="square" rtlCol="0">
            <a:spAutoFit/>
          </a:bodyPr>
          <a:lstStyle/>
          <a:p>
            <a:r>
              <a:rPr lang="en-US" b="1" dirty="0" smtClean="0"/>
              <a:t>Key Features</a:t>
            </a:r>
            <a:endParaRPr lang="en-US" b="1" dirty="0"/>
          </a:p>
        </p:txBody>
      </p:sp>
    </p:spTree>
    <p:extLst>
      <p:ext uri="{BB962C8B-B14F-4D97-AF65-F5344CB8AC3E}">
        <p14:creationId xmlns:p14="http://schemas.microsoft.com/office/powerpoint/2010/main" val="28780300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smtClean="0">
                <a:solidFill>
                  <a:schemeClr val="tx2">
                    <a:lumMod val="60000"/>
                    <a:lumOff val="40000"/>
                  </a:schemeClr>
                </a:solidFill>
              </a:rPr>
              <a:t>Introduction NVR 3 Corporate v3.0.16</a:t>
            </a:r>
            <a:endParaRPr lang="en-US" sz="3200" b="1" dirty="0">
              <a:solidFill>
                <a:schemeClr val="tx2">
                  <a:lumMod val="60000"/>
                  <a:lumOff val="40000"/>
                </a:schemeClr>
              </a:solidFill>
            </a:endParaRPr>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 name="TextBox 3"/>
          <p:cNvSpPr txBox="1"/>
          <p:nvPr/>
        </p:nvSpPr>
        <p:spPr>
          <a:xfrm>
            <a:off x="460375" y="1919794"/>
            <a:ext cx="7968890" cy="923330"/>
          </a:xfrm>
          <a:prstGeom prst="rect">
            <a:avLst/>
          </a:prstGeom>
          <a:solidFill>
            <a:schemeClr val="accent3">
              <a:lumMod val="20000"/>
              <a:lumOff val="80000"/>
            </a:schemeClr>
          </a:solidFill>
        </p:spPr>
        <p:txBody>
          <a:bodyPr wrap="square" rtlCol="0">
            <a:spAutoFit/>
          </a:bodyPr>
          <a:lstStyle/>
          <a:p>
            <a:r>
              <a:rPr lang="en-US" b="1" dirty="0" smtClean="0"/>
              <a:t>NVR 3 Corporate v 3.0.16 </a:t>
            </a:r>
            <a:r>
              <a:rPr lang="en-US" dirty="0" smtClean="0"/>
              <a:t>(release: 2022/06/10) is one of the most significant enhancements of all times. It contains so many great enhancements and useful features to the customers.</a:t>
            </a:r>
            <a:endParaRPr lang="en-US" dirty="0"/>
          </a:p>
        </p:txBody>
      </p:sp>
      <p:sp>
        <p:nvSpPr>
          <p:cNvPr id="10" name="TextBox 9"/>
          <p:cNvSpPr txBox="1"/>
          <p:nvPr/>
        </p:nvSpPr>
        <p:spPr>
          <a:xfrm>
            <a:off x="483519" y="3068960"/>
            <a:ext cx="7968890" cy="3170099"/>
          </a:xfrm>
          <a:prstGeom prst="rect">
            <a:avLst/>
          </a:prstGeom>
          <a:solidFill>
            <a:schemeClr val="accent6">
              <a:lumMod val="20000"/>
              <a:lumOff val="80000"/>
            </a:schemeClr>
          </a:solidFill>
        </p:spPr>
        <p:txBody>
          <a:bodyPr wrap="square" rtlCol="0">
            <a:spAutoFit/>
          </a:bodyPr>
          <a:lstStyle/>
          <a:p>
            <a:r>
              <a:rPr lang="en-US" sz="2000" b="1" dirty="0" smtClean="0"/>
              <a:t>Selected Highlights of v3.0.16</a:t>
            </a:r>
          </a:p>
          <a:p>
            <a:endParaRPr lang="en-US" sz="2000" dirty="0" smtClean="0"/>
          </a:p>
          <a:p>
            <a:pPr marL="285750" indent="-285750">
              <a:buFont typeface="Arial" panose="020B0604020202020204" pitchFamily="34" charset="0"/>
              <a:buChar char="•"/>
            </a:pPr>
            <a:r>
              <a:rPr lang="en-US" sz="2000" dirty="0" smtClean="0"/>
              <a:t>Multi-Browser Support</a:t>
            </a:r>
          </a:p>
          <a:p>
            <a:pPr marL="285750" indent="-285750">
              <a:buFont typeface="Arial" panose="020B0604020202020204" pitchFamily="34" charset="0"/>
              <a:buChar char="•"/>
            </a:pPr>
            <a:r>
              <a:rPr lang="en-US" sz="2000" dirty="0" smtClean="0"/>
              <a:t>Lite Web Client</a:t>
            </a:r>
          </a:p>
          <a:p>
            <a:pPr marL="285750" indent="-285750">
              <a:buFont typeface="Arial" panose="020B0604020202020204" pitchFamily="34" charset="0"/>
              <a:buChar char="•"/>
            </a:pPr>
            <a:r>
              <a:rPr lang="en-US" sz="2000" dirty="0" smtClean="0"/>
              <a:t>RTSP Streaming</a:t>
            </a:r>
          </a:p>
          <a:p>
            <a:pPr marL="285750" indent="-285750">
              <a:buFont typeface="Arial" panose="020B0604020202020204" pitchFamily="34" charset="0"/>
              <a:buChar char="•"/>
            </a:pPr>
            <a:r>
              <a:rPr lang="en-US" sz="2000" dirty="0" smtClean="0"/>
              <a:t>HTTPs (Server-Server, Server-Camera, Server-Client)</a:t>
            </a:r>
          </a:p>
          <a:p>
            <a:pPr marL="285750" indent="-285750">
              <a:buFont typeface="Arial" panose="020B0604020202020204" pitchFamily="34" charset="0"/>
              <a:buChar char="•"/>
            </a:pPr>
            <a:r>
              <a:rPr lang="en-US" sz="2000" dirty="0" smtClean="0"/>
              <a:t>Live View Layout up to 144 Channels</a:t>
            </a:r>
            <a:endParaRPr lang="en-US" sz="2000" dirty="0"/>
          </a:p>
          <a:p>
            <a:pPr marL="285750" indent="-285750">
              <a:buFont typeface="Arial" panose="020B0604020202020204" pitchFamily="34" charset="0"/>
              <a:buChar char="•"/>
            </a:pPr>
            <a:r>
              <a:rPr lang="en-US" sz="2000" dirty="0" smtClean="0"/>
              <a:t>Playback Speed up to 256x</a:t>
            </a:r>
          </a:p>
          <a:p>
            <a:pPr marL="285750" indent="-285750">
              <a:buFont typeface="Arial" panose="020B0604020202020204" pitchFamily="34" charset="0"/>
              <a:buChar char="•"/>
            </a:pPr>
            <a:r>
              <a:rPr lang="en-US" sz="2000" dirty="0" smtClean="0"/>
              <a:t>System Monitoring and Notifications</a:t>
            </a:r>
          </a:p>
          <a:p>
            <a:pPr marL="285750" indent="-285750">
              <a:buFont typeface="Arial" panose="020B0604020202020204" pitchFamily="34" charset="0"/>
              <a:buChar char="•"/>
            </a:pPr>
            <a:r>
              <a:rPr lang="en-US" sz="2000" dirty="0" smtClean="0"/>
              <a:t>GPU Accelerated Video Export</a:t>
            </a:r>
          </a:p>
        </p:txBody>
      </p:sp>
    </p:spTree>
    <p:extLst>
      <p:ext uri="{BB962C8B-B14F-4D97-AF65-F5344CB8AC3E}">
        <p14:creationId xmlns:p14="http://schemas.microsoft.com/office/powerpoint/2010/main" val="12110590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smtClean="0">
                <a:solidFill>
                  <a:schemeClr val="tx2">
                    <a:lumMod val="60000"/>
                    <a:lumOff val="40000"/>
                  </a:schemeClr>
                </a:solidFill>
              </a:rPr>
              <a:t>New Features of v3.0.16</a:t>
            </a:r>
            <a:endParaRPr lang="en-US" sz="3200" b="1" dirty="0">
              <a:solidFill>
                <a:schemeClr val="tx2">
                  <a:lumMod val="60000"/>
                  <a:lumOff val="40000"/>
                </a:schemeClr>
              </a:solidFill>
            </a:endParaRPr>
          </a:p>
        </p:txBody>
      </p:sp>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3" name="Table 2"/>
          <p:cNvGraphicFramePr>
            <a:graphicFrameLocks noGrp="1"/>
          </p:cNvGraphicFramePr>
          <p:nvPr>
            <p:extLst>
              <p:ext uri="{D42A27DB-BD31-4B8C-83A1-F6EECF244321}">
                <p14:modId xmlns:p14="http://schemas.microsoft.com/office/powerpoint/2010/main" val="93340324"/>
              </p:ext>
            </p:extLst>
          </p:nvPr>
        </p:nvGraphicFramePr>
        <p:xfrm>
          <a:off x="460375" y="1944428"/>
          <a:ext cx="8288089" cy="4739640"/>
        </p:xfrm>
        <a:graphic>
          <a:graphicData uri="http://schemas.openxmlformats.org/drawingml/2006/table">
            <a:tbl>
              <a:tblPr firstRow="1" bandRow="1">
                <a:tableStyleId>{5940675A-B579-460E-94D1-54222C63F5DA}</a:tableStyleId>
              </a:tblPr>
              <a:tblGrid>
                <a:gridCol w="1519337"/>
                <a:gridCol w="2182873"/>
                <a:gridCol w="4585879"/>
              </a:tblGrid>
              <a:tr h="370840">
                <a:tc>
                  <a:txBody>
                    <a:bodyPr/>
                    <a:lstStyle/>
                    <a:p>
                      <a:r>
                        <a:rPr lang="en-US" sz="1600" b="1" dirty="0" smtClean="0"/>
                        <a:t>Category</a:t>
                      </a:r>
                      <a:endParaRPr lang="en-US" sz="1600" b="1" dirty="0"/>
                    </a:p>
                  </a:txBody>
                  <a:tcPr>
                    <a:solidFill>
                      <a:schemeClr val="bg1">
                        <a:lumMod val="95000"/>
                      </a:schemeClr>
                    </a:solidFill>
                  </a:tcPr>
                </a:tc>
                <a:tc>
                  <a:txBody>
                    <a:bodyPr/>
                    <a:lstStyle/>
                    <a:p>
                      <a:r>
                        <a:rPr lang="en-US" sz="1600" b="1" dirty="0" smtClean="0"/>
                        <a:t>Feature</a:t>
                      </a:r>
                      <a:endParaRPr lang="en-US" sz="1600" b="1" dirty="0"/>
                    </a:p>
                  </a:txBody>
                  <a:tcPr>
                    <a:solidFill>
                      <a:schemeClr val="bg1">
                        <a:lumMod val="95000"/>
                      </a:schemeClr>
                    </a:solidFill>
                  </a:tcPr>
                </a:tc>
                <a:tc>
                  <a:txBody>
                    <a:bodyPr/>
                    <a:lstStyle/>
                    <a:p>
                      <a:r>
                        <a:rPr lang="en-US" sz="1600" b="1" dirty="0" smtClean="0"/>
                        <a:t>Description</a:t>
                      </a:r>
                      <a:endParaRPr lang="en-US" sz="1600" b="1" dirty="0"/>
                    </a:p>
                  </a:txBody>
                  <a:tcPr>
                    <a:solidFill>
                      <a:schemeClr val="bg1">
                        <a:lumMod val="95000"/>
                      </a:schemeClr>
                    </a:solidFill>
                  </a:tcPr>
                </a:tc>
              </a:tr>
              <a:tr h="370840">
                <a:tc rowSpan="7">
                  <a:txBody>
                    <a:bodyPr/>
                    <a:lstStyle/>
                    <a:p>
                      <a:r>
                        <a:rPr lang="en-US" sz="1600" dirty="0" smtClean="0"/>
                        <a:t>Client</a:t>
                      </a:r>
                      <a:endParaRPr lang="en-US" sz="1600" dirty="0"/>
                    </a:p>
                  </a:txBody>
                  <a:tcPr anchor="ctr"/>
                </a:tc>
                <a:tc>
                  <a:txBody>
                    <a:bodyPr/>
                    <a:lstStyle/>
                    <a:p>
                      <a:r>
                        <a:rPr lang="en-US" sz="1600" dirty="0" smtClean="0"/>
                        <a:t>Lite Web Client</a:t>
                      </a:r>
                      <a:endParaRPr lang="en-US" sz="1600" dirty="0"/>
                    </a:p>
                  </a:txBody>
                  <a:tcPr anchor="ctr"/>
                </a:tc>
                <a:tc>
                  <a:txBody>
                    <a:bodyPr/>
                    <a:lstStyle/>
                    <a:p>
                      <a:r>
                        <a:rPr lang="en-US" sz="1600" dirty="0" smtClean="0"/>
                        <a:t>The</a:t>
                      </a:r>
                      <a:r>
                        <a:rPr lang="en-US" sz="1600" baseline="0" dirty="0" smtClean="0"/>
                        <a:t> newly created web client version with simpler interface (more information on the separate slides)</a:t>
                      </a:r>
                      <a:endParaRPr lang="en-US" sz="1600" dirty="0"/>
                    </a:p>
                  </a:txBody>
                  <a:tcPr anchor="ctr"/>
                </a:tc>
              </a:tr>
              <a:tr h="370840">
                <a:tc vMerge="1">
                  <a:txBody>
                    <a:bodyPr/>
                    <a:lstStyle/>
                    <a:p>
                      <a:endParaRPr lang="en-US" sz="1600" dirty="0"/>
                    </a:p>
                  </a:txBody>
                  <a:tcPr anchor="ctr"/>
                </a:tc>
                <a:tc>
                  <a:txBody>
                    <a:bodyPr/>
                    <a:lstStyle/>
                    <a:p>
                      <a:r>
                        <a:rPr lang="en-US" sz="1600" dirty="0" smtClean="0"/>
                        <a:t>Multi-Browser</a:t>
                      </a:r>
                      <a:r>
                        <a:rPr lang="en-US" sz="1600" baseline="0" dirty="0" smtClean="0"/>
                        <a:t> Support</a:t>
                      </a:r>
                      <a:endParaRPr lang="en-US" sz="1600" dirty="0"/>
                    </a:p>
                  </a:txBody>
                  <a:tcPr anchor="ctr"/>
                </a:tc>
                <a:tc>
                  <a:txBody>
                    <a:bodyPr/>
                    <a:lstStyle/>
                    <a:p>
                      <a:r>
                        <a:rPr lang="en-US" sz="1600" dirty="0" smtClean="0"/>
                        <a:t>Several brands</a:t>
                      </a:r>
                      <a:r>
                        <a:rPr lang="en-US" sz="1600" baseline="0" dirty="0" smtClean="0"/>
                        <a:t> of </a:t>
                      </a:r>
                      <a:r>
                        <a:rPr lang="en-US" sz="1600" dirty="0" smtClean="0"/>
                        <a:t>browsers can be used to access the NVR, including Microsoft Edge (full or lite web</a:t>
                      </a:r>
                      <a:r>
                        <a:rPr lang="en-US" sz="1600" baseline="0" dirty="0" smtClean="0"/>
                        <a:t> client), Chrome, Firefox, Safari (lite web client)</a:t>
                      </a:r>
                      <a:endParaRPr lang="en-US" sz="1600" dirty="0"/>
                    </a:p>
                  </a:txBody>
                  <a:tcPr anchor="ctr"/>
                </a:tc>
              </a:tr>
              <a:tr h="370840">
                <a:tc vMerge="1">
                  <a:txBody>
                    <a:bodyPr/>
                    <a:lstStyle/>
                    <a:p>
                      <a:endParaRPr lang="en-US" sz="1600" dirty="0"/>
                    </a:p>
                  </a:txBody>
                  <a:tcPr anchor="ctr"/>
                </a:tc>
                <a:tc>
                  <a:txBody>
                    <a:bodyPr/>
                    <a:lstStyle/>
                    <a:p>
                      <a:r>
                        <a:rPr lang="en-US" sz="1600" dirty="0" smtClean="0"/>
                        <a:t>Supported Browser Versions</a:t>
                      </a:r>
                      <a:endParaRPr lang="en-US" sz="1600" dirty="0"/>
                    </a:p>
                  </a:txBody>
                  <a:tcPr anchor="ctr"/>
                </a:tc>
                <a:tc>
                  <a:txBody>
                    <a:bodyPr/>
                    <a:lstStyle/>
                    <a:p>
                      <a:r>
                        <a:rPr lang="en-US" sz="1600" dirty="0" smtClean="0"/>
                        <a:t>Edge</a:t>
                      </a:r>
                      <a:r>
                        <a:rPr lang="en-US" sz="1600" baseline="0" dirty="0" smtClean="0"/>
                        <a:t>: 80.0.361.66 (Chromium-based) or later</a:t>
                      </a:r>
                    </a:p>
                    <a:p>
                      <a:r>
                        <a:rPr lang="en-US" sz="1600" baseline="0" dirty="0" smtClean="0"/>
                        <a:t>Chrome: 71.0.3578 or later</a:t>
                      </a:r>
                    </a:p>
                    <a:p>
                      <a:r>
                        <a:rPr lang="en-US" sz="1600" dirty="0" smtClean="0"/>
                        <a:t>Firefox:</a:t>
                      </a:r>
                      <a:r>
                        <a:rPr lang="en-US" sz="1600" baseline="0" dirty="0" smtClean="0"/>
                        <a:t> 64.0.2 or later</a:t>
                      </a:r>
                    </a:p>
                    <a:p>
                      <a:r>
                        <a:rPr lang="en-US" sz="1600" dirty="0" smtClean="0"/>
                        <a:t>Safari: 12.0.2 or later</a:t>
                      </a:r>
                    </a:p>
                  </a:txBody>
                  <a:tcPr anchor="ctr"/>
                </a:tc>
              </a:tr>
              <a:tr h="370840">
                <a:tc vMerge="1">
                  <a:txBody>
                    <a:bodyPr/>
                    <a:lstStyle/>
                    <a:p>
                      <a:endParaRPr lang="en-US" sz="1600" dirty="0"/>
                    </a:p>
                  </a:txBody>
                  <a:tcPr anchor="ctr"/>
                </a:tc>
                <a:tc>
                  <a:txBody>
                    <a:bodyPr/>
                    <a:lstStyle/>
                    <a:p>
                      <a:r>
                        <a:rPr lang="en-US" sz="1600" dirty="0" smtClean="0"/>
                        <a:t>GPU</a:t>
                      </a:r>
                      <a:r>
                        <a:rPr lang="en-US" sz="1600" baseline="0" dirty="0" smtClean="0"/>
                        <a:t> Accelerated Video </a:t>
                      </a:r>
                      <a:r>
                        <a:rPr lang="en-US" sz="1600" dirty="0" smtClean="0"/>
                        <a:t>Export</a:t>
                      </a:r>
                      <a:endParaRPr lang="en-US" sz="1600" dirty="0"/>
                    </a:p>
                  </a:txBody>
                  <a:tcPr anchor="ctr"/>
                </a:tc>
                <a:tc>
                  <a:txBody>
                    <a:bodyPr/>
                    <a:lstStyle/>
                    <a:p>
                      <a:r>
                        <a:rPr lang="en-US" sz="1600" dirty="0" smtClean="0"/>
                        <a:t>Hardware</a:t>
                      </a:r>
                      <a:r>
                        <a:rPr lang="en-US" sz="1600" baseline="0" dirty="0" smtClean="0"/>
                        <a:t> accelerated fast video export under </a:t>
                      </a:r>
                      <a:r>
                        <a:rPr lang="en-US" sz="1600" baseline="0" dirty="0" err="1" smtClean="0"/>
                        <a:t>Nvidia</a:t>
                      </a:r>
                      <a:r>
                        <a:rPr lang="en-US" sz="1600" baseline="0" dirty="0" smtClean="0"/>
                        <a:t> and Intel platforms.</a:t>
                      </a:r>
                      <a:endParaRPr lang="en-US" sz="1600" dirty="0"/>
                    </a:p>
                  </a:txBody>
                  <a:tcPr anchor="ctr"/>
                </a:tc>
              </a:tr>
              <a:tr h="370840">
                <a:tc vMerge="1">
                  <a:txBody>
                    <a:bodyPr/>
                    <a:lstStyle/>
                    <a:p>
                      <a:endParaRPr lang="en-US" sz="1600" dirty="0"/>
                    </a:p>
                  </a:txBody>
                  <a:tcPr anchor="ctr"/>
                </a:tc>
                <a:tc>
                  <a:txBody>
                    <a:bodyPr/>
                    <a:lstStyle/>
                    <a:p>
                      <a:r>
                        <a:rPr lang="en-US" sz="1600" dirty="0" smtClean="0"/>
                        <a:t>Re-Focus</a:t>
                      </a:r>
                      <a:endParaRPr lang="en-US" sz="1600" dirty="0"/>
                    </a:p>
                  </a:txBody>
                  <a:tcPr anchor="ctr"/>
                </a:tc>
                <a:tc>
                  <a:txBody>
                    <a:bodyPr/>
                    <a:lstStyle/>
                    <a:p>
                      <a:r>
                        <a:rPr lang="en-US" sz="1600" dirty="0" smtClean="0"/>
                        <a:t>Trigger the</a:t>
                      </a:r>
                      <a:r>
                        <a:rPr lang="en-US" sz="1600" baseline="0" dirty="0" smtClean="0"/>
                        <a:t> re-focusing of the auto-focus cameras via NVR</a:t>
                      </a:r>
                      <a:endParaRPr lang="en-US" sz="1600" dirty="0"/>
                    </a:p>
                  </a:txBody>
                  <a:tcPr anchor="ctr"/>
                </a:tc>
              </a:tr>
              <a:tr h="370840">
                <a:tc vMerge="1">
                  <a:txBody>
                    <a:bodyPr/>
                    <a:lstStyle/>
                    <a:p>
                      <a:endParaRPr lang="en-US" sz="1600" dirty="0"/>
                    </a:p>
                  </a:txBody>
                  <a:tcPr anchor="ctr"/>
                </a:tc>
                <a:tc>
                  <a:txBody>
                    <a:bodyPr/>
                    <a:lstStyle/>
                    <a:p>
                      <a:r>
                        <a:rPr lang="en-US" sz="1600" dirty="0" smtClean="0"/>
                        <a:t>Live View</a:t>
                      </a:r>
                      <a:r>
                        <a:rPr lang="en-US" sz="1600" baseline="0" dirty="0" smtClean="0"/>
                        <a:t> Layouts</a:t>
                      </a:r>
                      <a:endParaRPr lang="en-US" sz="1600" dirty="0"/>
                    </a:p>
                  </a:txBody>
                  <a:tcPr anchor="ctr"/>
                </a:tc>
                <a:tc>
                  <a:txBody>
                    <a:bodyPr/>
                    <a:lstStyle/>
                    <a:p>
                      <a:r>
                        <a:rPr lang="en-US" sz="1600" dirty="0" smtClean="0"/>
                        <a:t>Added layouts: 9x9,</a:t>
                      </a:r>
                      <a:r>
                        <a:rPr lang="en-US" sz="1600" baseline="0" dirty="0" smtClean="0"/>
                        <a:t> 10x10 and 12x12</a:t>
                      </a:r>
                      <a:endParaRPr lang="en-US" sz="1600" dirty="0"/>
                    </a:p>
                  </a:txBody>
                  <a:tcPr anchor="ctr"/>
                </a:tc>
              </a:tr>
              <a:tr h="370840">
                <a:tc vMerge="1">
                  <a:txBody>
                    <a:bodyPr/>
                    <a:lstStyle/>
                    <a:p>
                      <a:endParaRPr lang="en-US" sz="1600" dirty="0"/>
                    </a:p>
                  </a:txBody>
                  <a:tcPr anchor="ctr"/>
                </a:tc>
                <a:tc>
                  <a:txBody>
                    <a:bodyPr/>
                    <a:lstStyle/>
                    <a:p>
                      <a:r>
                        <a:rPr lang="en-US" sz="1600" dirty="0" smtClean="0"/>
                        <a:t>High</a:t>
                      </a:r>
                      <a:r>
                        <a:rPr lang="en-US" sz="1600" baseline="0" dirty="0" smtClean="0"/>
                        <a:t> Speed Playback</a:t>
                      </a:r>
                      <a:endParaRPr lang="en-US" sz="1600" dirty="0"/>
                    </a:p>
                  </a:txBody>
                  <a:tcPr anchor="ctr"/>
                </a:tc>
                <a:tc>
                  <a:txBody>
                    <a:bodyPr/>
                    <a:lstStyle/>
                    <a:p>
                      <a:r>
                        <a:rPr lang="en-US" sz="1600" dirty="0" smtClean="0"/>
                        <a:t>Playback speed</a:t>
                      </a:r>
                      <a:r>
                        <a:rPr lang="en-US" sz="1600" baseline="0" dirty="0" smtClean="0"/>
                        <a:t> up to 256x</a:t>
                      </a:r>
                      <a:endParaRPr lang="en-US" sz="1600" dirty="0"/>
                    </a:p>
                  </a:txBody>
                  <a:tcPr anchor="ctr"/>
                </a:tc>
              </a:tr>
            </a:tbl>
          </a:graphicData>
        </a:graphic>
      </p:graphicFrame>
    </p:spTree>
    <p:extLst>
      <p:ext uri="{BB962C8B-B14F-4D97-AF65-F5344CB8AC3E}">
        <p14:creationId xmlns:p14="http://schemas.microsoft.com/office/powerpoint/2010/main" val="37058495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973449881"/>
              </p:ext>
            </p:extLst>
          </p:nvPr>
        </p:nvGraphicFramePr>
        <p:xfrm>
          <a:off x="460375" y="1306656"/>
          <a:ext cx="8288089" cy="5146040"/>
        </p:xfrm>
        <a:graphic>
          <a:graphicData uri="http://schemas.openxmlformats.org/drawingml/2006/table">
            <a:tbl>
              <a:tblPr firstRow="1" bandRow="1">
                <a:tableStyleId>{5940675A-B579-460E-94D1-54222C63F5DA}</a:tableStyleId>
              </a:tblPr>
              <a:tblGrid>
                <a:gridCol w="1851105"/>
                <a:gridCol w="1851105"/>
                <a:gridCol w="4585879"/>
              </a:tblGrid>
              <a:tr h="370840">
                <a:tc>
                  <a:txBody>
                    <a:bodyPr/>
                    <a:lstStyle/>
                    <a:p>
                      <a:r>
                        <a:rPr lang="en-US" sz="1600" b="1" dirty="0" smtClean="0"/>
                        <a:t>Category</a:t>
                      </a:r>
                      <a:endParaRPr lang="en-US" sz="1600" b="1" dirty="0"/>
                    </a:p>
                  </a:txBody>
                  <a:tcPr anchor="ctr">
                    <a:solidFill>
                      <a:schemeClr val="bg1">
                        <a:lumMod val="95000"/>
                      </a:schemeClr>
                    </a:solidFill>
                  </a:tcPr>
                </a:tc>
                <a:tc>
                  <a:txBody>
                    <a:bodyPr/>
                    <a:lstStyle/>
                    <a:p>
                      <a:r>
                        <a:rPr lang="en-US" sz="1600" b="1" dirty="0" smtClean="0"/>
                        <a:t>Feature</a:t>
                      </a:r>
                      <a:endParaRPr lang="en-US" sz="1600" b="1" dirty="0"/>
                    </a:p>
                  </a:txBody>
                  <a:tcPr anchor="ctr">
                    <a:solidFill>
                      <a:schemeClr val="bg1">
                        <a:lumMod val="95000"/>
                      </a:schemeClr>
                    </a:solidFill>
                  </a:tcPr>
                </a:tc>
                <a:tc>
                  <a:txBody>
                    <a:bodyPr/>
                    <a:lstStyle/>
                    <a:p>
                      <a:r>
                        <a:rPr lang="en-US" sz="1600" b="1" dirty="0" smtClean="0"/>
                        <a:t>Description</a:t>
                      </a:r>
                      <a:endParaRPr lang="en-US" sz="1600" b="1" dirty="0"/>
                    </a:p>
                  </a:txBody>
                  <a:tcPr anchor="ctr">
                    <a:solidFill>
                      <a:schemeClr val="bg1">
                        <a:lumMod val="95000"/>
                      </a:schemeClr>
                    </a:solidFill>
                  </a:tcPr>
                </a:tc>
              </a:tr>
              <a:tr h="370840">
                <a:tc rowSpan="3">
                  <a:txBody>
                    <a:bodyPr/>
                    <a:lstStyle/>
                    <a:p>
                      <a:r>
                        <a:rPr lang="en-US" sz="1600" dirty="0" smtClean="0"/>
                        <a:t>Security</a:t>
                      </a:r>
                      <a:endParaRPr lang="en-US" sz="1600" dirty="0"/>
                    </a:p>
                  </a:txBody>
                  <a:tcPr anchor="ctr"/>
                </a:tc>
                <a:tc>
                  <a:txBody>
                    <a:bodyPr/>
                    <a:lstStyle/>
                    <a:p>
                      <a:r>
                        <a:rPr lang="en-US" sz="1600" dirty="0" smtClean="0"/>
                        <a:t>HTTPs</a:t>
                      </a:r>
                      <a:endParaRPr lang="en-US" sz="1600" dirty="0"/>
                    </a:p>
                  </a:txBody>
                  <a:tcPr anchor="ctr"/>
                </a:tc>
                <a:tc>
                  <a:txBody>
                    <a:bodyPr/>
                    <a:lstStyle/>
                    <a:p>
                      <a:r>
                        <a:rPr lang="en-US" sz="1600" dirty="0" smtClean="0"/>
                        <a:t>Client</a:t>
                      </a:r>
                      <a:r>
                        <a:rPr lang="en-US" sz="1600" baseline="0" dirty="0" smtClean="0"/>
                        <a:t>-to-Server via HTTPs</a:t>
                      </a:r>
                    </a:p>
                    <a:p>
                      <a:r>
                        <a:rPr lang="en-US" sz="1600" baseline="0" dirty="0" smtClean="0"/>
                        <a:t>Server-to-Server via HTTPs</a:t>
                      </a:r>
                    </a:p>
                    <a:p>
                      <a:r>
                        <a:rPr lang="en-US" sz="1600" baseline="0" dirty="0" smtClean="0"/>
                        <a:t>Server-to-Camera via HTTPs</a:t>
                      </a:r>
                      <a:endParaRPr lang="en-US" sz="1600" dirty="0"/>
                    </a:p>
                  </a:txBody>
                  <a:tcPr anchor="ctr"/>
                </a:tc>
              </a:tr>
              <a:tr h="370840">
                <a:tc vMerge="1">
                  <a:txBody>
                    <a:bodyPr/>
                    <a:lstStyle/>
                    <a:p>
                      <a:endParaRPr lang="en-US" sz="1600" dirty="0"/>
                    </a:p>
                  </a:txBody>
                  <a:tcPr anchor="ctr"/>
                </a:tc>
                <a:tc>
                  <a:txBody>
                    <a:bodyPr/>
                    <a:lstStyle/>
                    <a:p>
                      <a:r>
                        <a:rPr lang="en-US" sz="1600" dirty="0" smtClean="0"/>
                        <a:t>Password Expiration</a:t>
                      </a:r>
                      <a:r>
                        <a:rPr lang="en-US" sz="1600" baseline="0" dirty="0" smtClean="0"/>
                        <a:t> Notification</a:t>
                      </a:r>
                      <a:endParaRPr lang="en-US" sz="1600" dirty="0"/>
                    </a:p>
                  </a:txBody>
                  <a:tcPr anchor="ctr"/>
                </a:tc>
                <a:tc>
                  <a:txBody>
                    <a:bodyPr/>
                    <a:lstStyle/>
                    <a:p>
                      <a:r>
                        <a:rPr lang="en-US" sz="1600" dirty="0" smtClean="0"/>
                        <a:t>If</a:t>
                      </a:r>
                      <a:r>
                        <a:rPr lang="en-US" sz="1600" baseline="0" dirty="0" smtClean="0"/>
                        <a:t> the password with the expiry date has been set for the user, then the user will get the warning message of the expiry when the due date is getting closer, via Workstation application.</a:t>
                      </a:r>
                      <a:endParaRPr lang="en-US" sz="1600" dirty="0"/>
                    </a:p>
                  </a:txBody>
                  <a:tcPr anchor="ctr"/>
                </a:tc>
              </a:tr>
              <a:tr h="370840">
                <a:tc vMerge="1">
                  <a:txBody>
                    <a:bodyPr/>
                    <a:lstStyle/>
                    <a:p>
                      <a:endParaRPr lang="en-US" sz="1600" dirty="0"/>
                    </a:p>
                  </a:txBody>
                  <a:tcPr anchor="ctr"/>
                </a:tc>
                <a:tc>
                  <a:txBody>
                    <a:bodyPr/>
                    <a:lstStyle/>
                    <a:p>
                      <a:r>
                        <a:rPr lang="en-US" sz="1600" dirty="0" smtClean="0"/>
                        <a:t>Whitelist of Client IP Addresses</a:t>
                      </a:r>
                      <a:endParaRPr lang="en-US" sz="1600" dirty="0"/>
                    </a:p>
                  </a:txBody>
                  <a:tcPr anchor="ctr"/>
                </a:tc>
                <a:tc>
                  <a:txBody>
                    <a:bodyPr/>
                    <a:lstStyle/>
                    <a:p>
                      <a:r>
                        <a:rPr lang="en-US" sz="1600" dirty="0" smtClean="0"/>
                        <a:t>The administrator of the NVR can define the list</a:t>
                      </a:r>
                      <a:r>
                        <a:rPr lang="en-US" sz="1600" baseline="0" dirty="0" smtClean="0"/>
                        <a:t> of permitted IP addresses which can be used to access the NVR.</a:t>
                      </a:r>
                      <a:endParaRPr lang="en-US" sz="1600" dirty="0"/>
                    </a:p>
                  </a:txBody>
                  <a:tcPr anchor="ctr"/>
                </a:tc>
              </a:tr>
              <a:tr h="370840">
                <a:tc rowSpan="5">
                  <a:txBody>
                    <a:bodyPr/>
                    <a:lstStyle/>
                    <a:p>
                      <a:r>
                        <a:rPr lang="en-US" sz="1600" dirty="0" smtClean="0"/>
                        <a:t>System Monitor </a:t>
                      </a:r>
                    </a:p>
                    <a:p>
                      <a:endParaRPr lang="en-US" sz="1600" dirty="0" smtClean="0"/>
                    </a:p>
                    <a:p>
                      <a:r>
                        <a:rPr lang="en-US" sz="1600" dirty="0" smtClean="0"/>
                        <a:t>(additional features)</a:t>
                      </a:r>
                      <a:endParaRPr lang="en-US" sz="1600" dirty="0"/>
                    </a:p>
                  </a:txBody>
                  <a:tcPr anchor="ctr"/>
                </a:tc>
                <a:tc>
                  <a:txBody>
                    <a:bodyPr/>
                    <a:lstStyle/>
                    <a:p>
                      <a:r>
                        <a:rPr lang="en-US" sz="1600" dirty="0" smtClean="0"/>
                        <a:t>GPU</a:t>
                      </a:r>
                      <a:endParaRPr lang="en-US" sz="1600" dirty="0"/>
                    </a:p>
                  </a:txBody>
                  <a:tcPr anchor="ctr"/>
                </a:tc>
                <a:tc>
                  <a:txBody>
                    <a:bodyPr/>
                    <a:lstStyle/>
                    <a:p>
                      <a:r>
                        <a:rPr lang="en-US" sz="1600" dirty="0" smtClean="0"/>
                        <a:t>GPU</a:t>
                      </a:r>
                      <a:r>
                        <a:rPr lang="en-US" sz="1600" baseline="0" dirty="0" smtClean="0"/>
                        <a:t> loading detection (Workstation only)</a:t>
                      </a:r>
                      <a:endParaRPr lang="en-US" sz="1600" dirty="0"/>
                    </a:p>
                  </a:txBody>
                  <a:tcPr anchor="ctr"/>
                </a:tc>
              </a:tr>
              <a:tr h="370840">
                <a:tc vMerge="1">
                  <a:txBody>
                    <a:bodyPr/>
                    <a:lstStyle/>
                    <a:p>
                      <a:endParaRPr lang="en-US" sz="1600" dirty="0"/>
                    </a:p>
                  </a:txBody>
                  <a:tcPr anchor="ctr"/>
                </a:tc>
                <a:tc>
                  <a:txBody>
                    <a:bodyPr/>
                    <a:lstStyle/>
                    <a:p>
                      <a:r>
                        <a:rPr lang="en-US" sz="1600" dirty="0" smtClean="0"/>
                        <a:t>Memory</a:t>
                      </a:r>
                      <a:endParaRPr lang="en-US" sz="1600" dirty="0"/>
                    </a:p>
                  </a:txBody>
                  <a:tcPr anchor="ctr"/>
                </a:tc>
                <a:tc>
                  <a:txBody>
                    <a:bodyPr/>
                    <a:lstStyle/>
                    <a:p>
                      <a:r>
                        <a:rPr lang="en-US" sz="1600" dirty="0" smtClean="0"/>
                        <a:t>Memory limit exceeded</a:t>
                      </a:r>
                      <a:r>
                        <a:rPr lang="en-US" sz="1600" baseline="0" dirty="0" smtClean="0"/>
                        <a:t> (Server PC, media server, schedule service)</a:t>
                      </a:r>
                      <a:endParaRPr lang="en-US" sz="1600" dirty="0"/>
                    </a:p>
                  </a:txBody>
                  <a:tcPr anchor="ctr"/>
                </a:tc>
              </a:tr>
              <a:tr h="370840">
                <a:tc vMerge="1">
                  <a:txBody>
                    <a:bodyPr/>
                    <a:lstStyle/>
                    <a:p>
                      <a:endParaRPr lang="en-US" sz="1600" dirty="0"/>
                    </a:p>
                  </a:txBody>
                  <a:tcPr anchor="ctr"/>
                </a:tc>
                <a:tc>
                  <a:txBody>
                    <a:bodyPr/>
                    <a:lstStyle/>
                    <a:p>
                      <a:r>
                        <a:rPr lang="en-US" sz="1600" dirty="0" smtClean="0"/>
                        <a:t>Network</a:t>
                      </a:r>
                      <a:endParaRPr lang="en-US" sz="1600" dirty="0"/>
                    </a:p>
                  </a:txBody>
                  <a:tcPr anchor="ctr"/>
                </a:tc>
                <a:tc>
                  <a:txBody>
                    <a:bodyPr/>
                    <a:lstStyle/>
                    <a:p>
                      <a:r>
                        <a:rPr lang="en-US" sz="1600" dirty="0" smtClean="0"/>
                        <a:t>Network interface usage</a:t>
                      </a:r>
                      <a:r>
                        <a:rPr lang="en-US" sz="1600" baseline="0" dirty="0" smtClean="0"/>
                        <a:t> (in/out rate) (Server PC)</a:t>
                      </a:r>
                      <a:endParaRPr lang="en-US" sz="1600" dirty="0"/>
                    </a:p>
                  </a:txBody>
                  <a:tcPr anchor="ctr"/>
                </a:tc>
              </a:tr>
              <a:tr h="370840">
                <a:tc vMerge="1">
                  <a:txBody>
                    <a:bodyPr/>
                    <a:lstStyle/>
                    <a:p>
                      <a:endParaRPr lang="en-US" sz="1600" dirty="0"/>
                    </a:p>
                  </a:txBody>
                  <a:tcPr anchor="ctr"/>
                </a:tc>
                <a:tc>
                  <a:txBody>
                    <a:bodyPr/>
                    <a:lstStyle/>
                    <a:p>
                      <a:r>
                        <a:rPr lang="en-US" sz="1600" dirty="0" smtClean="0"/>
                        <a:t>Disk</a:t>
                      </a:r>
                      <a:endParaRPr lang="en-US" sz="1600" dirty="0"/>
                    </a:p>
                  </a:txBody>
                  <a:tcPr anchor="ctr"/>
                </a:tc>
                <a:tc>
                  <a:txBody>
                    <a:bodyPr/>
                    <a:lstStyle/>
                    <a:p>
                      <a:r>
                        <a:rPr lang="en-US" sz="1600" dirty="0" smtClean="0"/>
                        <a:t>Camera;</a:t>
                      </a:r>
                      <a:r>
                        <a:rPr lang="en-US" sz="1600" baseline="0" dirty="0" smtClean="0"/>
                        <a:t> Server: S.M.A.R.T failure, S.M.A.R.T. normal</a:t>
                      </a:r>
                      <a:endParaRPr lang="en-US" sz="1600" dirty="0"/>
                    </a:p>
                  </a:txBody>
                  <a:tcPr anchor="ctr"/>
                </a:tc>
              </a:tr>
              <a:tr h="370840">
                <a:tc vMerge="1">
                  <a:txBody>
                    <a:bodyPr/>
                    <a:lstStyle/>
                    <a:p>
                      <a:endParaRPr lang="en-US" sz="1600" dirty="0"/>
                    </a:p>
                  </a:txBody>
                  <a:tcPr anchor="ctr"/>
                </a:tc>
                <a:tc>
                  <a:txBody>
                    <a:bodyPr/>
                    <a:lstStyle/>
                    <a:p>
                      <a:r>
                        <a:rPr lang="en-US" sz="1600" dirty="0" smtClean="0"/>
                        <a:t>CPU</a:t>
                      </a:r>
                      <a:endParaRPr lang="en-US" sz="1600" dirty="0"/>
                    </a:p>
                  </a:txBody>
                  <a:tcPr anchor="ctr"/>
                </a:tc>
                <a:tc>
                  <a:txBody>
                    <a:bodyPr/>
                    <a:lstStyle/>
                    <a:p>
                      <a:r>
                        <a:rPr lang="en-US" sz="1600" dirty="0" smtClean="0"/>
                        <a:t>CPU limit exceeded (Media server, schedule service)</a:t>
                      </a:r>
                      <a:endParaRPr lang="en-US" sz="1600" dirty="0"/>
                    </a:p>
                  </a:txBody>
                  <a:tcPr anchor="ctr"/>
                </a:tc>
              </a:tr>
            </a:tbl>
          </a:graphicData>
        </a:graphic>
      </p:graphicFrame>
    </p:spTree>
    <p:extLst>
      <p:ext uri="{BB962C8B-B14F-4D97-AF65-F5344CB8AC3E}">
        <p14:creationId xmlns:p14="http://schemas.microsoft.com/office/powerpoint/2010/main" val="17027478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319170971"/>
              </p:ext>
            </p:extLst>
          </p:nvPr>
        </p:nvGraphicFramePr>
        <p:xfrm>
          <a:off x="460375" y="1306656"/>
          <a:ext cx="8288089" cy="4277360"/>
        </p:xfrm>
        <a:graphic>
          <a:graphicData uri="http://schemas.openxmlformats.org/drawingml/2006/table">
            <a:tbl>
              <a:tblPr firstRow="1" bandRow="1">
                <a:tableStyleId>{5940675A-B579-460E-94D1-54222C63F5DA}</a:tableStyleId>
              </a:tblPr>
              <a:tblGrid>
                <a:gridCol w="1851105"/>
                <a:gridCol w="1851105"/>
                <a:gridCol w="4585879"/>
              </a:tblGrid>
              <a:tr h="370840">
                <a:tc>
                  <a:txBody>
                    <a:bodyPr/>
                    <a:lstStyle/>
                    <a:p>
                      <a:r>
                        <a:rPr lang="en-US" sz="1600" b="1" dirty="0" smtClean="0"/>
                        <a:t>Category</a:t>
                      </a:r>
                      <a:endParaRPr lang="en-US" sz="1600" b="1" dirty="0"/>
                    </a:p>
                  </a:txBody>
                  <a:tcPr anchor="ctr">
                    <a:solidFill>
                      <a:schemeClr val="bg1">
                        <a:lumMod val="95000"/>
                      </a:schemeClr>
                    </a:solidFill>
                  </a:tcPr>
                </a:tc>
                <a:tc>
                  <a:txBody>
                    <a:bodyPr/>
                    <a:lstStyle/>
                    <a:p>
                      <a:r>
                        <a:rPr lang="en-US" sz="1600" b="1" dirty="0" smtClean="0"/>
                        <a:t>Feature</a:t>
                      </a:r>
                      <a:endParaRPr lang="en-US" sz="1600" b="1" dirty="0"/>
                    </a:p>
                  </a:txBody>
                  <a:tcPr anchor="ctr">
                    <a:solidFill>
                      <a:schemeClr val="bg1">
                        <a:lumMod val="95000"/>
                      </a:schemeClr>
                    </a:solidFill>
                  </a:tcPr>
                </a:tc>
                <a:tc>
                  <a:txBody>
                    <a:bodyPr/>
                    <a:lstStyle/>
                    <a:p>
                      <a:r>
                        <a:rPr lang="en-US" sz="1600" b="1" dirty="0" smtClean="0"/>
                        <a:t>Description</a:t>
                      </a:r>
                      <a:endParaRPr lang="en-US" sz="1600" b="1" dirty="0"/>
                    </a:p>
                  </a:txBody>
                  <a:tcPr anchor="ctr">
                    <a:solidFill>
                      <a:schemeClr val="bg1">
                        <a:lumMod val="95000"/>
                      </a:schemeClr>
                    </a:solidFill>
                  </a:tcPr>
                </a:tc>
              </a:tr>
              <a:tr h="370840">
                <a:tc>
                  <a:txBody>
                    <a:bodyPr/>
                    <a:lstStyle/>
                    <a:p>
                      <a:r>
                        <a:rPr lang="en-US" sz="1600" dirty="0" smtClean="0"/>
                        <a:t>Streaming</a:t>
                      </a:r>
                      <a:endParaRPr lang="en-US" sz="1600" dirty="0"/>
                    </a:p>
                  </a:txBody>
                  <a:tcPr anchor="ctr"/>
                </a:tc>
                <a:tc>
                  <a:txBody>
                    <a:bodyPr/>
                    <a:lstStyle/>
                    <a:p>
                      <a:r>
                        <a:rPr lang="en-US" sz="1600" dirty="0" smtClean="0"/>
                        <a:t>RTSP Streaming</a:t>
                      </a:r>
                      <a:endParaRPr lang="en-US" sz="1600" dirty="0"/>
                    </a:p>
                  </a:txBody>
                  <a:tcPr anchor="ctr"/>
                </a:tc>
                <a:tc>
                  <a:txBody>
                    <a:bodyPr/>
                    <a:lstStyle/>
                    <a:p>
                      <a:r>
                        <a:rPr lang="en-US" sz="1600" dirty="0" smtClean="0"/>
                        <a:t>RTSP/TCP Streaming Output</a:t>
                      </a:r>
                    </a:p>
                  </a:txBody>
                  <a:tcPr anchor="ctr"/>
                </a:tc>
              </a:tr>
              <a:tr h="370840">
                <a:tc>
                  <a:txBody>
                    <a:bodyPr/>
                    <a:lstStyle/>
                    <a:p>
                      <a:r>
                        <a:rPr lang="en-US" sz="1600" dirty="0" smtClean="0"/>
                        <a:t>User</a:t>
                      </a:r>
                      <a:r>
                        <a:rPr lang="en-US" sz="1600" baseline="0" dirty="0" smtClean="0"/>
                        <a:t> Management</a:t>
                      </a:r>
                      <a:endParaRPr lang="en-US" sz="1600" dirty="0"/>
                    </a:p>
                  </a:txBody>
                  <a:tcPr anchor="ctr"/>
                </a:tc>
                <a:tc>
                  <a:txBody>
                    <a:bodyPr/>
                    <a:lstStyle/>
                    <a:p>
                      <a:r>
                        <a:rPr lang="en-US" sz="1600" dirty="0" smtClean="0"/>
                        <a:t>Active</a:t>
                      </a:r>
                      <a:r>
                        <a:rPr lang="en-US" sz="1600" baseline="0" dirty="0" smtClean="0"/>
                        <a:t> Directory Filtering</a:t>
                      </a:r>
                      <a:endParaRPr lang="en-US" sz="1600" dirty="0"/>
                    </a:p>
                  </a:txBody>
                  <a:tcPr anchor="ctr"/>
                </a:tc>
                <a:tc>
                  <a:txBody>
                    <a:bodyPr/>
                    <a:lstStyle/>
                    <a:p>
                      <a:r>
                        <a:rPr lang="en-US" sz="1600" dirty="0" smtClean="0"/>
                        <a:t>The large Active Directory databases may contain thousands</a:t>
                      </a:r>
                      <a:r>
                        <a:rPr lang="en-US" sz="1600" baseline="0" dirty="0" smtClean="0"/>
                        <a:t> of names. To quickly find the needed name from the list in order to add it as the NVR user, the convenient keyword-based filters have been added. </a:t>
                      </a:r>
                      <a:endParaRPr lang="en-US" sz="1600" dirty="0"/>
                    </a:p>
                  </a:txBody>
                  <a:tcPr anchor="ctr"/>
                </a:tc>
              </a:tr>
              <a:tr h="370840">
                <a:tc>
                  <a:txBody>
                    <a:bodyPr/>
                    <a:lstStyle/>
                    <a:p>
                      <a:r>
                        <a:rPr lang="en-US" sz="1600" dirty="0" smtClean="0"/>
                        <a:t>Device Management</a:t>
                      </a:r>
                      <a:endParaRPr lang="en-US" sz="1600" dirty="0"/>
                    </a:p>
                  </a:txBody>
                  <a:tcPr anchor="ctr"/>
                </a:tc>
                <a:tc>
                  <a:txBody>
                    <a:bodyPr/>
                    <a:lstStyle/>
                    <a:p>
                      <a:r>
                        <a:rPr lang="en-US" sz="1600" dirty="0" smtClean="0"/>
                        <a:t>Devices</a:t>
                      </a:r>
                      <a:r>
                        <a:rPr lang="en-US" sz="1600" baseline="0" dirty="0" smtClean="0"/>
                        <a:t> Grouping</a:t>
                      </a:r>
                      <a:endParaRPr lang="en-US" sz="1600" dirty="0"/>
                    </a:p>
                  </a:txBody>
                  <a:tcPr anchor="ctr"/>
                </a:tc>
                <a:tc>
                  <a:txBody>
                    <a:bodyPr/>
                    <a:lstStyle/>
                    <a:p>
                      <a:r>
                        <a:rPr lang="en-US" sz="1600" dirty="0" smtClean="0"/>
                        <a:t>The devices can be pre-grouped</a:t>
                      </a:r>
                      <a:r>
                        <a:rPr lang="en-US" sz="1600" baseline="0" dirty="0" smtClean="0"/>
                        <a:t> for efficient permission and view management.</a:t>
                      </a:r>
                      <a:endParaRPr lang="en-US" sz="1600" dirty="0"/>
                    </a:p>
                  </a:txBody>
                  <a:tcPr anchor="ctr"/>
                </a:tc>
              </a:tr>
              <a:tr h="370840">
                <a:tc rowSpan="2">
                  <a:txBody>
                    <a:bodyPr/>
                    <a:lstStyle/>
                    <a:p>
                      <a:r>
                        <a:rPr lang="en-US" sz="1600" dirty="0" smtClean="0"/>
                        <a:t>Integration</a:t>
                      </a:r>
                      <a:endParaRPr lang="en-US" sz="1600" dirty="0"/>
                    </a:p>
                  </a:txBody>
                  <a:tcPr anchor="ctr"/>
                </a:tc>
                <a:tc>
                  <a:txBody>
                    <a:bodyPr/>
                    <a:lstStyle/>
                    <a:p>
                      <a:r>
                        <a:rPr lang="en-US" sz="1600" dirty="0" smtClean="0"/>
                        <a:t>Snapshots</a:t>
                      </a:r>
                      <a:r>
                        <a:rPr lang="en-US" sz="1600" baseline="0" dirty="0" smtClean="0"/>
                        <a:t> to Line Messenger</a:t>
                      </a:r>
                      <a:endParaRPr lang="en-US" sz="1600" dirty="0"/>
                    </a:p>
                  </a:txBody>
                  <a:tcPr anchor="ctr"/>
                </a:tc>
                <a:tc>
                  <a:txBody>
                    <a:bodyPr/>
                    <a:lstStyle/>
                    <a:p>
                      <a:r>
                        <a:rPr lang="en-US" sz="1600" dirty="0" smtClean="0"/>
                        <a:t>The NVR</a:t>
                      </a:r>
                      <a:r>
                        <a:rPr lang="en-US" sz="1600" baseline="0" dirty="0" smtClean="0"/>
                        <a:t> server’s event hander can be configured to send messages with the snapshots to the Line Messenger using Line Notify API.</a:t>
                      </a:r>
                      <a:endParaRPr lang="en-US" sz="1600" dirty="0"/>
                    </a:p>
                  </a:txBody>
                  <a:tcPr anchor="ctr"/>
                </a:tc>
              </a:tr>
              <a:tr h="370840">
                <a:tc vMerge="1">
                  <a:txBody>
                    <a:bodyPr/>
                    <a:lstStyle/>
                    <a:p>
                      <a:endParaRPr lang="en-US" sz="1600" dirty="0"/>
                    </a:p>
                  </a:txBody>
                  <a:tcPr anchor="ctr"/>
                </a:tc>
                <a:tc>
                  <a:txBody>
                    <a:bodyPr/>
                    <a:lstStyle/>
                    <a:p>
                      <a:r>
                        <a:rPr lang="en-US" sz="1600" dirty="0" smtClean="0"/>
                        <a:t>Access Control Integration with Open Options</a:t>
                      </a:r>
                      <a:endParaRPr lang="en-US" sz="1600" dirty="0"/>
                    </a:p>
                  </a:txBody>
                  <a:tcPr anchor="ctr"/>
                </a:tc>
                <a:tc>
                  <a:txBody>
                    <a:bodyPr/>
                    <a:lstStyle/>
                    <a:p>
                      <a:r>
                        <a:rPr lang="en-US" sz="1600" dirty="0" smtClean="0"/>
                        <a:t>Receive event messages (via NVR plug-in), open and close door (via</a:t>
                      </a:r>
                      <a:r>
                        <a:rPr lang="en-US" sz="1600" baseline="0" dirty="0" smtClean="0"/>
                        <a:t> NVR plug-in)</a:t>
                      </a:r>
                      <a:endParaRPr lang="en-US" sz="1600" dirty="0"/>
                    </a:p>
                  </a:txBody>
                  <a:tcPr anchor="ctr"/>
                </a:tc>
              </a:tr>
            </a:tbl>
          </a:graphicData>
        </a:graphic>
      </p:graphicFrame>
    </p:spTree>
    <p:extLst>
      <p:ext uri="{BB962C8B-B14F-4D97-AF65-F5344CB8AC3E}">
        <p14:creationId xmlns:p14="http://schemas.microsoft.com/office/powerpoint/2010/main" val="30946083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download.acti.com/corpweb/DownloadCenter/Ajax/MakeThumbImage.ashx?t=%5b%22Product+Images%22%5d&amp;p=%5b%22PMAX-0345%22%5d&amp;tDef=%5b%22Coming+Soon%22%5d&amp;ext=png&amp;maxWidth=240&amp;toext=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https://download.acti.com/corpweb/DownloadCenter/Ajax/MakeThumbImage.ashx?t=%5b%22Product+Images%22%5d&amp;p=%5b%22PMAX-0345%22%5d&amp;tDef=%5b%22Coming+Soon%22%5d&amp;ext=png&amp;maxWidth=240&amp;toext=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https://download.acti.com/corpweb/DownloadCenter/Ajax/MakeThumbImage.ashx?t=%5b%22Product+Images%22%5d&amp;p=%5b%22PMAX-0345%22%5d&amp;tDef=%5b%22Coming+Soon%22%5d&amp;ext=png&amp;maxWidth=240&amp;toext=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8" descr="https://download.acti.com/corpweb/DownloadCenter/Ajax/MakeThumbImage.ashx?t=%5b%22Product+Images%22%5d&amp;p=%5b%22PMAX-0346%22%5d&amp;tDef=%5b%22Coming+Soon%22%5d&amp;ext=png&amp;maxWidth=240&amp;toext=pn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3" name="Table 2"/>
          <p:cNvGraphicFramePr>
            <a:graphicFrameLocks noGrp="1"/>
          </p:cNvGraphicFramePr>
          <p:nvPr>
            <p:extLst>
              <p:ext uri="{D42A27DB-BD31-4B8C-83A1-F6EECF244321}">
                <p14:modId xmlns:p14="http://schemas.microsoft.com/office/powerpoint/2010/main" val="3017792002"/>
              </p:ext>
            </p:extLst>
          </p:nvPr>
        </p:nvGraphicFramePr>
        <p:xfrm>
          <a:off x="460375" y="1306656"/>
          <a:ext cx="8288089" cy="3302000"/>
        </p:xfrm>
        <a:graphic>
          <a:graphicData uri="http://schemas.openxmlformats.org/drawingml/2006/table">
            <a:tbl>
              <a:tblPr firstRow="1" bandRow="1">
                <a:tableStyleId>{5940675A-B579-460E-94D1-54222C63F5DA}</a:tableStyleId>
              </a:tblPr>
              <a:tblGrid>
                <a:gridCol w="1851105"/>
                <a:gridCol w="1851105"/>
                <a:gridCol w="4585879"/>
              </a:tblGrid>
              <a:tr h="370840">
                <a:tc>
                  <a:txBody>
                    <a:bodyPr/>
                    <a:lstStyle/>
                    <a:p>
                      <a:r>
                        <a:rPr lang="en-US" sz="1600" b="1" dirty="0" smtClean="0"/>
                        <a:t>Category</a:t>
                      </a:r>
                      <a:endParaRPr lang="en-US" sz="1600" b="1" dirty="0"/>
                    </a:p>
                  </a:txBody>
                  <a:tcPr anchor="ctr">
                    <a:solidFill>
                      <a:schemeClr val="bg1">
                        <a:lumMod val="95000"/>
                      </a:schemeClr>
                    </a:solidFill>
                  </a:tcPr>
                </a:tc>
                <a:tc>
                  <a:txBody>
                    <a:bodyPr/>
                    <a:lstStyle/>
                    <a:p>
                      <a:r>
                        <a:rPr lang="en-US" sz="1600" b="1" dirty="0" smtClean="0"/>
                        <a:t>Feature</a:t>
                      </a:r>
                      <a:endParaRPr lang="en-US" sz="1600" b="1" dirty="0"/>
                    </a:p>
                  </a:txBody>
                  <a:tcPr anchor="ctr">
                    <a:solidFill>
                      <a:schemeClr val="bg1">
                        <a:lumMod val="95000"/>
                      </a:schemeClr>
                    </a:solidFill>
                  </a:tcPr>
                </a:tc>
                <a:tc>
                  <a:txBody>
                    <a:bodyPr/>
                    <a:lstStyle/>
                    <a:p>
                      <a:r>
                        <a:rPr lang="en-US" sz="1600" b="1" dirty="0" smtClean="0"/>
                        <a:t>Description</a:t>
                      </a:r>
                      <a:endParaRPr lang="en-US" sz="1600" b="1" dirty="0"/>
                    </a:p>
                  </a:txBody>
                  <a:tcPr anchor="ctr">
                    <a:solidFill>
                      <a:schemeClr val="bg1">
                        <a:lumMod val="95000"/>
                      </a:schemeClr>
                    </a:solidFill>
                  </a:tcPr>
                </a:tc>
              </a:tr>
              <a:tr h="370840">
                <a:tc rowSpan="5">
                  <a:txBody>
                    <a:bodyPr/>
                    <a:lstStyle/>
                    <a:p>
                      <a:r>
                        <a:rPr lang="en-US" sz="1600" dirty="0" smtClean="0"/>
                        <a:t>ONVIF-related</a:t>
                      </a:r>
                      <a:r>
                        <a:rPr lang="en-US" sz="1600" baseline="0" dirty="0" smtClean="0"/>
                        <a:t> enhancements</a:t>
                      </a:r>
                      <a:endParaRPr lang="en-US" sz="1600" dirty="0"/>
                    </a:p>
                  </a:txBody>
                  <a:tcPr anchor="ctr"/>
                </a:tc>
                <a:tc>
                  <a:txBody>
                    <a:bodyPr/>
                    <a:lstStyle/>
                    <a:p>
                      <a:r>
                        <a:rPr lang="en-US" sz="1600" dirty="0" smtClean="0"/>
                        <a:t>Edge Storage</a:t>
                      </a:r>
                      <a:r>
                        <a:rPr lang="en-US" sz="1600" baseline="0" dirty="0" smtClean="0"/>
                        <a:t> Retrieval</a:t>
                      </a:r>
                      <a:endParaRPr lang="en-US" sz="1600" dirty="0"/>
                    </a:p>
                  </a:txBody>
                  <a:tcPr anchor="ctr"/>
                </a:tc>
                <a:tc>
                  <a:txBody>
                    <a:bodyPr/>
                    <a:lstStyle/>
                    <a:p>
                      <a:r>
                        <a:rPr lang="en-US" sz="1600" dirty="0" smtClean="0"/>
                        <a:t>The</a:t>
                      </a:r>
                      <a:r>
                        <a:rPr lang="en-US" sz="1600" baseline="0" dirty="0" smtClean="0"/>
                        <a:t> NVR r</a:t>
                      </a:r>
                      <a:r>
                        <a:rPr lang="en-US" sz="1600" dirty="0" smtClean="0"/>
                        <a:t>etrieves the video recordings from the camera’s on-board storage (MicroSD) upon the recovery of the network connection,</a:t>
                      </a:r>
                      <a:r>
                        <a:rPr lang="en-US" sz="1600" baseline="0" dirty="0" smtClean="0"/>
                        <a:t> via ONVIF.</a:t>
                      </a:r>
                      <a:endParaRPr lang="en-US" sz="1600" dirty="0"/>
                    </a:p>
                  </a:txBody>
                  <a:tcPr anchor="ctr"/>
                </a:tc>
              </a:tr>
              <a:tr h="370840">
                <a:tc vMerge="1">
                  <a:txBody>
                    <a:bodyPr/>
                    <a:lstStyle/>
                    <a:p>
                      <a:endParaRPr lang="en-US" sz="1600" dirty="0"/>
                    </a:p>
                  </a:txBody>
                  <a:tcPr/>
                </a:tc>
                <a:tc>
                  <a:txBody>
                    <a:bodyPr/>
                    <a:lstStyle/>
                    <a:p>
                      <a:r>
                        <a:rPr lang="en-US" sz="1600" dirty="0" smtClean="0"/>
                        <a:t>OSD Settings Removal</a:t>
                      </a:r>
                      <a:endParaRPr lang="en-US" sz="1600" dirty="0"/>
                    </a:p>
                  </a:txBody>
                  <a:tcPr anchor="ctr"/>
                </a:tc>
                <a:tc>
                  <a:txBody>
                    <a:bodyPr/>
                    <a:lstStyle/>
                    <a:p>
                      <a:r>
                        <a:rPr lang="en-US" sz="1600" dirty="0" smtClean="0"/>
                        <a:t>The OSD setting scan be removed via</a:t>
                      </a:r>
                      <a:r>
                        <a:rPr lang="en-US" sz="1600" baseline="0" dirty="0" smtClean="0"/>
                        <a:t> ONVIF protocol.</a:t>
                      </a:r>
                      <a:endParaRPr lang="en-US" sz="1600" dirty="0"/>
                    </a:p>
                  </a:txBody>
                  <a:tcPr anchor="ctr"/>
                </a:tc>
              </a:tr>
              <a:tr h="370840">
                <a:tc vMerge="1">
                  <a:txBody>
                    <a:bodyPr/>
                    <a:lstStyle/>
                    <a:p>
                      <a:endParaRPr lang="en-US" sz="1600" dirty="0"/>
                    </a:p>
                  </a:txBody>
                  <a:tcPr/>
                </a:tc>
                <a:tc>
                  <a:txBody>
                    <a:bodyPr/>
                    <a:lstStyle/>
                    <a:p>
                      <a:r>
                        <a:rPr lang="en-US" sz="1600" dirty="0" smtClean="0"/>
                        <a:t>Remote</a:t>
                      </a:r>
                      <a:r>
                        <a:rPr lang="en-US" sz="1600" baseline="0" dirty="0" smtClean="0"/>
                        <a:t> Focus via NVR Client</a:t>
                      </a:r>
                      <a:endParaRPr lang="en-US" sz="1600" dirty="0"/>
                    </a:p>
                  </a:txBody>
                  <a:tcPr anchor="ctr"/>
                </a:tc>
                <a:tc>
                  <a:txBody>
                    <a:bodyPr/>
                    <a:lstStyle/>
                    <a:p>
                      <a:r>
                        <a:rPr lang="en-US" sz="1600" dirty="0" smtClean="0"/>
                        <a:t>Focusing</a:t>
                      </a:r>
                      <a:r>
                        <a:rPr lang="en-US" sz="1600" baseline="0" dirty="0" smtClean="0"/>
                        <a:t> near or far, via ONVIF.</a:t>
                      </a:r>
                      <a:endParaRPr lang="en-US" sz="1600" dirty="0"/>
                    </a:p>
                  </a:txBody>
                  <a:tcPr anchor="ctr"/>
                </a:tc>
              </a:tr>
              <a:tr h="370840">
                <a:tc vMerge="1">
                  <a:txBody>
                    <a:bodyPr/>
                    <a:lstStyle/>
                    <a:p>
                      <a:endParaRPr lang="en-US" sz="1600" dirty="0"/>
                    </a:p>
                  </a:txBody>
                  <a:tcPr anchor="ctr"/>
                </a:tc>
                <a:tc>
                  <a:txBody>
                    <a:bodyPr/>
                    <a:lstStyle/>
                    <a:p>
                      <a:r>
                        <a:rPr lang="en-US" sz="1600" dirty="0" smtClean="0"/>
                        <a:t>Copy Settings</a:t>
                      </a:r>
                      <a:endParaRPr lang="en-US" sz="1600" dirty="0"/>
                    </a:p>
                  </a:txBody>
                  <a:tcPr anchor="ctr"/>
                </a:tc>
                <a:tc>
                  <a:txBody>
                    <a:bodyPr/>
                    <a:lstStyle/>
                    <a:p>
                      <a:r>
                        <a:rPr lang="en-US" sz="1600" dirty="0" smtClean="0"/>
                        <a:t>Copy function for camera settings, including Media and Motion Detection settings via</a:t>
                      </a:r>
                      <a:r>
                        <a:rPr lang="en-US" sz="1600" baseline="0" dirty="0" smtClean="0"/>
                        <a:t> ONVIF.</a:t>
                      </a:r>
                      <a:endParaRPr lang="en-US" sz="1600" dirty="0"/>
                    </a:p>
                  </a:txBody>
                  <a:tcPr anchor="ctr"/>
                </a:tc>
              </a:tr>
              <a:tr h="370840">
                <a:tc vMerge="1">
                  <a:txBody>
                    <a:bodyPr/>
                    <a:lstStyle/>
                    <a:p>
                      <a:endParaRPr lang="en-US" sz="1600" dirty="0"/>
                    </a:p>
                  </a:txBody>
                  <a:tcPr anchor="ctr"/>
                </a:tc>
                <a:tc>
                  <a:txBody>
                    <a:bodyPr/>
                    <a:lstStyle/>
                    <a:p>
                      <a:r>
                        <a:rPr lang="en-US" sz="1600" dirty="0" smtClean="0"/>
                        <a:t>Motion</a:t>
                      </a:r>
                      <a:r>
                        <a:rPr lang="en-US" sz="1600" baseline="0" dirty="0" smtClean="0"/>
                        <a:t> Setup</a:t>
                      </a:r>
                      <a:endParaRPr lang="en-US" sz="1600" dirty="0"/>
                    </a:p>
                  </a:txBody>
                  <a:tcPr anchor="ctr"/>
                </a:tc>
                <a:tc>
                  <a:txBody>
                    <a:bodyPr/>
                    <a:lstStyle/>
                    <a:p>
                      <a:r>
                        <a:rPr lang="en-US" sz="1600" dirty="0" smtClean="0"/>
                        <a:t>Cell motion detection setup via ONVIF.</a:t>
                      </a:r>
                      <a:endParaRPr lang="en-US" sz="1600" dirty="0"/>
                    </a:p>
                  </a:txBody>
                  <a:tcPr anchor="ctr"/>
                </a:tc>
              </a:tr>
            </a:tbl>
          </a:graphicData>
        </a:graphic>
      </p:graphicFrame>
    </p:spTree>
    <p:extLst>
      <p:ext uri="{BB962C8B-B14F-4D97-AF65-F5344CB8AC3E}">
        <p14:creationId xmlns:p14="http://schemas.microsoft.com/office/powerpoint/2010/main" val="231807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smtClean="0">
                <a:solidFill>
                  <a:schemeClr val="tx2">
                    <a:lumMod val="60000"/>
                    <a:lumOff val="40000"/>
                  </a:schemeClr>
                </a:solidFill>
              </a:rPr>
              <a:t>Lite Web Client Introduction</a:t>
            </a:r>
            <a:endParaRPr lang="en-US" sz="3200" b="1" dirty="0">
              <a:solidFill>
                <a:schemeClr val="tx2">
                  <a:lumMod val="60000"/>
                  <a:lumOff val="40000"/>
                </a:schemeClr>
              </a:solidFill>
            </a:endParaRPr>
          </a:p>
        </p:txBody>
      </p:sp>
      <p:sp>
        <p:nvSpPr>
          <p:cNvPr id="4" name="TextBox 3"/>
          <p:cNvSpPr txBox="1"/>
          <p:nvPr/>
        </p:nvSpPr>
        <p:spPr>
          <a:xfrm>
            <a:off x="395536" y="2056780"/>
            <a:ext cx="8208912" cy="1754326"/>
          </a:xfrm>
          <a:prstGeom prst="rect">
            <a:avLst/>
          </a:prstGeom>
          <a:solidFill>
            <a:schemeClr val="accent3">
              <a:lumMod val="20000"/>
              <a:lumOff val="80000"/>
            </a:schemeClr>
          </a:solidFill>
        </p:spPr>
        <p:txBody>
          <a:bodyPr wrap="square" rtlCol="0">
            <a:spAutoFit/>
          </a:bodyPr>
          <a:lstStyle/>
          <a:p>
            <a:r>
              <a:rPr lang="en-US" dirty="0" smtClean="0"/>
              <a:t>In addition to already supporting Workstation client, Mobile client and Full-featured Web client, the NVR version v3.0.16 also introduces Lite Web Client option.</a:t>
            </a:r>
          </a:p>
          <a:p>
            <a:endParaRPr lang="en-US" dirty="0"/>
          </a:p>
          <a:p>
            <a:r>
              <a:rPr lang="en-US" b="1" dirty="0" smtClean="0"/>
              <a:t>Lite Web Client </a:t>
            </a:r>
            <a:r>
              <a:rPr lang="en-US" dirty="0" smtClean="0"/>
              <a:t>is the simplified edition of the browser-based client application. It has </a:t>
            </a:r>
            <a:r>
              <a:rPr lang="en-US" b="1" dirty="0" smtClean="0">
                <a:solidFill>
                  <a:srgbClr val="0000FF"/>
                </a:solidFill>
              </a:rPr>
              <a:t>less features enabled and simpler appearance</a:t>
            </a:r>
            <a:r>
              <a:rPr lang="en-US" dirty="0" smtClean="0"/>
              <a:t>, making it very </a:t>
            </a:r>
            <a:r>
              <a:rPr lang="en-US" b="1" dirty="0" smtClean="0">
                <a:solidFill>
                  <a:schemeClr val="accent6">
                    <a:lumMod val="75000"/>
                  </a:schemeClr>
                </a:solidFill>
              </a:rPr>
              <a:t>user-friendly</a:t>
            </a:r>
            <a:r>
              <a:rPr lang="en-US" dirty="0" smtClean="0"/>
              <a:t> for the types of users who are not very technical and do not require full set of features.</a:t>
            </a:r>
            <a:endParaRPr lang="en-US" dirty="0"/>
          </a:p>
        </p:txBody>
      </p:sp>
      <p:sp>
        <p:nvSpPr>
          <p:cNvPr id="5" name="TextBox 4"/>
          <p:cNvSpPr txBox="1"/>
          <p:nvPr/>
        </p:nvSpPr>
        <p:spPr>
          <a:xfrm>
            <a:off x="395536" y="4221088"/>
            <a:ext cx="8208912" cy="1754326"/>
          </a:xfrm>
          <a:prstGeom prst="rect">
            <a:avLst/>
          </a:prstGeom>
          <a:solidFill>
            <a:schemeClr val="accent3">
              <a:lumMod val="20000"/>
              <a:lumOff val="80000"/>
            </a:schemeClr>
          </a:solidFill>
        </p:spPr>
        <p:txBody>
          <a:bodyPr wrap="square" rtlCol="0">
            <a:spAutoFit/>
          </a:bodyPr>
          <a:lstStyle/>
          <a:p>
            <a:r>
              <a:rPr lang="en-US" dirty="0" smtClean="0"/>
              <a:t>While the Full-featured web client is available for Microsoft Edge browser (compatibility mode), the Lite web client can be used with various browsers:</a:t>
            </a:r>
          </a:p>
          <a:p>
            <a:pPr marL="285750" indent="-285750">
              <a:buFont typeface="Arial" panose="020B0604020202020204" pitchFamily="34" charset="0"/>
              <a:buChar char="•"/>
            </a:pPr>
            <a:r>
              <a:rPr lang="en-US" b="1" dirty="0" smtClean="0"/>
              <a:t>Chrome</a:t>
            </a:r>
          </a:p>
          <a:p>
            <a:pPr marL="285750" indent="-285750">
              <a:buFont typeface="Arial" panose="020B0604020202020204" pitchFamily="34" charset="0"/>
              <a:buChar char="•"/>
            </a:pPr>
            <a:r>
              <a:rPr lang="en-US" b="1" dirty="0" smtClean="0"/>
              <a:t>Firefox</a:t>
            </a:r>
          </a:p>
          <a:p>
            <a:pPr marL="285750" indent="-285750">
              <a:buFont typeface="Arial" panose="020B0604020202020204" pitchFamily="34" charset="0"/>
              <a:buChar char="•"/>
            </a:pPr>
            <a:r>
              <a:rPr lang="en-US" b="1" dirty="0" smtClean="0"/>
              <a:t>Safari</a:t>
            </a:r>
          </a:p>
          <a:p>
            <a:pPr marL="285750" indent="-285750">
              <a:buFont typeface="Arial" panose="020B0604020202020204" pitchFamily="34" charset="0"/>
              <a:buChar char="•"/>
            </a:pPr>
            <a:r>
              <a:rPr lang="en-US" b="1" dirty="0" smtClean="0"/>
              <a:t>Edge</a:t>
            </a:r>
          </a:p>
        </p:txBody>
      </p:sp>
    </p:spTree>
    <p:extLst>
      <p:ext uri="{BB962C8B-B14F-4D97-AF65-F5344CB8AC3E}">
        <p14:creationId xmlns:p14="http://schemas.microsoft.com/office/powerpoint/2010/main" val="26759437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smtClean="0">
                <a:solidFill>
                  <a:schemeClr val="tx2">
                    <a:lumMod val="60000"/>
                    <a:lumOff val="40000"/>
                  </a:schemeClr>
                </a:solidFill>
              </a:rPr>
              <a:t>Primary Users of the Lite Web Client</a:t>
            </a:r>
            <a:endParaRPr lang="en-US" sz="3200" b="1" dirty="0">
              <a:solidFill>
                <a:schemeClr val="tx2">
                  <a:lumMod val="60000"/>
                  <a:lumOff val="40000"/>
                </a:schemeClr>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524161277"/>
              </p:ext>
            </p:extLst>
          </p:nvPr>
        </p:nvGraphicFramePr>
        <p:xfrm>
          <a:off x="755576" y="2108800"/>
          <a:ext cx="7848873" cy="4114800"/>
        </p:xfrm>
        <a:graphic>
          <a:graphicData uri="http://schemas.openxmlformats.org/drawingml/2006/table">
            <a:tbl>
              <a:tblPr>
                <a:tableStyleId>{5940675A-B579-460E-94D1-54222C63F5DA}</a:tableStyleId>
              </a:tblPr>
              <a:tblGrid>
                <a:gridCol w="1612458"/>
                <a:gridCol w="1612458"/>
                <a:gridCol w="1541319"/>
                <a:gridCol w="1541319"/>
                <a:gridCol w="1541319"/>
              </a:tblGrid>
              <a:tr h="331570">
                <a:tc gridSpan="5">
                  <a:txBody>
                    <a:bodyPr/>
                    <a:lstStyle/>
                    <a:p>
                      <a:pPr algn="ctr" fontAlgn="ctr"/>
                      <a:r>
                        <a:rPr lang="en-US" sz="1800" u="none" strike="noStrike" dirty="0">
                          <a:effectLst/>
                        </a:rPr>
                        <a:t>ACTi Web Client Value Position</a:t>
                      </a:r>
                      <a:endParaRPr lang="en-US" sz="1800" b="0" i="0" u="none" strike="noStrike" dirty="0">
                        <a:solidFill>
                          <a:srgbClr val="000000"/>
                        </a:solidFill>
                        <a:effectLst/>
                        <a:latin typeface="Calibri"/>
                      </a:endParaRPr>
                    </a:p>
                  </a:txBody>
                  <a:tcPr marT="91440" marB="91440" anchor="ctr">
                    <a:solidFill>
                      <a:schemeClr val="bg1">
                        <a:lumMod val="8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51303">
                <a:tc>
                  <a:txBody>
                    <a:bodyPr/>
                    <a:lstStyle/>
                    <a:p>
                      <a:pPr algn="ctr" fontAlgn="ctr"/>
                      <a:r>
                        <a:rPr lang="en-US" sz="1800" u="none" strike="noStrike">
                          <a:effectLst/>
                        </a:rPr>
                        <a:t>Role</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Client PC</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Workstation app</a:t>
                      </a:r>
                      <a:endParaRPr lang="en-US" sz="1800" b="0" i="0" u="none" strike="noStrike" dirty="0">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Full Web Client</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Lite Web Client</a:t>
                      </a:r>
                      <a:endParaRPr lang="en-US" sz="1800" b="0" i="0" u="none" strike="noStrike" dirty="0">
                        <a:solidFill>
                          <a:srgbClr val="000000"/>
                        </a:solidFill>
                        <a:effectLst/>
                        <a:latin typeface="Calibri"/>
                      </a:endParaRPr>
                    </a:p>
                  </a:txBody>
                  <a:tcPr marT="91440" marB="91440" anchor="ctr">
                    <a:solidFill>
                      <a:schemeClr val="accent3">
                        <a:lumMod val="20000"/>
                        <a:lumOff val="80000"/>
                      </a:schemeClr>
                    </a:solidFill>
                  </a:tcPr>
                </a:tc>
              </a:tr>
              <a:tr h="672349">
                <a:tc>
                  <a:txBody>
                    <a:bodyPr/>
                    <a:lstStyle/>
                    <a:p>
                      <a:pPr algn="ctr" fontAlgn="ctr"/>
                      <a:r>
                        <a:rPr lang="en-US" sz="1800" u="none" strike="noStrike">
                          <a:effectLst/>
                        </a:rPr>
                        <a:t>IT Admin (setup)</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r>
              <a:tr h="442093">
                <a:tc>
                  <a:txBody>
                    <a:bodyPr/>
                    <a:lstStyle/>
                    <a:p>
                      <a:pPr algn="ctr" fontAlgn="ctr"/>
                      <a:r>
                        <a:rPr lang="en-US" sz="1800" u="none" strike="noStrike" dirty="0">
                          <a:effectLst/>
                        </a:rPr>
                        <a:t>Security Officer</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r>
              <a:tr h="663139">
                <a:tc>
                  <a:txBody>
                    <a:bodyPr/>
                    <a:lstStyle/>
                    <a:p>
                      <a:pPr algn="ctr" fontAlgn="ctr"/>
                      <a:r>
                        <a:rPr lang="en-US" sz="1800" u="none" strike="noStrike">
                          <a:effectLst/>
                        </a:rPr>
                        <a:t>Supervisor/ Manager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a:t>
                      </a:r>
                      <a:r>
                        <a:rPr lang="en-US" sz="1800" u="none" strike="noStrike" dirty="0" smtClean="0">
                          <a:effectLst/>
                        </a:rPr>
                        <a:t>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r>
              <a:tr h="331570">
                <a:tc>
                  <a:txBody>
                    <a:bodyPr/>
                    <a:lstStyle/>
                    <a:p>
                      <a:pPr algn="ctr" fontAlgn="ctr"/>
                      <a:r>
                        <a:rPr lang="en-US" sz="1800" u="none" strike="noStrike">
                          <a:effectLst/>
                        </a:rPr>
                        <a:t>Owner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a:t>
                      </a:r>
                      <a:r>
                        <a:rPr lang="en-US" sz="1800" u="none" strike="noStrike" dirty="0" smtClean="0">
                          <a:effectLst/>
                        </a:rPr>
                        <a:t>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tr>
            </a:tbl>
          </a:graphicData>
        </a:graphic>
      </p:graphicFrame>
    </p:spTree>
    <p:extLst>
      <p:ext uri="{BB962C8B-B14F-4D97-AF65-F5344CB8AC3E}">
        <p14:creationId xmlns:p14="http://schemas.microsoft.com/office/powerpoint/2010/main" val="6542439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198199552"/>
              </p:ext>
            </p:extLst>
          </p:nvPr>
        </p:nvGraphicFramePr>
        <p:xfrm>
          <a:off x="323528" y="1844824"/>
          <a:ext cx="8208911" cy="4910740"/>
        </p:xfrm>
        <a:graphic>
          <a:graphicData uri="http://schemas.openxmlformats.org/drawingml/2006/table">
            <a:tbl>
              <a:tblPr>
                <a:tableStyleId>{5940675A-B579-460E-94D1-54222C63F5DA}</a:tableStyleId>
              </a:tblPr>
              <a:tblGrid>
                <a:gridCol w="1544251"/>
                <a:gridCol w="1795315"/>
                <a:gridCol w="1623115"/>
                <a:gridCol w="1623115"/>
                <a:gridCol w="1623115"/>
              </a:tblGrid>
              <a:tr h="360040">
                <a:tc rowSpan="3">
                  <a:txBody>
                    <a:bodyPr/>
                    <a:lstStyle/>
                    <a:p>
                      <a:pPr algn="ctr" fontAlgn="ctr"/>
                      <a:r>
                        <a:rPr lang="it-IT" sz="1400" u="none" strike="noStrike" dirty="0" smtClean="0">
                          <a:effectLst/>
                        </a:rPr>
                        <a:t>NVR 3 Corporate </a:t>
                      </a:r>
                    </a:p>
                    <a:p>
                      <a:pPr algn="ctr" fontAlgn="ctr"/>
                      <a:r>
                        <a:rPr lang="it-IT" sz="1400" u="none" strike="noStrike" dirty="0" smtClean="0">
                          <a:effectLst/>
                        </a:rPr>
                        <a:t>v3.0.16</a:t>
                      </a:r>
                      <a:br>
                        <a:rPr lang="it-IT" sz="1400" u="none" strike="noStrike" dirty="0" smtClean="0">
                          <a:effectLst/>
                        </a:rPr>
                      </a:br>
                      <a:r>
                        <a:rPr lang="it-IT" sz="1400" u="none" strike="noStrike" dirty="0" smtClean="0">
                          <a:effectLst/>
                        </a:rPr>
                        <a:t>(2022/06/10)</a:t>
                      </a:r>
                      <a:endParaRPr lang="it-IT" sz="1400" b="0" i="0" u="none" strike="noStrike" dirty="0">
                        <a:solidFill>
                          <a:srgbClr val="000000"/>
                        </a:solidFill>
                        <a:effectLst/>
                        <a:latin typeface="+mn-lt"/>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rowSpan="3">
                  <a:txBody>
                    <a:bodyPr/>
                    <a:lstStyle/>
                    <a:p>
                      <a:pPr algn="ctr" fontAlgn="ctr"/>
                      <a:r>
                        <a:rPr lang="en-US" sz="2000" b="1" u="none" strike="noStrike" dirty="0">
                          <a:effectLst/>
                        </a:rPr>
                        <a:t>Workstation Application</a:t>
                      </a:r>
                      <a:endParaRPr lang="en-US" sz="2000" b="1"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gridSpan="3">
                  <a:txBody>
                    <a:bodyPr/>
                    <a:lstStyle/>
                    <a:p>
                      <a:pPr algn="ctr" fontAlgn="ctr"/>
                      <a:r>
                        <a:rPr lang="en-US" sz="1400" b="1" u="none" strike="noStrike" dirty="0">
                          <a:effectLst/>
                        </a:rPr>
                        <a:t>Web Browser</a:t>
                      </a:r>
                      <a:endParaRPr lang="en-US" sz="1400" b="1" i="0" u="none" strike="noStrike" dirty="0">
                        <a:solidFill>
                          <a:srgbClr val="000000"/>
                        </a:solidFill>
                        <a:effectLst/>
                        <a:latin typeface="Calibri"/>
                      </a:endParaRPr>
                    </a:p>
                  </a:txBody>
                  <a:tcPr marL="45720" marR="45720" marT="0" marB="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solidFill>
                      <a:schemeClr val="bg1">
                        <a:lumMod val="95000"/>
                      </a:schemeClr>
                    </a:solidFill>
                  </a:tcPr>
                </a:tc>
                <a:tc hMerge="1">
                  <a:txBody>
                    <a:bodyPr/>
                    <a:lstStyle/>
                    <a:p>
                      <a:endParaRPr lang="en-US"/>
                    </a:p>
                  </a:txBody>
                  <a:tcPr/>
                </a:tc>
                <a:tc hMerge="1">
                  <a:txBody>
                    <a:bodyPr/>
                    <a:lstStyle/>
                    <a:p>
                      <a:endParaRPr lang="en-US"/>
                    </a:p>
                  </a:txBody>
                  <a:tcPr/>
                </a:tc>
              </a:tr>
              <a:tr h="457779">
                <a:tc vMerge="1">
                  <a:txBody>
                    <a:bodyPr/>
                    <a:lstStyle/>
                    <a:p>
                      <a:endParaRPr lang="en-US"/>
                    </a:p>
                  </a:txBody>
                  <a:tcPr/>
                </a:tc>
                <a:tc vMerge="1">
                  <a:txBody>
                    <a:bodyPr/>
                    <a:lstStyle/>
                    <a:p>
                      <a:endParaRPr lang="en-US"/>
                    </a:p>
                  </a:txBody>
                  <a:tcPr/>
                </a:tc>
                <a:tc gridSpan="2">
                  <a:txBody>
                    <a:bodyPr/>
                    <a:lstStyle/>
                    <a:p>
                      <a:pPr algn="ctr" fontAlgn="ctr"/>
                      <a:r>
                        <a:rPr lang="en-US" sz="2000" b="1" u="none" strike="noStrike">
                          <a:effectLst/>
                        </a:rPr>
                        <a:t>Full Client</a:t>
                      </a:r>
                      <a:endParaRPr lang="en-US" sz="2000" b="1" i="0" u="none" strike="noStrike">
                        <a:solidFill>
                          <a:srgbClr val="000000"/>
                        </a:solidFill>
                        <a:effectLst/>
                        <a:latin typeface="Calibri"/>
                      </a:endParaRPr>
                    </a:p>
                  </a:txBody>
                  <a:tcPr marL="45720" marR="45720" anchor="ctr">
                    <a:solidFill>
                      <a:schemeClr val="bg1">
                        <a:lumMod val="95000"/>
                      </a:schemeClr>
                    </a:solidFill>
                  </a:tcPr>
                </a:tc>
                <a:tc hMerge="1">
                  <a:txBody>
                    <a:bodyPr/>
                    <a:lstStyle/>
                    <a:p>
                      <a:endParaRPr lang="en-US"/>
                    </a:p>
                  </a:txBody>
                  <a:tcPr/>
                </a:tc>
                <a:tc>
                  <a:txBody>
                    <a:bodyPr/>
                    <a:lstStyle/>
                    <a:p>
                      <a:pPr algn="ctr" fontAlgn="ctr"/>
                      <a:r>
                        <a:rPr lang="en-US" sz="2000" b="1" u="none" strike="noStrike" dirty="0">
                          <a:effectLst/>
                        </a:rPr>
                        <a:t>Lite Client</a:t>
                      </a:r>
                      <a:endParaRPr lang="en-US" sz="2000" b="1"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solidFill>
                      <a:schemeClr val="bg1">
                        <a:lumMod val="95000"/>
                      </a:schemeClr>
                    </a:solidFill>
                  </a:tcPr>
                </a:tc>
              </a:tr>
              <a:tr h="607573">
                <a:tc vMerge="1">
                  <a:txBody>
                    <a:bodyPr/>
                    <a:lstStyle/>
                    <a:p>
                      <a:endParaRPr lang="en-US"/>
                    </a:p>
                  </a:txBody>
                  <a:tcPr/>
                </a:tc>
                <a:tc vMerge="1">
                  <a:txBody>
                    <a:bodyPr/>
                    <a:lstStyle/>
                    <a:p>
                      <a:endParaRPr lang="en-US"/>
                    </a:p>
                  </a:txBody>
                  <a:tcPr/>
                </a:tc>
                <a:tc>
                  <a:txBody>
                    <a:bodyPr/>
                    <a:lstStyle/>
                    <a:p>
                      <a:pPr algn="ctr" fontAlgn="ctr"/>
                      <a:r>
                        <a:rPr lang="en-US" sz="1400" u="none" strike="noStrike" dirty="0">
                          <a:effectLst/>
                        </a:rPr>
                        <a:t>Edge in IE Mode (</a:t>
                      </a:r>
                      <a:r>
                        <a:rPr lang="en-US" sz="1400" u="none" strike="noStrike" dirty="0" smtClean="0">
                          <a:effectLst/>
                        </a:rPr>
                        <a:t>Windows 10 or later)</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r>
              <a:tr h="401581">
                <a:tc>
                  <a:txBody>
                    <a:bodyPr/>
                    <a:lstStyle/>
                    <a:p>
                      <a:pPr algn="l" fontAlgn="ctr"/>
                      <a:r>
                        <a:rPr lang="en-US" sz="1400" u="none" strike="noStrike" dirty="0">
                          <a:effectLst/>
                        </a:rPr>
                        <a:t>Live </a:t>
                      </a:r>
                      <a:r>
                        <a:rPr lang="en-US" sz="1400" u="none" strike="noStrike" dirty="0" smtClean="0">
                          <a:effectLst/>
                        </a:rPr>
                        <a:t>View Layouts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smtClean="0">
                          <a:effectLst/>
                        </a:rPr>
                        <a:t>Up to 144 </a:t>
                      </a:r>
                      <a:r>
                        <a:rPr lang="en-US" sz="1400" u="none" strike="noStrike" dirty="0">
                          <a:effectLst/>
                        </a:rPr>
                        <a:t>channels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noFill/>
                  </a:tcPr>
                </a:tc>
                <a:tc>
                  <a:txBody>
                    <a:bodyPr/>
                    <a:lstStyle/>
                    <a:p>
                      <a:pPr algn="ctr" fontAlgn="ctr"/>
                      <a:r>
                        <a:rPr lang="en-US" sz="1400" u="none" strike="noStrike" dirty="0" smtClean="0">
                          <a:effectLst/>
                        </a:rPr>
                        <a:t>Up to 144 </a:t>
                      </a:r>
                      <a:r>
                        <a:rPr lang="en-US" sz="1400" u="none" strike="noStrike" dirty="0">
                          <a:effectLst/>
                        </a:rPr>
                        <a:t>channels</a:t>
                      </a:r>
                      <a:endParaRPr lang="en-US" sz="1400" b="0" i="0" u="none" strike="noStrike" dirty="0">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a:effectLst/>
                        </a:rPr>
                        <a:t>-</a:t>
                      </a:r>
                      <a:endParaRPr lang="en-US" sz="1400" b="0" i="0" u="none" strike="noStrike">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smtClean="0">
                          <a:effectLst/>
                        </a:rPr>
                        <a:t>Up to 16 </a:t>
                      </a:r>
                      <a:r>
                        <a:rPr lang="en-US" sz="1400" u="none" strike="noStrike" dirty="0">
                          <a:effectLst/>
                        </a:rPr>
                        <a:t>channels</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noFill/>
                  </a:tcPr>
                </a:tc>
              </a:tr>
              <a:tr h="399500">
                <a:tc>
                  <a:txBody>
                    <a:bodyPr/>
                    <a:lstStyle/>
                    <a:p>
                      <a:pPr algn="l" fontAlgn="ctr"/>
                      <a:r>
                        <a:rPr lang="en-US" sz="1400" u="none" strike="noStrike" dirty="0">
                          <a:effectLst/>
                        </a:rPr>
                        <a:t>Playback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Embedded </a:t>
                      </a:r>
                      <a:r>
                        <a:rPr lang="en-US" sz="1400" u="none" strike="noStrike" dirty="0" smtClean="0">
                          <a:effectLst/>
                        </a:rPr>
                        <a:t>Playback </a:t>
                      </a:r>
                    </a:p>
                    <a:p>
                      <a:pPr algn="ctr" fontAlgn="ctr"/>
                      <a:r>
                        <a:rPr lang="en-US" sz="1400" u="none" strike="noStrike" dirty="0" smtClean="0">
                          <a:effectLst/>
                        </a:rPr>
                        <a:t>(see the next slide)</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tr>
              <a:tr h="281710">
                <a:tc>
                  <a:txBody>
                    <a:bodyPr/>
                    <a:lstStyle/>
                    <a:p>
                      <a:pPr algn="l" fontAlgn="ctr"/>
                      <a:r>
                        <a:rPr lang="en-US" sz="1400" u="none" strike="noStrike" dirty="0" smtClean="0">
                          <a:effectLst/>
                        </a:rPr>
                        <a:t>Events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tr>
              <a:tr h="281710">
                <a:tc>
                  <a:txBody>
                    <a:bodyPr/>
                    <a:lstStyle/>
                    <a:p>
                      <a:pPr algn="l" fontAlgn="ctr"/>
                      <a:r>
                        <a:rPr lang="en-US" sz="1400" u="none" strike="noStrike" dirty="0">
                          <a:effectLst/>
                        </a:rPr>
                        <a:t>PTZ control</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Mouse only</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tr>
              <a:tr h="399500">
                <a:tc>
                  <a:txBody>
                    <a:bodyPr/>
                    <a:lstStyle/>
                    <a:p>
                      <a:pPr algn="l" fontAlgn="ctr"/>
                      <a:r>
                        <a:rPr lang="en-US" sz="1400" u="none" strike="noStrike" dirty="0">
                          <a:effectLst/>
                        </a:rPr>
                        <a:t>Codec</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H.264, MJPEG</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tr>
              <a:tr h="281710">
                <a:tc>
                  <a:txBody>
                    <a:bodyPr/>
                    <a:lstStyle/>
                    <a:p>
                      <a:pPr algn="l" fontAlgn="ctr"/>
                      <a:r>
                        <a:rPr lang="en-US" sz="1400" u="none" strike="noStrike" dirty="0">
                          <a:effectLst/>
                        </a:rPr>
                        <a:t>Audio</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Audio-in</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tr>
              <a:tr h="281710">
                <a:tc>
                  <a:txBody>
                    <a:bodyPr/>
                    <a:lstStyle/>
                    <a:p>
                      <a:pPr algn="l" fontAlgn="ctr"/>
                      <a:r>
                        <a:rPr lang="en-US" sz="1400" u="none" strike="noStrike" dirty="0">
                          <a:effectLst/>
                        </a:rPr>
                        <a:t>Stream Switcher</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Default Stream</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tr>
              <a:tr h="399500">
                <a:tc>
                  <a:txBody>
                    <a:bodyPr/>
                    <a:lstStyle/>
                    <a:p>
                      <a:pPr algn="l" fontAlgn="ctr"/>
                      <a:r>
                        <a:rPr lang="en-US" sz="1400" u="none" strike="noStrike" dirty="0">
                          <a:effectLst/>
                        </a:rPr>
                        <a:t>Setup and Playback tab</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tr>
              <a:tr h="281710">
                <a:tc>
                  <a:txBody>
                    <a:bodyPr/>
                    <a:lstStyle/>
                    <a:p>
                      <a:pPr algn="l" fontAlgn="ctr"/>
                      <a:r>
                        <a:rPr lang="en-US" sz="1400" u="none" strike="noStrike" dirty="0">
                          <a:effectLst/>
                        </a:rPr>
                        <a:t>Export</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B w="28575" cap="flat" cmpd="sng" algn="ctr">
                      <a:solidFill>
                        <a:schemeClr val="tx1">
                          <a:lumMod val="75000"/>
                          <a:lumOff val="25000"/>
                        </a:schemeClr>
                      </a:solidFill>
                      <a:prstDash val="solid"/>
                      <a:round/>
                      <a:headEnd type="none" w="med" len="med"/>
                      <a:tailEnd type="none" w="med" len="med"/>
                    </a:lnB>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noFill/>
                  </a:tcPr>
                </a:tc>
              </a:tr>
            </a:tbl>
          </a:graphicData>
        </a:graphic>
      </p:graphicFrame>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smtClean="0">
                <a:solidFill>
                  <a:schemeClr val="tx2">
                    <a:lumMod val="60000"/>
                    <a:lumOff val="40000"/>
                  </a:schemeClr>
                </a:solidFill>
              </a:rPr>
              <a:t>Full Client vs Lite Client Comparison</a:t>
            </a:r>
            <a:endParaRPr lang="en-US" sz="3200" b="1" dirty="0">
              <a:solidFill>
                <a:schemeClr val="tx2">
                  <a:lumMod val="60000"/>
                  <a:lumOff val="40000"/>
                </a:schemeClr>
              </a:solidFill>
            </a:endParaRPr>
          </a:p>
        </p:txBody>
      </p:sp>
    </p:spTree>
    <p:extLst>
      <p:ext uri="{BB962C8B-B14F-4D97-AF65-F5344CB8AC3E}">
        <p14:creationId xmlns:p14="http://schemas.microsoft.com/office/powerpoint/2010/main" val="9429745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smtClean="0">
                <a:solidFill>
                  <a:schemeClr val="tx2">
                    <a:lumMod val="60000"/>
                    <a:lumOff val="40000"/>
                  </a:schemeClr>
                </a:solidFill>
              </a:rPr>
              <a:t>Instant Playback vs Embedded Playback</a:t>
            </a:r>
            <a:endParaRPr lang="en-US" sz="3200" b="1" dirty="0">
              <a:solidFill>
                <a:schemeClr val="tx2">
                  <a:lumMod val="60000"/>
                  <a:lumOff val="40000"/>
                </a:schemeClr>
              </a:solidFill>
            </a:endParaRPr>
          </a:p>
        </p:txBody>
      </p:sp>
      <p:sp>
        <p:nvSpPr>
          <p:cNvPr id="4" name="TextBox 3"/>
          <p:cNvSpPr txBox="1"/>
          <p:nvPr/>
        </p:nvSpPr>
        <p:spPr>
          <a:xfrm>
            <a:off x="196706" y="2001614"/>
            <a:ext cx="8551758" cy="923330"/>
          </a:xfrm>
          <a:prstGeom prst="rect">
            <a:avLst/>
          </a:prstGeom>
          <a:solidFill>
            <a:schemeClr val="accent3">
              <a:lumMod val="20000"/>
              <a:lumOff val="80000"/>
            </a:schemeClr>
          </a:solidFill>
        </p:spPr>
        <p:txBody>
          <a:bodyPr wrap="square" rtlCol="0">
            <a:spAutoFit/>
          </a:bodyPr>
          <a:lstStyle/>
          <a:p>
            <a:r>
              <a:rPr lang="en-US" dirty="0" smtClean="0"/>
              <a:t>While the Workstation app and the Full web client can do multi-channel playback under Playback tab, or playback pop-up on the top of the Live View layout, </a:t>
            </a:r>
            <a:r>
              <a:rPr lang="en-US" b="1" dirty="0" smtClean="0"/>
              <a:t>the Lite Web Client uses Embedded Playback </a:t>
            </a:r>
            <a:r>
              <a:rPr lang="en-US" dirty="0" smtClean="0"/>
              <a:t>– the playback can be used inside the Live View channel. </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695" y="3933056"/>
            <a:ext cx="8727957" cy="2304256"/>
          </a:xfrm>
          <a:prstGeom prst="rect">
            <a:avLst/>
          </a:prstGeom>
        </p:spPr>
      </p:pic>
      <p:sp>
        <p:nvSpPr>
          <p:cNvPr id="10" name="TextBox 9"/>
          <p:cNvSpPr txBox="1"/>
          <p:nvPr/>
        </p:nvSpPr>
        <p:spPr>
          <a:xfrm>
            <a:off x="179512" y="3563724"/>
            <a:ext cx="4104456" cy="369332"/>
          </a:xfrm>
          <a:prstGeom prst="rect">
            <a:avLst/>
          </a:prstGeom>
          <a:noFill/>
        </p:spPr>
        <p:txBody>
          <a:bodyPr wrap="square" rtlCol="0">
            <a:spAutoFit/>
          </a:bodyPr>
          <a:lstStyle/>
          <a:p>
            <a:r>
              <a:rPr lang="en-US" b="1" dirty="0" smtClean="0"/>
              <a:t>Embedded Playback:</a:t>
            </a:r>
            <a:endParaRPr lang="en-US" b="1" dirty="0"/>
          </a:p>
        </p:txBody>
      </p:sp>
      <p:sp>
        <p:nvSpPr>
          <p:cNvPr id="11" name="Rectangle 10"/>
          <p:cNvSpPr/>
          <p:nvPr/>
        </p:nvSpPr>
        <p:spPr>
          <a:xfrm>
            <a:off x="5148064" y="5589240"/>
            <a:ext cx="3763588" cy="64807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828369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2852936"/>
            <a:ext cx="8100729" cy="3671921"/>
          </a:xfrm>
          <a:prstGeom prst="rect">
            <a:avLst/>
          </a:prstGeom>
        </p:spPr>
      </p:pic>
      <p:sp>
        <p:nvSpPr>
          <p:cNvPr id="3" name="TextBox 2"/>
          <p:cNvSpPr txBox="1"/>
          <p:nvPr/>
        </p:nvSpPr>
        <p:spPr>
          <a:xfrm>
            <a:off x="536794" y="2348880"/>
            <a:ext cx="4104456" cy="369332"/>
          </a:xfrm>
          <a:prstGeom prst="rect">
            <a:avLst/>
          </a:prstGeom>
          <a:noFill/>
        </p:spPr>
        <p:txBody>
          <a:bodyPr wrap="square" rtlCol="0">
            <a:spAutoFit/>
          </a:bodyPr>
          <a:lstStyle/>
          <a:p>
            <a:r>
              <a:rPr lang="en-US" b="1" dirty="0" smtClean="0"/>
              <a:t>Instant Playback:</a:t>
            </a:r>
            <a:endParaRPr lang="en-US" b="1" dirty="0"/>
          </a:p>
        </p:txBody>
      </p:sp>
      <p:sp>
        <p:nvSpPr>
          <p:cNvPr id="4" name="TextBox 3"/>
          <p:cNvSpPr txBox="1"/>
          <p:nvPr/>
        </p:nvSpPr>
        <p:spPr>
          <a:xfrm>
            <a:off x="539551" y="1340768"/>
            <a:ext cx="8100729" cy="923330"/>
          </a:xfrm>
          <a:prstGeom prst="rect">
            <a:avLst/>
          </a:prstGeom>
          <a:solidFill>
            <a:schemeClr val="accent3">
              <a:lumMod val="20000"/>
              <a:lumOff val="80000"/>
            </a:schemeClr>
          </a:solidFill>
        </p:spPr>
        <p:txBody>
          <a:bodyPr wrap="square" rtlCol="0">
            <a:spAutoFit/>
          </a:bodyPr>
          <a:lstStyle/>
          <a:p>
            <a:r>
              <a:rPr lang="en-US" dirty="0" smtClean="0"/>
              <a:t>In comparison, the full-featured web client and the Workstation application are using what we call “Instant Playback” – it is the pop-up of the playback window on the top of the live view.</a:t>
            </a:r>
            <a:endParaRPr lang="en-US" dirty="0"/>
          </a:p>
        </p:txBody>
      </p:sp>
      <p:sp>
        <p:nvSpPr>
          <p:cNvPr id="5" name="Rectangle 4"/>
          <p:cNvSpPr/>
          <p:nvPr/>
        </p:nvSpPr>
        <p:spPr>
          <a:xfrm>
            <a:off x="2987824" y="3428999"/>
            <a:ext cx="4104456" cy="309585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565994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96706" y="1052736"/>
            <a:ext cx="8911798" cy="86409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smtClean="0">
                <a:solidFill>
                  <a:schemeClr val="tx2">
                    <a:lumMod val="60000"/>
                    <a:lumOff val="40000"/>
                  </a:schemeClr>
                </a:solidFill>
              </a:rPr>
              <a:t>Considerations about Lite Web Client vs Browser</a:t>
            </a:r>
            <a:endParaRPr lang="en-US" sz="3200" b="1" dirty="0">
              <a:solidFill>
                <a:schemeClr val="tx2">
                  <a:lumMod val="60000"/>
                  <a:lumOff val="40000"/>
                </a:schemeClr>
              </a:solidFill>
            </a:endParaRPr>
          </a:p>
        </p:txBody>
      </p:sp>
      <p:sp>
        <p:nvSpPr>
          <p:cNvPr id="4" name="TextBox 3"/>
          <p:cNvSpPr txBox="1"/>
          <p:nvPr/>
        </p:nvSpPr>
        <p:spPr>
          <a:xfrm>
            <a:off x="196706" y="1916832"/>
            <a:ext cx="8767782" cy="4801314"/>
          </a:xfrm>
          <a:prstGeom prst="rect">
            <a:avLst/>
          </a:prstGeom>
          <a:solidFill>
            <a:schemeClr val="accent3">
              <a:lumMod val="20000"/>
              <a:lumOff val="80000"/>
            </a:schemeClr>
          </a:solidFill>
        </p:spPr>
        <p:txBody>
          <a:bodyPr wrap="square" rtlCol="0">
            <a:spAutoFit/>
          </a:bodyPr>
          <a:lstStyle/>
          <a:p>
            <a:r>
              <a:rPr lang="en-US" b="1" dirty="0" smtClean="0"/>
              <a:t>How did ACTi decide about which browsers would support Full web client and which ones would support Lite web client?</a:t>
            </a:r>
          </a:p>
          <a:p>
            <a:endParaRPr lang="en-US" dirty="0"/>
          </a:p>
          <a:p>
            <a:r>
              <a:rPr lang="en-US" dirty="0" smtClean="0"/>
              <a:t>Lite web client is using very limited PC resources compared to the full client due to its simpler design and the smaller range of available features. Therefore it can be used under various browser platforms without needing to put much consideration about the browser’s technology, usage of memory and CPU, etc. </a:t>
            </a:r>
          </a:p>
          <a:p>
            <a:endParaRPr lang="en-US" dirty="0"/>
          </a:p>
          <a:p>
            <a:r>
              <a:rPr lang="en-US" dirty="0" smtClean="0"/>
              <a:t>Since most of the browsers are using auto-updates, any next version of the browser may unexpectedly have a different behavior regarding the computer resource consumption. For any VMS manufacturer it would be impossible to predict those changes. While our duty is to always provide the most reliable client interface to our customer, therefore we have enabled the Full web client only for Microsoft Edge users, and the wider range of the browsers (Chrome, Firefox, Safari, Edge) can be used for the Lite web </a:t>
            </a:r>
            <a:r>
              <a:rPr lang="en-US" dirty="0"/>
              <a:t>c</a:t>
            </a:r>
            <a:r>
              <a:rPr lang="en-US" dirty="0" smtClean="0"/>
              <a:t>lient.</a:t>
            </a:r>
            <a:endParaRPr lang="en-US" dirty="0"/>
          </a:p>
          <a:p>
            <a:endParaRPr lang="en-US" dirty="0" smtClean="0"/>
          </a:p>
          <a:p>
            <a:r>
              <a:rPr lang="en-US" dirty="0" smtClean="0"/>
              <a:t>Whenever the full-featured client is needed, there is a Workstation application as well as Microsoft Edge based full web client available.</a:t>
            </a:r>
            <a:endParaRPr lang="en-US" dirty="0"/>
          </a:p>
        </p:txBody>
      </p:sp>
    </p:spTree>
    <p:extLst>
      <p:ext uri="{BB962C8B-B14F-4D97-AF65-F5344CB8AC3E}">
        <p14:creationId xmlns:p14="http://schemas.microsoft.com/office/powerpoint/2010/main" val="1730370845"/>
      </p:ext>
    </p:extLst>
  </p:cSld>
  <p:clrMapOvr>
    <a:masterClrMapping/>
  </p:clrMapOvr>
  <p:timing>
    <p:tnLst>
      <p:par>
        <p:cTn id="1" dur="indefinite" restart="never" nodeType="tmRoot"/>
      </p:par>
    </p:tnLst>
  </p:timing>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28764</TotalTime>
  <Words>1274</Words>
  <Application>Microsoft Office PowerPoint</Application>
  <PresentationFormat>On-screen Show (4:3)</PresentationFormat>
  <Paragraphs>207</Paragraphs>
  <Slides>13</Slides>
  <Notes>1</Notes>
  <HiddenSlides>0</HiddenSlides>
  <MMClips>0</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自訂設計</vt:lpstr>
      <vt:lpstr>1_自訂設計</vt:lpstr>
      <vt:lpstr>NVR 3 Corporate v3.0.16 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1553</cp:revision>
  <dcterms:created xsi:type="dcterms:W3CDTF">2015-08-31T10:30:03Z</dcterms:created>
  <dcterms:modified xsi:type="dcterms:W3CDTF">2022-06-06T21:17:07Z</dcterms:modified>
</cp:coreProperties>
</file>