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5"/>
  </p:notesMasterIdLst>
  <p:sldIdLst>
    <p:sldId id="279" r:id="rId3"/>
    <p:sldId id="376" r:id="rId4"/>
    <p:sldId id="420" r:id="rId5"/>
    <p:sldId id="382" r:id="rId6"/>
    <p:sldId id="378" r:id="rId7"/>
    <p:sldId id="426" r:id="rId8"/>
    <p:sldId id="425" r:id="rId9"/>
    <p:sldId id="427" r:id="rId10"/>
    <p:sldId id="428" r:id="rId11"/>
    <p:sldId id="429" r:id="rId12"/>
    <p:sldId id="430" r:id="rId13"/>
    <p:sldId id="431" r:id="rId14"/>
    <p:sldId id="432" r:id="rId15"/>
    <p:sldId id="433" r:id="rId16"/>
    <p:sldId id="434" r:id="rId17"/>
    <p:sldId id="419" r:id="rId18"/>
    <p:sldId id="422" r:id="rId19"/>
    <p:sldId id="421" r:id="rId20"/>
    <p:sldId id="436" r:id="rId21"/>
    <p:sldId id="435" r:id="rId22"/>
    <p:sldId id="388" r:id="rId23"/>
    <p:sldId id="387" r:id="rId2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FFFFE5"/>
    <a:srgbClr val="0000FF"/>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103" d="100"/>
          <a:sy n="103" d="100"/>
        </p:scale>
        <p:origin x="183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2023/10/6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20536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48106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656597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3499804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09217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877513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928261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950236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726310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4111661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3423602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425705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639597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4841521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3711970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42753470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8608603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2023/10/6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2023/10/6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hyperlink" Target="https://www.acti.com/covertselector/"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acti.com/video/v1515" TargetMode="External"/><Relationship Id="rId2" Type="http://schemas.openxmlformats.org/officeDocument/2006/relationships/hyperlink" Target="https://www.acti.com/video/v1516" TargetMode="Externa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Video/v1590"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image" Target="../media/image23.png"/><Relationship Id="rId5" Type="http://schemas.openxmlformats.org/officeDocument/2006/relationships/hyperlink" Target="http://www.acti.com/product/Q22-K1" TargetMode="External"/><Relationship Id="rId4" Type="http://schemas.openxmlformats.org/officeDocument/2006/relationships/hyperlink" Target="http://www.acti.com/product/Q22"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649920" cy="646331"/>
          </a:xfrm>
          <a:prstGeom prst="rect">
            <a:avLst/>
          </a:prstGeom>
          <a:noFill/>
        </p:spPr>
        <p:txBody>
          <a:bodyPr wrap="square" rtlCol="0">
            <a:spAutoFit/>
          </a:bodyPr>
          <a:lstStyle/>
          <a:p>
            <a:r>
              <a:rPr lang="en-US" b="1" dirty="0">
                <a:solidFill>
                  <a:schemeClr val="tx1">
                    <a:lumMod val="50000"/>
                    <a:lumOff val="50000"/>
                  </a:schemeClr>
                </a:solidFill>
              </a:rPr>
              <a:t>ST2-3</a:t>
            </a:r>
          </a:p>
          <a:p>
            <a:r>
              <a:rPr lang="en-US" dirty="0">
                <a:solidFill>
                  <a:schemeClr val="tx1">
                    <a:lumMod val="50000"/>
                    <a:lumOff val="50000"/>
                  </a:schemeClr>
                </a:solidFill>
              </a:rPr>
              <a:t>Special Purpose Cameras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899592" y="2276872"/>
            <a:ext cx="6192688" cy="3650358"/>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b="1" dirty="0"/>
              <a:t>Covert Cameras</a:t>
            </a:r>
          </a:p>
          <a:p>
            <a:pPr marL="742950" lvl="1" indent="-285750">
              <a:buFont typeface="Arial" panose="020B0604020202020204" pitchFamily="34" charset="0"/>
              <a:buChar char="•"/>
            </a:pPr>
            <a:r>
              <a:rPr lang="en-US" dirty="0"/>
              <a:t>Introduction</a:t>
            </a:r>
          </a:p>
          <a:p>
            <a:pPr marL="742950" lvl="1" indent="-285750">
              <a:buFont typeface="Arial" panose="020B0604020202020204" pitchFamily="34" charset="0"/>
              <a:buChar char="•"/>
            </a:pPr>
            <a:r>
              <a:rPr lang="en-US" dirty="0"/>
              <a:t>Covert Camera Options</a:t>
            </a:r>
          </a:p>
          <a:p>
            <a:pPr marL="742950" lvl="1" indent="-285750">
              <a:buFont typeface="Arial" panose="020B0604020202020204" pitchFamily="34" charset="0"/>
              <a:buChar char="•"/>
            </a:pPr>
            <a:r>
              <a:rPr lang="en-US" dirty="0"/>
              <a:t>Disguise Accessory Options</a:t>
            </a:r>
          </a:p>
          <a:p>
            <a:pPr marL="742950" lvl="1" indent="-285750">
              <a:buFont typeface="Arial" panose="020B0604020202020204" pitchFamily="34" charset="0"/>
              <a:buChar char="•"/>
            </a:pPr>
            <a:r>
              <a:rPr lang="en-US" dirty="0"/>
              <a:t>Covert Camera Selector Tool</a:t>
            </a:r>
          </a:p>
          <a:p>
            <a:pPr marL="742950" lvl="1" indent="-285750">
              <a:buFont typeface="Arial" panose="020B0604020202020204" pitchFamily="34" charset="0"/>
              <a:buChar char="•"/>
            </a:pPr>
            <a:r>
              <a:rPr lang="en-US" dirty="0"/>
              <a:t>Video Clips &amp; Photos</a:t>
            </a:r>
          </a:p>
          <a:p>
            <a:pPr marL="285750" indent="-285750">
              <a:lnSpc>
                <a:spcPct val="150000"/>
              </a:lnSpc>
              <a:buFont typeface="Arial" panose="020B0604020202020204" pitchFamily="34" charset="0"/>
              <a:buChar char="•"/>
            </a:pPr>
            <a:r>
              <a:rPr lang="en-US" b="1" dirty="0"/>
              <a:t>Service Desk Camera</a:t>
            </a:r>
          </a:p>
          <a:p>
            <a:pPr marL="742950" lvl="1" indent="-285750">
              <a:buFont typeface="Arial" panose="020B0604020202020204" pitchFamily="34" charset="0"/>
              <a:buChar char="•"/>
            </a:pPr>
            <a:r>
              <a:rPr lang="en-US" dirty="0"/>
              <a:t>Introduction</a:t>
            </a:r>
          </a:p>
          <a:p>
            <a:pPr marL="742950" lvl="1" indent="-285750">
              <a:buFont typeface="Arial" panose="020B0604020202020204" pitchFamily="34" charset="0"/>
              <a:buChar char="•"/>
            </a:pPr>
            <a:r>
              <a:rPr lang="en-US" dirty="0"/>
              <a:t>Product Options</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206084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Covert Cameras</a:t>
            </a:r>
          </a:p>
        </p:txBody>
      </p:sp>
      <p:pic>
        <p:nvPicPr>
          <p:cNvPr id="1026" name="Picture 2">
            <a:extLst>
              <a:ext uri="{FF2B5EF4-FFF2-40B4-BE49-F238E27FC236}">
                <a16:creationId xmlns:a16="http://schemas.microsoft.com/office/drawing/2014/main" id="{E78588EF-EE94-1FF1-6772-5D94197294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0341" y="2996952"/>
            <a:ext cx="3271639" cy="2312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346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a:t>
            </a:r>
          </a:p>
        </p:txBody>
      </p:sp>
      <p:graphicFrame>
        <p:nvGraphicFramePr>
          <p:cNvPr id="2" name="Table 1">
            <a:extLst>
              <a:ext uri="{FF2B5EF4-FFF2-40B4-BE49-F238E27FC236}">
                <a16:creationId xmlns:a16="http://schemas.microsoft.com/office/drawing/2014/main" id="{4D99ACA2-3E26-8803-B754-F5264D062B8C}"/>
              </a:ext>
            </a:extLst>
          </p:cNvPr>
          <p:cNvGraphicFramePr>
            <a:graphicFrameLocks noGrp="1"/>
          </p:cNvGraphicFramePr>
          <p:nvPr>
            <p:extLst>
              <p:ext uri="{D42A27DB-BD31-4B8C-83A1-F6EECF244321}">
                <p14:modId xmlns:p14="http://schemas.microsoft.com/office/powerpoint/2010/main" val="1720164321"/>
              </p:ext>
            </p:extLst>
          </p:nvPr>
        </p:nvGraphicFramePr>
        <p:xfrm>
          <a:off x="647564" y="1844824"/>
          <a:ext cx="7848872" cy="1920240"/>
        </p:xfrm>
        <a:graphic>
          <a:graphicData uri="http://schemas.openxmlformats.org/drawingml/2006/table">
            <a:tbl>
              <a:tblPr/>
              <a:tblGrid>
                <a:gridCol w="7848872">
                  <a:extLst>
                    <a:ext uri="{9D8B030D-6E8A-4147-A177-3AD203B41FA5}">
                      <a16:colId xmlns:a16="http://schemas.microsoft.com/office/drawing/2014/main" val="45858361"/>
                    </a:ext>
                  </a:extLst>
                </a:gridCol>
              </a:tblGrid>
              <a:tr h="0">
                <a:tc>
                  <a:txBody>
                    <a:bodyPr/>
                    <a:lstStyle/>
                    <a:p>
                      <a:pPr algn="l" fontAlgn="t"/>
                      <a:r>
                        <a:rPr lang="en-US" sz="1400" dirty="0">
                          <a:solidFill>
                            <a:srgbClr val="535353"/>
                          </a:solidFill>
                          <a:effectLst/>
                          <a:latin typeface="Arial" panose="020B0604020202020204" pitchFamily="34" charset="0"/>
                        </a:rPr>
                        <a:t>Throughout the years, ACTi has developed the covert camera solutions from the applications perspective. Different markets require specific disguise methods to make the camera discreet or even completely invisible.</a:t>
                      </a:r>
                    </a:p>
                    <a:p>
                      <a:pPr algn="l" fontAlgn="t"/>
                      <a:endParaRPr lang="en-US" sz="1400" dirty="0">
                        <a:solidFill>
                          <a:srgbClr val="535353"/>
                        </a:solidFill>
                        <a:effectLst/>
                        <a:latin typeface="Arial" panose="020B0604020202020204" pitchFamily="34" charset="0"/>
                      </a:endParaRPr>
                    </a:p>
                    <a:p>
                      <a:pPr algn="l" fontAlgn="t"/>
                      <a:r>
                        <a:rPr lang="en-US" sz="1400" dirty="0">
                          <a:solidFill>
                            <a:srgbClr val="535353"/>
                          </a:solidFill>
                          <a:effectLst/>
                          <a:latin typeface="Arial" panose="020B0604020202020204" pitchFamily="34" charset="0"/>
                        </a:rPr>
                        <a:t>Although the covert cameras are very small, they still require additional accessories to fully hide them. ACTi has developed so many different types of disguise accessories over time, therefore becoming the leader of the covert camera solutions.</a:t>
                      </a:r>
                    </a:p>
                    <a:p>
                      <a:pPr algn="l" fontAlgn="t"/>
                      <a:endParaRPr lang="en-US" sz="1400" dirty="0">
                        <a:solidFill>
                          <a:srgbClr val="535353"/>
                        </a:solidFill>
                        <a:effectLst/>
                        <a:latin typeface="Arial" panose="020B0604020202020204" pitchFamily="34" charset="0"/>
                      </a:endParaRPr>
                    </a:p>
                    <a:p>
                      <a:pPr algn="l" fontAlgn="t"/>
                      <a:r>
                        <a:rPr lang="en-US" sz="1400" dirty="0">
                          <a:solidFill>
                            <a:srgbClr val="535353"/>
                          </a:solidFill>
                          <a:effectLst/>
                          <a:latin typeface="Arial" panose="020B0604020202020204" pitchFamily="34" charset="0"/>
                        </a:rPr>
                        <a:t>Have you ever seen a loudspeaker in the ceiling that looks like this?</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517734619"/>
                  </a:ext>
                </a:extLst>
              </a:tr>
            </a:tbl>
          </a:graphicData>
        </a:graphic>
      </p:graphicFrame>
      <p:pic>
        <p:nvPicPr>
          <p:cNvPr id="2050" name="Picture 2">
            <a:extLst>
              <a:ext uri="{FF2B5EF4-FFF2-40B4-BE49-F238E27FC236}">
                <a16:creationId xmlns:a16="http://schemas.microsoft.com/office/drawing/2014/main" id="{02E6D74C-0259-1F01-C728-2F93EC452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573016"/>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EAC920-CE3B-7A7F-3B6E-293A7AA51E10}"/>
              </a:ext>
            </a:extLst>
          </p:cNvPr>
          <p:cNvSpPr txBox="1"/>
          <p:nvPr/>
        </p:nvSpPr>
        <p:spPr>
          <a:xfrm>
            <a:off x="535089" y="6021288"/>
            <a:ext cx="864096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Actually, it is not a speaker. It is a unique “speaker mount”, designed by ACTi, that allows the pinhole camera to be hidden behind it. You can read more about it below.</a:t>
            </a:r>
            <a:endParaRPr lang="en-US" sz="1400" dirty="0"/>
          </a:p>
        </p:txBody>
      </p:sp>
    </p:spTree>
    <p:extLst>
      <p:ext uri="{BB962C8B-B14F-4D97-AF65-F5344CB8AC3E}">
        <p14:creationId xmlns:p14="http://schemas.microsoft.com/office/powerpoint/2010/main" val="2987108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Covert Camera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2123564"/>
            <a:ext cx="5394521" cy="369332"/>
          </a:xfrm>
          <a:prstGeom prst="rect">
            <a:avLst/>
          </a:prstGeom>
          <a:noFill/>
        </p:spPr>
        <p:txBody>
          <a:bodyPr wrap="square" rtlCol="0">
            <a:spAutoFit/>
          </a:bodyPr>
          <a:lstStyle/>
          <a:p>
            <a:r>
              <a:rPr lang="en-US" b="1" dirty="0">
                <a:solidFill>
                  <a:schemeClr val="tx1">
                    <a:lumMod val="50000"/>
                    <a:lumOff val="50000"/>
                  </a:schemeClr>
                </a:solidFill>
              </a:rPr>
              <a:t>Matrix View:</a:t>
            </a:r>
          </a:p>
        </p:txBody>
      </p:sp>
      <p:pic>
        <p:nvPicPr>
          <p:cNvPr id="5" name="Picture 4">
            <a:extLst>
              <a:ext uri="{FF2B5EF4-FFF2-40B4-BE49-F238E27FC236}">
                <a16:creationId xmlns:a16="http://schemas.microsoft.com/office/drawing/2014/main" id="{0B794387-D5F0-3E94-6FA2-AF706B2720E3}"/>
              </a:ext>
            </a:extLst>
          </p:cNvPr>
          <p:cNvPicPr>
            <a:picLocks noChangeAspect="1"/>
          </p:cNvPicPr>
          <p:nvPr/>
        </p:nvPicPr>
        <p:blipFill>
          <a:blip r:embed="rId3"/>
          <a:stretch>
            <a:fillRect/>
          </a:stretch>
        </p:blipFill>
        <p:spPr>
          <a:xfrm>
            <a:off x="788834" y="2492896"/>
            <a:ext cx="7200900" cy="2828925"/>
          </a:xfrm>
          <a:prstGeom prst="rect">
            <a:avLst/>
          </a:prstGeom>
        </p:spPr>
      </p:pic>
    </p:spTree>
    <p:extLst>
      <p:ext uri="{BB962C8B-B14F-4D97-AF65-F5344CB8AC3E}">
        <p14:creationId xmlns:p14="http://schemas.microsoft.com/office/powerpoint/2010/main" val="988521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Height Strip</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738664"/>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The entrances of retail stores often have the height strips as stickers on the door frames. Now these can be replaced with special height strip mounts that allow the lens module of the camera to be hidden inside it.</a:t>
            </a:r>
            <a:endParaRPr lang="en-US" sz="1400" dirty="0"/>
          </a:p>
        </p:txBody>
      </p:sp>
      <p:pic>
        <p:nvPicPr>
          <p:cNvPr id="3074" name="Picture 2">
            <a:extLst>
              <a:ext uri="{FF2B5EF4-FFF2-40B4-BE49-F238E27FC236}">
                <a16:creationId xmlns:a16="http://schemas.microsoft.com/office/drawing/2014/main" id="{8E521A86-E015-AFB5-6D78-70F006F8A6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566" y="2938882"/>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522C8F5-CC81-77CD-9ADA-7678719D2637}"/>
              </a:ext>
            </a:extLst>
          </p:cNvPr>
          <p:cNvSpPr txBox="1"/>
          <p:nvPr/>
        </p:nvSpPr>
        <p:spPr>
          <a:xfrm>
            <a:off x="781735" y="4757936"/>
            <a:ext cx="7944955" cy="1815882"/>
          </a:xfrm>
          <a:prstGeom prst="rect">
            <a:avLst/>
          </a:prstGeom>
          <a:noFill/>
        </p:spPr>
        <p:txBody>
          <a:bodyPr wrap="square">
            <a:spAutoFit/>
          </a:bodyPr>
          <a:lstStyle/>
          <a:p>
            <a:pPr algn="l" fontAlgn="t"/>
            <a:r>
              <a:rPr lang="en-US" sz="1400" b="0" i="0" dirty="0">
                <a:solidFill>
                  <a:srgbClr val="535353"/>
                </a:solidFill>
                <a:effectLst/>
                <a:latin typeface="Arial" panose="020B0604020202020204" pitchFamily="34" charset="0"/>
              </a:rPr>
              <a:t>You can place the height strip directly onto the doorframe or add a tilt wedge behind the height strip, to adjust the viewing direction. Both height strips and tilt wedges come in 2 colors - silver and bronze.</a:t>
            </a:r>
          </a:p>
          <a:p>
            <a:pPr algn="l" fontAlgn="t"/>
            <a:endParaRPr lang="en-US" sz="1400" b="0" i="0" dirty="0">
              <a:solidFill>
                <a:srgbClr val="535353"/>
              </a:solidFill>
              <a:effectLst/>
              <a:latin typeface="Arial" panose="020B0604020202020204" pitchFamily="34" charset="0"/>
            </a:endParaRPr>
          </a:p>
          <a:p>
            <a:pPr algn="l" fontAlgn="t"/>
            <a:r>
              <a:rPr lang="en-US" sz="1400" b="0" i="0" dirty="0">
                <a:solidFill>
                  <a:srgbClr val="535353"/>
                </a:solidFill>
                <a:effectLst/>
                <a:latin typeface="Arial" panose="020B0604020202020204" pitchFamily="34" charset="0"/>
              </a:rPr>
              <a:t>PMAX-0331 - Height Strip Mount (Silver)</a:t>
            </a:r>
            <a:br>
              <a:rPr lang="en-US" sz="1400" b="0" i="0" dirty="0">
                <a:solidFill>
                  <a:srgbClr val="535353"/>
                </a:solidFill>
                <a:effectLst/>
                <a:latin typeface="Arial" panose="020B0604020202020204" pitchFamily="34" charset="0"/>
              </a:rPr>
            </a:br>
            <a:r>
              <a:rPr lang="en-US" sz="1400" b="0" i="0" dirty="0">
                <a:solidFill>
                  <a:srgbClr val="535353"/>
                </a:solidFill>
                <a:effectLst/>
                <a:latin typeface="Arial" panose="020B0604020202020204" pitchFamily="34" charset="0"/>
              </a:rPr>
              <a:t>PMAX-0332 - Height Strip Mount (Bronze)</a:t>
            </a:r>
            <a:br>
              <a:rPr lang="en-US" sz="1400" b="0" i="0" dirty="0">
                <a:solidFill>
                  <a:srgbClr val="535353"/>
                </a:solidFill>
                <a:effectLst/>
                <a:latin typeface="Arial" panose="020B0604020202020204" pitchFamily="34" charset="0"/>
              </a:rPr>
            </a:br>
            <a:r>
              <a:rPr lang="en-US" sz="1400" b="0" i="0" dirty="0">
                <a:solidFill>
                  <a:srgbClr val="535353"/>
                </a:solidFill>
                <a:effectLst/>
                <a:latin typeface="Arial" panose="020B0604020202020204" pitchFamily="34" charset="0"/>
              </a:rPr>
              <a:t>PMAX-0335 - Tilt wedge (silver)</a:t>
            </a:r>
            <a:br>
              <a:rPr lang="en-US" sz="1400" b="0" i="0" dirty="0">
                <a:solidFill>
                  <a:srgbClr val="535353"/>
                </a:solidFill>
                <a:effectLst/>
                <a:latin typeface="Arial" panose="020B0604020202020204" pitchFamily="34" charset="0"/>
              </a:rPr>
            </a:br>
            <a:r>
              <a:rPr lang="en-US" sz="1400" b="0" i="0" dirty="0">
                <a:solidFill>
                  <a:srgbClr val="535353"/>
                </a:solidFill>
                <a:effectLst/>
                <a:latin typeface="Arial" panose="020B0604020202020204" pitchFamily="34" charset="0"/>
              </a:rPr>
              <a:t>PMAX-0336 - Tilt wedge (bronze)</a:t>
            </a:r>
          </a:p>
        </p:txBody>
      </p:sp>
      <p:sp>
        <p:nvSpPr>
          <p:cNvPr id="8" name="TextBox 7">
            <a:extLst>
              <a:ext uri="{FF2B5EF4-FFF2-40B4-BE49-F238E27FC236}">
                <a16:creationId xmlns:a16="http://schemas.microsoft.com/office/drawing/2014/main" id="{5E6B0FFC-9059-D520-9789-BBD43D721976}"/>
              </a:ext>
            </a:extLst>
          </p:cNvPr>
          <p:cNvSpPr txBox="1"/>
          <p:nvPr/>
        </p:nvSpPr>
        <p:spPr>
          <a:xfrm>
            <a:off x="5004048" y="6419929"/>
            <a:ext cx="4032448" cy="307777"/>
          </a:xfrm>
          <a:prstGeom prst="rect">
            <a:avLst/>
          </a:prstGeom>
          <a:noFill/>
        </p:spPr>
        <p:txBody>
          <a:bodyPr wrap="square">
            <a:spAutoFit/>
          </a:bodyPr>
          <a:lstStyle/>
          <a:p>
            <a:r>
              <a:rPr lang="en-US" sz="1400" dirty="0"/>
              <a:t>The applicable covert camera models: </a:t>
            </a:r>
            <a:r>
              <a:rPr lang="en-US" sz="1400" b="1" dirty="0"/>
              <a:t>Q113, Q115</a:t>
            </a:r>
          </a:p>
        </p:txBody>
      </p:sp>
    </p:spTree>
    <p:extLst>
      <p:ext uri="{BB962C8B-B14F-4D97-AF65-F5344CB8AC3E}">
        <p14:creationId xmlns:p14="http://schemas.microsoft.com/office/powerpoint/2010/main" val="3970956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Wall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When there is no space inside the walls to hide the camera, it can also be surface mounted using the tiny wall mount that comes with the camera package.</a:t>
            </a:r>
            <a:endParaRPr lang="en-US" sz="1400" dirty="0"/>
          </a:p>
        </p:txBody>
      </p:sp>
      <p:pic>
        <p:nvPicPr>
          <p:cNvPr id="3076" name="Picture 4">
            <a:extLst>
              <a:ext uri="{FF2B5EF4-FFF2-40B4-BE49-F238E27FC236}">
                <a16:creationId xmlns:a16="http://schemas.microsoft.com/office/drawing/2014/main" id="{9DF3C807-159A-EBDA-5FEF-B7B1DC91D1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70091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86ECF8F-6706-A48D-6EE9-C058E15FC37B}"/>
              </a:ext>
            </a:extLst>
          </p:cNvPr>
          <p:cNvSpPr txBox="1"/>
          <p:nvPr/>
        </p:nvSpPr>
        <p:spPr>
          <a:xfrm>
            <a:off x="899592" y="4605914"/>
            <a:ext cx="4032448" cy="307777"/>
          </a:xfrm>
          <a:prstGeom prst="rect">
            <a:avLst/>
          </a:prstGeom>
          <a:noFill/>
        </p:spPr>
        <p:txBody>
          <a:bodyPr wrap="square">
            <a:spAutoFit/>
          </a:bodyPr>
          <a:lstStyle/>
          <a:p>
            <a:r>
              <a:rPr lang="en-US" sz="1400" dirty="0"/>
              <a:t>The applicable covert camera models: </a:t>
            </a:r>
            <a:r>
              <a:rPr lang="en-US" sz="1400" b="1" dirty="0"/>
              <a:t>Q113, Q115</a:t>
            </a:r>
          </a:p>
        </p:txBody>
      </p:sp>
    </p:spTree>
    <p:extLst>
      <p:ext uri="{BB962C8B-B14F-4D97-AF65-F5344CB8AC3E}">
        <p14:creationId xmlns:p14="http://schemas.microsoft.com/office/powerpoint/2010/main" val="1840697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Tilted Wall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It is like the previous one, but it is tilted downwards. This allows the camera to be installed higher onto the wall. It is also included in the camera package.</a:t>
            </a:r>
            <a:endParaRPr lang="en-US" sz="1400" dirty="0"/>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605914"/>
            <a:ext cx="4032448" cy="307777"/>
          </a:xfrm>
          <a:prstGeom prst="rect">
            <a:avLst/>
          </a:prstGeom>
          <a:noFill/>
        </p:spPr>
        <p:txBody>
          <a:bodyPr wrap="square">
            <a:spAutoFit/>
          </a:bodyPr>
          <a:lstStyle/>
          <a:p>
            <a:r>
              <a:rPr lang="en-US" sz="1400" dirty="0"/>
              <a:t>The applicable covert camera models: </a:t>
            </a:r>
            <a:r>
              <a:rPr lang="en-US" sz="1400" b="1" dirty="0"/>
              <a:t>Q113, Q115</a:t>
            </a:r>
          </a:p>
        </p:txBody>
      </p:sp>
      <p:pic>
        <p:nvPicPr>
          <p:cNvPr id="4098" name="Picture 2">
            <a:extLst>
              <a:ext uri="{FF2B5EF4-FFF2-40B4-BE49-F238E27FC236}">
                <a16:creationId xmlns:a16="http://schemas.microsoft.com/office/drawing/2014/main" id="{D6F4112A-9361-C234-138E-4D06E62082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48" y="2753121"/>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629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In-Wall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738664"/>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When there is a space behind the thin wall or some custom-made board, then the lens module could be mounted onto the inner surface of that board, using the in-wall mount, which is included in the camera package.</a:t>
            </a:r>
            <a:endParaRPr lang="en-US" sz="1400" dirty="0"/>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605914"/>
            <a:ext cx="4032448" cy="307777"/>
          </a:xfrm>
          <a:prstGeom prst="rect">
            <a:avLst/>
          </a:prstGeom>
          <a:noFill/>
        </p:spPr>
        <p:txBody>
          <a:bodyPr wrap="square">
            <a:spAutoFit/>
          </a:bodyPr>
          <a:lstStyle/>
          <a:p>
            <a:r>
              <a:rPr lang="en-US" sz="1400" dirty="0"/>
              <a:t>The applicable covert camera models: </a:t>
            </a:r>
            <a:r>
              <a:rPr lang="en-US" sz="1400" b="1" dirty="0"/>
              <a:t>Q113, Q115</a:t>
            </a:r>
          </a:p>
        </p:txBody>
      </p:sp>
      <p:pic>
        <p:nvPicPr>
          <p:cNvPr id="5122" name="Picture 2">
            <a:extLst>
              <a:ext uri="{FF2B5EF4-FFF2-40B4-BE49-F238E27FC236}">
                <a16:creationId xmlns:a16="http://schemas.microsoft.com/office/drawing/2014/main" id="{7E3ABF78-0DC0-EC13-0054-24234B41FF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831475"/>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130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Adjustable Surface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is a mount that is used to attach the lens module to the custom-built disguise widget. It comes with the flexible tilting capabilities.</a:t>
            </a:r>
          </a:p>
        </p:txBody>
      </p:sp>
      <p:sp>
        <p:nvSpPr>
          <p:cNvPr id="8" name="TextBox 7">
            <a:extLst>
              <a:ext uri="{FF2B5EF4-FFF2-40B4-BE49-F238E27FC236}">
                <a16:creationId xmlns:a16="http://schemas.microsoft.com/office/drawing/2014/main" id="{886ECF8F-6706-A48D-6EE9-C058E15FC37B}"/>
              </a:ext>
            </a:extLst>
          </p:cNvPr>
          <p:cNvSpPr txBox="1"/>
          <p:nvPr/>
        </p:nvSpPr>
        <p:spPr>
          <a:xfrm>
            <a:off x="972132" y="4797152"/>
            <a:ext cx="4032448" cy="307777"/>
          </a:xfrm>
          <a:prstGeom prst="rect">
            <a:avLst/>
          </a:prstGeom>
          <a:noFill/>
        </p:spPr>
        <p:txBody>
          <a:bodyPr wrap="square">
            <a:spAutoFit/>
          </a:bodyPr>
          <a:lstStyle/>
          <a:p>
            <a:r>
              <a:rPr lang="en-US" sz="1400" dirty="0"/>
              <a:t>The applicable covert camera models: </a:t>
            </a:r>
            <a:r>
              <a:rPr lang="en-US" sz="1400" b="1" dirty="0"/>
              <a:t>Q113, Q115</a:t>
            </a:r>
          </a:p>
        </p:txBody>
      </p:sp>
      <p:pic>
        <p:nvPicPr>
          <p:cNvPr id="6146" name="Picture 2">
            <a:extLst>
              <a:ext uri="{FF2B5EF4-FFF2-40B4-BE49-F238E27FC236}">
                <a16:creationId xmlns:a16="http://schemas.microsoft.com/office/drawing/2014/main" id="{640A8AF1-7884-834C-5853-92C2E0570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560" y="1477026"/>
            <a:ext cx="4286250" cy="42862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37BB8F5-19E2-F1E7-90CC-F8BC2A8FF727}"/>
              </a:ext>
            </a:extLst>
          </p:cNvPr>
          <p:cNvSpPr txBox="1"/>
          <p:nvPr/>
        </p:nvSpPr>
        <p:spPr>
          <a:xfrm>
            <a:off x="972132" y="4427820"/>
            <a:ext cx="660648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accessory </a:t>
            </a:r>
            <a:r>
              <a:rPr lang="en-US" sz="1400" dirty="0">
                <a:solidFill>
                  <a:srgbClr val="535353"/>
                </a:solidFill>
                <a:latin typeface="Arial" panose="020B0604020202020204" pitchFamily="34" charset="0"/>
              </a:rPr>
              <a:t>is</a:t>
            </a:r>
            <a:r>
              <a:rPr lang="en-US" sz="1400" b="0" i="0" dirty="0">
                <a:solidFill>
                  <a:srgbClr val="535353"/>
                </a:solidFill>
                <a:effectLst/>
                <a:latin typeface="Arial" panose="020B0604020202020204" pitchFamily="34" charset="0"/>
              </a:rPr>
              <a:t> to be purchased separately: PMAX-0334</a:t>
            </a:r>
            <a:br>
              <a:rPr lang="en-US" sz="1400" dirty="0"/>
            </a:br>
            <a:endParaRPr lang="en-US" sz="1400" dirty="0"/>
          </a:p>
        </p:txBody>
      </p:sp>
    </p:spTree>
    <p:extLst>
      <p:ext uri="{BB962C8B-B14F-4D97-AF65-F5344CB8AC3E}">
        <p14:creationId xmlns:p14="http://schemas.microsoft.com/office/powerpoint/2010/main" val="2055794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Corner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is a mount that is used to attach the lens module to the custom-built disguise widget. It comes with the flexible tilting capabilities.</a:t>
            </a:r>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605914"/>
            <a:ext cx="4032448" cy="307777"/>
          </a:xfrm>
          <a:prstGeom prst="rect">
            <a:avLst/>
          </a:prstGeom>
          <a:noFill/>
        </p:spPr>
        <p:txBody>
          <a:bodyPr wrap="square">
            <a:spAutoFit/>
          </a:bodyPr>
          <a:lstStyle/>
          <a:p>
            <a:r>
              <a:rPr lang="en-US" sz="1400" dirty="0"/>
              <a:t>The applicable covert camera models: </a:t>
            </a:r>
            <a:r>
              <a:rPr lang="en-US" sz="1400" b="1" dirty="0"/>
              <a:t>Q12, Q112</a:t>
            </a:r>
          </a:p>
        </p:txBody>
      </p:sp>
      <p:pic>
        <p:nvPicPr>
          <p:cNvPr id="7170" name="Picture 2">
            <a:extLst>
              <a:ext uri="{FF2B5EF4-FFF2-40B4-BE49-F238E27FC236}">
                <a16:creationId xmlns:a16="http://schemas.microsoft.com/office/drawing/2014/main" id="{5819CF9D-30A5-B89C-4C82-9C126E98A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9984" y="254777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F86BB44-DBA8-D576-6D32-C09487A80A88}"/>
              </a:ext>
            </a:extLst>
          </p:cNvPr>
          <p:cNvSpPr txBox="1"/>
          <p:nvPr/>
        </p:nvSpPr>
        <p:spPr>
          <a:xfrm>
            <a:off x="899592" y="4294306"/>
            <a:ext cx="660648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accessory </a:t>
            </a:r>
            <a:r>
              <a:rPr lang="en-US" sz="1400" dirty="0">
                <a:solidFill>
                  <a:srgbClr val="535353"/>
                </a:solidFill>
                <a:latin typeface="Arial" panose="020B0604020202020204" pitchFamily="34" charset="0"/>
              </a:rPr>
              <a:t>is</a:t>
            </a:r>
            <a:r>
              <a:rPr lang="en-US" sz="1400" b="0" i="0" dirty="0">
                <a:solidFill>
                  <a:srgbClr val="535353"/>
                </a:solidFill>
                <a:effectLst/>
                <a:latin typeface="Arial" panose="020B0604020202020204" pitchFamily="34" charset="0"/>
              </a:rPr>
              <a:t> to be purchased separately: PMAX-0403</a:t>
            </a:r>
            <a:br>
              <a:rPr lang="en-US" sz="1400" dirty="0"/>
            </a:br>
            <a:endParaRPr lang="en-US" sz="1400" dirty="0"/>
          </a:p>
        </p:txBody>
      </p:sp>
    </p:spTree>
    <p:extLst>
      <p:ext uri="{BB962C8B-B14F-4D97-AF65-F5344CB8AC3E}">
        <p14:creationId xmlns:p14="http://schemas.microsoft.com/office/powerpoint/2010/main" val="2687076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Highly Adjustable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307777"/>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The special locations, such as the inside of the ATM machine, could use such mounts.</a:t>
            </a:r>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605914"/>
            <a:ext cx="4032448" cy="307777"/>
          </a:xfrm>
          <a:prstGeom prst="rect">
            <a:avLst/>
          </a:prstGeom>
          <a:noFill/>
        </p:spPr>
        <p:txBody>
          <a:bodyPr wrap="square">
            <a:spAutoFit/>
          </a:bodyPr>
          <a:lstStyle/>
          <a:p>
            <a:r>
              <a:rPr lang="en-US" sz="1400" dirty="0"/>
              <a:t>The applicable covert camera models: </a:t>
            </a:r>
            <a:r>
              <a:rPr lang="en-US" sz="1400" b="1" dirty="0"/>
              <a:t>Q12, Q112</a:t>
            </a:r>
          </a:p>
        </p:txBody>
      </p:sp>
      <p:sp>
        <p:nvSpPr>
          <p:cNvPr id="5" name="TextBox 4">
            <a:extLst>
              <a:ext uri="{FF2B5EF4-FFF2-40B4-BE49-F238E27FC236}">
                <a16:creationId xmlns:a16="http://schemas.microsoft.com/office/drawing/2014/main" id="{8F86BB44-DBA8-D576-6D32-C09487A80A88}"/>
              </a:ext>
            </a:extLst>
          </p:cNvPr>
          <p:cNvSpPr txBox="1"/>
          <p:nvPr/>
        </p:nvSpPr>
        <p:spPr>
          <a:xfrm>
            <a:off x="899592" y="4294306"/>
            <a:ext cx="660648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accessory </a:t>
            </a:r>
            <a:r>
              <a:rPr lang="en-US" sz="1400" dirty="0">
                <a:solidFill>
                  <a:srgbClr val="535353"/>
                </a:solidFill>
                <a:latin typeface="Arial" panose="020B0604020202020204" pitchFamily="34" charset="0"/>
              </a:rPr>
              <a:t>is</a:t>
            </a:r>
            <a:r>
              <a:rPr lang="en-US" sz="1400" b="0" i="0" dirty="0">
                <a:solidFill>
                  <a:srgbClr val="535353"/>
                </a:solidFill>
                <a:effectLst/>
                <a:latin typeface="Arial" panose="020B0604020202020204" pitchFamily="34" charset="0"/>
              </a:rPr>
              <a:t> to be purchased separately: PMAX-1108</a:t>
            </a:r>
            <a:br>
              <a:rPr lang="en-US" sz="1400" dirty="0"/>
            </a:br>
            <a:endParaRPr lang="en-US" sz="1400" dirty="0"/>
          </a:p>
        </p:txBody>
      </p:sp>
      <p:pic>
        <p:nvPicPr>
          <p:cNvPr id="8194" name="Picture 2">
            <a:extLst>
              <a:ext uri="{FF2B5EF4-FFF2-40B4-BE49-F238E27FC236}">
                <a16:creationId xmlns:a16="http://schemas.microsoft.com/office/drawing/2014/main" id="{C394B74E-5F21-9E72-D638-1279C011E6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48" y="2498926"/>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300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Fixed Flush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When there is a space behind the surface, the larger lens modules can be disguised using this flush mount. It is included in the camera package.</a:t>
            </a:r>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849415"/>
            <a:ext cx="4032448" cy="307777"/>
          </a:xfrm>
          <a:prstGeom prst="rect">
            <a:avLst/>
          </a:prstGeom>
          <a:noFill/>
        </p:spPr>
        <p:txBody>
          <a:bodyPr wrap="square">
            <a:spAutoFit/>
          </a:bodyPr>
          <a:lstStyle/>
          <a:p>
            <a:r>
              <a:rPr lang="en-US" sz="1400" dirty="0"/>
              <a:t>The applicable covert camera models: </a:t>
            </a:r>
            <a:r>
              <a:rPr lang="en-US" sz="1400" b="1" dirty="0"/>
              <a:t>Q12</a:t>
            </a:r>
          </a:p>
        </p:txBody>
      </p:sp>
      <p:sp>
        <p:nvSpPr>
          <p:cNvPr id="5" name="TextBox 4">
            <a:extLst>
              <a:ext uri="{FF2B5EF4-FFF2-40B4-BE49-F238E27FC236}">
                <a16:creationId xmlns:a16="http://schemas.microsoft.com/office/drawing/2014/main" id="{8F86BB44-DBA8-D576-6D32-C09487A80A88}"/>
              </a:ext>
            </a:extLst>
          </p:cNvPr>
          <p:cNvSpPr txBox="1"/>
          <p:nvPr/>
        </p:nvSpPr>
        <p:spPr>
          <a:xfrm>
            <a:off x="899592" y="4480083"/>
            <a:ext cx="660648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accessory </a:t>
            </a:r>
            <a:r>
              <a:rPr lang="en-US" sz="1400" dirty="0">
                <a:solidFill>
                  <a:srgbClr val="535353"/>
                </a:solidFill>
                <a:latin typeface="Arial" panose="020B0604020202020204" pitchFamily="34" charset="0"/>
              </a:rPr>
              <a:t>is</a:t>
            </a:r>
            <a:r>
              <a:rPr lang="en-US" sz="1400" b="0" i="0" dirty="0">
                <a:solidFill>
                  <a:srgbClr val="535353"/>
                </a:solidFill>
                <a:effectLst/>
                <a:latin typeface="Arial" panose="020B0604020202020204" pitchFamily="34" charset="0"/>
              </a:rPr>
              <a:t> to be purchased separately: PMAX-1108</a:t>
            </a:r>
            <a:br>
              <a:rPr lang="en-US" sz="1400" dirty="0"/>
            </a:br>
            <a:endParaRPr lang="en-US" sz="1400" dirty="0"/>
          </a:p>
        </p:txBody>
      </p:sp>
      <p:pic>
        <p:nvPicPr>
          <p:cNvPr id="9218" name="Picture 2">
            <a:extLst>
              <a:ext uri="{FF2B5EF4-FFF2-40B4-BE49-F238E27FC236}">
                <a16:creationId xmlns:a16="http://schemas.microsoft.com/office/drawing/2014/main" id="{ABD7EE31-F6DA-9829-6F9C-2AA3B943C6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928" y="2692234"/>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720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Disguise Accessory Options</a:t>
            </a:r>
          </a:p>
        </p:txBody>
      </p:sp>
      <p:sp>
        <p:nvSpPr>
          <p:cNvPr id="4" name="TextBox 3">
            <a:extLst>
              <a:ext uri="{FF2B5EF4-FFF2-40B4-BE49-F238E27FC236}">
                <a16:creationId xmlns:a16="http://schemas.microsoft.com/office/drawing/2014/main" id="{C3EC27CB-C30D-8C1B-5413-1D068DBD8337}"/>
              </a:ext>
            </a:extLst>
          </p:cNvPr>
          <p:cNvSpPr txBox="1"/>
          <p:nvPr/>
        </p:nvSpPr>
        <p:spPr>
          <a:xfrm>
            <a:off x="796948" y="1916832"/>
            <a:ext cx="5394521" cy="369332"/>
          </a:xfrm>
          <a:prstGeom prst="rect">
            <a:avLst/>
          </a:prstGeom>
          <a:noFill/>
        </p:spPr>
        <p:txBody>
          <a:bodyPr wrap="square" rtlCol="0">
            <a:spAutoFit/>
          </a:bodyPr>
          <a:lstStyle/>
          <a:p>
            <a:r>
              <a:rPr lang="en-US" b="1" dirty="0">
                <a:solidFill>
                  <a:schemeClr val="tx1">
                    <a:lumMod val="50000"/>
                    <a:lumOff val="50000"/>
                  </a:schemeClr>
                </a:solidFill>
              </a:rPr>
              <a:t>Adjustable “Speaker” Mount</a:t>
            </a:r>
          </a:p>
        </p:txBody>
      </p:sp>
      <p:sp>
        <p:nvSpPr>
          <p:cNvPr id="3" name="TextBox 2">
            <a:extLst>
              <a:ext uri="{FF2B5EF4-FFF2-40B4-BE49-F238E27FC236}">
                <a16:creationId xmlns:a16="http://schemas.microsoft.com/office/drawing/2014/main" id="{2B9412CE-57A2-B141-DDB2-B888641CFB4F}"/>
              </a:ext>
            </a:extLst>
          </p:cNvPr>
          <p:cNvSpPr txBox="1"/>
          <p:nvPr/>
        </p:nvSpPr>
        <p:spPr>
          <a:xfrm>
            <a:off x="796948" y="2286164"/>
            <a:ext cx="7951516"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mount is disguised as a loudspeaker. The pinhole camera is almost invisible inside it. Furthermore, this speaker can still be slightly tilted towards the monitored area.</a:t>
            </a:r>
          </a:p>
        </p:txBody>
      </p:sp>
      <p:sp>
        <p:nvSpPr>
          <p:cNvPr id="8" name="TextBox 7">
            <a:extLst>
              <a:ext uri="{FF2B5EF4-FFF2-40B4-BE49-F238E27FC236}">
                <a16:creationId xmlns:a16="http://schemas.microsoft.com/office/drawing/2014/main" id="{886ECF8F-6706-A48D-6EE9-C058E15FC37B}"/>
              </a:ext>
            </a:extLst>
          </p:cNvPr>
          <p:cNvSpPr txBox="1"/>
          <p:nvPr/>
        </p:nvSpPr>
        <p:spPr>
          <a:xfrm>
            <a:off x="899592" y="4849415"/>
            <a:ext cx="4032448" cy="307777"/>
          </a:xfrm>
          <a:prstGeom prst="rect">
            <a:avLst/>
          </a:prstGeom>
          <a:noFill/>
        </p:spPr>
        <p:txBody>
          <a:bodyPr wrap="square">
            <a:spAutoFit/>
          </a:bodyPr>
          <a:lstStyle/>
          <a:p>
            <a:r>
              <a:rPr lang="en-US" sz="1400" dirty="0"/>
              <a:t>The applicable covert camera models: </a:t>
            </a:r>
            <a:r>
              <a:rPr lang="en-US" sz="1400" b="1" dirty="0"/>
              <a:t>Q112</a:t>
            </a:r>
          </a:p>
        </p:txBody>
      </p:sp>
      <p:sp>
        <p:nvSpPr>
          <p:cNvPr id="5" name="TextBox 4">
            <a:extLst>
              <a:ext uri="{FF2B5EF4-FFF2-40B4-BE49-F238E27FC236}">
                <a16:creationId xmlns:a16="http://schemas.microsoft.com/office/drawing/2014/main" id="{8F86BB44-DBA8-D576-6D32-C09487A80A88}"/>
              </a:ext>
            </a:extLst>
          </p:cNvPr>
          <p:cNvSpPr txBox="1"/>
          <p:nvPr/>
        </p:nvSpPr>
        <p:spPr>
          <a:xfrm>
            <a:off x="899592" y="4480083"/>
            <a:ext cx="6606480" cy="523220"/>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This accessory </a:t>
            </a:r>
            <a:r>
              <a:rPr lang="en-US" sz="1400" dirty="0">
                <a:solidFill>
                  <a:srgbClr val="535353"/>
                </a:solidFill>
                <a:latin typeface="Arial" panose="020B0604020202020204" pitchFamily="34" charset="0"/>
              </a:rPr>
              <a:t>is</a:t>
            </a:r>
            <a:r>
              <a:rPr lang="en-US" sz="1400" b="0" i="0" dirty="0">
                <a:solidFill>
                  <a:srgbClr val="535353"/>
                </a:solidFill>
                <a:effectLst/>
                <a:latin typeface="Arial" panose="020B0604020202020204" pitchFamily="34" charset="0"/>
              </a:rPr>
              <a:t> to be purchased separately: PMAX-1017</a:t>
            </a:r>
            <a:br>
              <a:rPr lang="en-US" sz="1400" dirty="0"/>
            </a:br>
            <a:endParaRPr lang="en-US" sz="1400" dirty="0"/>
          </a:p>
        </p:txBody>
      </p:sp>
      <p:pic>
        <p:nvPicPr>
          <p:cNvPr id="10242" name="Picture 2">
            <a:extLst>
              <a:ext uri="{FF2B5EF4-FFF2-40B4-BE49-F238E27FC236}">
                <a16:creationId xmlns:a16="http://schemas.microsoft.com/office/drawing/2014/main" id="{D77AC9D3-13FA-B890-E93C-5E0002C55E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48" y="2617071"/>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021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Covert Camera Selector</a:t>
            </a:r>
          </a:p>
        </p:txBody>
      </p:sp>
      <p:sp>
        <p:nvSpPr>
          <p:cNvPr id="3" name="TextBox 2">
            <a:extLst>
              <a:ext uri="{FF2B5EF4-FFF2-40B4-BE49-F238E27FC236}">
                <a16:creationId xmlns:a16="http://schemas.microsoft.com/office/drawing/2014/main" id="{2B9412CE-57A2-B141-DDB2-B888641CFB4F}"/>
              </a:ext>
            </a:extLst>
          </p:cNvPr>
          <p:cNvSpPr txBox="1"/>
          <p:nvPr/>
        </p:nvSpPr>
        <p:spPr>
          <a:xfrm>
            <a:off x="596242" y="1658785"/>
            <a:ext cx="7951516" cy="954107"/>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To make the selection of the covert cameras and their accessories really simple, ACTi has created a very user-friendly online tool called Covert Camera Selector. With a few steps, the choice of the cameras and accessories can be confirmed together with the 3D installation simulation and the video clips.</a:t>
            </a:r>
          </a:p>
        </p:txBody>
      </p:sp>
      <p:pic>
        <p:nvPicPr>
          <p:cNvPr id="11266" name="Picture 2">
            <a:extLst>
              <a:ext uri="{FF2B5EF4-FFF2-40B4-BE49-F238E27FC236}">
                <a16:creationId xmlns:a16="http://schemas.microsoft.com/office/drawing/2014/main" id="{FBFC1001-4EF5-0964-05B2-9140C7FDA2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356992"/>
            <a:ext cx="4286250" cy="29908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A9D4C93-578B-F2FE-6148-75BD37FFF9EC}"/>
              </a:ext>
            </a:extLst>
          </p:cNvPr>
          <p:cNvSpPr txBox="1"/>
          <p:nvPr/>
        </p:nvSpPr>
        <p:spPr>
          <a:xfrm>
            <a:off x="612700" y="2782669"/>
            <a:ext cx="7343675" cy="307777"/>
          </a:xfrm>
          <a:prstGeom prst="rect">
            <a:avLst/>
          </a:prstGeom>
          <a:noFill/>
        </p:spPr>
        <p:txBody>
          <a:bodyPr wrap="square">
            <a:spAutoFit/>
          </a:bodyPr>
          <a:lstStyle/>
          <a:p>
            <a:r>
              <a:rPr lang="en-US" sz="1400" b="0" i="0" dirty="0">
                <a:solidFill>
                  <a:srgbClr val="535353"/>
                </a:solidFill>
                <a:effectLst/>
                <a:latin typeface="Arial" panose="020B0604020202020204" pitchFamily="34" charset="0"/>
              </a:rPr>
              <a:t>The location of the tool: </a:t>
            </a:r>
            <a:r>
              <a:rPr lang="en-US" sz="1400" b="0" i="0" u="none" strike="noStrike" dirty="0">
                <a:effectLst/>
                <a:latin typeface="Arial" panose="020B0604020202020204" pitchFamily="34" charset="0"/>
                <a:hlinkClick r:id="rId4"/>
              </a:rPr>
              <a:t>https://www.acti.com/covertselector/</a:t>
            </a:r>
            <a:endParaRPr lang="en-US" sz="1400" dirty="0"/>
          </a:p>
        </p:txBody>
      </p:sp>
    </p:spTree>
    <p:extLst>
      <p:ext uri="{BB962C8B-B14F-4D97-AF65-F5344CB8AC3E}">
        <p14:creationId xmlns:p14="http://schemas.microsoft.com/office/powerpoint/2010/main" val="1377152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2699048"/>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https://www.acti.com/video/v1516</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Q113</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2699048"/>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https://www.acti.com/video/v1515</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Q12</a:t>
                </a:r>
              </a:p>
            </p:txBody>
          </p:sp>
        </p:grpSp>
      </p:grpSp>
      <p:pic>
        <p:nvPicPr>
          <p:cNvPr id="3" name="Picture 2">
            <a:extLst>
              <a:ext uri="{FF2B5EF4-FFF2-40B4-BE49-F238E27FC236}">
                <a16:creationId xmlns:a16="http://schemas.microsoft.com/office/drawing/2014/main" id="{CB3F6338-EE46-F558-CD10-7E15055CFB0F}"/>
              </a:ext>
            </a:extLst>
          </p:cNvPr>
          <p:cNvPicPr>
            <a:picLocks noChangeAspect="1"/>
          </p:cNvPicPr>
          <p:nvPr/>
        </p:nvPicPr>
        <p:blipFill>
          <a:blip r:embed="rId4"/>
          <a:stretch>
            <a:fillRect/>
          </a:stretch>
        </p:blipFill>
        <p:spPr>
          <a:xfrm>
            <a:off x="731258" y="3018365"/>
            <a:ext cx="2998337" cy="1687034"/>
          </a:xfrm>
          <a:prstGeom prst="rect">
            <a:avLst/>
          </a:prstGeom>
        </p:spPr>
      </p:pic>
      <p:pic>
        <p:nvPicPr>
          <p:cNvPr id="10" name="Picture 9">
            <a:extLst>
              <a:ext uri="{FF2B5EF4-FFF2-40B4-BE49-F238E27FC236}">
                <a16:creationId xmlns:a16="http://schemas.microsoft.com/office/drawing/2014/main" id="{FAE680E0-F613-A092-760E-68D4772E2548}"/>
              </a:ext>
            </a:extLst>
          </p:cNvPr>
          <p:cNvPicPr>
            <a:picLocks noChangeAspect="1"/>
          </p:cNvPicPr>
          <p:nvPr/>
        </p:nvPicPr>
        <p:blipFill>
          <a:blip r:embed="rId5"/>
          <a:stretch>
            <a:fillRect/>
          </a:stretch>
        </p:blipFill>
        <p:spPr>
          <a:xfrm>
            <a:off x="5182344" y="3048632"/>
            <a:ext cx="2990056" cy="1699492"/>
          </a:xfrm>
          <a:prstGeom prst="rect">
            <a:avLst/>
          </a:prstGeom>
        </p:spPr>
      </p:pic>
    </p:spTree>
    <p:extLst>
      <p:ext uri="{BB962C8B-B14F-4D97-AF65-F5344CB8AC3E}">
        <p14:creationId xmlns:p14="http://schemas.microsoft.com/office/powerpoint/2010/main" val="3666144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242088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Service Desk Camera</a:t>
            </a:r>
          </a:p>
        </p:txBody>
      </p:sp>
      <p:pic>
        <p:nvPicPr>
          <p:cNvPr id="12292" name="Picture 4">
            <a:extLst>
              <a:ext uri="{FF2B5EF4-FFF2-40B4-BE49-F238E27FC236}">
                <a16:creationId xmlns:a16="http://schemas.microsoft.com/office/drawing/2014/main" id="{8278C59C-7CE5-2088-D0C0-57BCB12CDD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679914"/>
            <a:ext cx="2881054" cy="2881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5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a:t>
            </a:r>
          </a:p>
        </p:txBody>
      </p:sp>
      <p:pic>
        <p:nvPicPr>
          <p:cNvPr id="4" name="Picture 3">
            <a:extLst>
              <a:ext uri="{FF2B5EF4-FFF2-40B4-BE49-F238E27FC236}">
                <a16:creationId xmlns:a16="http://schemas.microsoft.com/office/drawing/2014/main" id="{72D644F8-F374-20F3-6A07-9B8B7D4D906E}"/>
              </a:ext>
            </a:extLst>
          </p:cNvPr>
          <p:cNvPicPr>
            <a:picLocks noChangeAspect="1"/>
          </p:cNvPicPr>
          <p:nvPr/>
        </p:nvPicPr>
        <p:blipFill rotWithShape="1">
          <a:blip r:embed="rId3"/>
          <a:srcRect b="1791"/>
          <a:stretch/>
        </p:blipFill>
        <p:spPr>
          <a:xfrm>
            <a:off x="2339752" y="4005064"/>
            <a:ext cx="4680520" cy="2430820"/>
          </a:xfrm>
          <a:prstGeom prst="rect">
            <a:avLst/>
          </a:prstGeom>
        </p:spPr>
      </p:pic>
      <p:sp>
        <p:nvSpPr>
          <p:cNvPr id="6" name="TextBox 5">
            <a:extLst>
              <a:ext uri="{FF2B5EF4-FFF2-40B4-BE49-F238E27FC236}">
                <a16:creationId xmlns:a16="http://schemas.microsoft.com/office/drawing/2014/main" id="{29323779-430F-9F9B-8753-45EF5150E266}"/>
              </a:ext>
            </a:extLst>
          </p:cNvPr>
          <p:cNvSpPr txBox="1"/>
          <p:nvPr/>
        </p:nvSpPr>
        <p:spPr>
          <a:xfrm>
            <a:off x="971600" y="2060848"/>
            <a:ext cx="7632848" cy="1815882"/>
          </a:xfrm>
          <a:prstGeom prst="rect">
            <a:avLst/>
          </a:prstGeom>
          <a:noFill/>
        </p:spPr>
        <p:txBody>
          <a:bodyPr wrap="square">
            <a:spAutoFit/>
          </a:bodyPr>
          <a:lstStyle/>
          <a:p>
            <a:r>
              <a:rPr lang="en-US" sz="1400" b="0" i="0" dirty="0">
                <a:solidFill>
                  <a:srgbClr val="535353"/>
                </a:solidFill>
                <a:effectLst/>
                <a:latin typeface="Open Sans" panose="020B0606030504020204" pitchFamily="34" charset="0"/>
              </a:rPr>
              <a:t>ACTi's Q22 micro box camera can be installed at any service counter or wherever critical employee and customer interactions take place. It is about half the size of a deck of cards, weights a little under 0.5 kg (1 </a:t>
            </a:r>
            <a:r>
              <a:rPr lang="en-US" sz="1400" b="0" i="0" dirty="0" err="1">
                <a:solidFill>
                  <a:srgbClr val="535353"/>
                </a:solidFill>
                <a:effectLst/>
                <a:latin typeface="Open Sans" panose="020B0606030504020204" pitchFamily="34" charset="0"/>
              </a:rPr>
              <a:t>lb</a:t>
            </a:r>
            <a:r>
              <a:rPr lang="en-US" sz="1400" b="0" i="0" dirty="0">
                <a:solidFill>
                  <a:srgbClr val="535353"/>
                </a:solidFill>
                <a:effectLst/>
                <a:latin typeface="Open Sans" panose="020B0606030504020204" pitchFamily="34" charset="0"/>
              </a:rPr>
              <a:t>) and has a sturdy IK10 rated casing. The Q22 is equipped with a powerful microphone that can provide clear audio recordings.</a:t>
            </a:r>
            <a:br>
              <a:rPr lang="en-US" sz="1400" dirty="0"/>
            </a:br>
            <a:br>
              <a:rPr lang="en-US" sz="1400" dirty="0"/>
            </a:br>
            <a:r>
              <a:rPr lang="en-US" sz="1400" b="0" i="0" dirty="0">
                <a:solidFill>
                  <a:srgbClr val="535353"/>
                </a:solidFill>
                <a:effectLst/>
                <a:latin typeface="Open Sans" panose="020B0606030504020204" pitchFamily="34" charset="0"/>
              </a:rPr>
              <a:t>The </a:t>
            </a:r>
            <a:r>
              <a:rPr lang="en-US" sz="1400" b="1" i="0" dirty="0">
                <a:solidFill>
                  <a:srgbClr val="535353"/>
                </a:solidFill>
                <a:effectLst/>
                <a:latin typeface="Open Sans" panose="020B0606030504020204" pitchFamily="34" charset="0"/>
              </a:rPr>
              <a:t>Q22-K1</a:t>
            </a:r>
            <a:r>
              <a:rPr lang="en-US" sz="1400" b="0" i="0" dirty="0">
                <a:solidFill>
                  <a:srgbClr val="535353"/>
                </a:solidFill>
                <a:effectLst/>
                <a:latin typeface="Open Sans" panose="020B0606030504020204" pitchFamily="34" charset="0"/>
              </a:rPr>
              <a:t> kit includes flexible gooseneck bracket which can be adjusted to fit a variety of different counters. The bracket is supported by a desktop mount with a strong magnet which adds further stability on magnetic surfaces to prevent accidental movement.</a:t>
            </a:r>
            <a:endParaRPr lang="en-US" sz="1400" dirty="0"/>
          </a:p>
        </p:txBody>
      </p:sp>
    </p:spTree>
    <p:extLst>
      <p:ext uri="{BB962C8B-B14F-4D97-AF65-F5344CB8AC3E}">
        <p14:creationId xmlns:p14="http://schemas.microsoft.com/office/powerpoint/2010/main" val="3442284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a:t>
            </a:r>
          </a:p>
        </p:txBody>
      </p:sp>
      <p:sp>
        <p:nvSpPr>
          <p:cNvPr id="6" name="TextBox 5">
            <a:extLst>
              <a:ext uri="{FF2B5EF4-FFF2-40B4-BE49-F238E27FC236}">
                <a16:creationId xmlns:a16="http://schemas.microsoft.com/office/drawing/2014/main" id="{29323779-430F-9F9B-8753-45EF5150E266}"/>
              </a:ext>
            </a:extLst>
          </p:cNvPr>
          <p:cNvSpPr txBox="1"/>
          <p:nvPr/>
        </p:nvSpPr>
        <p:spPr>
          <a:xfrm>
            <a:off x="971600" y="2060848"/>
            <a:ext cx="7632848" cy="307777"/>
          </a:xfrm>
          <a:prstGeom prst="rect">
            <a:avLst/>
          </a:prstGeom>
          <a:noFill/>
        </p:spPr>
        <p:txBody>
          <a:bodyPr wrap="square">
            <a:spAutoFit/>
          </a:bodyPr>
          <a:lstStyle/>
          <a:p>
            <a:r>
              <a:rPr lang="en-US" sz="1400" b="1" i="0" dirty="0">
                <a:solidFill>
                  <a:srgbClr val="535353"/>
                </a:solidFill>
                <a:effectLst/>
                <a:latin typeface="Open Sans" panose="020B0606030504020204" pitchFamily="34" charset="0"/>
              </a:rPr>
              <a:t>Introduction Video Clip</a:t>
            </a:r>
            <a:endParaRPr lang="en-US" sz="1400" b="1" dirty="0"/>
          </a:p>
        </p:txBody>
      </p:sp>
      <p:pic>
        <p:nvPicPr>
          <p:cNvPr id="3" name="Picture 2">
            <a:hlinkClick r:id="rId3"/>
            <a:extLst>
              <a:ext uri="{FF2B5EF4-FFF2-40B4-BE49-F238E27FC236}">
                <a16:creationId xmlns:a16="http://schemas.microsoft.com/office/drawing/2014/main" id="{E76616C2-D5C2-8F18-16D0-97D1144BB1F4}"/>
              </a:ext>
            </a:extLst>
          </p:cNvPr>
          <p:cNvPicPr>
            <a:picLocks noChangeAspect="1"/>
          </p:cNvPicPr>
          <p:nvPr/>
        </p:nvPicPr>
        <p:blipFill>
          <a:blip r:embed="rId4"/>
          <a:stretch>
            <a:fillRect/>
          </a:stretch>
        </p:blipFill>
        <p:spPr>
          <a:xfrm>
            <a:off x="1104488" y="2856295"/>
            <a:ext cx="5015176" cy="2650607"/>
          </a:xfrm>
          <a:prstGeom prst="rect">
            <a:avLst/>
          </a:prstGeom>
        </p:spPr>
      </p:pic>
      <p:sp>
        <p:nvSpPr>
          <p:cNvPr id="7" name="TextBox 6">
            <a:extLst>
              <a:ext uri="{FF2B5EF4-FFF2-40B4-BE49-F238E27FC236}">
                <a16:creationId xmlns:a16="http://schemas.microsoft.com/office/drawing/2014/main" id="{4C1E33FF-A32F-7ADB-2E4C-AE4D01C7ADF7}"/>
              </a:ext>
            </a:extLst>
          </p:cNvPr>
          <p:cNvSpPr txBox="1"/>
          <p:nvPr/>
        </p:nvSpPr>
        <p:spPr>
          <a:xfrm>
            <a:off x="971600" y="2368625"/>
            <a:ext cx="4572000" cy="307777"/>
          </a:xfrm>
          <a:prstGeom prst="rect">
            <a:avLst/>
          </a:prstGeom>
          <a:noFill/>
        </p:spPr>
        <p:txBody>
          <a:bodyPr wrap="square">
            <a:spAutoFit/>
          </a:bodyPr>
          <a:lstStyle/>
          <a:p>
            <a:r>
              <a:rPr lang="en-US" sz="1400" dirty="0">
                <a:solidFill>
                  <a:srgbClr val="535353"/>
                </a:solidFill>
                <a:latin typeface="Open Sans" panose="020B0606030504020204" pitchFamily="34" charset="0"/>
                <a:hlinkClick r:id="rId3"/>
              </a:rPr>
              <a:t>https://www.acti.com/Video/v1590</a:t>
            </a:r>
            <a:endParaRPr lang="en-US" sz="1400" dirty="0">
              <a:solidFill>
                <a:srgbClr val="535353"/>
              </a:solidFill>
              <a:latin typeface="Open Sans" panose="020B0606030504020204" pitchFamily="34" charset="0"/>
            </a:endParaRPr>
          </a:p>
        </p:txBody>
      </p:sp>
    </p:spTree>
    <p:extLst>
      <p:ext uri="{BB962C8B-B14F-4D97-AF65-F5344CB8AC3E}">
        <p14:creationId xmlns:p14="http://schemas.microsoft.com/office/powerpoint/2010/main" val="56803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Options</a:t>
            </a:r>
          </a:p>
        </p:txBody>
      </p:sp>
      <p:graphicFrame>
        <p:nvGraphicFramePr>
          <p:cNvPr id="3" name="Table 2">
            <a:extLst>
              <a:ext uri="{FF2B5EF4-FFF2-40B4-BE49-F238E27FC236}">
                <a16:creationId xmlns:a16="http://schemas.microsoft.com/office/drawing/2014/main" id="{DFF50DF6-A9B3-B763-6593-5085147B195B}"/>
              </a:ext>
            </a:extLst>
          </p:cNvPr>
          <p:cNvGraphicFramePr>
            <a:graphicFrameLocks noGrp="1"/>
          </p:cNvGraphicFramePr>
          <p:nvPr>
            <p:extLst>
              <p:ext uri="{D42A27DB-BD31-4B8C-83A1-F6EECF244321}">
                <p14:modId xmlns:p14="http://schemas.microsoft.com/office/powerpoint/2010/main" val="2348715394"/>
              </p:ext>
            </p:extLst>
          </p:nvPr>
        </p:nvGraphicFramePr>
        <p:xfrm>
          <a:off x="683568" y="2348880"/>
          <a:ext cx="8229600" cy="4104456"/>
        </p:xfrm>
        <a:graphic>
          <a:graphicData uri="http://schemas.openxmlformats.org/drawingml/2006/table">
            <a:tbl>
              <a:tblPr>
                <a:tableStyleId>{5940675A-B579-460E-94D1-54222C63F5DA}</a:tableStyleId>
              </a:tblPr>
              <a:tblGrid>
                <a:gridCol w="4114800">
                  <a:extLst>
                    <a:ext uri="{9D8B030D-6E8A-4147-A177-3AD203B41FA5}">
                      <a16:colId xmlns:a16="http://schemas.microsoft.com/office/drawing/2014/main" val="3404553076"/>
                    </a:ext>
                  </a:extLst>
                </a:gridCol>
                <a:gridCol w="4114800">
                  <a:extLst>
                    <a:ext uri="{9D8B030D-6E8A-4147-A177-3AD203B41FA5}">
                      <a16:colId xmlns:a16="http://schemas.microsoft.com/office/drawing/2014/main" val="4062661823"/>
                    </a:ext>
                  </a:extLst>
                </a:gridCol>
              </a:tblGrid>
              <a:tr h="774426">
                <a:tc>
                  <a:txBody>
                    <a:bodyPr/>
                    <a:lstStyle/>
                    <a:p>
                      <a:r>
                        <a:rPr lang="en-US" sz="1400" b="1" kern="1200" dirty="0">
                          <a:solidFill>
                            <a:schemeClr val="tx1">
                              <a:lumMod val="75000"/>
                              <a:lumOff val="25000"/>
                            </a:schemeClr>
                          </a:solidFill>
                          <a:effectLst/>
                          <a:latin typeface="+mn-lt"/>
                          <a:ea typeface="+mn-ea"/>
                          <a:cs typeface="+mn-cs"/>
                        </a:rPr>
                        <a:t>Photo</a:t>
                      </a:r>
                      <a:br>
                        <a:rPr lang="en-US" sz="1400" dirty="0">
                          <a:solidFill>
                            <a:schemeClr val="tx1">
                              <a:lumMod val="75000"/>
                              <a:lumOff val="25000"/>
                            </a:schemeClr>
                          </a:solidFill>
                          <a:effectLst/>
                        </a:rPr>
                      </a:br>
                      <a:endParaRPr lang="en-US" sz="1400" dirty="0">
                        <a:solidFill>
                          <a:schemeClr val="tx1">
                            <a:lumMod val="75000"/>
                            <a:lumOff val="25000"/>
                          </a:schemeClr>
                        </a:solidFill>
                        <a:effectLst/>
                      </a:endParaRPr>
                    </a:p>
                  </a:txBody>
                  <a:tcPr marL="30480" marR="30480" marT="30480" marB="30480" anchor="ctr">
                    <a:solidFill>
                      <a:schemeClr val="bg1">
                        <a:lumMod val="95000"/>
                      </a:schemeClr>
                    </a:solidFill>
                  </a:tcPr>
                </a:tc>
                <a:tc>
                  <a:txBody>
                    <a:bodyPr/>
                    <a:lstStyle/>
                    <a:p>
                      <a:endParaRPr lang="en-US" sz="1400" dirty="0">
                        <a:solidFill>
                          <a:schemeClr val="tx1">
                            <a:lumMod val="75000"/>
                            <a:lumOff val="25000"/>
                          </a:schemeClr>
                        </a:solidFill>
                      </a:endParaRPr>
                    </a:p>
                  </a:txBody>
                  <a:tcPr>
                    <a:solidFill>
                      <a:schemeClr val="bg1">
                        <a:lumMod val="95000"/>
                      </a:schemeClr>
                    </a:solidFill>
                  </a:tcPr>
                </a:tc>
                <a:extLst>
                  <a:ext uri="{0D108BD9-81ED-4DB2-BD59-A6C34878D82A}">
                    <a16:rowId xmlns:a16="http://schemas.microsoft.com/office/drawing/2014/main" val="955608702"/>
                  </a:ext>
                </a:extLst>
              </a:tr>
              <a:tr h="425934">
                <a:tc>
                  <a:txBody>
                    <a:bodyPr/>
                    <a:lstStyle/>
                    <a:p>
                      <a:r>
                        <a:rPr lang="en-US" sz="1400" b="1" dirty="0">
                          <a:solidFill>
                            <a:schemeClr val="tx1">
                              <a:lumMod val="75000"/>
                              <a:lumOff val="25000"/>
                            </a:schemeClr>
                          </a:solidFill>
                          <a:effectLst/>
                        </a:rPr>
                        <a:t>Model</a:t>
                      </a:r>
                    </a:p>
                  </a:txBody>
                  <a:tcPr marL="30480" marR="30480" marT="30480" marB="30480" anchor="ctr">
                    <a:solidFill>
                      <a:schemeClr val="bg1">
                        <a:lumMod val="95000"/>
                      </a:schemeClr>
                    </a:solidFill>
                  </a:tcPr>
                </a:tc>
                <a:tc>
                  <a:txBody>
                    <a:bodyPr/>
                    <a:lstStyle/>
                    <a:p>
                      <a:r>
                        <a:rPr lang="en-US" sz="1400" u="none" strike="noStrike" dirty="0">
                          <a:solidFill>
                            <a:schemeClr val="tx1">
                              <a:lumMod val="75000"/>
                              <a:lumOff val="25000"/>
                            </a:schemeClr>
                          </a:solidFill>
                          <a:effectLst/>
                          <a:hlinkClick r:id="rId4">
                            <a:extLst>
                              <a:ext uri="{A12FA001-AC4F-418D-AE19-62706E023703}">
                                <ahyp:hlinkClr xmlns:ahyp="http://schemas.microsoft.com/office/drawing/2018/hyperlinkcolor" val="tx"/>
                              </a:ext>
                            </a:extLst>
                          </a:hlinkClick>
                        </a:rPr>
                        <a:t>Q22</a:t>
                      </a:r>
                      <a:r>
                        <a:rPr lang="en-US" sz="1400" dirty="0">
                          <a:solidFill>
                            <a:schemeClr val="tx1">
                              <a:lumMod val="75000"/>
                              <a:lumOff val="25000"/>
                            </a:schemeClr>
                          </a:solidFill>
                          <a:effectLst/>
                        </a:rPr>
                        <a:t> | </a:t>
                      </a:r>
                      <a:r>
                        <a:rPr lang="en-US" sz="1400" u="none" strike="noStrike" dirty="0">
                          <a:solidFill>
                            <a:schemeClr val="tx1">
                              <a:lumMod val="75000"/>
                              <a:lumOff val="25000"/>
                            </a:schemeClr>
                          </a:solidFill>
                          <a:effectLst/>
                          <a:hlinkClick r:id="rId5">
                            <a:extLst>
                              <a:ext uri="{A12FA001-AC4F-418D-AE19-62706E023703}">
                                <ahyp:hlinkClr xmlns:ahyp="http://schemas.microsoft.com/office/drawing/2018/hyperlinkcolor" val="tx"/>
                              </a:ext>
                            </a:extLst>
                          </a:hlinkClick>
                        </a:rPr>
                        <a:t>Q22-K1</a:t>
                      </a:r>
                      <a:endParaRPr lang="en-US" sz="1400" dirty="0">
                        <a:solidFill>
                          <a:schemeClr val="tx1">
                            <a:lumMod val="75000"/>
                            <a:lumOff val="25000"/>
                          </a:schemeClr>
                        </a:solidFill>
                        <a:effectLst/>
                      </a:endParaRPr>
                    </a:p>
                  </a:txBody>
                  <a:tcPr marL="30480" marR="30480" marT="30480" marB="30480" anchor="ctr">
                    <a:solidFill>
                      <a:schemeClr val="bg1">
                        <a:lumMod val="95000"/>
                      </a:schemeClr>
                    </a:solidFill>
                  </a:tcPr>
                </a:tc>
                <a:extLst>
                  <a:ext uri="{0D108BD9-81ED-4DB2-BD59-A6C34878D82A}">
                    <a16:rowId xmlns:a16="http://schemas.microsoft.com/office/drawing/2014/main" val="2751827936"/>
                  </a:ext>
                </a:extLst>
              </a:tr>
              <a:tr h="425934">
                <a:tc>
                  <a:txBody>
                    <a:bodyPr/>
                    <a:lstStyle/>
                    <a:p>
                      <a:r>
                        <a:rPr lang="en-US" sz="1400" b="1" dirty="0">
                          <a:solidFill>
                            <a:schemeClr val="tx1">
                              <a:lumMod val="75000"/>
                              <a:lumOff val="25000"/>
                            </a:schemeClr>
                          </a:solidFill>
                          <a:effectLst/>
                        </a:rPr>
                        <a:t>Maximum resolution</a:t>
                      </a:r>
                    </a:p>
                  </a:txBody>
                  <a:tcPr marL="30480" marR="30480" marT="30480" marB="30480" anchor="ctr"/>
                </a:tc>
                <a:tc>
                  <a:txBody>
                    <a:bodyPr/>
                    <a:lstStyle/>
                    <a:p>
                      <a:r>
                        <a:rPr lang="en-US" sz="1400">
                          <a:solidFill>
                            <a:schemeClr val="tx1">
                              <a:lumMod val="75000"/>
                              <a:lumOff val="25000"/>
                            </a:schemeClr>
                          </a:solidFill>
                          <a:effectLst/>
                        </a:rPr>
                        <a:t>2MP</a:t>
                      </a:r>
                    </a:p>
                  </a:txBody>
                  <a:tcPr marL="30480" marR="30480" marT="30480" marB="30480" anchor="ctr"/>
                </a:tc>
                <a:extLst>
                  <a:ext uri="{0D108BD9-81ED-4DB2-BD59-A6C34878D82A}">
                    <a16:rowId xmlns:a16="http://schemas.microsoft.com/office/drawing/2014/main" val="3614158371"/>
                  </a:ext>
                </a:extLst>
              </a:tr>
              <a:tr h="425934">
                <a:tc>
                  <a:txBody>
                    <a:bodyPr/>
                    <a:lstStyle/>
                    <a:p>
                      <a:r>
                        <a:rPr lang="en-US" sz="1400" b="1">
                          <a:solidFill>
                            <a:schemeClr val="tx1">
                              <a:lumMod val="75000"/>
                              <a:lumOff val="25000"/>
                            </a:schemeClr>
                          </a:solidFill>
                          <a:effectLst/>
                        </a:rPr>
                        <a:t>Low Light Sensitivity</a:t>
                      </a:r>
                    </a:p>
                  </a:txBody>
                  <a:tcPr marL="30480" marR="30480" marT="30480" marB="30480" anchor="ctr"/>
                </a:tc>
                <a:tc>
                  <a:txBody>
                    <a:bodyPr/>
                    <a:lstStyle/>
                    <a:p>
                      <a:r>
                        <a:rPr lang="en-US" sz="1400" dirty="0">
                          <a:solidFill>
                            <a:schemeClr val="tx1">
                              <a:lumMod val="75000"/>
                              <a:lumOff val="25000"/>
                            </a:schemeClr>
                          </a:solidFill>
                          <a:effectLst/>
                        </a:rPr>
                        <a:t>Superior</a:t>
                      </a:r>
                    </a:p>
                  </a:txBody>
                  <a:tcPr marL="30480" marR="30480" marT="30480" marB="30480" anchor="ctr"/>
                </a:tc>
                <a:extLst>
                  <a:ext uri="{0D108BD9-81ED-4DB2-BD59-A6C34878D82A}">
                    <a16:rowId xmlns:a16="http://schemas.microsoft.com/office/drawing/2014/main" val="2317625676"/>
                  </a:ext>
                </a:extLst>
              </a:tr>
              <a:tr h="425934">
                <a:tc>
                  <a:txBody>
                    <a:bodyPr/>
                    <a:lstStyle/>
                    <a:p>
                      <a:r>
                        <a:rPr lang="en-US" sz="1400" b="1" dirty="0">
                          <a:solidFill>
                            <a:schemeClr val="tx1">
                              <a:lumMod val="75000"/>
                              <a:lumOff val="25000"/>
                            </a:schemeClr>
                          </a:solidFill>
                          <a:effectLst/>
                        </a:rPr>
                        <a:t>Horizontal Viewing Angle</a:t>
                      </a:r>
                    </a:p>
                  </a:txBody>
                  <a:tcPr marL="30480" marR="30480" marT="30480" marB="30480" anchor="ctr"/>
                </a:tc>
                <a:tc>
                  <a:txBody>
                    <a:bodyPr/>
                    <a:lstStyle/>
                    <a:p>
                      <a:r>
                        <a:rPr lang="en-US" sz="1400" dirty="0">
                          <a:solidFill>
                            <a:schemeClr val="tx1">
                              <a:lumMod val="75000"/>
                              <a:lumOff val="25000"/>
                            </a:schemeClr>
                          </a:solidFill>
                          <a:effectLst/>
                        </a:rPr>
                        <a:t>112.7°</a:t>
                      </a:r>
                    </a:p>
                  </a:txBody>
                  <a:tcPr marL="30480" marR="30480" marT="30480" marB="30480" anchor="ctr"/>
                </a:tc>
                <a:extLst>
                  <a:ext uri="{0D108BD9-81ED-4DB2-BD59-A6C34878D82A}">
                    <a16:rowId xmlns:a16="http://schemas.microsoft.com/office/drawing/2014/main" val="1145083912"/>
                  </a:ext>
                </a:extLst>
              </a:tr>
              <a:tr h="425934">
                <a:tc>
                  <a:txBody>
                    <a:bodyPr/>
                    <a:lstStyle/>
                    <a:p>
                      <a:r>
                        <a:rPr lang="en-US" sz="1400" b="1">
                          <a:solidFill>
                            <a:schemeClr val="tx1">
                              <a:lumMod val="75000"/>
                              <a:lumOff val="25000"/>
                            </a:schemeClr>
                          </a:solidFill>
                          <a:effectLst/>
                        </a:rPr>
                        <a:t>Audio Type</a:t>
                      </a:r>
                    </a:p>
                  </a:txBody>
                  <a:tcPr marL="30480" marR="30480" marT="30480" marB="30480" anchor="ctr"/>
                </a:tc>
                <a:tc>
                  <a:txBody>
                    <a:bodyPr/>
                    <a:lstStyle/>
                    <a:p>
                      <a:r>
                        <a:rPr lang="en-US" sz="1400" dirty="0">
                          <a:solidFill>
                            <a:schemeClr val="tx1">
                              <a:lumMod val="75000"/>
                              <a:lumOff val="25000"/>
                            </a:schemeClr>
                          </a:solidFill>
                          <a:effectLst/>
                        </a:rPr>
                        <a:t>Built-in Microphone, Mic-in, Line-out</a:t>
                      </a:r>
                    </a:p>
                  </a:txBody>
                  <a:tcPr marL="30480" marR="30480" marT="30480" marB="30480" anchor="ctr"/>
                </a:tc>
                <a:extLst>
                  <a:ext uri="{0D108BD9-81ED-4DB2-BD59-A6C34878D82A}">
                    <a16:rowId xmlns:a16="http://schemas.microsoft.com/office/drawing/2014/main" val="558064868"/>
                  </a:ext>
                </a:extLst>
              </a:tr>
              <a:tr h="774426">
                <a:tc>
                  <a:txBody>
                    <a:bodyPr/>
                    <a:lstStyle/>
                    <a:p>
                      <a:r>
                        <a:rPr lang="en-US" sz="1400" b="1">
                          <a:solidFill>
                            <a:schemeClr val="tx1">
                              <a:lumMod val="75000"/>
                              <a:lumOff val="25000"/>
                            </a:schemeClr>
                          </a:solidFill>
                          <a:effectLst/>
                        </a:rPr>
                        <a:t>Environmental Casing</a:t>
                      </a:r>
                    </a:p>
                  </a:txBody>
                  <a:tcPr marL="30480" marR="30480" marT="30480" marB="30480" anchor="ctr"/>
                </a:tc>
                <a:tc>
                  <a:txBody>
                    <a:bodyPr/>
                    <a:lstStyle/>
                    <a:p>
                      <a:r>
                        <a:rPr lang="en-US" sz="1400" dirty="0">
                          <a:solidFill>
                            <a:schemeClr val="tx1">
                              <a:lumMod val="75000"/>
                              <a:lumOff val="25000"/>
                            </a:schemeClr>
                          </a:solidFill>
                          <a:effectLst/>
                        </a:rPr>
                        <a:t>Vandal proof metal casing (IP68),</a:t>
                      </a:r>
                      <a:br>
                        <a:rPr lang="en-US" sz="1400" dirty="0">
                          <a:solidFill>
                            <a:schemeClr val="tx1">
                              <a:lumMod val="75000"/>
                              <a:lumOff val="25000"/>
                            </a:schemeClr>
                          </a:solidFill>
                          <a:effectLst/>
                        </a:rPr>
                      </a:br>
                      <a:r>
                        <a:rPr lang="en-US" sz="1400" dirty="0">
                          <a:solidFill>
                            <a:schemeClr val="tx1">
                              <a:lumMod val="75000"/>
                              <a:lumOff val="25000"/>
                            </a:schemeClr>
                          </a:solidFill>
                          <a:effectLst/>
                        </a:rPr>
                        <a:t>Weatherproof lens module (IK10)</a:t>
                      </a:r>
                    </a:p>
                  </a:txBody>
                  <a:tcPr marL="30480" marR="30480" marT="30480" marB="30480" anchor="ctr"/>
                </a:tc>
                <a:extLst>
                  <a:ext uri="{0D108BD9-81ED-4DB2-BD59-A6C34878D82A}">
                    <a16:rowId xmlns:a16="http://schemas.microsoft.com/office/drawing/2014/main" val="1424979029"/>
                  </a:ext>
                </a:extLst>
              </a:tr>
              <a:tr h="425934">
                <a:tc>
                  <a:txBody>
                    <a:bodyPr/>
                    <a:lstStyle/>
                    <a:p>
                      <a:r>
                        <a:rPr lang="en-US" sz="1400" b="1" dirty="0">
                          <a:solidFill>
                            <a:schemeClr val="tx1">
                              <a:lumMod val="75000"/>
                              <a:lumOff val="25000"/>
                            </a:schemeClr>
                          </a:solidFill>
                          <a:effectLst/>
                        </a:rPr>
                        <a:t>Bundled Accessories (Q22-K1)</a:t>
                      </a:r>
                    </a:p>
                  </a:txBody>
                  <a:tcPr marL="30480" marR="30480" marT="30480" marB="30480" anchor="ctr"/>
                </a:tc>
                <a:tc>
                  <a:txBody>
                    <a:bodyPr/>
                    <a:lstStyle/>
                    <a:p>
                      <a:r>
                        <a:rPr lang="en-US" sz="1400" dirty="0">
                          <a:solidFill>
                            <a:schemeClr val="tx1">
                              <a:lumMod val="75000"/>
                              <a:lumOff val="25000"/>
                            </a:schemeClr>
                          </a:solidFill>
                          <a:effectLst/>
                        </a:rPr>
                        <a:t>Gooseneck Bracket, Desktop Mount</a:t>
                      </a:r>
                    </a:p>
                  </a:txBody>
                  <a:tcPr marL="30480" marR="30480" marT="30480" marB="30480" anchor="ctr"/>
                </a:tc>
                <a:extLst>
                  <a:ext uri="{0D108BD9-81ED-4DB2-BD59-A6C34878D82A}">
                    <a16:rowId xmlns:a16="http://schemas.microsoft.com/office/drawing/2014/main" val="103902232"/>
                  </a:ext>
                </a:extLst>
              </a:tr>
            </a:tbl>
          </a:graphicData>
        </a:graphic>
      </p:graphicFrame>
      <p:pic>
        <p:nvPicPr>
          <p:cNvPr id="13314" name="Picture 2">
            <a:extLst>
              <a:ext uri="{FF2B5EF4-FFF2-40B4-BE49-F238E27FC236}">
                <a16:creationId xmlns:a16="http://schemas.microsoft.com/office/drawing/2014/main" id="{AB767F3F-E51A-C167-A5EC-346D3CCC83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2348880"/>
            <a:ext cx="779512" cy="779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683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38888</TotalTime>
  <Words>1108</Words>
  <Application>Microsoft Office PowerPoint</Application>
  <PresentationFormat>On-screen Show (4:3)</PresentationFormat>
  <Paragraphs>147</Paragraphs>
  <Slides>22</Slides>
  <Notes>21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22</vt:i4>
      </vt:variant>
    </vt:vector>
  </HeadingPairs>
  <TitlesOfParts>
    <vt:vector size="27" baseType="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1624</cp:revision>
  <dcterms:created xsi:type="dcterms:W3CDTF">2015-08-31T10:30:03Z</dcterms:created>
  <dcterms:modified xsi:type="dcterms:W3CDTF">2023-10-06T04:13:44Z</dcterms:modified>
</cp:coreProperties>
</file>