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0"/>
  </p:notesMasterIdLst>
  <p:sldIdLst>
    <p:sldId id="279" r:id="rId3"/>
    <p:sldId id="376" r:id="rId4"/>
    <p:sldId id="413" r:id="rId5"/>
    <p:sldId id="418" r:id="rId6"/>
    <p:sldId id="420" r:id="rId7"/>
    <p:sldId id="416" r:id="rId8"/>
    <p:sldId id="415" r:id="rId9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50"/>
    <a:srgbClr val="0000FF"/>
    <a:srgbClr val="FFFFE5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B4093A5-7F37-E8EE-1DD3-065CE326E819}" v="9" dt="2025-05-14T07:26:16.15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35" autoAdjust="0"/>
    <p:restoredTop sz="90717" autoAdjust="0"/>
  </p:normalViewPr>
  <p:slideViewPr>
    <p:cSldViewPr>
      <p:cViewPr varScale="1">
        <p:scale>
          <a:sx n="71" d="100"/>
          <a:sy n="71" d="100"/>
        </p:scale>
        <p:origin x="1771" y="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iffany.Chang(張芸榛)" userId="S::tiffany.chang@acti.com::a9d46895-0b79-4760-94a2-ece1d8924920" providerId="AD" clId="Web-{CB4093A5-7F37-E8EE-1DD3-065CE326E819}"/>
    <pc:docChg chg="modSld">
      <pc:chgData name="Tiffany.Chang(張芸榛)" userId="S::tiffany.chang@acti.com::a9d46895-0b79-4760-94a2-ece1d8924920" providerId="AD" clId="Web-{CB4093A5-7F37-E8EE-1DD3-065CE326E819}" dt="2025-05-14T07:26:16.152" v="5" actId="14100"/>
      <pc:docMkLst>
        <pc:docMk/>
      </pc:docMkLst>
      <pc:sldChg chg="modSp">
        <pc:chgData name="Tiffany.Chang(張芸榛)" userId="S::tiffany.chang@acti.com::a9d46895-0b79-4760-94a2-ece1d8924920" providerId="AD" clId="Web-{CB4093A5-7F37-E8EE-1DD3-065CE326E819}" dt="2025-05-14T07:26:16.152" v="5" actId="14100"/>
        <pc:sldMkLst>
          <pc:docMk/>
          <pc:sldMk cId="2998669500" sldId="418"/>
        </pc:sldMkLst>
        <pc:graphicFrameChg chg="mod modGraphic">
          <ac:chgData name="Tiffany.Chang(張芸榛)" userId="S::tiffany.chang@acti.com::a9d46895-0b79-4760-94a2-ece1d8924920" providerId="AD" clId="Web-{CB4093A5-7F37-E8EE-1DD3-065CE326E819}" dt="2025-05-14T07:21:00.085" v="3"/>
          <ac:graphicFrameMkLst>
            <pc:docMk/>
            <pc:sldMk cId="2998669500" sldId="418"/>
            <ac:graphicFrameMk id="2" creationId="{CA4E805D-71C0-7FF6-B52B-9B1AB48FF76A}"/>
          </ac:graphicFrameMkLst>
        </pc:graphicFrameChg>
        <pc:picChg chg="mod">
          <ac:chgData name="Tiffany.Chang(張芸榛)" userId="S::tiffany.chang@acti.com::a9d46895-0b79-4760-94a2-ece1d8924920" providerId="AD" clId="Web-{CB4093A5-7F37-E8EE-1DD3-065CE326E819}" dt="2025-05-14T07:26:16.152" v="5" actId="14100"/>
          <ac:picMkLst>
            <pc:docMk/>
            <pc:sldMk cId="2998669500" sldId="418"/>
            <ac:picMk id="2050" creationId="{B880740B-C571-30ED-1806-CC1624EA16B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2025/5/14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89767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37707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746631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54525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99685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2025/5/14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2025/5/14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2025/5/14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2025/5/14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2025/5/14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2025/5/14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2025/5/14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2025/5/14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2025/5/14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2025/5/14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2025/5/14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2025/5/14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2025/5/14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2025/5/14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2025/5/14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2025/5/14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cti.com/solutions/windows-based-NVR-and-CMS-solution?sid=S122" TargetMode="External"/><Relationship Id="rId3" Type="http://schemas.openxmlformats.org/officeDocument/2006/relationships/hyperlink" Target="https://www.acti.com/solutions/windows-based-NVR-solution?sid=S110" TargetMode="External"/><Relationship Id="rId7" Type="http://schemas.openxmlformats.org/officeDocument/2006/relationships/hyperlink" Target="https://www.acti.com/solutions/windows-based-NVR-and-CMS-solution?sid=S121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solutions/windows-based-NVR-and-CMS-solution?sid=S120" TargetMode="External"/><Relationship Id="rId5" Type="http://schemas.openxmlformats.org/officeDocument/2006/relationships/hyperlink" Target="https://www.acti.com/solutions/windows-based-NVR-solution?sid=S112" TargetMode="External"/><Relationship Id="rId10" Type="http://schemas.openxmlformats.org/officeDocument/2006/relationships/hyperlink" Target="https://www.acti.com/solutions/linux-based-NVR-and-CMS-solution?sid=S72" TargetMode="External"/><Relationship Id="rId4" Type="http://schemas.openxmlformats.org/officeDocument/2006/relationships/hyperlink" Target="https://www.acti.com/solutions/windows-based-NVR-solution?sid=S111" TargetMode="External"/><Relationship Id="rId9" Type="http://schemas.openxmlformats.org/officeDocument/2006/relationships/hyperlink" Target="https://www.acti.com/solutions/linux-based-NVR-solution?sid=S60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460375" y="1844824"/>
            <a:ext cx="8568952" cy="1934773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sz="5400" b="1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Z914</a:t>
            </a:r>
          </a:p>
          <a:p>
            <a:pPr algn="l">
              <a:lnSpc>
                <a:spcPct val="150000"/>
              </a:lnSpc>
            </a:pPr>
            <a:r>
              <a:rPr lang="en-US" sz="3200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New Product Introduction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9B9E64B-6171-C20F-7E37-BF0CBD9F318F}"/>
              </a:ext>
            </a:extLst>
          </p:cNvPr>
          <p:cNvSpPr txBox="1"/>
          <p:nvPr/>
        </p:nvSpPr>
        <p:spPr>
          <a:xfrm>
            <a:off x="460375" y="4077072"/>
            <a:ext cx="4608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accent6">
                    <a:lumMod val="75000"/>
                  </a:schemeClr>
                </a:solidFill>
              </a:rPr>
              <a:t>Fixed Dome with White LED and Speaker for deterrence!</a:t>
            </a:r>
          </a:p>
        </p:txBody>
      </p: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4D6202A-EE1C-C46A-99A0-BDFA4E9E74C3}"/>
              </a:ext>
            </a:extLst>
          </p:cNvPr>
          <p:cNvSpPr txBox="1"/>
          <p:nvPr/>
        </p:nvSpPr>
        <p:spPr>
          <a:xfrm>
            <a:off x="267778" y="1126450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ACTi is introducing the newest product: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116D351-0137-F4BF-2BEB-F06BE549887A}"/>
              </a:ext>
            </a:extLst>
          </p:cNvPr>
          <p:cNvGrpSpPr/>
          <p:nvPr/>
        </p:nvGrpSpPr>
        <p:grpSpPr>
          <a:xfrm>
            <a:off x="611560" y="1844824"/>
            <a:ext cx="8064896" cy="2073052"/>
            <a:chOff x="611560" y="1844824"/>
            <a:chExt cx="8064896" cy="2073052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05201C7-6296-D446-CF61-228AC5763923}"/>
                </a:ext>
              </a:extLst>
            </p:cNvPr>
            <p:cNvSpPr/>
            <p:nvPr/>
          </p:nvSpPr>
          <p:spPr>
            <a:xfrm>
              <a:off x="611560" y="1844824"/>
              <a:ext cx="8064896" cy="207305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77076A1-3E68-8254-8DD9-D0A9EB5415B5}"/>
                </a:ext>
              </a:extLst>
            </p:cNvPr>
            <p:cNvSpPr txBox="1"/>
            <p:nvPr/>
          </p:nvSpPr>
          <p:spPr>
            <a:xfrm>
              <a:off x="3273388" y="2485345"/>
              <a:ext cx="5403068" cy="132343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2000" b="1" dirty="0">
                  <a:solidFill>
                    <a:srgbClr val="FF0000"/>
                  </a:solidFill>
                </a:rPr>
                <a:t>2MP Deep Learning AI </a:t>
              </a:r>
              <a:r>
                <a:rPr lang="en-US" sz="2000" b="1" dirty="0" err="1">
                  <a:solidFill>
                    <a:srgbClr val="FF0000"/>
                  </a:solidFill>
                </a:rPr>
                <a:t>ColorGuard</a:t>
              </a:r>
              <a:r>
                <a:rPr lang="en-US" sz="2000" b="1" dirty="0">
                  <a:solidFill>
                    <a:srgbClr val="FF0000"/>
                  </a:solidFill>
                </a:rPr>
                <a:t> </a:t>
              </a:r>
              <a:r>
                <a:rPr lang="en-US" sz="2000" b="1" dirty="0"/>
                <a:t>f2mm Indoor Fixed Dome with IR LED 50m, </a:t>
              </a:r>
              <a:r>
                <a:rPr lang="en-US" sz="2000" b="1" dirty="0">
                  <a:solidFill>
                    <a:srgbClr val="FF0000"/>
                  </a:solidFill>
                </a:rPr>
                <a:t>White LED as a Warning</a:t>
              </a:r>
              <a:r>
                <a:rPr lang="en-US" sz="2000" b="1" dirty="0"/>
                <a:t>, Built-in Microphone, </a:t>
              </a:r>
              <a:r>
                <a:rPr lang="en-US" sz="2000" b="1" dirty="0">
                  <a:solidFill>
                    <a:srgbClr val="FF0000"/>
                  </a:solidFill>
                </a:rPr>
                <a:t>Built-in Speaker</a:t>
              </a:r>
              <a:r>
                <a:rPr lang="en-US" sz="2000" b="1" dirty="0"/>
                <a:t>, TOF Sensor, WDR 120dB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65804F2-B124-5590-BE37-73CA85377D3C}"/>
                </a:ext>
              </a:extLst>
            </p:cNvPr>
            <p:cNvSpPr txBox="1"/>
            <p:nvPr/>
          </p:nvSpPr>
          <p:spPr>
            <a:xfrm>
              <a:off x="3275856" y="1901652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Z914</a:t>
              </a:r>
            </a:p>
          </p:txBody>
        </p:sp>
      </p:grpSp>
      <p:pic>
        <p:nvPicPr>
          <p:cNvPr id="1026" name="Picture 2">
            <a:extLst>
              <a:ext uri="{FF2B5EF4-FFF2-40B4-BE49-F238E27FC236}">
                <a16:creationId xmlns:a16="http://schemas.microsoft.com/office/drawing/2014/main" id="{A3DDA06A-82D3-E52C-CF27-EADAAFD3C0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240" y="1631876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803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3E24F70-73DE-9D5C-6630-B1AB04A9E6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2302" y="1484784"/>
            <a:ext cx="4434557" cy="488786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Product Matrix: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B7A183C-0B1E-F810-94AF-3C1AC4D7B99E}"/>
              </a:ext>
            </a:extLst>
          </p:cNvPr>
          <p:cNvSpPr/>
          <p:nvPr/>
        </p:nvSpPr>
        <p:spPr>
          <a:xfrm>
            <a:off x="4932040" y="3883697"/>
            <a:ext cx="570360" cy="289068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3E5C299-2341-F5CA-05B8-0CE82A874CE4}"/>
              </a:ext>
            </a:extLst>
          </p:cNvPr>
          <p:cNvSpPr txBox="1"/>
          <p:nvPr/>
        </p:nvSpPr>
        <p:spPr>
          <a:xfrm>
            <a:off x="395536" y="2204864"/>
            <a:ext cx="259228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Z914</a:t>
            </a:r>
            <a:r>
              <a:rPr lang="en-US" dirty="0"/>
              <a:t> is an indoor deterrence camera with both IR LED and warning white LED with the speaker. It has the unique value; therefore it is not a migration model.</a:t>
            </a:r>
          </a:p>
        </p:txBody>
      </p:sp>
    </p:spTree>
    <p:extLst>
      <p:ext uri="{BB962C8B-B14F-4D97-AF65-F5344CB8AC3E}">
        <p14:creationId xmlns:p14="http://schemas.microsoft.com/office/powerpoint/2010/main" val="4241682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Spec Comparison (IR and WHITE LED cameras):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A4E805D-71C0-7FF6-B52B-9B1AB48FF7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2508646"/>
              </p:ext>
            </p:extLst>
          </p:nvPr>
        </p:nvGraphicFramePr>
        <p:xfrm>
          <a:off x="179512" y="1628800"/>
          <a:ext cx="8784976" cy="517863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96244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2196244">
                  <a:extLst>
                    <a:ext uri="{9D8B030D-6E8A-4147-A177-3AD203B41FA5}">
                      <a16:colId xmlns:a16="http://schemas.microsoft.com/office/drawing/2014/main" val="4000711029"/>
                    </a:ext>
                  </a:extLst>
                </a:gridCol>
                <a:gridCol w="2196244">
                  <a:extLst>
                    <a:ext uri="{9D8B030D-6E8A-4147-A177-3AD203B41FA5}">
                      <a16:colId xmlns:a16="http://schemas.microsoft.com/office/drawing/2014/main" val="1898860449"/>
                    </a:ext>
                  </a:extLst>
                </a:gridCol>
                <a:gridCol w="2196244">
                  <a:extLst>
                    <a:ext uri="{9D8B030D-6E8A-4147-A177-3AD203B41FA5}">
                      <a16:colId xmlns:a16="http://schemas.microsoft.com/office/drawing/2014/main" val="886054345"/>
                    </a:ext>
                  </a:extLst>
                </a:gridCol>
              </a:tblGrid>
              <a:tr h="323033">
                <a:tc>
                  <a:txBody>
                    <a:bodyPr/>
                    <a:lstStyle/>
                    <a:p>
                      <a:r>
                        <a:rPr lang="en-US" dirty="0"/>
                        <a:t>Model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Z322 </a:t>
                      </a:r>
                      <a:r>
                        <a:rPr lang="en-US" sz="1800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(new)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Z722 </a:t>
                      </a:r>
                      <a:r>
                        <a:rPr lang="en-US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(new)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Z914</a:t>
                      </a:r>
                      <a:r>
                        <a:rPr lang="en-US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 (new)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606633">
                <a:tc>
                  <a:txBody>
                    <a:bodyPr/>
                    <a:lstStyle/>
                    <a:p>
                      <a:r>
                        <a:rPr lang="en-US" dirty="0"/>
                        <a:t>Photo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42187"/>
                  </a:ext>
                </a:extLst>
              </a:tr>
              <a:tr h="323033">
                <a:tc>
                  <a:txBody>
                    <a:bodyPr/>
                    <a:lstStyle/>
                    <a:p>
                      <a:r>
                        <a:rPr lang="en-US" dirty="0"/>
                        <a:t>Product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Fixed Bullet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Turret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Fixed Dome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323033">
                <a:tc>
                  <a:txBody>
                    <a:bodyPr/>
                    <a:lstStyle/>
                    <a:p>
                      <a:r>
                        <a:rPr lang="en-US" dirty="0"/>
                        <a:t>Resolution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2MP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323033">
                <a:tc>
                  <a:txBody>
                    <a:bodyPr/>
                    <a:lstStyle/>
                    <a:p>
                      <a:r>
                        <a:rPr lang="en-US" dirty="0"/>
                        <a:t>Lens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f2.8mm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f2.8mm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f2.0mm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323033">
                <a:tc>
                  <a:txBody>
                    <a:bodyPr/>
                    <a:lstStyle/>
                    <a:p>
                      <a:r>
                        <a:rPr lang="en-US" dirty="0"/>
                        <a:t>HOR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97°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97°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126°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2527708"/>
                  </a:ext>
                </a:extLst>
              </a:tr>
              <a:tr h="565308">
                <a:tc>
                  <a:txBody>
                    <a:bodyPr/>
                    <a:lstStyle/>
                    <a:p>
                      <a:r>
                        <a:rPr lang="en-US" dirty="0"/>
                        <a:t>LED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IR &amp; </a:t>
                      </a:r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ILLUMINATION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WHITE LED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IR &amp; </a:t>
                      </a:r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ILLUMINATION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WHITE LED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IR &amp; </a:t>
                      </a:r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DETERRENCE</a:t>
                      </a:r>
                      <a:r>
                        <a:rPr lang="en-US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WHITE LED</a:t>
                      </a:r>
                      <a:endParaRPr lang="en-US" sz="1800" b="0" kern="1200" dirty="0">
                        <a:solidFill>
                          <a:srgbClr val="00B05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1546296"/>
                  </a:ext>
                </a:extLst>
              </a:tr>
              <a:tr h="323033">
                <a:tc>
                  <a:txBody>
                    <a:bodyPr/>
                    <a:lstStyle/>
                    <a:p>
                      <a:r>
                        <a:rPr lang="en-US" dirty="0"/>
                        <a:t>Min. Illumination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0.003 lux (color)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0.003 lux (color)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0.003 lux (color)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6643403"/>
                  </a:ext>
                </a:extLst>
              </a:tr>
              <a:tr h="565308">
                <a:tc>
                  <a:txBody>
                    <a:bodyPr/>
                    <a:lstStyle/>
                    <a:p>
                      <a:r>
                        <a:rPr lang="en-US" dirty="0"/>
                        <a:t>Audio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Built-in Mic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Built-in Mic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Built-in Mic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Built-in Speaker, Line-in/out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2413204"/>
                  </a:ext>
                </a:extLst>
              </a:tr>
              <a:tr h="323033">
                <a:tc>
                  <a:txBody>
                    <a:bodyPr/>
                    <a:lstStyle/>
                    <a:p>
                      <a:r>
                        <a:rPr lang="en-US" dirty="0"/>
                        <a:t>Temperature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-30°C ~ 60°C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-30°C ~ 60°C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-10°C ~ 50°C 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1901685"/>
                  </a:ext>
                </a:extLst>
              </a:tr>
              <a:tr h="323033">
                <a:tc>
                  <a:txBody>
                    <a:bodyPr/>
                    <a:lstStyle/>
                    <a:p>
                      <a:r>
                        <a:rPr lang="en-US" dirty="0"/>
                        <a:t>Environment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IP67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IP67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Indoor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8055311"/>
                  </a:ext>
                </a:extLst>
              </a:tr>
              <a:tr h="323033">
                <a:tc>
                  <a:txBody>
                    <a:bodyPr/>
                    <a:lstStyle/>
                    <a:p>
                      <a:r>
                        <a:rPr lang="en-US" dirty="0"/>
                        <a:t>Deep Learning AI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7504966"/>
                  </a:ext>
                </a:extLst>
              </a:tr>
            </a:tbl>
          </a:graphicData>
        </a:graphic>
      </p:graphicFrame>
      <p:pic>
        <p:nvPicPr>
          <p:cNvPr id="2056" name="Picture 8">
            <a:extLst>
              <a:ext uri="{FF2B5EF4-FFF2-40B4-BE49-F238E27FC236}">
                <a16:creationId xmlns:a16="http://schemas.microsoft.com/office/drawing/2014/main" id="{136BC9F5-EE44-9BB6-2E7A-AD839A294D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2010" y="2034498"/>
            <a:ext cx="550849" cy="550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id="{88FAD0D3-A5DA-A9D7-407E-532D6688FF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7537" y="1781532"/>
            <a:ext cx="1084383" cy="1084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B880740B-C571-30ED-1806-CC1624EA16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2949" y="1828685"/>
            <a:ext cx="808227" cy="808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86695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431539" y="1599848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Analytics Comparison: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A4E805D-71C0-7FF6-B52B-9B1AB48FF7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9550489"/>
              </p:ext>
            </p:extLst>
          </p:nvPr>
        </p:nvGraphicFramePr>
        <p:xfrm>
          <a:off x="431539" y="2132856"/>
          <a:ext cx="8100901" cy="37730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48803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1676049">
                  <a:extLst>
                    <a:ext uri="{9D8B030D-6E8A-4147-A177-3AD203B41FA5}">
                      <a16:colId xmlns:a16="http://schemas.microsoft.com/office/drawing/2014/main" val="4000711029"/>
                    </a:ext>
                  </a:extLst>
                </a:gridCol>
                <a:gridCol w="1676049">
                  <a:extLst>
                    <a:ext uri="{9D8B030D-6E8A-4147-A177-3AD203B41FA5}">
                      <a16:colId xmlns:a16="http://schemas.microsoft.com/office/drawing/2014/main" val="1725541696"/>
                    </a:ext>
                  </a:extLst>
                </a:gridCol>
              </a:tblGrid>
              <a:tr h="522162">
                <a:tc>
                  <a:txBody>
                    <a:bodyPr/>
                    <a:lstStyle/>
                    <a:p>
                      <a:r>
                        <a:rPr lang="en-US" dirty="0"/>
                        <a:t>Analytics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Z322, Z722</a:t>
                      </a:r>
                      <a:endParaRPr lang="en-US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Z914</a:t>
                      </a: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dirty="0"/>
                        <a:t>Smart Motion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0" dirty="0"/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0" dirty="0"/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dirty="0"/>
                        <a:t>Smart Intrusion Protection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dirty="0"/>
                        <a:t>Object Metadata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b="0" dirty="0"/>
                        <a:t>People/Vehicle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62527708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b="0" dirty="0"/>
                        <a:t>Tampering Detection by TOF (time-of-flight) sensor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77652312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b="0" dirty="0"/>
                        <a:t>Other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133389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939643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B029695-6493-CE69-8C7D-08DC0C7CC4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738784"/>
              </p:ext>
            </p:extLst>
          </p:nvPr>
        </p:nvGraphicFramePr>
        <p:xfrm>
          <a:off x="611560" y="2060848"/>
          <a:ext cx="828092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0230">
                  <a:extLst>
                    <a:ext uri="{9D8B030D-6E8A-4147-A177-3AD203B41FA5}">
                      <a16:colId xmlns:a16="http://schemas.microsoft.com/office/drawing/2014/main" val="3232698814"/>
                    </a:ext>
                  </a:extLst>
                </a:gridCol>
                <a:gridCol w="2070230">
                  <a:extLst>
                    <a:ext uri="{9D8B030D-6E8A-4147-A177-3AD203B41FA5}">
                      <a16:colId xmlns:a16="http://schemas.microsoft.com/office/drawing/2014/main" val="80483492"/>
                    </a:ext>
                  </a:extLst>
                </a:gridCol>
                <a:gridCol w="1764196">
                  <a:extLst>
                    <a:ext uri="{9D8B030D-6E8A-4147-A177-3AD203B41FA5}">
                      <a16:colId xmlns:a16="http://schemas.microsoft.com/office/drawing/2014/main" val="2445103789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8298475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Standard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AI Events/Meta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/>
                        <a:t>Solutions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82592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NVR 3 Corporate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>
                          <a:hlinkClick r:id="rId3"/>
                        </a:rPr>
                        <a:t>S110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4"/>
                        </a:rPr>
                        <a:t>S111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5"/>
                        </a:rPr>
                        <a:t>S112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24227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NVR 3 Business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 dirty="0">
                          <a:hlinkClick r:id="rId3"/>
                        </a:rPr>
                        <a:t>S110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4"/>
                        </a:rPr>
                        <a:t>S111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5"/>
                        </a:rPr>
                        <a:t>S112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28329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CMS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>
                          <a:hlinkClick r:id="rId6"/>
                        </a:rPr>
                        <a:t>S120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7"/>
                        </a:rPr>
                        <a:t>S121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8"/>
                        </a:rPr>
                        <a:t>S122</a:t>
                      </a:r>
                      <a:endParaRPr lang="et-E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47451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ZNR-Series NVR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>
                          <a:hlinkClick r:id="rId9"/>
                        </a:rPr>
                        <a:t>S60</a:t>
                      </a:r>
                      <a:endParaRPr lang="et-E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29671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ENR-Series NVR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>
                          <a:hlinkClick r:id="rId10"/>
                        </a:rPr>
                        <a:t>S72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822382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B8FBEA1-40E3-CB9B-6401-F1AF19540165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Supported VMS</a:t>
            </a:r>
            <a:r>
              <a:rPr lang="et-EE" sz="2400" b="1" dirty="0"/>
              <a:t> and Solutions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1116921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0F5A19AE-FC78-ADD3-D559-800A6DE38225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Applications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2FF0B5F-3F82-99C2-9310-33351BAEAFD2}"/>
              </a:ext>
            </a:extLst>
          </p:cNvPr>
          <p:cNvSpPr txBox="1"/>
          <p:nvPr/>
        </p:nvSpPr>
        <p:spPr>
          <a:xfrm>
            <a:off x="611560" y="1988840"/>
            <a:ext cx="777686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Z914 is especially suitable in the </a:t>
            </a:r>
            <a:r>
              <a:rPr lang="en-US" b="1" dirty="0"/>
              <a:t>elevators</a:t>
            </a:r>
            <a:r>
              <a:rPr lang="en-US" dirty="0"/>
              <a:t> due to its small size and super wide viewing angle.</a:t>
            </a:r>
          </a:p>
          <a:p>
            <a:endParaRPr lang="en-US" dirty="0"/>
          </a:p>
          <a:p>
            <a:r>
              <a:rPr lang="en-US" dirty="0"/>
              <a:t>It has two ways to actively deter unwanted situations – the </a:t>
            </a:r>
            <a:r>
              <a:rPr lang="en-US" b="1" dirty="0"/>
              <a:t>built-in speaker </a:t>
            </a:r>
            <a:r>
              <a:rPr lang="en-US" dirty="0"/>
              <a:t>can be used to play an automatic voice recording with the warning or simply an alarm sound. It has a </a:t>
            </a:r>
            <a:r>
              <a:rPr lang="en-US" b="1" dirty="0"/>
              <a:t>White LED </a:t>
            </a:r>
            <a:r>
              <a:rPr lang="en-US" dirty="0"/>
              <a:t>that turns on during the pre-defined event, as an additional deterrence.</a:t>
            </a:r>
          </a:p>
          <a:p>
            <a:endParaRPr lang="en-US" dirty="0"/>
          </a:p>
          <a:p>
            <a:r>
              <a:rPr lang="en-US" dirty="0"/>
              <a:t>The built-in Microphone and the Speaker can also be used as an elevator </a:t>
            </a:r>
            <a:r>
              <a:rPr lang="en-US" b="1" dirty="0"/>
              <a:t>intercom</a:t>
            </a:r>
            <a:r>
              <a:rPr lang="en-US" dirty="0"/>
              <a:t>, where the security officer can give live voice commands, for example when the person is entering the elevator with forbidden items, such as a motorcycle.</a:t>
            </a:r>
          </a:p>
          <a:p>
            <a:endParaRPr lang="en-US" dirty="0"/>
          </a:p>
          <a:p>
            <a:r>
              <a:rPr lang="en-US" dirty="0"/>
              <a:t>When someone tries to hide their activity in the elevator by blocking or altering the camera’s view, then the built-in </a:t>
            </a:r>
            <a:r>
              <a:rPr lang="en-US" b="1" dirty="0"/>
              <a:t>TOF sensor</a:t>
            </a:r>
            <a:r>
              <a:rPr lang="en-US" dirty="0"/>
              <a:t> will detect the distance change and alert instantly.</a:t>
            </a:r>
          </a:p>
        </p:txBody>
      </p:sp>
    </p:spTree>
    <p:extLst>
      <p:ext uri="{BB962C8B-B14F-4D97-AF65-F5344CB8AC3E}">
        <p14:creationId xmlns:p14="http://schemas.microsoft.com/office/powerpoint/2010/main" val="783543371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36593</TotalTime>
  <Words>456</Words>
  <Application>Microsoft Office PowerPoint</Application>
  <PresentationFormat>如螢幕大小 (4:3)</PresentationFormat>
  <Paragraphs>114</Paragraphs>
  <Slides>7</Slides>
  <Notes>7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7</vt:i4>
      </vt:variant>
    </vt:vector>
  </HeadingPairs>
  <TitlesOfParts>
    <vt:vector size="9" baseType="lpstr">
      <vt:lpstr>自訂設計</vt:lpstr>
      <vt:lpstr>1_自訂設計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Ando.Meritee</dc:creator>
  <cp:lastModifiedBy>Ando.Meritee</cp:lastModifiedBy>
  <cp:revision>1622</cp:revision>
  <dcterms:created xsi:type="dcterms:W3CDTF">2015-08-31T10:30:03Z</dcterms:created>
  <dcterms:modified xsi:type="dcterms:W3CDTF">2025-05-14T07:26:16Z</dcterms:modified>
</cp:coreProperties>
</file>