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37"/>
  </p:notesMasterIdLst>
  <p:handoutMasterIdLst>
    <p:handoutMasterId r:id="rId38"/>
  </p:handoutMasterIdLst>
  <p:sldIdLst>
    <p:sldId id="279" r:id="rId6"/>
    <p:sldId id="465" r:id="rId7"/>
    <p:sldId id="517" r:id="rId8"/>
    <p:sldId id="500" r:id="rId9"/>
    <p:sldId id="518" r:id="rId10"/>
    <p:sldId id="501" r:id="rId11"/>
    <p:sldId id="467" r:id="rId12"/>
    <p:sldId id="519" r:id="rId13"/>
    <p:sldId id="511" r:id="rId14"/>
    <p:sldId id="512" r:id="rId15"/>
    <p:sldId id="513" r:id="rId16"/>
    <p:sldId id="514" r:id="rId17"/>
    <p:sldId id="515" r:id="rId18"/>
    <p:sldId id="516" r:id="rId19"/>
    <p:sldId id="550" r:id="rId20"/>
    <p:sldId id="529" r:id="rId21"/>
    <p:sldId id="557" r:id="rId22"/>
    <p:sldId id="558" r:id="rId23"/>
    <p:sldId id="559" r:id="rId24"/>
    <p:sldId id="538" r:id="rId25"/>
    <p:sldId id="568" r:id="rId26"/>
    <p:sldId id="569" r:id="rId27"/>
    <p:sldId id="571" r:id="rId28"/>
    <p:sldId id="570" r:id="rId29"/>
    <p:sldId id="564" r:id="rId30"/>
    <p:sldId id="565" r:id="rId31"/>
    <p:sldId id="566" r:id="rId32"/>
    <p:sldId id="437" r:id="rId33"/>
    <p:sldId id="388" r:id="rId34"/>
    <p:sldId id="387" r:id="rId35"/>
    <p:sldId id="572" r:id="rId3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57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20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CD9382AE-2EF5-ACF4-7241-1E93288001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99E067B1-50F0-0D02-2D78-234DA7D7F0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F61017-E0A5-4051-968F-DBE1247EFCE2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ED8C824-BA93-589D-D31F-F12121F45A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161198E-C123-D973-A70F-2F03ADF9A3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36F7F-062D-4384-BBFE-5EA6BC97C83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14401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9489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4542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429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4994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473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4806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798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8929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0251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684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362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987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7883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497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583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7631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1785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02464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18866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900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39636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5548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39004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40936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89801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4059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2024/10/24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hyperlink" Target="http://122.146.59.118:8000/ACSS/Record/RealTimeAccessLog.asp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acss.acti.com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1" y="573221"/>
            <a:ext cx="7874757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altLang="zh-TW" sz="3200" dirty="0"/>
              <a:t>ACTi Construction Site Management Solution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pic>
        <p:nvPicPr>
          <p:cNvPr id="9" name="圖片 8" descr="一張含有 卡通, 螢幕擷取畫面, 玩具 的圖片&#10;&#10;自動產生的描述">
            <a:extLst>
              <a:ext uri="{FF2B5EF4-FFF2-40B4-BE49-F238E27FC236}">
                <a16:creationId xmlns:a16="http://schemas.microsoft.com/office/drawing/2014/main" id="{F4A3F1B8-8D4F-2405-228E-316F3C0889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45927"/>
            <a:ext cx="3701591" cy="37015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086BCBD-AD3D-BF0E-1868-091E504015C5}"/>
              </a:ext>
            </a:extLst>
          </p:cNvPr>
          <p:cNvSpPr txBox="1">
            <a:spLocks/>
          </p:cNvSpPr>
          <p:nvPr/>
        </p:nvSpPr>
        <p:spPr>
          <a:xfrm>
            <a:off x="4815192" y="2165781"/>
            <a:ext cx="4185218" cy="594550"/>
          </a:xfrm>
          <a:prstGeom prst="rect">
            <a:avLst/>
          </a:prstGeom>
          <a:gradFill flip="none" rotWithShape="1">
            <a:gsLst>
              <a:gs pos="17000">
                <a:schemeClr val="bg1"/>
              </a:gs>
              <a:gs pos="42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Efficient, Secure, and Smart Construction Site Management</a:t>
            </a:r>
            <a:endParaRPr lang="zh-TW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68192A8-A22D-8A13-4749-BDC1B3A8DE7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800" dirty="0"/>
              <a:t>Pain Points of Construction Site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BA5DF7-3777-89D3-2756-105E4C2E4B4B}"/>
              </a:ext>
            </a:extLst>
          </p:cNvPr>
          <p:cNvSpPr txBox="1"/>
          <p:nvPr/>
        </p:nvSpPr>
        <p:spPr>
          <a:xfrm>
            <a:off x="4100866" y="1772817"/>
            <a:ext cx="4644300" cy="34147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Unauthorized Personnel Access</a:t>
            </a:r>
            <a:b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Easily creates security vulnerabilities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Real-Time Data</a:t>
            </a:r>
            <a:b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Unable to monitor the number of workers on-site promptly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Safety Compliance Challenges</a:t>
            </a:r>
            <a:b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the risk of accidents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sz="2000" dirty="0"/>
          </a:p>
        </p:txBody>
      </p:sp>
      <p:pic>
        <p:nvPicPr>
          <p:cNvPr id="3" name="圖片 2" descr="一張含有 文字, 車輛, 螢幕擷取畫面, 建築 的圖片&#10;&#10;自動產生的描述">
            <a:extLst>
              <a:ext uri="{FF2B5EF4-FFF2-40B4-BE49-F238E27FC236}">
                <a16:creationId xmlns:a16="http://schemas.microsoft.com/office/drawing/2014/main" id="{28947C67-A887-6181-720A-1500C95AE5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63" y="2276873"/>
            <a:ext cx="3233712" cy="3233712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CD99A0DB-CF35-927D-9E2C-D10DE53C6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0824" y="4664959"/>
            <a:ext cx="609161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0" lvl="3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zh-TW" altLang="zh-TW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Difficulties in Access Control Management</a:t>
            </a:r>
            <a:br>
              <a:rPr kumimoji="0" lang="zh-TW" altLang="zh-TW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zh-TW" altLang="zh-TW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Hard to effectively control personnel entry and exit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005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ACTi's Solution</a:t>
            </a:r>
            <a:endParaRPr lang="en-US" dirty="0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7FD4FF6D-0459-DB27-3429-473083DD0A01}"/>
              </a:ext>
            </a:extLst>
          </p:cNvPr>
          <p:cNvSpPr/>
          <p:nvPr/>
        </p:nvSpPr>
        <p:spPr>
          <a:xfrm>
            <a:off x="302916" y="2951993"/>
            <a:ext cx="2249817" cy="4700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TW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</a:t>
            </a:r>
            <a:endParaRPr lang="en-US" altLang="zh-CN" sz="22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椭圆 18">
            <a:extLst>
              <a:ext uri="{FF2B5EF4-FFF2-40B4-BE49-F238E27FC236}">
                <a16:creationId xmlns:a16="http://schemas.microsoft.com/office/drawing/2014/main" id="{633DD7C4-3D0A-BF2F-635D-C145DCCFD8FE}"/>
              </a:ext>
            </a:extLst>
          </p:cNvPr>
          <p:cNvSpPr/>
          <p:nvPr/>
        </p:nvSpPr>
        <p:spPr>
          <a:xfrm>
            <a:off x="575191" y="2351338"/>
            <a:ext cx="1705268" cy="1705268"/>
          </a:xfrm>
          <a:prstGeom prst="ellipse">
            <a:avLst/>
          </a:prstGeom>
          <a:noFill/>
          <a:ln w="28575">
            <a:solidFill>
              <a:srgbClr val="E6AD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2" name="椭圆 19">
            <a:extLst>
              <a:ext uri="{FF2B5EF4-FFF2-40B4-BE49-F238E27FC236}">
                <a16:creationId xmlns:a16="http://schemas.microsoft.com/office/drawing/2014/main" id="{3801F488-B92F-6E5E-EFA1-31C80D7A0972}"/>
              </a:ext>
            </a:extLst>
          </p:cNvPr>
          <p:cNvSpPr/>
          <p:nvPr/>
        </p:nvSpPr>
        <p:spPr>
          <a:xfrm>
            <a:off x="2722716" y="2351338"/>
            <a:ext cx="1705268" cy="1705268"/>
          </a:xfrm>
          <a:prstGeom prst="ellipse">
            <a:avLst/>
          </a:prstGeom>
          <a:noFill/>
          <a:ln w="28575">
            <a:solidFill>
              <a:srgbClr val="A9D4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3" name="椭圆 20">
            <a:extLst>
              <a:ext uri="{FF2B5EF4-FFF2-40B4-BE49-F238E27FC236}">
                <a16:creationId xmlns:a16="http://schemas.microsoft.com/office/drawing/2014/main" id="{7C868635-3629-106F-35BD-A60FD2431298}"/>
              </a:ext>
            </a:extLst>
          </p:cNvPr>
          <p:cNvSpPr/>
          <p:nvPr/>
        </p:nvSpPr>
        <p:spPr>
          <a:xfrm>
            <a:off x="4799464" y="2351338"/>
            <a:ext cx="1705268" cy="1705268"/>
          </a:xfrm>
          <a:prstGeom prst="ellipse">
            <a:avLst/>
          </a:prstGeom>
          <a:noFill/>
          <a:ln w="28575">
            <a:solidFill>
              <a:srgbClr val="F3C9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6" name="矩形 11">
            <a:extLst>
              <a:ext uri="{FF2B5EF4-FFF2-40B4-BE49-F238E27FC236}">
                <a16:creationId xmlns:a16="http://schemas.microsoft.com/office/drawing/2014/main" id="{C68DB22D-9EF9-E903-71E0-EAC30B4B09EC}"/>
              </a:ext>
            </a:extLst>
          </p:cNvPr>
          <p:cNvSpPr/>
          <p:nvPr/>
        </p:nvSpPr>
        <p:spPr>
          <a:xfrm>
            <a:off x="2422076" y="2951993"/>
            <a:ext cx="2249817" cy="4700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TW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</a:t>
            </a:r>
            <a:endParaRPr lang="en-US" altLang="zh-CN" sz="22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7" name="矩形 11">
            <a:extLst>
              <a:ext uri="{FF2B5EF4-FFF2-40B4-BE49-F238E27FC236}">
                <a16:creationId xmlns:a16="http://schemas.microsoft.com/office/drawing/2014/main" id="{869033E5-D102-D1CF-B62E-F49A31E4C913}"/>
              </a:ext>
            </a:extLst>
          </p:cNvPr>
          <p:cNvSpPr/>
          <p:nvPr/>
        </p:nvSpPr>
        <p:spPr>
          <a:xfrm>
            <a:off x="4597967" y="3001567"/>
            <a:ext cx="2136357" cy="43088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Customization</a:t>
            </a:r>
            <a:endParaRPr lang="en-US" altLang="zh-TW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ïšḻïďê-Rectangle 5">
            <a:extLst>
              <a:ext uri="{FF2B5EF4-FFF2-40B4-BE49-F238E27FC236}">
                <a16:creationId xmlns:a16="http://schemas.microsoft.com/office/drawing/2014/main" id="{D45EF656-947F-034B-18BB-A9D7A69F13CE}"/>
              </a:ext>
            </a:extLst>
          </p:cNvPr>
          <p:cNvSpPr/>
          <p:nvPr/>
        </p:nvSpPr>
        <p:spPr>
          <a:xfrm>
            <a:off x="2762445" y="4176349"/>
            <a:ext cx="1569081" cy="2292762"/>
          </a:xfrm>
          <a:prstGeom prst="rect">
            <a:avLst/>
          </a:prstGeom>
          <a:solidFill>
            <a:srgbClr val="A9D4E7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9" name="文本框 32">
            <a:extLst>
              <a:ext uri="{FF2B5EF4-FFF2-40B4-BE49-F238E27FC236}">
                <a16:creationId xmlns:a16="http://schemas.microsoft.com/office/drawing/2014/main" id="{A8914787-4CE5-9750-D2F3-904AB097F44B}"/>
              </a:ext>
            </a:extLst>
          </p:cNvPr>
          <p:cNvSpPr txBox="1"/>
          <p:nvPr/>
        </p:nvSpPr>
        <p:spPr>
          <a:xfrm>
            <a:off x="2738104" y="4504337"/>
            <a:ext cx="167449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integrated with other brands' access control devices when needed, reducing replacement costs.</a:t>
            </a:r>
            <a:endParaRPr lang="en-US" altLang="zh-CN" sz="165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" name="ïšḻïďê-Rectangle 4">
            <a:extLst>
              <a:ext uri="{FF2B5EF4-FFF2-40B4-BE49-F238E27FC236}">
                <a16:creationId xmlns:a16="http://schemas.microsoft.com/office/drawing/2014/main" id="{9ABA1593-E21F-707E-78E1-4FA0A1E5834B}"/>
              </a:ext>
            </a:extLst>
          </p:cNvPr>
          <p:cNvSpPr/>
          <p:nvPr/>
        </p:nvSpPr>
        <p:spPr>
          <a:xfrm>
            <a:off x="4876075" y="4176349"/>
            <a:ext cx="1569081" cy="2292762"/>
          </a:xfrm>
          <a:prstGeom prst="rect">
            <a:avLst/>
          </a:prstGeom>
          <a:solidFill>
            <a:srgbClr val="F3C98E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1" name="文本框 31">
            <a:extLst>
              <a:ext uri="{FF2B5EF4-FFF2-40B4-BE49-F238E27FC236}">
                <a16:creationId xmlns:a16="http://schemas.microsoft.com/office/drawing/2014/main" id="{CC361A8C-8E08-F4FB-1158-96853AB0FD92}"/>
              </a:ext>
            </a:extLst>
          </p:cNvPr>
          <p:cNvSpPr txBox="1"/>
          <p:nvPr/>
        </p:nvSpPr>
        <p:spPr>
          <a:xfrm>
            <a:off x="4870542" y="4291678"/>
            <a:ext cx="1574614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integrate with HR systems; also allows for custom reports, export options, and setting access control schedules.</a:t>
            </a:r>
            <a:endParaRPr lang="en-US" altLang="zh-TW" sz="165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2" name="ïšḻïďê-Rectangle 2">
            <a:extLst>
              <a:ext uri="{FF2B5EF4-FFF2-40B4-BE49-F238E27FC236}">
                <a16:creationId xmlns:a16="http://schemas.microsoft.com/office/drawing/2014/main" id="{993EC5AE-7F7E-46C0-8323-2DC09ED5FE81}"/>
              </a:ext>
            </a:extLst>
          </p:cNvPr>
          <p:cNvSpPr/>
          <p:nvPr/>
        </p:nvSpPr>
        <p:spPr>
          <a:xfrm>
            <a:off x="643283" y="4176349"/>
            <a:ext cx="1569081" cy="2292762"/>
          </a:xfrm>
          <a:prstGeom prst="rect">
            <a:avLst/>
          </a:prstGeom>
          <a:solidFill>
            <a:srgbClr val="E6AD9A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3" name="文本框 29">
            <a:extLst>
              <a:ext uri="{FF2B5EF4-FFF2-40B4-BE49-F238E27FC236}">
                <a16:creationId xmlns:a16="http://schemas.microsoft.com/office/drawing/2014/main" id="{5B85B51E-815D-2F39-899D-8AEC23388F0D}"/>
              </a:ext>
            </a:extLst>
          </p:cNvPr>
          <p:cNvSpPr txBox="1"/>
          <p:nvPr/>
        </p:nvSpPr>
        <p:spPr>
          <a:xfrm>
            <a:off x="643283" y="4291678"/>
            <a:ext cx="1593422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Card</a:t>
            </a:r>
            <a:r>
              <a:rPr lang="zh-TW" altLang="en-US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、</a:t>
            </a:r>
            <a:endParaRPr lang="en-US" altLang="zh-TW" sz="16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endParaRPr lang="en-US" altLang="zh-TW" sz="16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TW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Card/Face</a:t>
            </a:r>
            <a:r>
              <a:rPr lang="zh-TW" altLang="en-US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、</a:t>
            </a:r>
            <a:endParaRPr lang="en-US" altLang="zh-TW" sz="16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endParaRPr lang="en-US" altLang="zh-TW" sz="16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TW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Card/</a:t>
            </a:r>
          </a:p>
          <a:p>
            <a:pPr algn="ctr"/>
            <a:r>
              <a:rPr lang="en-US" altLang="zh-TW" sz="1600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Face</a:t>
            </a: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Temperature Measurement.</a:t>
            </a:r>
            <a:endParaRPr lang="en-US" altLang="zh-CN" sz="16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4" name="椭圆 20">
            <a:extLst>
              <a:ext uri="{FF2B5EF4-FFF2-40B4-BE49-F238E27FC236}">
                <a16:creationId xmlns:a16="http://schemas.microsoft.com/office/drawing/2014/main" id="{48E47896-ED58-2324-632D-37D1A4468A19}"/>
              </a:ext>
            </a:extLst>
          </p:cNvPr>
          <p:cNvSpPr/>
          <p:nvPr/>
        </p:nvSpPr>
        <p:spPr>
          <a:xfrm>
            <a:off x="6913094" y="2351338"/>
            <a:ext cx="1705268" cy="1705268"/>
          </a:xfrm>
          <a:prstGeom prst="ellipse">
            <a:avLst/>
          </a:prstGeom>
          <a:noFill/>
          <a:ln w="28575">
            <a:solidFill>
              <a:srgbClr val="9DCD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5" name="矩形 11">
            <a:extLst>
              <a:ext uri="{FF2B5EF4-FFF2-40B4-BE49-F238E27FC236}">
                <a16:creationId xmlns:a16="http://schemas.microsoft.com/office/drawing/2014/main" id="{6ED1949D-16C7-F7E0-CE66-01782A14AF04}"/>
              </a:ext>
            </a:extLst>
          </p:cNvPr>
          <p:cNvSpPr/>
          <p:nvPr/>
        </p:nvSpPr>
        <p:spPr>
          <a:xfrm>
            <a:off x="6649335" y="2963447"/>
            <a:ext cx="2249817" cy="4700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TW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Manageability</a:t>
            </a:r>
            <a:endParaRPr lang="en-US" altLang="zh-CN" sz="22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ïšḻïďê-Rectangle 4">
            <a:extLst>
              <a:ext uri="{FF2B5EF4-FFF2-40B4-BE49-F238E27FC236}">
                <a16:creationId xmlns:a16="http://schemas.microsoft.com/office/drawing/2014/main" id="{D9D48FA1-FAF2-BF2A-24D9-FAC4A49CFBE9}"/>
              </a:ext>
            </a:extLst>
          </p:cNvPr>
          <p:cNvSpPr/>
          <p:nvPr/>
        </p:nvSpPr>
        <p:spPr>
          <a:xfrm>
            <a:off x="6989704" y="4178797"/>
            <a:ext cx="1569081" cy="2292762"/>
          </a:xfrm>
          <a:prstGeom prst="rect">
            <a:avLst/>
          </a:prstGeom>
          <a:solidFill>
            <a:srgbClr val="9DCDBF"/>
          </a:solidFill>
          <a:ln w="3175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35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7" name="文本框 31">
            <a:extLst>
              <a:ext uri="{FF2B5EF4-FFF2-40B4-BE49-F238E27FC236}">
                <a16:creationId xmlns:a16="http://schemas.microsoft.com/office/drawing/2014/main" id="{3B8A72B0-8686-198F-1623-58395DDB422B}"/>
              </a:ext>
            </a:extLst>
          </p:cNvPr>
          <p:cNvSpPr txBox="1"/>
          <p:nvPr/>
        </p:nvSpPr>
        <p:spPr>
          <a:xfrm>
            <a:off x="6984172" y="4587574"/>
            <a:ext cx="1569081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Accessible via Web, enabling all users to utilize the platform's features.</a:t>
            </a:r>
            <a:endParaRPr lang="en-US" altLang="zh-TW" sz="165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F646D411-2E42-AFD0-0471-4912529EC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988" y="1554932"/>
            <a:ext cx="778199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Providing Comprehensive Solutions to Enable Real-Time Monitoring and Access Control Management for Construction Sites.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71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/>
      <p:bldP spid="40" grpId="0" animBg="1"/>
      <p:bldP spid="41" grpId="0"/>
      <p:bldP spid="42" grpId="0" animBg="1"/>
      <p:bldP spid="43" grpId="0"/>
      <p:bldP spid="46" grpId="0" animBg="1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ACTi's Solution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4312E41-5098-35F0-F6C8-21552C187B29}"/>
              </a:ext>
            </a:extLst>
          </p:cNvPr>
          <p:cNvSpPr txBox="1"/>
          <p:nvPr/>
        </p:nvSpPr>
        <p:spPr>
          <a:xfrm>
            <a:off x="557173" y="1596069"/>
            <a:ext cx="78296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Providing Comprehensive Solutions to Enable Real-Time Monitoring and Access Control Management for Construction Sites.</a:t>
            </a:r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2CD74CD4-7BD0-7E2C-D093-2BAAA59E86BB}"/>
              </a:ext>
            </a:extLst>
          </p:cNvPr>
          <p:cNvGrpSpPr/>
          <p:nvPr/>
        </p:nvGrpSpPr>
        <p:grpSpPr>
          <a:xfrm>
            <a:off x="683820" y="2636074"/>
            <a:ext cx="8150820" cy="962826"/>
            <a:chOff x="557173" y="2506041"/>
            <a:chExt cx="6923991" cy="962826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22BCE385-AF69-5F75-9E21-3BC5091A0A95}"/>
                </a:ext>
              </a:extLst>
            </p:cNvPr>
            <p:cNvSpPr txBox="1"/>
            <p:nvPr/>
          </p:nvSpPr>
          <p:spPr>
            <a:xfrm>
              <a:off x="557173" y="2514760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800" dirty="0">
                  <a:latin typeface="Times New Roman" panose="02020603050405020304" pitchFamily="18" charset="0"/>
                  <a:ea typeface="Segoe UI Emoji" panose="020B0502040204020203" pitchFamily="34" charset="0"/>
                  <a:cs typeface="Times New Roman" panose="02020603050405020304" pitchFamily="18" charset="0"/>
                </a:rPr>
                <a:t>Real-Time Monitoring</a:t>
              </a:r>
              <a:endParaRPr lang="zh-TW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EFC8CFF8-7E6D-BEB3-F472-9A244859CAFF}"/>
                </a:ext>
              </a:extLst>
            </p:cNvPr>
            <p:cNvSpPr txBox="1"/>
            <p:nvPr/>
          </p:nvSpPr>
          <p:spPr>
            <a:xfrm>
              <a:off x="2162237" y="2514760"/>
              <a:ext cx="160506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Access Control </a:t>
              </a:r>
              <a:endParaRPr lang="zh-TW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D4EA54D8-233C-07AA-10B3-C7E529C50EFC}"/>
                </a:ext>
              </a:extLst>
            </p:cNvPr>
            <p:cNvSpPr txBox="1"/>
            <p:nvPr/>
          </p:nvSpPr>
          <p:spPr>
            <a:xfrm>
              <a:off x="3676091" y="2514759"/>
              <a:ext cx="1825212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Visitor Management </a:t>
              </a:r>
              <a:endParaRPr lang="zh-TW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87ED9BDF-49AB-95EA-8844-2C8908B288BA}"/>
                </a:ext>
              </a:extLst>
            </p:cNvPr>
            <p:cNvSpPr txBox="1"/>
            <p:nvPr/>
          </p:nvSpPr>
          <p:spPr>
            <a:xfrm>
              <a:off x="5489690" y="2506041"/>
              <a:ext cx="1991474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Multi-Product Integration</a:t>
              </a:r>
              <a:endParaRPr lang="zh-TW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5" name="Picture 2">
            <a:extLst>
              <a:ext uri="{FF2B5EF4-FFF2-40B4-BE49-F238E27FC236}">
                <a16:creationId xmlns:a16="http://schemas.microsoft.com/office/drawing/2014/main" id="{ADBE2E87-562F-54E2-0DE7-CECDCBF31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34" y="3741989"/>
            <a:ext cx="3385380" cy="1598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Arrow: Right 19">
            <a:extLst>
              <a:ext uri="{FF2B5EF4-FFF2-40B4-BE49-F238E27FC236}">
                <a16:creationId xmlns:a16="http://schemas.microsoft.com/office/drawing/2014/main" id="{D4DD229E-CF24-2DAE-D8B0-95049EDB089C}"/>
              </a:ext>
            </a:extLst>
          </p:cNvPr>
          <p:cNvSpPr/>
          <p:nvPr/>
        </p:nvSpPr>
        <p:spPr>
          <a:xfrm>
            <a:off x="4014516" y="4295718"/>
            <a:ext cx="432048" cy="4535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5" name="Picture 2" descr="一張含有 電子產品, 計算機, 室內, 電話 的圖片&#10;&#10;自動產生的描述">
            <a:extLst>
              <a:ext uri="{FF2B5EF4-FFF2-40B4-BE49-F238E27FC236}">
                <a16:creationId xmlns:a16="http://schemas.microsoft.com/office/drawing/2014/main" id="{386DC86D-B891-1BC9-70CD-750E3D3F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7382" y="4025031"/>
            <a:ext cx="1187257" cy="118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群組 33">
            <a:extLst>
              <a:ext uri="{FF2B5EF4-FFF2-40B4-BE49-F238E27FC236}">
                <a16:creationId xmlns:a16="http://schemas.microsoft.com/office/drawing/2014/main" id="{C4A9FF1D-573E-930A-4615-7CB0900B021D}"/>
              </a:ext>
            </a:extLst>
          </p:cNvPr>
          <p:cNvGrpSpPr/>
          <p:nvPr/>
        </p:nvGrpSpPr>
        <p:grpSpPr>
          <a:xfrm>
            <a:off x="4888209" y="3788359"/>
            <a:ext cx="3116244" cy="1468233"/>
            <a:chOff x="4376303" y="2759568"/>
            <a:chExt cx="3116244" cy="1468233"/>
          </a:xfrm>
        </p:grpSpPr>
        <p:pic>
          <p:nvPicPr>
            <p:cNvPr id="26" name="Picture 3" descr="一張含有 螢幕擷取畫面, 小工具, 行動電話, 可攜式通訊裝置 的圖片&#10;&#10;自動產生的描述">
              <a:extLst>
                <a:ext uri="{FF2B5EF4-FFF2-40B4-BE49-F238E27FC236}">
                  <a16:creationId xmlns:a16="http://schemas.microsoft.com/office/drawing/2014/main" id="{ABCA5100-4FA8-2589-9AE9-AFAF918261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376303" y="2917950"/>
              <a:ext cx="1309851" cy="1309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一張含有 電子裝置, 小工具, 行動電話, 電子產品 的圖片&#10;&#10;自動產生的描述">
              <a:extLst>
                <a:ext uri="{FF2B5EF4-FFF2-40B4-BE49-F238E27FC236}">
                  <a16:creationId xmlns:a16="http://schemas.microsoft.com/office/drawing/2014/main" id="{2880CE29-B3F0-F8D2-9226-F5BE360333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55301" y="2759568"/>
              <a:ext cx="1446199" cy="1446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09D205FF-5222-8835-DA8D-94BA8EEF15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0130" y="2841316"/>
              <a:ext cx="1342417" cy="13424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5" name="TextBox 11">
            <a:extLst>
              <a:ext uri="{FF2B5EF4-FFF2-40B4-BE49-F238E27FC236}">
                <a16:creationId xmlns:a16="http://schemas.microsoft.com/office/drawing/2014/main" id="{5956A5CF-D263-DD9A-DC25-786C2BBB83A9}"/>
              </a:ext>
            </a:extLst>
          </p:cNvPr>
          <p:cNvSpPr txBox="1"/>
          <p:nvPr/>
        </p:nvSpPr>
        <p:spPr>
          <a:xfrm>
            <a:off x="5567616" y="5297928"/>
            <a:ext cx="2188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 Control Device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92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Access Control Attendance System (</a:t>
            </a:r>
            <a:r>
              <a:rPr lang="en-US" altLang="zh-TW" dirty="0">
                <a:solidFill>
                  <a:srgbClr val="FF0000"/>
                </a:solidFill>
              </a:rPr>
              <a:t>ACSS</a:t>
            </a:r>
            <a:r>
              <a:rPr lang="en-US" altLang="zh-TW" dirty="0"/>
              <a:t>) - Structure</a:t>
            </a:r>
          </a:p>
        </p:txBody>
      </p:sp>
      <p:cxnSp>
        <p:nvCxnSpPr>
          <p:cNvPr id="52" name="直線接點 51">
            <a:extLst>
              <a:ext uri="{FF2B5EF4-FFF2-40B4-BE49-F238E27FC236}">
                <a16:creationId xmlns:a16="http://schemas.microsoft.com/office/drawing/2014/main" id="{48F99D46-19AB-18E0-EBC5-BB504AE35195}"/>
              </a:ext>
            </a:extLst>
          </p:cNvPr>
          <p:cNvCxnSpPr/>
          <p:nvPr/>
        </p:nvCxnSpPr>
        <p:spPr>
          <a:xfrm flipV="1">
            <a:off x="3577460" y="2482978"/>
            <a:ext cx="1930644" cy="18449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箭頭接點 53">
            <a:extLst>
              <a:ext uri="{FF2B5EF4-FFF2-40B4-BE49-F238E27FC236}">
                <a16:creationId xmlns:a16="http://schemas.microsoft.com/office/drawing/2014/main" id="{77641B38-16C8-BD40-5C13-6AF88A248649}"/>
              </a:ext>
            </a:extLst>
          </p:cNvPr>
          <p:cNvCxnSpPr/>
          <p:nvPr/>
        </p:nvCxnSpPr>
        <p:spPr>
          <a:xfrm flipV="1">
            <a:off x="3629635" y="3244059"/>
            <a:ext cx="0" cy="97200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>
            <a:extLst>
              <a:ext uri="{FF2B5EF4-FFF2-40B4-BE49-F238E27FC236}">
                <a16:creationId xmlns:a16="http://schemas.microsoft.com/office/drawing/2014/main" id="{DED6B733-3A83-A09D-F395-09788DF64988}"/>
              </a:ext>
            </a:extLst>
          </p:cNvPr>
          <p:cNvCxnSpPr>
            <a:cxnSpLocks/>
            <a:stCxn id="61" idx="2"/>
          </p:cNvCxnSpPr>
          <p:nvPr/>
        </p:nvCxnSpPr>
        <p:spPr>
          <a:xfrm flipH="1">
            <a:off x="7535923" y="3565897"/>
            <a:ext cx="345342" cy="229470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>
            <a:extLst>
              <a:ext uri="{FF2B5EF4-FFF2-40B4-BE49-F238E27FC236}">
                <a16:creationId xmlns:a16="http://schemas.microsoft.com/office/drawing/2014/main" id="{62E7857A-BC67-9771-37C0-FEB7561ADDA5}"/>
              </a:ext>
            </a:extLst>
          </p:cNvPr>
          <p:cNvCxnSpPr/>
          <p:nvPr/>
        </p:nvCxnSpPr>
        <p:spPr>
          <a:xfrm flipV="1">
            <a:off x="1151209" y="2496237"/>
            <a:ext cx="1930644" cy="18449"/>
          </a:xfrm>
          <a:prstGeom prst="line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圖片 55">
            <a:extLst>
              <a:ext uri="{FF2B5EF4-FFF2-40B4-BE49-F238E27FC236}">
                <a16:creationId xmlns:a16="http://schemas.microsoft.com/office/drawing/2014/main" id="{D43081C9-C113-C358-0F9B-D9E94D5984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1" y="1587875"/>
            <a:ext cx="862013" cy="862013"/>
          </a:xfrm>
          <a:prstGeom prst="rect">
            <a:avLst/>
          </a:prstGeom>
        </p:spPr>
      </p:pic>
      <p:pic>
        <p:nvPicPr>
          <p:cNvPr id="57" name="圖片 56">
            <a:extLst>
              <a:ext uri="{FF2B5EF4-FFF2-40B4-BE49-F238E27FC236}">
                <a16:creationId xmlns:a16="http://schemas.microsoft.com/office/drawing/2014/main" id="{74D6CE08-E5CD-32D1-442C-73AF5739EE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2595987"/>
            <a:ext cx="862013" cy="862013"/>
          </a:xfrm>
          <a:prstGeom prst="rect">
            <a:avLst/>
          </a:prstGeom>
        </p:spPr>
      </p:pic>
      <p:pic>
        <p:nvPicPr>
          <p:cNvPr id="58" name="圖片 57">
            <a:extLst>
              <a:ext uri="{FF2B5EF4-FFF2-40B4-BE49-F238E27FC236}">
                <a16:creationId xmlns:a16="http://schemas.microsoft.com/office/drawing/2014/main" id="{0DDFFA66-FBA0-1100-B389-40966630AF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54" r="24819"/>
          <a:stretch/>
        </p:blipFill>
        <p:spPr>
          <a:xfrm>
            <a:off x="1083160" y="2667995"/>
            <a:ext cx="648072" cy="790004"/>
          </a:xfrm>
          <a:prstGeom prst="rect">
            <a:avLst/>
          </a:prstGeom>
        </p:spPr>
      </p:pic>
      <p:sp>
        <p:nvSpPr>
          <p:cNvPr id="59" name="矩形 58">
            <a:extLst>
              <a:ext uri="{FF2B5EF4-FFF2-40B4-BE49-F238E27FC236}">
                <a16:creationId xmlns:a16="http://schemas.microsoft.com/office/drawing/2014/main" id="{6DE83E68-4ECF-6109-5675-0A316BA9A936}"/>
              </a:ext>
            </a:extLst>
          </p:cNvPr>
          <p:cNvSpPr/>
          <p:nvPr/>
        </p:nvSpPr>
        <p:spPr>
          <a:xfrm>
            <a:off x="831176" y="2666950"/>
            <a:ext cx="396000" cy="79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0" name="橢圓 59">
            <a:extLst>
              <a:ext uri="{FF2B5EF4-FFF2-40B4-BE49-F238E27FC236}">
                <a16:creationId xmlns:a16="http://schemas.microsoft.com/office/drawing/2014/main" id="{AAF8AE87-EDD5-8C09-A256-46EF74B8E569}"/>
              </a:ext>
            </a:extLst>
          </p:cNvPr>
          <p:cNvSpPr/>
          <p:nvPr/>
        </p:nvSpPr>
        <p:spPr>
          <a:xfrm>
            <a:off x="7488072" y="2105190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1" name="TextBox 9">
            <a:extLst>
              <a:ext uri="{FF2B5EF4-FFF2-40B4-BE49-F238E27FC236}">
                <a16:creationId xmlns:a16="http://schemas.microsoft.com/office/drawing/2014/main" id="{EB75F692-C682-9643-26CA-D01396DD9E23}"/>
              </a:ext>
            </a:extLst>
          </p:cNvPr>
          <p:cNvSpPr txBox="1"/>
          <p:nvPr/>
        </p:nvSpPr>
        <p:spPr>
          <a:xfrm>
            <a:off x="6772614" y="2981122"/>
            <a:ext cx="2217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 Control Management Server</a:t>
            </a:r>
            <a:endParaRPr lang="en-US" sz="15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62" name="圖片 6">
            <a:extLst>
              <a:ext uri="{FF2B5EF4-FFF2-40B4-BE49-F238E27FC236}">
                <a16:creationId xmlns:a16="http://schemas.microsoft.com/office/drawing/2014/main" id="{CFE913ED-6112-C22E-EC34-C547DAD47F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923" y="2032493"/>
            <a:ext cx="723290" cy="964386"/>
          </a:xfrm>
          <a:prstGeom prst="rect">
            <a:avLst/>
          </a:prstGeom>
        </p:spPr>
      </p:pic>
      <p:sp>
        <p:nvSpPr>
          <p:cNvPr id="63" name="橢圓 62">
            <a:extLst>
              <a:ext uri="{FF2B5EF4-FFF2-40B4-BE49-F238E27FC236}">
                <a16:creationId xmlns:a16="http://schemas.microsoft.com/office/drawing/2014/main" id="{AFD2FDAF-D831-FE63-3319-97F07DB29854}"/>
              </a:ext>
            </a:extLst>
          </p:cNvPr>
          <p:cNvSpPr/>
          <p:nvPr/>
        </p:nvSpPr>
        <p:spPr>
          <a:xfrm>
            <a:off x="3200756" y="2105190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4" name="橢圓 63">
            <a:extLst>
              <a:ext uri="{FF2B5EF4-FFF2-40B4-BE49-F238E27FC236}">
                <a16:creationId xmlns:a16="http://schemas.microsoft.com/office/drawing/2014/main" id="{0E1D2AD2-C7AB-0937-B4C1-699E808BF964}"/>
              </a:ext>
            </a:extLst>
          </p:cNvPr>
          <p:cNvSpPr/>
          <p:nvPr/>
        </p:nvSpPr>
        <p:spPr>
          <a:xfrm>
            <a:off x="5193167" y="2091931"/>
            <a:ext cx="818993" cy="81899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z="135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65" name="TextBox 9">
            <a:extLst>
              <a:ext uri="{FF2B5EF4-FFF2-40B4-BE49-F238E27FC236}">
                <a16:creationId xmlns:a16="http://schemas.microsoft.com/office/drawing/2014/main" id="{0169EA5D-F3A6-9C3A-BF88-CD67864ADF19}"/>
              </a:ext>
            </a:extLst>
          </p:cNvPr>
          <p:cNvSpPr txBox="1"/>
          <p:nvPr/>
        </p:nvSpPr>
        <p:spPr>
          <a:xfrm>
            <a:off x="2446690" y="2899445"/>
            <a:ext cx="2296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 Control Device</a:t>
            </a:r>
            <a:endParaRPr lang="en-US" sz="15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66" name="圖片 65">
            <a:extLst>
              <a:ext uri="{FF2B5EF4-FFF2-40B4-BE49-F238E27FC236}">
                <a16:creationId xmlns:a16="http://schemas.microsoft.com/office/drawing/2014/main" id="{8BC05814-21E5-DB82-1010-E986A431D43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680" y="2148351"/>
            <a:ext cx="687702" cy="687702"/>
          </a:xfrm>
          <a:prstGeom prst="rect">
            <a:avLst/>
          </a:prstGeom>
        </p:spPr>
      </p:pic>
      <p:sp>
        <p:nvSpPr>
          <p:cNvPr id="67" name="圓角矩形 74">
            <a:extLst>
              <a:ext uri="{FF2B5EF4-FFF2-40B4-BE49-F238E27FC236}">
                <a16:creationId xmlns:a16="http://schemas.microsoft.com/office/drawing/2014/main" id="{E786C9D7-363C-D1D0-26C8-FF440922CE8C}"/>
              </a:ext>
            </a:extLst>
          </p:cNvPr>
          <p:cNvSpPr/>
          <p:nvPr/>
        </p:nvSpPr>
        <p:spPr>
          <a:xfrm>
            <a:off x="6236923" y="1875907"/>
            <a:ext cx="1071381" cy="377646"/>
          </a:xfrm>
          <a:prstGeom prst="roundRect">
            <a:avLst>
              <a:gd name="adj" fmla="val 2722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Attendance Feedback</a:t>
            </a:r>
            <a:endParaRPr kumimoji="1" lang="zh-TW" altLang="en-US" sz="1350" dirty="0">
              <a:solidFill>
                <a:schemeClr val="tx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68" name="直線箭頭接點 13">
            <a:extLst>
              <a:ext uri="{FF2B5EF4-FFF2-40B4-BE49-F238E27FC236}">
                <a16:creationId xmlns:a16="http://schemas.microsoft.com/office/drawing/2014/main" id="{8C6AA1BA-7583-D5FC-41F7-0CB30023E60E}"/>
              </a:ext>
            </a:extLst>
          </p:cNvPr>
          <p:cNvCxnSpPr/>
          <p:nvPr/>
        </p:nvCxnSpPr>
        <p:spPr>
          <a:xfrm>
            <a:off x="5940152" y="2482978"/>
            <a:ext cx="1440000" cy="5018"/>
          </a:xfrm>
          <a:prstGeom prst="straightConnector1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圓角矩形 76">
            <a:extLst>
              <a:ext uri="{FF2B5EF4-FFF2-40B4-BE49-F238E27FC236}">
                <a16:creationId xmlns:a16="http://schemas.microsoft.com/office/drawing/2014/main" id="{333E231A-E8C9-97E7-B6FD-E4FB52B07B6C}"/>
              </a:ext>
            </a:extLst>
          </p:cNvPr>
          <p:cNvSpPr/>
          <p:nvPr/>
        </p:nvSpPr>
        <p:spPr>
          <a:xfrm>
            <a:off x="1604248" y="1797736"/>
            <a:ext cx="1071381" cy="578594"/>
          </a:xfrm>
          <a:prstGeom prst="roundRect">
            <a:avLst>
              <a:gd name="adj" fmla="val 27228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1350" dirty="0">
                <a:solidFill>
                  <a:schemeClr val="tx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DI/DO</a:t>
            </a:r>
          </a:p>
          <a:p>
            <a:pPr algn="ctr"/>
            <a:r>
              <a:rPr lang="en-US" altLang="zh-TW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Door Lock</a:t>
            </a:r>
            <a:endParaRPr kumimoji="1" lang="zh-TW" altLang="en-US" sz="1350" dirty="0">
              <a:solidFill>
                <a:schemeClr val="tx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70" name="群組 69">
            <a:extLst>
              <a:ext uri="{FF2B5EF4-FFF2-40B4-BE49-F238E27FC236}">
                <a16:creationId xmlns:a16="http://schemas.microsoft.com/office/drawing/2014/main" id="{6932535D-BBF5-FC44-B48F-67550147DD3F}"/>
              </a:ext>
            </a:extLst>
          </p:cNvPr>
          <p:cNvGrpSpPr/>
          <p:nvPr/>
        </p:nvGrpSpPr>
        <p:grpSpPr>
          <a:xfrm>
            <a:off x="6631056" y="3836370"/>
            <a:ext cx="1550754" cy="1351523"/>
            <a:chOff x="7631198" y="3966452"/>
            <a:chExt cx="3798802" cy="2651371"/>
          </a:xfrm>
        </p:grpSpPr>
        <p:pic>
          <p:nvPicPr>
            <p:cNvPr id="71" name="圖片 70">
              <a:extLst>
                <a:ext uri="{FF2B5EF4-FFF2-40B4-BE49-F238E27FC236}">
                  <a16:creationId xmlns:a16="http://schemas.microsoft.com/office/drawing/2014/main" id="{FE253C4D-731F-3F9C-DF65-03D5E216D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31198" y="3966452"/>
              <a:ext cx="3798802" cy="2651371"/>
            </a:xfrm>
            <a:prstGeom prst="rect">
              <a:avLst/>
            </a:prstGeom>
          </p:spPr>
        </p:pic>
        <p:pic>
          <p:nvPicPr>
            <p:cNvPr id="72" name="Picture 2">
              <a:hlinkClick r:id="rId7"/>
              <a:extLst>
                <a:ext uri="{FF2B5EF4-FFF2-40B4-BE49-F238E27FC236}">
                  <a16:creationId xmlns:a16="http://schemas.microsoft.com/office/drawing/2014/main" id="{7E2D023B-F708-7783-B9FB-E228E1BCDC0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730384" y="4150986"/>
              <a:ext cx="3584787" cy="1557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3" name="圓角矩形 87">
            <a:extLst>
              <a:ext uri="{FF2B5EF4-FFF2-40B4-BE49-F238E27FC236}">
                <a16:creationId xmlns:a16="http://schemas.microsoft.com/office/drawing/2014/main" id="{39743A84-FF16-8B93-958E-1549BC0E49D6}"/>
              </a:ext>
            </a:extLst>
          </p:cNvPr>
          <p:cNvSpPr/>
          <p:nvPr/>
        </p:nvSpPr>
        <p:spPr>
          <a:xfrm>
            <a:off x="2224373" y="3626819"/>
            <a:ext cx="676390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Card</a:t>
            </a:r>
            <a:endParaRPr kumimoji="1" lang="zh-TW" altLang="en-US" sz="1350" b="1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4" name="圓角矩形 88">
            <a:extLst>
              <a:ext uri="{FF2B5EF4-FFF2-40B4-BE49-F238E27FC236}">
                <a16:creationId xmlns:a16="http://schemas.microsoft.com/office/drawing/2014/main" id="{EA06B92E-5FC7-C3AE-822A-F8FF0F81233A}"/>
              </a:ext>
            </a:extLst>
          </p:cNvPr>
          <p:cNvSpPr/>
          <p:nvPr/>
        </p:nvSpPr>
        <p:spPr>
          <a:xfrm>
            <a:off x="2683612" y="5455503"/>
            <a:ext cx="1892045" cy="367200"/>
          </a:xfrm>
          <a:prstGeom prst="roundRect">
            <a:avLst>
              <a:gd name="adj" fmla="val 29630"/>
            </a:avLst>
          </a:prstGeom>
          <a:solidFill>
            <a:srgbClr val="EB4756"/>
          </a:solidFill>
          <a:ln>
            <a:solidFill>
              <a:srgbClr val="EB4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 Recognition, Fast Speed</a:t>
            </a:r>
            <a:endParaRPr kumimoji="1" lang="zh-TW" altLang="en-US" sz="1350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5" name="圓角矩形 89">
            <a:extLst>
              <a:ext uri="{FF2B5EF4-FFF2-40B4-BE49-F238E27FC236}">
                <a16:creationId xmlns:a16="http://schemas.microsoft.com/office/drawing/2014/main" id="{C4F058A9-A9B4-5D90-0F6F-526BCFD58B57}"/>
              </a:ext>
            </a:extLst>
          </p:cNvPr>
          <p:cNvSpPr/>
          <p:nvPr/>
        </p:nvSpPr>
        <p:spPr>
          <a:xfrm>
            <a:off x="4331822" y="3618341"/>
            <a:ext cx="691806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Face</a:t>
            </a:r>
            <a:endParaRPr kumimoji="1" lang="zh-TW" altLang="en-US" sz="1350" b="1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6" name="圓角矩形 90">
            <a:extLst>
              <a:ext uri="{FF2B5EF4-FFF2-40B4-BE49-F238E27FC236}">
                <a16:creationId xmlns:a16="http://schemas.microsoft.com/office/drawing/2014/main" id="{B744007D-AD99-1B44-CEF2-A39C36D8E23B}"/>
              </a:ext>
            </a:extLst>
          </p:cNvPr>
          <p:cNvSpPr/>
          <p:nvPr/>
        </p:nvSpPr>
        <p:spPr>
          <a:xfrm>
            <a:off x="2931183" y="3623217"/>
            <a:ext cx="1381255" cy="366266"/>
          </a:xfrm>
          <a:prstGeom prst="roundRect">
            <a:avLst>
              <a:gd name="adj" fmla="val 50000"/>
            </a:avLst>
          </a:prstGeom>
          <a:solidFill>
            <a:srgbClr val="1DB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Card</a:t>
            </a:r>
            <a:r>
              <a:rPr kumimoji="1" lang="zh-TW" altLang="en-US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＋</a:t>
            </a:r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Face</a:t>
            </a:r>
            <a:endParaRPr kumimoji="1" lang="zh-TW" altLang="en-US" sz="1350" b="1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77" name="圖片 76">
            <a:extLst>
              <a:ext uri="{FF2B5EF4-FFF2-40B4-BE49-F238E27FC236}">
                <a16:creationId xmlns:a16="http://schemas.microsoft.com/office/drawing/2014/main" id="{3AAECD1B-02CA-6A82-62DD-B611AA3BE246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771" y="4206864"/>
            <a:ext cx="953899" cy="953899"/>
          </a:xfrm>
          <a:prstGeom prst="rect">
            <a:avLst/>
          </a:prstGeom>
        </p:spPr>
      </p:pic>
      <p:sp>
        <p:nvSpPr>
          <p:cNvPr id="78" name="Rectangle 2">
            <a:extLst>
              <a:ext uri="{FF2B5EF4-FFF2-40B4-BE49-F238E27FC236}">
                <a16:creationId xmlns:a16="http://schemas.microsoft.com/office/drawing/2014/main" id="{676F1D4D-7DC8-201F-8260-7B27535EB5D6}"/>
              </a:ext>
            </a:extLst>
          </p:cNvPr>
          <p:cNvSpPr/>
          <p:nvPr/>
        </p:nvSpPr>
        <p:spPr>
          <a:xfrm>
            <a:off x="-89452" y="6172396"/>
            <a:ext cx="9322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access control device performs front-end recognition, so even if the server connection is lost, door control can still be maintained. Attendance data will be sent back to the server once the connection is restored.</a:t>
            </a:r>
          </a:p>
        </p:txBody>
      </p:sp>
      <p:cxnSp>
        <p:nvCxnSpPr>
          <p:cNvPr id="79" name="直線箭頭接點 53">
            <a:extLst>
              <a:ext uri="{FF2B5EF4-FFF2-40B4-BE49-F238E27FC236}">
                <a16:creationId xmlns:a16="http://schemas.microsoft.com/office/drawing/2014/main" id="{09988E25-AB73-FE6A-BA00-101C16D62F09}"/>
              </a:ext>
            </a:extLst>
          </p:cNvPr>
          <p:cNvCxnSpPr>
            <a:cxnSpLocks/>
            <a:stCxn id="67" idx="2"/>
          </p:cNvCxnSpPr>
          <p:nvPr/>
        </p:nvCxnSpPr>
        <p:spPr>
          <a:xfrm flipH="1">
            <a:off x="5248391" y="2253553"/>
            <a:ext cx="1524223" cy="3918843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圓角矩形 93">
            <a:extLst>
              <a:ext uri="{FF2B5EF4-FFF2-40B4-BE49-F238E27FC236}">
                <a16:creationId xmlns:a16="http://schemas.microsoft.com/office/drawing/2014/main" id="{C9F8F1B8-BC05-2BA7-F5D0-A4C8C94ABC06}"/>
              </a:ext>
            </a:extLst>
          </p:cNvPr>
          <p:cNvSpPr/>
          <p:nvPr/>
        </p:nvSpPr>
        <p:spPr>
          <a:xfrm>
            <a:off x="4177262" y="4047999"/>
            <a:ext cx="1205691" cy="589095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Visitor Use</a:t>
            </a:r>
            <a:endParaRPr lang="zh-TW" altLang="zh-TW" sz="13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QR</a:t>
            </a:r>
            <a:r>
              <a:rPr kumimoji="1" lang="zh-TW" altLang="en-US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1" lang="en-US" altLang="zh-TW" sz="1350" b="1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code</a:t>
            </a:r>
            <a:endParaRPr kumimoji="1" lang="zh-TW" altLang="en-US" sz="1350" b="1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1" name="TextBox 9">
            <a:extLst>
              <a:ext uri="{FF2B5EF4-FFF2-40B4-BE49-F238E27FC236}">
                <a16:creationId xmlns:a16="http://schemas.microsoft.com/office/drawing/2014/main" id="{DB67D41E-6F4E-6573-F098-B3DE652ED346}"/>
              </a:ext>
            </a:extLst>
          </p:cNvPr>
          <p:cNvSpPr txBox="1"/>
          <p:nvPr/>
        </p:nvSpPr>
        <p:spPr>
          <a:xfrm>
            <a:off x="4707604" y="2971148"/>
            <a:ext cx="17545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err="1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PoE</a:t>
            </a:r>
            <a:r>
              <a:rPr lang="en-US" altLang="zh-TW" sz="1600" b="1" dirty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 Switch</a:t>
            </a:r>
            <a:endParaRPr lang="en-US" sz="1600" b="1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82" name="圖片 81">
            <a:extLst>
              <a:ext uri="{FF2B5EF4-FFF2-40B4-BE49-F238E27FC236}">
                <a16:creationId xmlns:a16="http://schemas.microsoft.com/office/drawing/2014/main" id="{57DA701D-05CB-4C77-E997-701E11BB109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59199" y="2255047"/>
            <a:ext cx="1082330" cy="519277"/>
          </a:xfrm>
          <a:prstGeom prst="rect">
            <a:avLst/>
          </a:prstGeom>
        </p:spPr>
      </p:pic>
      <p:sp>
        <p:nvSpPr>
          <p:cNvPr id="83" name="圓角矩形 40">
            <a:extLst>
              <a:ext uri="{FF2B5EF4-FFF2-40B4-BE49-F238E27FC236}">
                <a16:creationId xmlns:a16="http://schemas.microsoft.com/office/drawing/2014/main" id="{8250ACB3-B3E2-ACB3-4EFB-44E04600B5CA}"/>
              </a:ext>
            </a:extLst>
          </p:cNvPr>
          <p:cNvSpPr/>
          <p:nvPr/>
        </p:nvSpPr>
        <p:spPr>
          <a:xfrm>
            <a:off x="5886292" y="5208589"/>
            <a:ext cx="3012126" cy="743061"/>
          </a:xfrm>
          <a:prstGeom prst="roundRect">
            <a:avLst>
              <a:gd name="adj" fmla="val 29630"/>
            </a:avLst>
          </a:prstGeom>
          <a:solidFill>
            <a:srgbClr val="EB4756"/>
          </a:solidFill>
          <a:ln>
            <a:solidFill>
              <a:srgbClr val="EB47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departments can use the same interface, with various management permissions configured.</a:t>
            </a:r>
            <a:endParaRPr kumimoji="1" lang="zh-TW" altLang="en-US" sz="1350" dirty="0">
              <a:solidFill>
                <a:schemeClr val="bg1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84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/>
      <p:bldP spid="63" grpId="0" animBg="1"/>
      <p:bldP spid="64" grpId="0" animBg="1"/>
      <p:bldP spid="65" grpId="0"/>
      <p:bldP spid="67" grpId="0" animBg="1"/>
      <p:bldP spid="69" grpId="0" animBg="1"/>
      <p:bldP spid="73" grpId="0" animBg="1"/>
      <p:bldP spid="74" grpId="0" animBg="1"/>
      <p:bldP spid="75" grpId="0" animBg="1"/>
      <p:bldP spid="76" grpId="0" animBg="1"/>
      <p:bldP spid="78" grpId="0"/>
      <p:bldP spid="80" grpId="0" animBg="1"/>
      <p:bldP spid="81" grpId="0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Core Function Display</a:t>
            </a:r>
            <a:endParaRPr lang="en-US" dirty="0"/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16FAD29B-C155-C676-FAFA-44535A73B430}"/>
              </a:ext>
            </a:extLst>
          </p:cNvPr>
          <p:cNvGrpSpPr/>
          <p:nvPr/>
        </p:nvGrpSpPr>
        <p:grpSpPr>
          <a:xfrm>
            <a:off x="0" y="1461412"/>
            <a:ext cx="9157166" cy="1292662"/>
            <a:chOff x="557173" y="2187413"/>
            <a:chExt cx="7098100" cy="1292662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589088EC-570E-9802-DA0D-93F3468DDE56}"/>
                </a:ext>
              </a:extLst>
            </p:cNvPr>
            <p:cNvSpPr txBox="1"/>
            <p:nvPr/>
          </p:nvSpPr>
          <p:spPr>
            <a:xfrm>
              <a:off x="557173" y="2387469"/>
              <a:ext cx="168903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Face Recognition</a:t>
              </a:r>
              <a:endParaRPr lang="zh-TW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FD48DF8D-EF1F-79D9-9E10-D218D745587C}"/>
                </a:ext>
              </a:extLst>
            </p:cNvPr>
            <p:cNvSpPr txBox="1"/>
            <p:nvPr/>
          </p:nvSpPr>
          <p:spPr>
            <a:xfrm>
              <a:off x="2114648" y="2387468"/>
              <a:ext cx="1938883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LINE Notifications</a:t>
              </a:r>
              <a:endParaRPr lang="zh-TW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C3323E92-8F16-1C99-FA08-18C176D8EA71}"/>
                </a:ext>
              </a:extLst>
            </p:cNvPr>
            <p:cNvSpPr txBox="1"/>
            <p:nvPr/>
          </p:nvSpPr>
          <p:spPr>
            <a:xfrm>
              <a:off x="3942126" y="2387468"/>
              <a:ext cx="1605064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Automated Alerts</a:t>
              </a:r>
              <a:endParaRPr lang="zh-TW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59CBB345-01CB-88B2-7E8E-42AD5243E51D}"/>
                </a:ext>
              </a:extLst>
            </p:cNvPr>
            <p:cNvSpPr txBox="1"/>
            <p:nvPr/>
          </p:nvSpPr>
          <p:spPr>
            <a:xfrm>
              <a:off x="5470492" y="2187413"/>
              <a:ext cx="2184781" cy="12926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Real-Time Tracking of Entries and Exits</a:t>
              </a:r>
              <a:endParaRPr lang="zh-TW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圖片 8" descr="一張含有 建築, 服裝, 人員, 工程 的圖片&#10;&#10;自動產生的描述">
            <a:extLst>
              <a:ext uri="{FF2B5EF4-FFF2-40B4-BE49-F238E27FC236}">
                <a16:creationId xmlns:a16="http://schemas.microsoft.com/office/drawing/2014/main" id="{098EED21-43E5-C8C6-2EA0-9D80F2600B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" t="344" r="2410" b="-344"/>
          <a:stretch/>
        </p:blipFill>
        <p:spPr>
          <a:xfrm>
            <a:off x="437745" y="2576397"/>
            <a:ext cx="3647872" cy="3784668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8404039-27DE-5870-EA93-F5F21B1E84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8384" b="36324"/>
          <a:stretch/>
        </p:blipFill>
        <p:spPr>
          <a:xfrm>
            <a:off x="4372551" y="2615575"/>
            <a:ext cx="2936611" cy="136424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D5A065C2-1D1E-FA97-D90E-FA4487FB67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552" t="10123" r="18085" b="46005"/>
          <a:stretch/>
        </p:blipFill>
        <p:spPr>
          <a:xfrm>
            <a:off x="4244206" y="4410702"/>
            <a:ext cx="4787139" cy="19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63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Technical Architecture and Integration</a:t>
            </a:r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4E15FFE-EF53-0BBE-BF33-137CA3D1E7CA}"/>
              </a:ext>
            </a:extLst>
          </p:cNvPr>
          <p:cNvSpPr txBox="1"/>
          <p:nvPr/>
        </p:nvSpPr>
        <p:spPr>
          <a:xfrm>
            <a:off x="334899" y="2014999"/>
            <a:ext cx="3941320" cy="4572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from proprietary servers to devices based on projects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from proprietary servers to servers based on projects 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API documentation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integration support services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Human Resources systems 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PSIM integration</a:t>
            </a:r>
          </a:p>
          <a:p>
            <a:pPr marL="285750" indent="-285750" algn="l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SCADA systems via Modbus</a:t>
            </a:r>
            <a:endParaRPr lang="zh-TW" altLang="en-US" sz="16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6BBC2FD-FA13-4205-1255-24C34304F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595" y="1967924"/>
            <a:ext cx="4953405" cy="146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9726AF6-A214-53F2-63D2-DAED3F3EF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207" y="4301202"/>
            <a:ext cx="4983793" cy="146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08B02133-D316-370E-A9D6-672A0D48BF40}"/>
              </a:ext>
            </a:extLst>
          </p:cNvPr>
          <p:cNvSpPr txBox="1"/>
          <p:nvPr/>
        </p:nvSpPr>
        <p:spPr>
          <a:xfrm>
            <a:off x="4361842" y="3385230"/>
            <a:ext cx="4610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 integrates third-party control devices through proprietary project integration using ACTi API</a:t>
            </a:r>
            <a:endParaRPr lang="zh-TW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37848BF3-E138-1EB2-A431-94FEF3907A22}"/>
              </a:ext>
            </a:extLst>
          </p:cNvPr>
          <p:cNvSpPr txBox="1"/>
          <p:nvPr/>
        </p:nvSpPr>
        <p:spPr>
          <a:xfrm>
            <a:off x="4346648" y="5754920"/>
            <a:ext cx="46109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 integrates third-party servers through proprietary project integration using ACTi API</a:t>
            </a:r>
            <a:endParaRPr lang="zh-TW" alt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18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8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sz="2800" dirty="0"/>
              <a:t> Product List - Access Control Host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24FCDAD4-A56E-9088-1C3F-2BCDC0603E87}"/>
              </a:ext>
            </a:extLst>
          </p:cNvPr>
          <p:cNvSpPr txBox="1"/>
          <p:nvPr/>
        </p:nvSpPr>
        <p:spPr>
          <a:xfrm>
            <a:off x="3865273" y="2941357"/>
            <a:ext cx="5181449" cy="3526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Supports connections to up to 200 devices.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Real-time event monitoring and alerts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Intelligent search (Person/Time/Device/Access Results)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Group-based management mode (Person/Card Reader)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Export attendance-related reports</a:t>
            </a:r>
          </a:p>
          <a:p>
            <a:pPr marL="285750" indent="-285750">
              <a:lnSpc>
                <a:spcPts val="3400"/>
              </a:lnSpc>
              <a:buFont typeface="Arial" charset="0"/>
              <a:buChar char="•"/>
            </a:pP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Integrates with cameras for video playback</a:t>
            </a:r>
            <a:endParaRPr kumimoji="1" lang="zh-TW" altLang="en-US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Rounded Rectangle 25">
            <a:extLst>
              <a:ext uri="{FF2B5EF4-FFF2-40B4-BE49-F238E27FC236}">
                <a16:creationId xmlns:a16="http://schemas.microsoft.com/office/drawing/2014/main" id="{06BC9293-CFB3-1A4C-2D7B-0460AB3FD482}"/>
              </a:ext>
            </a:extLst>
          </p:cNvPr>
          <p:cNvSpPr/>
          <p:nvPr/>
        </p:nvSpPr>
        <p:spPr>
          <a:xfrm>
            <a:off x="3850526" y="2099278"/>
            <a:ext cx="2195412" cy="586155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ACS-100</a:t>
            </a:r>
            <a:endParaRPr lang="en-US" sz="2200" b="1" dirty="0">
              <a:solidFill>
                <a:schemeClr val="tx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Picture 2" descr="https://download.acti.com/corpweb/DownloadCenter/Ajax/MakeThumbImage.ashx?t=%5b%22Product+Images%22%5d&amp;p=%5b%22ACS-100%22%5d&amp;tDef=%5b%22Coming+Soon%22%5d&amp;ext=png&amp;maxWidth=1000&amp;toext=png">
            <a:extLst>
              <a:ext uri="{FF2B5EF4-FFF2-40B4-BE49-F238E27FC236}">
                <a16:creationId xmlns:a16="http://schemas.microsoft.com/office/drawing/2014/main" id="{10C733D2-5512-437E-9318-87A9328E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10" y="2913149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337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dirty="0"/>
              <a:t> Product List – RFID Card Reader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6E393CC-D0FA-535E-765E-B931FBB68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949" y="1556792"/>
            <a:ext cx="6602102" cy="519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4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dirty="0"/>
              <a:t> Product List – Facial Recognition Device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1BAC83D-F53E-EC42-6E00-6E61216F1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757" y="1556792"/>
            <a:ext cx="6500485" cy="504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61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29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sz="2900" dirty="0"/>
              <a:t> Product List</a:t>
            </a:r>
            <a:r>
              <a:rPr lang="zh-TW" altLang="en-US" sz="2900" dirty="0"/>
              <a:t> </a:t>
            </a:r>
            <a:r>
              <a:rPr lang="en-US" altLang="zh-TW" sz="2900" dirty="0"/>
              <a:t>– License Plate Recognition Device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2FE5D1E-A49A-E8F2-1073-DEF8CE318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14" y="2123893"/>
            <a:ext cx="8926171" cy="261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51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sz="3200" dirty="0"/>
              <a:t> Product List</a:t>
            </a:r>
            <a:r>
              <a:rPr lang="zh-TW" altLang="en-US" sz="3200" dirty="0"/>
              <a:t> </a:t>
            </a:r>
            <a:r>
              <a:rPr lang="en-US" altLang="zh-TW" sz="3200" dirty="0"/>
              <a:t>– </a:t>
            </a:r>
            <a:r>
              <a:rPr lang="en-US" altLang="zh-TW" dirty="0"/>
              <a:t>Tailgating Detection Device</a:t>
            </a:r>
            <a:endParaRPr lang="en-US" altLang="zh-TW" sz="32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4A208A95-352E-A509-1E09-F931DADCD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51" y="2266788"/>
            <a:ext cx="8935697" cy="232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108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67500" lnSpcReduction="2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8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sz="4800" dirty="0"/>
              <a:t> Product List</a:t>
            </a:r>
            <a:r>
              <a:rPr lang="zh-TW" altLang="en-US" sz="4800" dirty="0"/>
              <a:t> </a:t>
            </a:r>
            <a:r>
              <a:rPr lang="en-US" altLang="zh-TW" sz="4800" dirty="0"/>
              <a:t>– </a:t>
            </a:r>
            <a:r>
              <a:rPr lang="en-US" altLang="zh-TW" sz="4300" dirty="0"/>
              <a:t>Intercom Device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533B73F-D882-83CE-F1FE-34B46A50A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72" y="2200103"/>
            <a:ext cx="8992855" cy="245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06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b="1" dirty="0">
                <a:solidFill>
                  <a:srgbClr val="C00000"/>
                </a:solidFill>
                <a:ea typeface="Microsoft YaHei UI" panose="020B0503020204020204" pitchFamily="34" charset="-122"/>
              </a:rPr>
              <a:t>ACSS</a:t>
            </a:r>
            <a:r>
              <a:rPr lang="en-US" altLang="zh-TW" sz="3200" dirty="0"/>
              <a:t> Product List</a:t>
            </a:r>
            <a:r>
              <a:rPr lang="zh-TW" altLang="en-US" sz="3200" dirty="0"/>
              <a:t> </a:t>
            </a:r>
            <a:r>
              <a:rPr lang="en-US" altLang="zh-TW" sz="3200" dirty="0"/>
              <a:t>– </a:t>
            </a:r>
            <a:r>
              <a:rPr lang="en-US" altLang="zh-TW" dirty="0"/>
              <a:t>Door Lock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59A0221-4068-60AB-8878-37FD50408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41" y="2376340"/>
            <a:ext cx="8907118" cy="210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352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16632"/>
            <a:ext cx="2592288" cy="792088"/>
          </a:xfrm>
          <a:prstGeom prst="rect">
            <a:avLst/>
          </a:prstGeom>
          <a:solidFill>
            <a:srgbClr val="F6F4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-1315"/>
            <a:ext cx="9136247" cy="1233249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5148064" cy="6858000"/>
          </a:xfrm>
          <a:prstGeom prst="rect">
            <a:avLst/>
          </a:prstGeom>
          <a:solidFill>
            <a:srgbClr val="9DC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4067945" y="5132498"/>
            <a:ext cx="5076056" cy="670384"/>
          </a:xfrm>
          <a:prstGeom prst="rect">
            <a:avLst/>
          </a:prstGeom>
          <a:solidFill>
            <a:srgbClr val="E6A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5292080" y="0"/>
            <a:ext cx="144016" cy="6858000"/>
          </a:xfrm>
          <a:prstGeom prst="rect">
            <a:avLst/>
          </a:prstGeom>
          <a:solidFill>
            <a:srgbClr val="ECCC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本框 13"/>
          <p:cNvSpPr txBox="1"/>
          <p:nvPr/>
        </p:nvSpPr>
        <p:spPr>
          <a:xfrm>
            <a:off x="5292080" y="3559658"/>
            <a:ext cx="39683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2400" dirty="0">
                <a:latin typeface="+mj-lt"/>
              </a:rPr>
              <a:t>Access Control System Interface</a:t>
            </a:r>
            <a:endParaRPr lang="zh-CN" altLang="en-US" sz="2400" b="1" dirty="0">
              <a:latin typeface="+mj-lt"/>
              <a:ea typeface="Microsoft YaHei UI" panose="020B0503020204020204" pitchFamily="34" charset="-122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5436096" y="4449306"/>
            <a:ext cx="369933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TW" sz="1600" b="1" dirty="0">
                <a:solidFill>
                  <a:srgbClr val="C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Access Control</a:t>
            </a:r>
            <a:endParaRPr lang="zh-CN" altLang="en-US" sz="1600" b="1" dirty="0">
              <a:solidFill>
                <a:srgbClr val="C00000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10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06" r="61228" b="14603"/>
          <a:stretch/>
        </p:blipFill>
        <p:spPr>
          <a:xfrm>
            <a:off x="6853715" y="2788241"/>
            <a:ext cx="864096" cy="712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18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154777" y="6396335"/>
            <a:ext cx="29892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80337" y="395953"/>
            <a:ext cx="7108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2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Personnel -&gt; Employee Data Menu</a:t>
            </a:r>
            <a:endParaRPr lang="en-US" altLang="zh-TW" sz="3200" b="1" dirty="0">
              <a:latin typeface="+mj-lt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9C1B0C-8FDD-7672-4E24-34FEF2013F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28469"/>
            <a:ext cx="9144000" cy="4401062"/>
          </a:xfrm>
          <a:prstGeom prst="rect">
            <a:avLst/>
          </a:prstGeom>
        </p:spPr>
      </p:pic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9592AAEC-8B1B-ED6A-1493-F24154D1C32E}"/>
              </a:ext>
            </a:extLst>
          </p:cNvPr>
          <p:cNvSpPr/>
          <p:nvPr/>
        </p:nvSpPr>
        <p:spPr>
          <a:xfrm>
            <a:off x="7520952" y="2636912"/>
            <a:ext cx="108029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Unlock Card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Rounded Rectangle 14">
            <a:extLst>
              <a:ext uri="{FF2B5EF4-FFF2-40B4-BE49-F238E27FC236}">
                <a16:creationId xmlns:a16="http://schemas.microsoft.com/office/drawing/2014/main" id="{3F774615-C089-4431-F5CC-ACEBEBB7A155}"/>
              </a:ext>
            </a:extLst>
          </p:cNvPr>
          <p:cNvSpPr/>
          <p:nvPr/>
        </p:nvSpPr>
        <p:spPr>
          <a:xfrm>
            <a:off x="7402749" y="3120823"/>
            <a:ext cx="1201875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New User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D1630C99-A558-E541-DE08-F6C1301C45D0}"/>
              </a:ext>
            </a:extLst>
          </p:cNvPr>
          <p:cNvSpPr/>
          <p:nvPr/>
        </p:nvSpPr>
        <p:spPr>
          <a:xfrm>
            <a:off x="7850221" y="3607243"/>
            <a:ext cx="751027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Export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Rounded Rectangle 14">
            <a:extLst>
              <a:ext uri="{FF2B5EF4-FFF2-40B4-BE49-F238E27FC236}">
                <a16:creationId xmlns:a16="http://schemas.microsoft.com/office/drawing/2014/main" id="{98D42EAC-4872-C715-4611-D878B107FCB7}"/>
              </a:ext>
            </a:extLst>
          </p:cNvPr>
          <p:cNvSpPr/>
          <p:nvPr/>
        </p:nvSpPr>
        <p:spPr>
          <a:xfrm>
            <a:off x="7520952" y="4079485"/>
            <a:ext cx="108029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Batch Edit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0" name="Rounded Rectangle 14">
            <a:extLst>
              <a:ext uri="{FF2B5EF4-FFF2-40B4-BE49-F238E27FC236}">
                <a16:creationId xmlns:a16="http://schemas.microsoft.com/office/drawing/2014/main" id="{A9BB2289-7A99-8547-6E3F-AEA4BCD1BD2F}"/>
              </a:ext>
            </a:extLst>
          </p:cNvPr>
          <p:cNvSpPr/>
          <p:nvPr/>
        </p:nvSpPr>
        <p:spPr>
          <a:xfrm>
            <a:off x="7266563" y="4595980"/>
            <a:ext cx="133468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Columns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80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193188" y="6396335"/>
            <a:ext cx="30086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6DAF268B-7712-72D1-ACE8-937840D9B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2758"/>
            <a:ext cx="9036496" cy="428344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6D471296-5D20-E884-8756-02F076A84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687" y="395953"/>
            <a:ext cx="681917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n"/>
              <a:tabLst/>
            </a:pPr>
            <a:r>
              <a:rPr lang="it-IT" altLang="zh-TW" sz="3200" dirty="0">
                <a:latin typeface="+mj-lt"/>
              </a:rPr>
              <a:t>UI – Personnel -&gt; Employee Data Edit</a:t>
            </a:r>
            <a:endParaRPr kumimoji="0" lang="zh-TW" altLang="zh-TW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02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096411" y="6396335"/>
            <a:ext cx="30475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8" y="282714"/>
            <a:ext cx="67687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Personnel -&gt; Employee Data Edit</a:t>
            </a:r>
            <a:endParaRPr kumimoji="0" lang="zh-TW" altLang="zh-TW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4B064FB-7E00-5331-0F17-1E3ED0712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40070"/>
            <a:ext cx="9144000" cy="437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30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228184" y="6396335"/>
            <a:ext cx="30962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147147" y="347781"/>
            <a:ext cx="84021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2800" dirty="0">
                <a:latin typeface="+mj-lt"/>
              </a:rPr>
              <a:t>UI – Personnel -&gt; </a:t>
            </a:r>
            <a:r>
              <a:rPr lang="en-US" altLang="zh-TW" sz="2800" dirty="0"/>
              <a:t>Excel Employee Data Import</a:t>
            </a:r>
            <a:endParaRPr kumimoji="0" lang="zh-TW" altLang="zh-TW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F62770F-CD86-636C-3B11-C80DCE0E4E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8298"/>
            <a:ext cx="9144000" cy="4465652"/>
          </a:xfrm>
          <a:prstGeom prst="rect">
            <a:avLst/>
          </a:prstGeom>
        </p:spPr>
      </p:pic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F4548F24-0DD6-1C04-3CB6-C4E6FCC0415D}"/>
              </a:ext>
            </a:extLst>
          </p:cNvPr>
          <p:cNvSpPr/>
          <p:nvPr/>
        </p:nvSpPr>
        <p:spPr>
          <a:xfrm>
            <a:off x="2775000" y="3875260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Download Template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Rounded Rectangle 14">
            <a:extLst>
              <a:ext uri="{FF2B5EF4-FFF2-40B4-BE49-F238E27FC236}">
                <a16:creationId xmlns:a16="http://schemas.microsoft.com/office/drawing/2014/main" id="{DFE58E57-A773-A897-E004-5F2E4F14709A}"/>
              </a:ext>
            </a:extLst>
          </p:cNvPr>
          <p:cNvSpPr/>
          <p:nvPr/>
        </p:nvSpPr>
        <p:spPr>
          <a:xfrm>
            <a:off x="3763260" y="3875260"/>
            <a:ext cx="9999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 Excel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Rounded Rectangle 14">
            <a:extLst>
              <a:ext uri="{FF2B5EF4-FFF2-40B4-BE49-F238E27FC236}">
                <a16:creationId xmlns:a16="http://schemas.microsoft.com/office/drawing/2014/main" id="{845A9A89-72C4-8B77-909F-44EA8D496FD8}"/>
              </a:ext>
            </a:extLst>
          </p:cNvPr>
          <p:cNvSpPr/>
          <p:nvPr/>
        </p:nvSpPr>
        <p:spPr>
          <a:xfrm>
            <a:off x="4815978" y="3875260"/>
            <a:ext cx="1155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Upload User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0" name="直線單箭頭接點 9">
            <a:extLst>
              <a:ext uri="{FF2B5EF4-FFF2-40B4-BE49-F238E27FC236}">
                <a16:creationId xmlns:a16="http://schemas.microsoft.com/office/drawing/2014/main" id="{D7A8422D-81D1-7AD1-4DF6-13DFE155E070}"/>
              </a:ext>
            </a:extLst>
          </p:cNvPr>
          <p:cNvCxnSpPr>
            <a:cxnSpLocks/>
          </p:cNvCxnSpPr>
          <p:nvPr/>
        </p:nvCxnSpPr>
        <p:spPr>
          <a:xfrm flipH="1">
            <a:off x="2267744" y="2348880"/>
            <a:ext cx="210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DB035B0D-2FE3-0ACC-E4AC-587D9BEF6F09}"/>
              </a:ext>
            </a:extLst>
          </p:cNvPr>
          <p:cNvCxnSpPr/>
          <p:nvPr/>
        </p:nvCxnSpPr>
        <p:spPr>
          <a:xfrm>
            <a:off x="2843808" y="2348880"/>
            <a:ext cx="336716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88CFD37-4BA3-22B8-AC0E-AABD36712317}"/>
              </a:ext>
            </a:extLst>
          </p:cNvPr>
          <p:cNvSpPr/>
          <p:nvPr/>
        </p:nvSpPr>
        <p:spPr>
          <a:xfrm>
            <a:off x="1721796" y="3875260"/>
            <a:ext cx="101450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User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C14C549F-236F-B766-70C0-B50E1FE3B07F}"/>
              </a:ext>
            </a:extLst>
          </p:cNvPr>
          <p:cNvCxnSpPr/>
          <p:nvPr/>
        </p:nvCxnSpPr>
        <p:spPr>
          <a:xfrm>
            <a:off x="3244908" y="2348880"/>
            <a:ext cx="75102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單箭頭接點 19">
            <a:extLst>
              <a:ext uri="{FF2B5EF4-FFF2-40B4-BE49-F238E27FC236}">
                <a16:creationId xmlns:a16="http://schemas.microsoft.com/office/drawing/2014/main" id="{53FD929F-42BB-C87B-2DBD-C11DD2DB4FD6}"/>
              </a:ext>
            </a:extLst>
          </p:cNvPr>
          <p:cNvCxnSpPr/>
          <p:nvPr/>
        </p:nvCxnSpPr>
        <p:spPr>
          <a:xfrm>
            <a:off x="3620422" y="2348880"/>
            <a:ext cx="1455634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單箭頭接點 21">
            <a:extLst>
              <a:ext uri="{FF2B5EF4-FFF2-40B4-BE49-F238E27FC236}">
                <a16:creationId xmlns:a16="http://schemas.microsoft.com/office/drawing/2014/main" id="{96B4373F-362A-4BB0-2485-93DD3BB2F8ED}"/>
              </a:ext>
            </a:extLst>
          </p:cNvPr>
          <p:cNvCxnSpPr>
            <a:cxnSpLocks/>
          </p:cNvCxnSpPr>
          <p:nvPr/>
        </p:nvCxnSpPr>
        <p:spPr>
          <a:xfrm>
            <a:off x="3995936" y="2276872"/>
            <a:ext cx="2232248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E76CC18E-2940-05EB-D0D2-20D295754B84}"/>
              </a:ext>
            </a:extLst>
          </p:cNvPr>
          <p:cNvSpPr/>
          <p:nvPr/>
        </p:nvSpPr>
        <p:spPr>
          <a:xfrm>
            <a:off x="6034819" y="3875260"/>
            <a:ext cx="689610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Delete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25" name="直線單箭頭接點 24">
            <a:extLst>
              <a:ext uri="{FF2B5EF4-FFF2-40B4-BE49-F238E27FC236}">
                <a16:creationId xmlns:a16="http://schemas.microsoft.com/office/drawing/2014/main" id="{4C098914-54CF-3446-5A78-7C61D9A53EE0}"/>
              </a:ext>
            </a:extLst>
          </p:cNvPr>
          <p:cNvCxnSpPr/>
          <p:nvPr/>
        </p:nvCxnSpPr>
        <p:spPr>
          <a:xfrm>
            <a:off x="4499992" y="2348880"/>
            <a:ext cx="2592288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14">
            <a:extLst>
              <a:ext uri="{FF2B5EF4-FFF2-40B4-BE49-F238E27FC236}">
                <a16:creationId xmlns:a16="http://schemas.microsoft.com/office/drawing/2014/main" id="{07B19714-0903-56F3-5F92-DCC51ACAF67A}"/>
              </a:ext>
            </a:extLst>
          </p:cNvPr>
          <p:cNvSpPr/>
          <p:nvPr/>
        </p:nvSpPr>
        <p:spPr>
          <a:xfrm>
            <a:off x="6787942" y="3875260"/>
            <a:ext cx="93290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Columns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29" name="直線單箭頭接點 28">
            <a:extLst>
              <a:ext uri="{FF2B5EF4-FFF2-40B4-BE49-F238E27FC236}">
                <a16:creationId xmlns:a16="http://schemas.microsoft.com/office/drawing/2014/main" id="{8DF7F865-77DD-3BAC-CE79-54CA793F0697}"/>
              </a:ext>
            </a:extLst>
          </p:cNvPr>
          <p:cNvCxnSpPr/>
          <p:nvPr/>
        </p:nvCxnSpPr>
        <p:spPr>
          <a:xfrm>
            <a:off x="4932040" y="2276872"/>
            <a:ext cx="3024336" cy="1512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14">
            <a:extLst>
              <a:ext uri="{FF2B5EF4-FFF2-40B4-BE49-F238E27FC236}">
                <a16:creationId xmlns:a16="http://schemas.microsoft.com/office/drawing/2014/main" id="{96A6A14D-3868-4548-D83D-409EA459AF61}"/>
              </a:ext>
            </a:extLst>
          </p:cNvPr>
          <p:cNvSpPr/>
          <p:nvPr/>
        </p:nvSpPr>
        <p:spPr>
          <a:xfrm>
            <a:off x="7860938" y="3875260"/>
            <a:ext cx="80093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Refresh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972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197102" y="6396335"/>
            <a:ext cx="30865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7" y="254656"/>
            <a:ext cx="866482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</a:t>
            </a:r>
            <a:r>
              <a:rPr lang="en-US" altLang="zh-TW" sz="3200" dirty="0">
                <a:latin typeface="+mj-lt"/>
              </a:rPr>
              <a:t>Attendance-Overview</a:t>
            </a:r>
            <a:endParaRPr kumimoji="0" lang="zh-TW" altLang="zh-TW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D1FE26E-D00B-772F-35DB-70E7D97D6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6244"/>
            <a:ext cx="9144000" cy="503906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D33DA7B9-95A1-1360-D4FF-98DB4755D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785" y="3630051"/>
            <a:ext cx="3604237" cy="1609077"/>
          </a:xfrm>
          <a:prstGeom prst="rect">
            <a:avLst/>
          </a:prstGeom>
        </p:spPr>
      </p:pic>
      <p:sp>
        <p:nvSpPr>
          <p:cNvPr id="10" name="Rounded Rectangle 14">
            <a:extLst>
              <a:ext uri="{FF2B5EF4-FFF2-40B4-BE49-F238E27FC236}">
                <a16:creationId xmlns:a16="http://schemas.microsoft.com/office/drawing/2014/main" id="{78105B96-B9AB-3E1A-5D2A-6A42FA4F05ED}"/>
              </a:ext>
            </a:extLst>
          </p:cNvPr>
          <p:cNvSpPr/>
          <p:nvPr/>
        </p:nvSpPr>
        <p:spPr>
          <a:xfrm>
            <a:off x="5741368" y="4197093"/>
            <a:ext cx="666328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單箭頭接點 12">
            <a:extLst>
              <a:ext uri="{FF2B5EF4-FFF2-40B4-BE49-F238E27FC236}">
                <a16:creationId xmlns:a16="http://schemas.microsoft.com/office/drawing/2014/main" id="{BB2A1BDB-459C-2587-5EA4-85DD0C05E2E9}"/>
              </a:ext>
            </a:extLst>
          </p:cNvPr>
          <p:cNvCxnSpPr/>
          <p:nvPr/>
        </p:nvCxnSpPr>
        <p:spPr>
          <a:xfrm flipH="1">
            <a:off x="5510022" y="4581128"/>
            <a:ext cx="100619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609073FD-3ECB-2476-E62C-2E6AEAE504DC}"/>
              </a:ext>
            </a:extLst>
          </p:cNvPr>
          <p:cNvSpPr/>
          <p:nvPr/>
        </p:nvSpPr>
        <p:spPr>
          <a:xfrm>
            <a:off x="7431932" y="5415054"/>
            <a:ext cx="1262780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Traceable Data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C1D0FE4-4AE7-C8E6-04BB-473F9185CCCF}"/>
              </a:ext>
            </a:extLst>
          </p:cNvPr>
          <p:cNvSpPr/>
          <p:nvPr/>
        </p:nvSpPr>
        <p:spPr>
          <a:xfrm>
            <a:off x="7957226" y="5013176"/>
            <a:ext cx="737486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Export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4736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096411" y="6396335"/>
            <a:ext cx="30475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</a:t>
            </a:r>
            <a:r>
              <a:rPr lang="en-US" altLang="zh-TW" sz="3200" dirty="0">
                <a:latin typeface="+mj-lt"/>
              </a:rPr>
              <a:t>Attendance-Overview Wall</a:t>
            </a:r>
            <a:endParaRPr lang="en-US" altLang="zh-TW" sz="32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00FB3D52-DA07-D62C-9BCC-D4B680B39D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07"/>
          <a:stretch/>
        </p:blipFill>
        <p:spPr>
          <a:xfrm>
            <a:off x="0" y="1235383"/>
            <a:ext cx="9144000" cy="4713897"/>
          </a:xfrm>
          <a:prstGeom prst="rect">
            <a:avLst/>
          </a:prstGeom>
        </p:spPr>
      </p:pic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0BB2870A-9C15-CF29-AE42-C7B4DD5FF0D0}"/>
              </a:ext>
            </a:extLst>
          </p:cNvPr>
          <p:cNvSpPr/>
          <p:nvPr/>
        </p:nvSpPr>
        <p:spPr>
          <a:xfrm>
            <a:off x="5849154" y="2717577"/>
            <a:ext cx="2973833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to Enter Construction Site Dashboard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3" name="直線單箭頭接點 2">
            <a:extLst>
              <a:ext uri="{FF2B5EF4-FFF2-40B4-BE49-F238E27FC236}">
                <a16:creationId xmlns:a16="http://schemas.microsoft.com/office/drawing/2014/main" id="{12453648-9C95-7CA1-B3FB-409EC1B354B3}"/>
              </a:ext>
            </a:extLst>
          </p:cNvPr>
          <p:cNvCxnSpPr>
            <a:cxnSpLocks/>
          </p:cNvCxnSpPr>
          <p:nvPr/>
        </p:nvCxnSpPr>
        <p:spPr>
          <a:xfrm>
            <a:off x="5004048" y="2276872"/>
            <a:ext cx="845106" cy="5344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1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106139" y="6396335"/>
            <a:ext cx="30378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</a:t>
            </a:r>
            <a:r>
              <a:rPr lang="en-US" altLang="zh-TW" sz="3200" dirty="0">
                <a:latin typeface="+mj-lt"/>
              </a:rPr>
              <a:t>Attendance-Overview Wall</a:t>
            </a:r>
            <a:endParaRPr lang="en-US" altLang="zh-TW" sz="32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" name="圖片 5" descr="一張含有 文字, 螢幕擷取畫面, 軟體, 多媒體軟體 的圖片&#10;&#10;自動產生的描述">
            <a:extLst>
              <a:ext uri="{FF2B5EF4-FFF2-40B4-BE49-F238E27FC236}">
                <a16:creationId xmlns:a16="http://schemas.microsoft.com/office/drawing/2014/main" id="{16E26A78-8838-2EDD-EDE2-EA230A58E6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700808"/>
            <a:ext cx="8280000" cy="396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42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154777" y="6372511"/>
            <a:ext cx="29892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 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</a:t>
            </a:r>
            <a:r>
              <a:rPr lang="en-US" altLang="zh-TW" sz="3200" dirty="0">
                <a:latin typeface="+mj-lt"/>
              </a:rPr>
              <a:t>Attendance-Overview Wall</a:t>
            </a:r>
            <a:endParaRPr lang="en-US" altLang="zh-TW" sz="32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 descr="一張含有 文字, 軟體, 電腦圖示, 多媒體軟體 的圖片&#10;&#10;自動產生的描述">
            <a:extLst>
              <a:ext uri="{FF2B5EF4-FFF2-40B4-BE49-F238E27FC236}">
                <a16:creationId xmlns:a16="http://schemas.microsoft.com/office/drawing/2014/main" id="{8F7FA2B1-3C5C-750E-A303-AA406B7C8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698060"/>
            <a:ext cx="8280000" cy="39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45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222870" y="6396335"/>
            <a:ext cx="29211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(Account: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3528" y="25465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30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it-IT" altLang="zh-TW" sz="3200" dirty="0">
                <a:latin typeface="+mj-lt"/>
              </a:rPr>
              <a:t>UI – </a:t>
            </a:r>
            <a:r>
              <a:rPr lang="en-US" altLang="zh-TW" sz="3200" dirty="0">
                <a:latin typeface="+mj-lt"/>
              </a:rPr>
              <a:t>Attendance-Overview Wall</a:t>
            </a:r>
            <a:endParaRPr lang="en-US" altLang="zh-TW" sz="32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 descr="一張含有 軟體, 多媒體軟體, 螢幕擷取畫面, 電腦圖示 的圖片&#10;&#10;自動產生的描述">
            <a:extLst>
              <a:ext uri="{FF2B5EF4-FFF2-40B4-BE49-F238E27FC236}">
                <a16:creationId xmlns:a16="http://schemas.microsoft.com/office/drawing/2014/main" id="{07B39608-5A32-70B6-54A4-66B18E8AF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" y="1700808"/>
            <a:ext cx="8280000" cy="3963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7646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222869" y="6412925"/>
            <a:ext cx="31059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0" y="472426"/>
            <a:ext cx="76401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</a:t>
            </a:r>
            <a:r>
              <a:rPr lang="en-US" altLang="zh-TW" sz="2400" dirty="0"/>
              <a:t>UI – Report Management -&gt; Automatic Report Export</a:t>
            </a:r>
            <a:endParaRPr lang="en-US" altLang="zh-TW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endParaRPr lang="en-US" altLang="zh-TW" sz="30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5" name="圖片 4" descr="一張含有 文字 的圖片&#10;&#10;自動產生的描述">
            <a:extLst>
              <a:ext uri="{FF2B5EF4-FFF2-40B4-BE49-F238E27FC236}">
                <a16:creationId xmlns:a16="http://schemas.microsoft.com/office/drawing/2014/main" id="{32CD07FD-6E9B-AF4B-048F-E5437E8E2E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" b="1"/>
          <a:stretch/>
        </p:blipFill>
        <p:spPr>
          <a:xfrm>
            <a:off x="0" y="1365961"/>
            <a:ext cx="9144000" cy="4326224"/>
          </a:xfrm>
          <a:prstGeom prst="rect">
            <a:avLst/>
          </a:prstGeom>
        </p:spPr>
      </p:pic>
      <p:sp>
        <p:nvSpPr>
          <p:cNvPr id="12" name="Rounded Rectangle 14">
            <a:extLst>
              <a:ext uri="{FF2B5EF4-FFF2-40B4-BE49-F238E27FC236}">
                <a16:creationId xmlns:a16="http://schemas.microsoft.com/office/drawing/2014/main" id="{7CE6A2C0-DEF5-8CAF-D62C-9BF1EDF99ADE}"/>
              </a:ext>
            </a:extLst>
          </p:cNvPr>
          <p:cNvSpPr/>
          <p:nvPr/>
        </p:nvSpPr>
        <p:spPr>
          <a:xfrm>
            <a:off x="5457216" y="2348880"/>
            <a:ext cx="1201961" cy="28516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History Record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01FC9929-0279-DBD9-7307-284B95043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1720" y="3558161"/>
            <a:ext cx="4355976" cy="2747408"/>
          </a:xfrm>
          <a:prstGeom prst="rect">
            <a:avLst/>
          </a:prstGeom>
        </p:spPr>
      </p:pic>
      <p:cxnSp>
        <p:nvCxnSpPr>
          <p:cNvPr id="16" name="直線單箭頭接點 15">
            <a:extLst>
              <a:ext uri="{FF2B5EF4-FFF2-40B4-BE49-F238E27FC236}">
                <a16:creationId xmlns:a16="http://schemas.microsoft.com/office/drawing/2014/main" id="{791F07F2-89FB-C415-8455-E825F62658AC}"/>
              </a:ext>
            </a:extLst>
          </p:cNvPr>
          <p:cNvCxnSpPr/>
          <p:nvPr/>
        </p:nvCxnSpPr>
        <p:spPr>
          <a:xfrm flipH="1">
            <a:off x="6732240" y="2348880"/>
            <a:ext cx="360040" cy="1109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6CADDDAE-BE4C-BDF7-A4E4-DEDE2230455D}"/>
              </a:ext>
            </a:extLst>
          </p:cNvPr>
          <p:cNvCxnSpPr>
            <a:cxnSpLocks/>
          </p:cNvCxnSpPr>
          <p:nvPr/>
        </p:nvCxnSpPr>
        <p:spPr>
          <a:xfrm flipH="1">
            <a:off x="5831896" y="2348880"/>
            <a:ext cx="1548416" cy="1440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4">
            <a:extLst>
              <a:ext uri="{FF2B5EF4-FFF2-40B4-BE49-F238E27FC236}">
                <a16:creationId xmlns:a16="http://schemas.microsoft.com/office/drawing/2014/main" id="{8467B26C-55A1-39C8-7648-01A8FD3678E9}"/>
              </a:ext>
            </a:extLst>
          </p:cNvPr>
          <p:cNvSpPr/>
          <p:nvPr/>
        </p:nvSpPr>
        <p:spPr>
          <a:xfrm>
            <a:off x="5248522" y="3789040"/>
            <a:ext cx="588880" cy="27712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Edit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5AB479E8-4C77-411E-CEEF-573BF16180CB}"/>
              </a:ext>
            </a:extLst>
          </p:cNvPr>
          <p:cNvSpPr/>
          <p:nvPr/>
        </p:nvSpPr>
        <p:spPr>
          <a:xfrm>
            <a:off x="7963686" y="2404485"/>
            <a:ext cx="692714" cy="34837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Delete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cxnSp>
        <p:nvCxnSpPr>
          <p:cNvPr id="25" name="直線單箭頭接點 24">
            <a:extLst>
              <a:ext uri="{FF2B5EF4-FFF2-40B4-BE49-F238E27FC236}">
                <a16:creationId xmlns:a16="http://schemas.microsoft.com/office/drawing/2014/main" id="{BA640300-AB6D-3DD1-B895-08377CBB454B}"/>
              </a:ext>
            </a:extLst>
          </p:cNvPr>
          <p:cNvCxnSpPr>
            <a:cxnSpLocks/>
          </p:cNvCxnSpPr>
          <p:nvPr/>
        </p:nvCxnSpPr>
        <p:spPr>
          <a:xfrm>
            <a:off x="7615272" y="2597022"/>
            <a:ext cx="3211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14">
            <a:extLst>
              <a:ext uri="{FF2B5EF4-FFF2-40B4-BE49-F238E27FC236}">
                <a16:creationId xmlns:a16="http://schemas.microsoft.com/office/drawing/2014/main" id="{DE44E44B-F57E-35D8-E723-440A09B9B499}"/>
              </a:ext>
            </a:extLst>
          </p:cNvPr>
          <p:cNvSpPr/>
          <p:nvPr/>
        </p:nvSpPr>
        <p:spPr>
          <a:xfrm>
            <a:off x="7092280" y="5243208"/>
            <a:ext cx="1564120" cy="334363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Add New Schedule</a:t>
            </a:r>
            <a:endParaRPr lang="en-US" sz="1200" b="1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5590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271509" y="6396335"/>
            <a:ext cx="2969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80336" y="463411"/>
            <a:ext cx="7536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2400" dirty="0"/>
              <a:t>UI – Report Management -&gt; Automatic Report Export</a:t>
            </a:r>
            <a:endParaRPr lang="en-US" altLang="zh-TW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E8D0731-93FC-251B-2A24-F5CC22114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31088"/>
            <a:ext cx="9144000" cy="454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5683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0"/>
            <a:ext cx="2736304" cy="980728"/>
          </a:xfrm>
          <a:prstGeom prst="rect">
            <a:avLst/>
          </a:prstGeom>
          <a:solidFill>
            <a:srgbClr val="F7F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Rectangle 17"/>
          <p:cNvSpPr/>
          <p:nvPr/>
        </p:nvSpPr>
        <p:spPr>
          <a:xfrm>
            <a:off x="6266395" y="6396335"/>
            <a:ext cx="29114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Demo site :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  <a:hlinkClick r:id="rId3" action="ppaction://hlinkfile"/>
              </a:rPr>
              <a:t>acss.acti.com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   </a:t>
            </a:r>
          </a:p>
          <a:p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</a:t>
            </a:r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TW" altLang="en-US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1200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admin ; Password : 123456 )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667CB4F-74A3-0F00-044E-7F72F8EDE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28904"/>
            <a:ext cx="9144000" cy="4864392"/>
          </a:xfrm>
          <a:prstGeom prst="rect">
            <a:avLst/>
          </a:prstGeom>
        </p:spPr>
      </p:pic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C746B653-8DA9-E9E3-0234-C1158EE7B172}"/>
              </a:ext>
            </a:extLst>
          </p:cNvPr>
          <p:cNvSpPr/>
          <p:nvPr/>
        </p:nvSpPr>
        <p:spPr>
          <a:xfrm>
            <a:off x="7523513" y="2093000"/>
            <a:ext cx="1511728" cy="288032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Edit Settings Group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ea typeface="Microsoft JhengHei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" name="直線單箭頭接點 6">
            <a:extLst>
              <a:ext uri="{FF2B5EF4-FFF2-40B4-BE49-F238E27FC236}">
                <a16:creationId xmlns:a16="http://schemas.microsoft.com/office/drawing/2014/main" id="{B5BE8A3A-2A41-B1BC-F814-7400AB41B548}"/>
              </a:ext>
            </a:extLst>
          </p:cNvPr>
          <p:cNvCxnSpPr>
            <a:cxnSpLocks/>
          </p:cNvCxnSpPr>
          <p:nvPr/>
        </p:nvCxnSpPr>
        <p:spPr>
          <a:xfrm>
            <a:off x="8279377" y="1700808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601458E9-FF2F-A9DD-728A-22B81CC4A4BA}"/>
              </a:ext>
            </a:extLst>
          </p:cNvPr>
          <p:cNvSpPr txBox="1"/>
          <p:nvPr/>
        </p:nvSpPr>
        <p:spPr>
          <a:xfrm>
            <a:off x="-2830" y="384887"/>
            <a:ext cx="722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 </a:t>
            </a:r>
            <a:r>
              <a:rPr lang="en-US" altLang="zh-TW" sz="2400" dirty="0"/>
              <a:t>UI – Report Management -&gt; Automatic Report Export</a:t>
            </a:r>
            <a:endParaRPr lang="en-US" altLang="zh-TW" sz="2400" b="1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2435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60000" lnSpcReduction="2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Case Sharing and Application Examples – Integration of Access Control Terminals</a:t>
            </a:r>
            <a:endParaRPr lang="en-US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78B104D5-AF16-6A7E-DFBC-750DDE3A6889}"/>
              </a:ext>
            </a:extLst>
          </p:cNvPr>
          <p:cNvSpPr txBox="1"/>
          <p:nvPr/>
        </p:nvSpPr>
        <p:spPr>
          <a:xfrm>
            <a:off x="557173" y="1596068"/>
            <a:ext cx="65634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Successful Cases and Practical Application Scenarios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圖片 2" descr="一張含有 室內, 料理台, 廚房電器, 櫥櫃 的圖片&#10;&#10;自動產生的描述">
            <a:extLst>
              <a:ext uri="{FF2B5EF4-FFF2-40B4-BE49-F238E27FC236}">
                <a16:creationId xmlns:a16="http://schemas.microsoft.com/office/drawing/2014/main" id="{FC6A10CB-4D0D-98C5-8C8A-4BD7FE3C33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29" y="2443748"/>
            <a:ext cx="2520000" cy="3361516"/>
          </a:xfrm>
          <a:prstGeom prst="rect">
            <a:avLst/>
          </a:prstGeom>
        </p:spPr>
      </p:pic>
      <p:pic>
        <p:nvPicPr>
          <p:cNvPr id="4" name="圖片 3" descr="一張含有 建築, 地板, 室內, 驗票閘門 的圖片&#10;&#10;自動產生的描述">
            <a:extLst>
              <a:ext uri="{FF2B5EF4-FFF2-40B4-BE49-F238E27FC236}">
                <a16:creationId xmlns:a16="http://schemas.microsoft.com/office/drawing/2014/main" id="{B6F7A401-1773-07BB-791A-AC8F3D6A3F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73" y="2443748"/>
            <a:ext cx="2520000" cy="3361516"/>
          </a:xfrm>
          <a:prstGeom prst="rect">
            <a:avLst/>
          </a:prstGeom>
        </p:spPr>
      </p:pic>
      <p:pic>
        <p:nvPicPr>
          <p:cNvPr id="5" name="圖片 4" descr="一張含有 室內, 下沉、洗碗槽, 料理台, 水龍頭 的圖片&#10;&#10;自動產生的描述">
            <a:extLst>
              <a:ext uri="{FF2B5EF4-FFF2-40B4-BE49-F238E27FC236}">
                <a16:creationId xmlns:a16="http://schemas.microsoft.com/office/drawing/2014/main" id="{DF9EA20F-A476-193A-736B-02B2B3FD8D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85" y="2443748"/>
            <a:ext cx="2520000" cy="336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8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altLang="zh-TW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altLang="zh-TW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</a:t>
            </a:r>
            <a:r>
              <a:rPr lang="en-US" altLang="zh-TW" dirty="0"/>
              <a:t> Online Customer Helpdesk </a:t>
            </a:r>
            <a:r>
              <a:rPr lang="en-US" dirty="0"/>
              <a:t>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	-</a:t>
            </a:r>
            <a:r>
              <a:rPr lang="en-US" altLang="zh-TW" b="1" dirty="0"/>
              <a:t> </a:t>
            </a:r>
            <a:r>
              <a:rPr lang="en-US" altLang="zh-TW" dirty="0"/>
              <a:t>Phone support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	</a:t>
            </a:r>
            <a:r>
              <a:rPr lang="en-US" altLang="zh-TW" dirty="0"/>
              <a:t>Taiwan or Other Regions :  +886-2-2656-5200</a:t>
            </a:r>
          </a:p>
          <a:p>
            <a:pPr lvl="4">
              <a:lnSpc>
                <a:spcPct val="150000"/>
              </a:lnSpc>
            </a:pPr>
            <a:r>
              <a:rPr lang="en-US" altLang="zh-TW" dirty="0"/>
              <a:t>US</a:t>
            </a:r>
            <a:r>
              <a:rPr lang="en-US" dirty="0"/>
              <a:t>: +1-866-410-2284 (</a:t>
            </a:r>
            <a:r>
              <a:rPr lang="en-US" altLang="zh-TW" dirty="0"/>
              <a:t>Toll Free</a:t>
            </a:r>
            <a:r>
              <a:rPr lang="en-US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zh-TW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</a:t>
            </a:r>
            <a:r>
              <a:rPr lang="en-US" b="1" dirty="0"/>
              <a:t>- </a:t>
            </a:r>
            <a:r>
              <a:rPr lang="en-US" altLang="zh-TW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altLang="zh-TW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altLang="zh-TW" b="1" dirty="0"/>
              <a:t>Training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27384"/>
            <a:ext cx="9144000" cy="2304256"/>
          </a:xfrm>
          <a:prstGeom prst="rect">
            <a:avLst/>
          </a:prstGeom>
          <a:solidFill>
            <a:srgbClr val="FDFDF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6" name="Picture 2" descr="C:\Users\vivian.cho\Downloads\ACTI_Logo_5000x1546_201409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3734" y="2614736"/>
            <a:ext cx="4496531" cy="1390328"/>
          </a:xfrm>
          <a:prstGeom prst="rect">
            <a:avLst/>
          </a:prstGeom>
          <a:noFill/>
        </p:spPr>
      </p:pic>
      <p:sp>
        <p:nvSpPr>
          <p:cNvPr id="7" name="Rectangle 1"/>
          <p:cNvSpPr/>
          <p:nvPr/>
        </p:nvSpPr>
        <p:spPr>
          <a:xfrm>
            <a:off x="-1" y="-27384"/>
            <a:ext cx="9144000" cy="304800"/>
          </a:xfrm>
          <a:prstGeom prst="rect">
            <a:avLst/>
          </a:prstGeom>
          <a:solidFill>
            <a:srgbClr val="5F52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8" name="Rectangle 3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7590374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自訂 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BC632F8FE28D41880BF9AFB149351A" ma:contentTypeVersion="16" ma:contentTypeDescription="Create a new document." ma:contentTypeScope="" ma:versionID="ce240c5dd7fcf5e50137385007e7043d">
  <xsd:schema xmlns:xsd="http://www.w3.org/2001/XMLSchema" xmlns:xs="http://www.w3.org/2001/XMLSchema" xmlns:p="http://schemas.microsoft.com/office/2006/metadata/properties" xmlns:ns3="ac087e28-3f76-4647-895f-aa0c543fee8a" xmlns:ns4="4d3a89d7-38cc-4995-998c-0b0b8fa3c8d8" targetNamespace="http://schemas.microsoft.com/office/2006/metadata/properties" ma:root="true" ma:fieldsID="44b46848a3374476c0037ab12db32c1e" ns3:_="" ns4:_="">
    <xsd:import namespace="ac087e28-3f76-4647-895f-aa0c543fee8a"/>
    <xsd:import namespace="4d3a89d7-38cc-4995-998c-0b0b8fa3c8d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87e28-3f76-4647-895f-aa0c543fee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a89d7-38cc-4995-998c-0b0b8fa3c8d8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3a89d7-38cc-4995-998c-0b0b8fa3c8d8" xsi:nil="true"/>
  </documentManagement>
</p:properties>
</file>

<file path=customXml/itemProps1.xml><?xml version="1.0" encoding="utf-8"?>
<ds:datastoreItem xmlns:ds="http://schemas.openxmlformats.org/officeDocument/2006/customXml" ds:itemID="{79CDBA6B-0526-41A5-B6DF-5BD35C17D1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9F7AA9-EDD3-46E9-BC00-99CA7FF0A8E6}">
  <ds:schemaRefs>
    <ds:schemaRef ds:uri="4d3a89d7-38cc-4995-998c-0b0b8fa3c8d8"/>
    <ds:schemaRef ds:uri="ac087e28-3f76-4647-895f-aa0c543fee8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6830114-0219-420B-B36C-F85BBFED20DB}">
  <ds:schemaRefs>
    <ds:schemaRef ds:uri="4d3a89d7-38cc-4995-998c-0b0b8fa3c8d8"/>
    <ds:schemaRef ds:uri="ac087e28-3f76-4647-895f-aa0c543fee8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935</Words>
  <Application>Microsoft Office PowerPoint</Application>
  <PresentationFormat>如螢幕大小 (4:3)</PresentationFormat>
  <Paragraphs>190</Paragraphs>
  <Slides>31</Slides>
  <Notes>29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31</vt:i4>
      </vt:variant>
    </vt:vector>
  </HeadingPairs>
  <TitlesOfParts>
    <vt:vector size="33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Ando.Meritee</dc:creator>
  <cp:lastModifiedBy>Alan.Hong(洪維辰)</cp:lastModifiedBy>
  <cp:revision>19</cp:revision>
  <dcterms:created xsi:type="dcterms:W3CDTF">2015-08-31T10:30:03Z</dcterms:created>
  <dcterms:modified xsi:type="dcterms:W3CDTF">2024-10-25T02:44:32Z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0x010100ABBC632F8FE28D41880BF9AFB149351A</vt:lpwstr>
  </property>
</Properties>
</file>