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516" r:id="rId15"/>
    <p:sldId id="478" r:id="rId16"/>
    <p:sldId id="477" r:id="rId17"/>
    <p:sldId id="517" r:id="rId18"/>
    <p:sldId id="480" r:id="rId19"/>
    <p:sldId id="498" r:id="rId20"/>
    <p:sldId id="46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21DEC4-9634-F796-64E5-380E261D123E}" v="6" dt="2025-01-08T07:59:55.660"/>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B821DEC4-9634-F796-64E5-380E261D123E}"/>
    <pc:docChg chg="modSld">
      <pc:chgData name="Ando.Meritee" userId="S::ando.meritee@acti.com::16748e08-7dbb-430e-baa8-a2f638470044" providerId="AD" clId="Web-{B821DEC4-9634-F796-64E5-380E261D123E}" dt="2025-01-08T07:59:54.097" v="1"/>
      <pc:docMkLst>
        <pc:docMk/>
      </pc:docMkLst>
      <pc:sldChg chg="modSp">
        <pc:chgData name="Ando.Meritee" userId="S::ando.meritee@acti.com::16748e08-7dbb-430e-baa8-a2f638470044" providerId="AD" clId="Web-{B821DEC4-9634-F796-64E5-380E261D123E}" dt="2025-01-08T07:59:54.097" v="1"/>
        <pc:sldMkLst>
          <pc:docMk/>
          <pc:sldMk cId="2787313935" sldId="511"/>
        </pc:sldMkLst>
        <pc:graphicFrameChg chg="mod modGraphic">
          <ac:chgData name="Ando.Meritee" userId="S::ando.meritee@acti.com::16748e08-7dbb-430e-baa8-a2f638470044" providerId="AD" clId="Web-{B821DEC4-9634-F796-64E5-380E261D123E}" dt="2025-01-08T07:59:54.097" v="1"/>
          <ac:graphicFrameMkLst>
            <pc:docMk/>
            <pc:sldMk cId="2787313935" sldId="511"/>
            <ac:graphicFrameMk id="2" creationId="{5E5C7C0C-2BE7-FBC9-FCB0-5EB06CF8FBAE}"/>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10" Type="http://schemas.openxmlformats.org/officeDocument/2006/relationships/hyperlink" Target="https://www.acti.com/solutions/digital-signage-solution?sid=S21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13" Type="http://schemas.openxmlformats.org/officeDocument/2006/relationships/image" Target="../media/image25.png"/><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hyperlink" Target="https://www.acti.com/solutions/third-party-vms-integrated-solution-sf23?sid=S23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24.png"/><Relationship Id="rId5" Type="http://schemas.openxmlformats.org/officeDocument/2006/relationships/image" Target="../media/image19.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4.png"/><Relationship Id="rId5" Type="http://schemas.openxmlformats.org/officeDocument/2006/relationships/image" Target="../media/image19.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7.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3.png"/><Relationship Id="rId4" Type="http://schemas.openxmlformats.org/officeDocument/2006/relationships/image" Target="../media/image18.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5.png"/><Relationship Id="rId4" Type="http://schemas.openxmlformats.org/officeDocument/2006/relationships/slide" Target="slide21.xm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s/covert-cameras"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s/covert-cameras"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1.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5.png"/><Relationship Id="rId5" Type="http://schemas.openxmlformats.org/officeDocument/2006/relationships/hyperlink" Target="https://www.acti.com/product/A952" TargetMode="External"/><Relationship Id="rId10" Type="http://schemas.openxmlformats.org/officeDocument/2006/relationships/image" Target="../media/image34.png"/><Relationship Id="rId4" Type="http://schemas.openxmlformats.org/officeDocument/2006/relationships/hyperlink" Target="https://www.acti.com/product/8426" TargetMode="External"/><Relationship Id="rId9"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0.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銀行監控解決方案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88443" y="3741880"/>
            <a:ext cx="3016884"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銀行業：概述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a:t>
            </a:r>
            <a:r>
              <a:rPr lang="en-US" sz="1600" dirty="0" err="1">
                <a:solidFill>
                  <a:srgbClr val="535353"/>
                </a:solidFill>
                <a:latin typeface="Open Sans" panose="020B0606030504020204" pitchFamily="34" charset="0"/>
              </a:rPr>
              <a:t>為您提供端到端的解決方案，以最大化銀行安全性和客戶服務保障。透過智能</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分析、數位標牌、警報系統、對講機和存取控制的整合，您可以維護資產和員工的安全，同時提升銀行效率</a:t>
            </a:r>
            <a:r>
              <a:rPr lang="en-US" sz="1600" dirty="0">
                <a:solidFill>
                  <a:srgbClr val="535353"/>
                </a:solidFill>
                <a:latin typeface="Open Sans" panose="020B0606030504020204" pitchFamily="34" charset="0"/>
              </a:rPr>
              <a:t>。</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446316"/>
            <a:ext cx="8616577" cy="2062103"/>
          </a:xfrm>
          <a:prstGeom prst="rect">
            <a:avLst/>
          </a:prstGeom>
          <a:noFill/>
        </p:spPr>
        <p:txBody>
          <a:bodyPr wrap="square">
            <a:spAutoFit/>
          </a:bodyPr>
          <a:lstStyle/>
          <a:p>
            <a:r>
              <a:rPr lang="en-US" sz="1600" dirty="0">
                <a:solidFill>
                  <a:srgbClr val="535353"/>
                </a:solidFill>
                <a:latin typeface="Open Sans" panose="020B0606030504020204" pitchFamily="34" charset="0"/>
              </a:rPr>
              <a:t>安全性和商業管理始終是銀行業面臨的主要挑戰。由於每天在銀行進行大量金額的交易，搶劫、盜竊、挪用公款和未經授權的存取是安全管理的主要威脅。此外，隨著各種銀行服務的需求和運行，效率對客戶流量和銀行業務的影響至關重要。因此，如何保護資產和員工的安全，以及如何提升銀行效率是需要解決的主要問題。</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a:t>
            </a:r>
            <a:r>
              <a:rPr lang="en-US" sz="1600" dirty="0" err="1">
                <a:solidFill>
                  <a:srgbClr val="535353"/>
                </a:solidFill>
                <a:latin typeface="Open Sans" panose="020B0606030504020204" pitchFamily="34" charset="0"/>
              </a:rPr>
              <a:t>為您提供最佳的端到端銀行監控解決方案。透過</a:t>
            </a:r>
            <a:r>
              <a:rPr lang="en-US" sz="1600" dirty="0">
                <a:solidFill>
                  <a:srgbClr val="535353"/>
                </a:solidFill>
                <a:latin typeface="Open Sans" panose="020B0606030504020204" pitchFamily="34" charset="0"/>
              </a:rPr>
              <a:t> ACTi </a:t>
            </a:r>
            <a:r>
              <a:rPr lang="en-US" sz="1600" dirty="0" err="1">
                <a:solidFill>
                  <a:srgbClr val="535353"/>
                </a:solidFill>
                <a:latin typeface="Open Sans" panose="020B0606030504020204" pitchFamily="34" charset="0"/>
              </a:rPr>
              <a:t>的高解析度</a:t>
            </a:r>
            <a:r>
              <a:rPr lang="en-US" sz="1600" dirty="0">
                <a:solidFill>
                  <a:srgbClr val="535353"/>
                </a:solidFill>
                <a:latin typeface="Open Sans" panose="020B0606030504020204" pitchFamily="34" charset="0"/>
              </a:rPr>
              <a:t> IP </a:t>
            </a:r>
            <a:r>
              <a:rPr lang="en-US" sz="1600" dirty="0" err="1">
                <a:solidFill>
                  <a:srgbClr val="535353"/>
                </a:solidFill>
                <a:latin typeface="Open Sans" panose="020B0606030504020204" pitchFamily="34" charset="0"/>
              </a:rPr>
              <a:t>攝影機，每一個動作都可以清晰地錄製下來。智能</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分析、對講機以及與警報系統和存取控制的整合可以防止破壞、盜竊和未經授權的存取。數位標牌可以幫助您更有效率地與客戶和員工溝通</a:t>
            </a:r>
            <a:r>
              <a:rPr lang="en-US" sz="1600" dirty="0">
                <a:solidFill>
                  <a:srgbClr val="535353"/>
                </a:solidFill>
                <a:latin typeface="Open Sans" panose="020B0606030504020204" pitchFamily="34" charset="0"/>
              </a:rPr>
              <a:t>。</a:t>
            </a:r>
            <a:endParaRPr lang="en-US" sz="1600" dirty="0">
              <a:solidFill>
                <a:srgbClr val="535353"/>
              </a:solidFill>
              <a:effectLst/>
              <a:latin typeface="Open Sans" panose="020B0606030504020204" pitchFamily="34" charset="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19062" y="1878276"/>
            <a:ext cx="1947503" cy="1325960"/>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7E21B05-2108-D4B8-FA73-D058780C7A27}"/>
              </a:ext>
            </a:extLst>
          </p:cNvPr>
          <p:cNvPicPr>
            <a:picLocks noChangeAspect="1"/>
          </p:cNvPicPr>
          <p:nvPr/>
        </p:nvPicPr>
        <p:blipFill>
          <a:blip r:embed="rId3"/>
          <a:stretch>
            <a:fillRect/>
          </a:stretch>
        </p:blipFill>
        <p:spPr>
          <a:xfrm>
            <a:off x="560302" y="1453882"/>
            <a:ext cx="7844398" cy="5364244"/>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銀行：地圖</a:t>
            </a:r>
          </a:p>
        </p:txBody>
      </p:sp>
      <p:sp>
        <p:nvSpPr>
          <p:cNvPr id="14" name="TextBox 13">
            <a:extLst>
              <a:ext uri="{FF2B5EF4-FFF2-40B4-BE49-F238E27FC236}">
                <a16:creationId xmlns:a16="http://schemas.microsoft.com/office/drawing/2014/main" id="{5FFEC75D-72C6-0DE9-503E-82C713268AB5}"/>
              </a:ext>
            </a:extLst>
          </p:cNvPr>
          <p:cNvSpPr txBox="1"/>
          <p:nvPr/>
        </p:nvSpPr>
        <p:spPr>
          <a:xfrm>
            <a:off x="3244097" y="3920225"/>
            <a:ext cx="562922" cy="307777"/>
          </a:xfrm>
          <a:prstGeom prst="rect">
            <a:avLst/>
          </a:prstGeom>
          <a:solidFill>
            <a:schemeClr val="bg1"/>
          </a:solidFill>
        </p:spPr>
        <p:txBody>
          <a:bodyPr wrap="square" rtlCol="0">
            <a:spAutoFit/>
          </a:bodyPr>
          <a:lstStyle/>
          <a:p>
            <a:r>
              <a:rPr lang="en-US" sz="1400"/>
              <a:t>櫃檯</a:t>
            </a:r>
          </a:p>
        </p:txBody>
      </p:sp>
      <p:sp>
        <p:nvSpPr>
          <p:cNvPr id="16" name="TextBox 15">
            <a:extLst>
              <a:ext uri="{FF2B5EF4-FFF2-40B4-BE49-F238E27FC236}">
                <a16:creationId xmlns:a16="http://schemas.microsoft.com/office/drawing/2014/main" id="{458E1A64-B217-E2B6-09D4-DE910F0DB6DE}"/>
              </a:ext>
            </a:extLst>
          </p:cNvPr>
          <p:cNvSpPr txBox="1"/>
          <p:nvPr/>
        </p:nvSpPr>
        <p:spPr>
          <a:xfrm>
            <a:off x="1299586" y="2203688"/>
            <a:ext cx="1201732" cy="307777"/>
          </a:xfrm>
          <a:prstGeom prst="rect">
            <a:avLst/>
          </a:prstGeom>
          <a:solidFill>
            <a:schemeClr val="bg1"/>
          </a:solidFill>
        </p:spPr>
        <p:txBody>
          <a:bodyPr wrap="square" rtlCol="0">
            <a:spAutoFit/>
          </a:bodyPr>
          <a:lstStyle/>
          <a:p>
            <a:r>
              <a:rPr lang="en-US" sz="1400"/>
              <a:t>控制室</a:t>
            </a:r>
          </a:p>
        </p:txBody>
      </p:sp>
      <p:sp>
        <p:nvSpPr>
          <p:cNvPr id="17" name="TextBox 16">
            <a:extLst>
              <a:ext uri="{FF2B5EF4-FFF2-40B4-BE49-F238E27FC236}">
                <a16:creationId xmlns:a16="http://schemas.microsoft.com/office/drawing/2014/main" id="{C4C7C13B-B360-52A6-7E51-4B41408DD60C}"/>
              </a:ext>
            </a:extLst>
          </p:cNvPr>
          <p:cNvSpPr txBox="1"/>
          <p:nvPr/>
        </p:nvSpPr>
        <p:spPr>
          <a:xfrm>
            <a:off x="3587608" y="1883800"/>
            <a:ext cx="829463" cy="307777"/>
          </a:xfrm>
          <a:prstGeom prst="rect">
            <a:avLst/>
          </a:prstGeom>
          <a:solidFill>
            <a:schemeClr val="bg1"/>
          </a:solidFill>
        </p:spPr>
        <p:txBody>
          <a:bodyPr wrap="square" rtlCol="0">
            <a:spAutoFit/>
          </a:bodyPr>
          <a:lstStyle/>
          <a:p>
            <a:r>
              <a:rPr lang="en-US" sz="1400"/>
              <a:t>儲藏室</a:t>
            </a:r>
          </a:p>
        </p:txBody>
      </p:sp>
      <p:sp>
        <p:nvSpPr>
          <p:cNvPr id="19" name="TextBox 18">
            <a:extLst>
              <a:ext uri="{FF2B5EF4-FFF2-40B4-BE49-F238E27FC236}">
                <a16:creationId xmlns:a16="http://schemas.microsoft.com/office/drawing/2014/main" id="{98F2A1F6-0B97-C35A-B47A-DC4ADF34348F}"/>
              </a:ext>
            </a:extLst>
          </p:cNvPr>
          <p:cNvSpPr txBox="1"/>
          <p:nvPr/>
        </p:nvSpPr>
        <p:spPr>
          <a:xfrm>
            <a:off x="2213543" y="2639788"/>
            <a:ext cx="829463" cy="307777"/>
          </a:xfrm>
          <a:prstGeom prst="rect">
            <a:avLst/>
          </a:prstGeom>
          <a:solidFill>
            <a:schemeClr val="bg1"/>
          </a:solidFill>
        </p:spPr>
        <p:txBody>
          <a:bodyPr wrap="square" rtlCol="0">
            <a:spAutoFit/>
          </a:bodyPr>
          <a:lstStyle/>
          <a:p>
            <a:r>
              <a:rPr lang="en-US" sz="1400"/>
              <a:t>貴賓室</a:t>
            </a:r>
          </a:p>
        </p:txBody>
      </p:sp>
      <p:sp>
        <p:nvSpPr>
          <p:cNvPr id="20" name="TextBox 19">
            <a:extLst>
              <a:ext uri="{FF2B5EF4-FFF2-40B4-BE49-F238E27FC236}">
                <a16:creationId xmlns:a16="http://schemas.microsoft.com/office/drawing/2014/main" id="{E62FCADF-EC16-404F-311C-30B85DDA44BD}"/>
              </a:ext>
            </a:extLst>
          </p:cNvPr>
          <p:cNvSpPr txBox="1"/>
          <p:nvPr/>
        </p:nvSpPr>
        <p:spPr>
          <a:xfrm>
            <a:off x="4108759" y="5641721"/>
            <a:ext cx="577119" cy="307777"/>
          </a:xfrm>
          <a:prstGeom prst="rect">
            <a:avLst/>
          </a:prstGeom>
          <a:solidFill>
            <a:schemeClr val="bg1"/>
          </a:solidFill>
        </p:spPr>
        <p:txBody>
          <a:bodyPr wrap="square" rtlCol="0">
            <a:spAutoFit/>
          </a:bodyPr>
          <a:lstStyle/>
          <a:p>
            <a:r>
              <a:rPr lang="en-US" sz="1400"/>
              <a:t>周圍</a:t>
            </a:r>
          </a:p>
        </p:txBody>
      </p:sp>
      <p:sp>
        <p:nvSpPr>
          <p:cNvPr id="21" name="TextBox 20">
            <a:extLst>
              <a:ext uri="{FF2B5EF4-FFF2-40B4-BE49-F238E27FC236}">
                <a16:creationId xmlns:a16="http://schemas.microsoft.com/office/drawing/2014/main" id="{7A8DB00F-FA4D-EA66-8D42-3097ADA890D4}"/>
              </a:ext>
            </a:extLst>
          </p:cNvPr>
          <p:cNvSpPr txBox="1"/>
          <p:nvPr/>
        </p:nvSpPr>
        <p:spPr>
          <a:xfrm>
            <a:off x="3108754" y="5215286"/>
            <a:ext cx="644685" cy="307777"/>
          </a:xfrm>
          <a:prstGeom prst="rect">
            <a:avLst/>
          </a:prstGeom>
          <a:solidFill>
            <a:schemeClr val="bg1"/>
          </a:solidFill>
        </p:spPr>
        <p:txBody>
          <a:bodyPr wrap="square" rtlCol="0">
            <a:spAutoFit/>
          </a:bodyPr>
          <a:lstStyle/>
          <a:p>
            <a:r>
              <a:rPr lang="en-US" sz="1400" dirty="0" err="1"/>
              <a:t>走廊</a:t>
            </a:r>
            <a:endParaRPr lang="en-US" sz="1400" dirty="0"/>
          </a:p>
        </p:txBody>
      </p:sp>
      <p:sp>
        <p:nvSpPr>
          <p:cNvPr id="22" name="TextBox 21">
            <a:extLst>
              <a:ext uri="{FF2B5EF4-FFF2-40B4-BE49-F238E27FC236}">
                <a16:creationId xmlns:a16="http://schemas.microsoft.com/office/drawing/2014/main" id="{4E01FA23-7489-21D5-ECCB-6458583EFFB9}"/>
              </a:ext>
            </a:extLst>
          </p:cNvPr>
          <p:cNvSpPr txBox="1"/>
          <p:nvPr/>
        </p:nvSpPr>
        <p:spPr>
          <a:xfrm>
            <a:off x="1478604" y="3920226"/>
            <a:ext cx="616155" cy="307777"/>
          </a:xfrm>
          <a:prstGeom prst="rect">
            <a:avLst/>
          </a:prstGeom>
          <a:solidFill>
            <a:schemeClr val="bg1"/>
          </a:solidFill>
        </p:spPr>
        <p:txBody>
          <a:bodyPr wrap="square" rtlCol="0">
            <a:spAutoFit/>
          </a:bodyPr>
          <a:lstStyle/>
          <a:p>
            <a:r>
              <a:rPr lang="en-US" sz="1400"/>
              <a:t>入口</a:t>
            </a:r>
          </a:p>
        </p:txBody>
      </p:sp>
      <p:sp>
        <p:nvSpPr>
          <p:cNvPr id="7" name="TextBox 6">
            <a:extLst>
              <a:ext uri="{FF2B5EF4-FFF2-40B4-BE49-F238E27FC236}">
                <a16:creationId xmlns:a16="http://schemas.microsoft.com/office/drawing/2014/main" id="{6024A30D-933D-874D-3350-1C279B6AA7E7}"/>
              </a:ext>
            </a:extLst>
          </p:cNvPr>
          <p:cNvSpPr txBox="1"/>
          <p:nvPr/>
        </p:nvSpPr>
        <p:spPr>
          <a:xfrm>
            <a:off x="3675200" y="4468300"/>
            <a:ext cx="1001487" cy="276999"/>
          </a:xfrm>
          <a:prstGeom prst="rect">
            <a:avLst/>
          </a:prstGeom>
          <a:solidFill>
            <a:schemeClr val="bg1"/>
          </a:solidFill>
        </p:spPr>
        <p:txBody>
          <a:bodyPr wrap="square" rtlCol="0">
            <a:spAutoFit/>
          </a:bodyPr>
          <a:lstStyle/>
          <a:p>
            <a:r>
              <a:rPr lang="en-US" sz="1200" dirty="0" err="1"/>
              <a:t>自動提款機</a:t>
            </a:r>
            <a:endParaRPr lang="en-US" sz="1200" dirty="0"/>
          </a:p>
        </p:txBody>
      </p:sp>
      <p:sp>
        <p:nvSpPr>
          <p:cNvPr id="9" name="TextBox 8">
            <a:extLst>
              <a:ext uri="{FF2B5EF4-FFF2-40B4-BE49-F238E27FC236}">
                <a16:creationId xmlns:a16="http://schemas.microsoft.com/office/drawing/2014/main" id="{057B76BF-25D6-0FDE-D6AF-33344D4691EC}"/>
              </a:ext>
            </a:extLst>
          </p:cNvPr>
          <p:cNvSpPr txBox="1"/>
          <p:nvPr/>
        </p:nvSpPr>
        <p:spPr>
          <a:xfrm>
            <a:off x="850565" y="3241526"/>
            <a:ext cx="829463" cy="307777"/>
          </a:xfrm>
          <a:prstGeom prst="rect">
            <a:avLst/>
          </a:prstGeom>
          <a:solidFill>
            <a:schemeClr val="bg1"/>
          </a:solidFill>
        </p:spPr>
        <p:txBody>
          <a:bodyPr wrap="square" rtlCol="0">
            <a:spAutoFit/>
          </a:bodyPr>
          <a:lstStyle/>
          <a:p>
            <a:r>
              <a:rPr lang="en-US" sz="1400"/>
              <a:t>座位區</a:t>
            </a:r>
          </a:p>
        </p:txBody>
      </p:sp>
      <p:sp>
        <p:nvSpPr>
          <p:cNvPr id="10" name="TextBox 9">
            <a:extLst>
              <a:ext uri="{FF2B5EF4-FFF2-40B4-BE49-F238E27FC236}">
                <a16:creationId xmlns:a16="http://schemas.microsoft.com/office/drawing/2014/main" id="{3EE78E70-D0B3-B0F4-F532-99469F2FF57E}"/>
              </a:ext>
            </a:extLst>
          </p:cNvPr>
          <p:cNvSpPr txBox="1"/>
          <p:nvPr/>
        </p:nvSpPr>
        <p:spPr>
          <a:xfrm>
            <a:off x="5178113" y="1766928"/>
            <a:ext cx="1154031" cy="307777"/>
          </a:xfrm>
          <a:prstGeom prst="rect">
            <a:avLst/>
          </a:prstGeom>
          <a:solidFill>
            <a:schemeClr val="bg1"/>
          </a:solidFill>
        </p:spPr>
        <p:txBody>
          <a:bodyPr wrap="square" rtlCol="0">
            <a:spAutoFit/>
          </a:bodyPr>
          <a:lstStyle/>
          <a:p>
            <a:r>
              <a:rPr lang="en-US" sz="1400"/>
              <a:t>裝載區</a:t>
            </a:r>
          </a:p>
        </p:txBody>
      </p:sp>
      <p:sp>
        <p:nvSpPr>
          <p:cNvPr id="11" name="TextBox 10">
            <a:extLst>
              <a:ext uri="{FF2B5EF4-FFF2-40B4-BE49-F238E27FC236}">
                <a16:creationId xmlns:a16="http://schemas.microsoft.com/office/drawing/2014/main" id="{6D1F6E78-528D-55BD-6B97-F18A46C579DC}"/>
              </a:ext>
            </a:extLst>
          </p:cNvPr>
          <p:cNvSpPr txBox="1"/>
          <p:nvPr/>
        </p:nvSpPr>
        <p:spPr>
          <a:xfrm>
            <a:off x="6665086" y="3879681"/>
            <a:ext cx="562923" cy="307777"/>
          </a:xfrm>
          <a:prstGeom prst="rect">
            <a:avLst/>
          </a:prstGeom>
          <a:solidFill>
            <a:schemeClr val="bg1"/>
          </a:solidFill>
        </p:spPr>
        <p:txBody>
          <a:bodyPr wrap="square" rtlCol="0">
            <a:spAutoFit/>
          </a:bodyPr>
          <a:lstStyle/>
          <a:p>
            <a:r>
              <a:rPr lang="en-US" sz="1400"/>
              <a:t>樓梯</a:t>
            </a:r>
          </a:p>
        </p:txBody>
      </p:sp>
      <p:sp>
        <p:nvSpPr>
          <p:cNvPr id="12" name="TextBox 11">
            <a:extLst>
              <a:ext uri="{FF2B5EF4-FFF2-40B4-BE49-F238E27FC236}">
                <a16:creationId xmlns:a16="http://schemas.microsoft.com/office/drawing/2014/main" id="{AFC8371F-40F3-740C-7199-440D24E163EE}"/>
              </a:ext>
            </a:extLst>
          </p:cNvPr>
          <p:cNvSpPr txBox="1"/>
          <p:nvPr/>
        </p:nvSpPr>
        <p:spPr>
          <a:xfrm>
            <a:off x="5540770" y="4305011"/>
            <a:ext cx="638343" cy="307777"/>
          </a:xfrm>
          <a:prstGeom prst="rect">
            <a:avLst/>
          </a:prstGeom>
          <a:solidFill>
            <a:schemeClr val="bg1"/>
          </a:solidFill>
        </p:spPr>
        <p:txBody>
          <a:bodyPr wrap="square" rtlCol="0">
            <a:spAutoFit/>
          </a:bodyPr>
          <a:lstStyle/>
          <a:p>
            <a:r>
              <a:rPr lang="en-US" sz="1400"/>
              <a:t>電梯</a:t>
            </a:r>
          </a:p>
        </p:txBody>
      </p:sp>
      <p:sp>
        <p:nvSpPr>
          <p:cNvPr id="13" name="TextBox 12">
            <a:extLst>
              <a:ext uri="{FF2B5EF4-FFF2-40B4-BE49-F238E27FC236}">
                <a16:creationId xmlns:a16="http://schemas.microsoft.com/office/drawing/2014/main" id="{2276392E-11D5-F191-527F-1D5F4F6756F2}"/>
              </a:ext>
            </a:extLst>
          </p:cNvPr>
          <p:cNvSpPr txBox="1"/>
          <p:nvPr/>
        </p:nvSpPr>
        <p:spPr>
          <a:xfrm>
            <a:off x="4725325" y="5013934"/>
            <a:ext cx="905576" cy="307777"/>
          </a:xfrm>
          <a:prstGeom prst="rect">
            <a:avLst/>
          </a:prstGeom>
          <a:solidFill>
            <a:schemeClr val="bg1"/>
          </a:solidFill>
        </p:spPr>
        <p:txBody>
          <a:bodyPr wrap="square" rtlCol="0">
            <a:spAutoFit/>
          </a:bodyPr>
          <a:lstStyle/>
          <a:p>
            <a:r>
              <a:rPr lang="en-US" sz="1400"/>
              <a:t>緊急出口</a:t>
            </a:r>
          </a:p>
        </p:txBody>
      </p:sp>
      <p:sp>
        <p:nvSpPr>
          <p:cNvPr id="23" name="TextBox 22">
            <a:extLst>
              <a:ext uri="{FF2B5EF4-FFF2-40B4-BE49-F238E27FC236}">
                <a16:creationId xmlns:a16="http://schemas.microsoft.com/office/drawing/2014/main" id="{C0252A50-7D32-4A12-81A6-A746DF71326A}"/>
              </a:ext>
            </a:extLst>
          </p:cNvPr>
          <p:cNvSpPr txBox="1"/>
          <p:nvPr/>
        </p:nvSpPr>
        <p:spPr>
          <a:xfrm>
            <a:off x="5755129" y="2848190"/>
            <a:ext cx="638342" cy="307777"/>
          </a:xfrm>
          <a:prstGeom prst="rect">
            <a:avLst/>
          </a:prstGeom>
          <a:solidFill>
            <a:schemeClr val="bg1"/>
          </a:solidFill>
        </p:spPr>
        <p:txBody>
          <a:bodyPr wrap="square" rtlCol="0">
            <a:spAutoFit/>
          </a:bodyPr>
          <a:lstStyle/>
          <a:p>
            <a:r>
              <a:rPr lang="en-US" sz="1400"/>
              <a:t>金庫</a:t>
            </a:r>
          </a:p>
        </p:txBody>
      </p:sp>
      <p:sp>
        <p:nvSpPr>
          <p:cNvPr id="6" name="TextBox 5">
            <a:extLst>
              <a:ext uri="{FF2B5EF4-FFF2-40B4-BE49-F238E27FC236}">
                <a16:creationId xmlns:a16="http://schemas.microsoft.com/office/drawing/2014/main" id="{A864FFC9-7975-C5D3-60B6-725AD9E7978F}"/>
              </a:ext>
            </a:extLst>
          </p:cNvPr>
          <p:cNvSpPr txBox="1"/>
          <p:nvPr/>
        </p:nvSpPr>
        <p:spPr>
          <a:xfrm>
            <a:off x="3558989" y="2364696"/>
            <a:ext cx="829463" cy="307777"/>
          </a:xfrm>
          <a:prstGeom prst="rect">
            <a:avLst/>
          </a:prstGeom>
          <a:solidFill>
            <a:schemeClr val="bg1"/>
          </a:solidFill>
        </p:spPr>
        <p:txBody>
          <a:bodyPr wrap="square" rtlCol="0">
            <a:spAutoFit/>
          </a:bodyPr>
          <a:lstStyle/>
          <a:p>
            <a:r>
              <a:rPr lang="en-US" sz="1400"/>
              <a:t>辦公室</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147853046"/>
              </p:ext>
            </p:extLst>
          </p:nvPr>
        </p:nvGraphicFramePr>
        <p:xfrm>
          <a:off x="83507" y="1736450"/>
          <a:ext cx="8809855" cy="4728722"/>
        </p:xfrm>
        <a:graphic>
          <a:graphicData uri="http://schemas.openxmlformats.org/drawingml/2006/table">
            <a:tbl>
              <a:tblPr firstRow="1" bandRow="1">
                <a:tableStyleId>{5C22544A-7EE6-4342-B048-85BDC9FD1C3A}</a:tableStyleId>
              </a:tblPr>
              <a:tblGrid>
                <a:gridCol w="1725838">
                  <a:extLst>
                    <a:ext uri="{9D8B030D-6E8A-4147-A177-3AD203B41FA5}">
                      <a16:colId xmlns:a16="http://schemas.microsoft.com/office/drawing/2014/main" val="2167205820"/>
                    </a:ext>
                  </a:extLst>
                </a:gridCol>
                <a:gridCol w="1177046">
                  <a:extLst>
                    <a:ext uri="{9D8B030D-6E8A-4147-A177-3AD203B41FA5}">
                      <a16:colId xmlns:a16="http://schemas.microsoft.com/office/drawing/2014/main" val="2565856468"/>
                    </a:ext>
                  </a:extLst>
                </a:gridCol>
                <a:gridCol w="554477">
                  <a:extLst>
                    <a:ext uri="{9D8B030D-6E8A-4147-A177-3AD203B41FA5}">
                      <a16:colId xmlns:a16="http://schemas.microsoft.com/office/drawing/2014/main" val="3900648050"/>
                    </a:ext>
                  </a:extLst>
                </a:gridCol>
                <a:gridCol w="716280">
                  <a:extLst>
                    <a:ext uri="{9D8B030D-6E8A-4147-A177-3AD203B41FA5}">
                      <a16:colId xmlns:a16="http://schemas.microsoft.com/office/drawing/2014/main" val="2122113404"/>
                    </a:ext>
                  </a:extLst>
                </a:gridCol>
                <a:gridCol w="1170886">
                  <a:extLst>
                    <a:ext uri="{9D8B030D-6E8A-4147-A177-3AD203B41FA5}">
                      <a16:colId xmlns:a16="http://schemas.microsoft.com/office/drawing/2014/main" val="905671876"/>
                    </a:ext>
                  </a:extLst>
                </a:gridCol>
                <a:gridCol w="1105387">
                  <a:extLst>
                    <a:ext uri="{9D8B030D-6E8A-4147-A177-3AD203B41FA5}">
                      <a16:colId xmlns:a16="http://schemas.microsoft.com/office/drawing/2014/main" val="3155535811"/>
                    </a:ext>
                  </a:extLst>
                </a:gridCol>
                <a:gridCol w="797668">
                  <a:extLst>
                    <a:ext uri="{9D8B030D-6E8A-4147-A177-3AD203B41FA5}">
                      <a16:colId xmlns:a16="http://schemas.microsoft.com/office/drawing/2014/main" val="2748578960"/>
                    </a:ext>
                  </a:extLst>
                </a:gridCol>
                <a:gridCol w="826851">
                  <a:extLst>
                    <a:ext uri="{9D8B030D-6E8A-4147-A177-3AD203B41FA5}">
                      <a16:colId xmlns:a16="http://schemas.microsoft.com/office/drawing/2014/main" val="2393102404"/>
                    </a:ext>
                  </a:extLst>
                </a:gridCol>
                <a:gridCol w="735422">
                  <a:extLst>
                    <a:ext uri="{9D8B030D-6E8A-4147-A177-3AD203B41FA5}">
                      <a16:colId xmlns:a16="http://schemas.microsoft.com/office/drawing/2014/main" val="3567203134"/>
                    </a:ext>
                  </a:extLst>
                </a:gridCol>
              </a:tblGrid>
              <a:tr h="629832">
                <a:tc>
                  <a:txBody>
                    <a:bodyPr/>
                    <a:lstStyle/>
                    <a:p>
                      <a:endParaRPr lang="en-US" sz="1300">
                        <a:solidFill>
                          <a:schemeClr val="tx1">
                            <a:lumMod val="76000"/>
                            <a:lumOff val="24000"/>
                          </a:schemeClr>
                        </a:solidFill>
                      </a:endParaRPr>
                    </a:p>
                  </a:txBody>
                  <a:tcPr/>
                </a:tc>
                <a:tc>
                  <a:txBody>
                    <a:bodyPr/>
                    <a:lstStyle/>
                    <a:p>
                      <a:r>
                        <a:rPr lang="en-US" sz="1300" dirty="0" err="1">
                          <a:solidFill>
                            <a:schemeClr val="bg1"/>
                          </a:solidFill>
                        </a:rPr>
                        <a:t>入口</a:t>
                      </a:r>
                      <a:r>
                        <a:rPr lang="en-US" sz="1300" dirty="0">
                          <a:solidFill>
                            <a:schemeClr val="bg1"/>
                          </a:solidFill>
                        </a:rPr>
                        <a:t> / </a:t>
                      </a:r>
                      <a:r>
                        <a:rPr lang="en-US" sz="1300" dirty="0" err="1">
                          <a:solidFill>
                            <a:schemeClr val="bg1"/>
                          </a:solidFill>
                        </a:rPr>
                        <a:t>大門</a:t>
                      </a:r>
                      <a:endParaRPr lang="en-US" sz="1300" dirty="0">
                        <a:solidFill>
                          <a:schemeClr val="bg1"/>
                        </a:solidFill>
                      </a:endParaRPr>
                    </a:p>
                  </a:txBody>
                  <a:tcPr/>
                </a:tc>
                <a:tc>
                  <a:txBody>
                    <a:bodyPr/>
                    <a:lstStyle/>
                    <a:p>
                      <a:r>
                        <a:rPr lang="en-US" sz="1300" dirty="0" err="1">
                          <a:solidFill>
                            <a:schemeClr val="bg1"/>
                          </a:solidFill>
                        </a:rPr>
                        <a:t>金庫</a:t>
                      </a:r>
                      <a:endParaRPr lang="en-US" sz="1300" dirty="0">
                        <a:solidFill>
                          <a:schemeClr val="bg1"/>
                        </a:solidFill>
                      </a:endParaRPr>
                    </a:p>
                  </a:txBody>
                  <a:tcPr/>
                </a:tc>
                <a:tc>
                  <a:txBody>
                    <a:bodyPr/>
                    <a:lstStyle/>
                    <a:p>
                      <a:r>
                        <a:rPr lang="en-US" sz="1300" dirty="0" err="1">
                          <a:solidFill>
                            <a:schemeClr val="bg1"/>
                          </a:solidFill>
                        </a:rPr>
                        <a:t>貴賓室</a:t>
                      </a:r>
                      <a:endParaRPr lang="en-US" sz="1300" dirty="0">
                        <a:solidFill>
                          <a:schemeClr val="bg1"/>
                        </a:solidFill>
                      </a:endParaRPr>
                    </a:p>
                  </a:txBody>
                  <a:tcPr/>
                </a:tc>
                <a:tc>
                  <a:txBody>
                    <a:bodyPr/>
                    <a:lstStyle/>
                    <a:p>
                      <a:r>
                        <a:rPr lang="en-US" sz="1300" dirty="0" err="1">
                          <a:solidFill>
                            <a:schemeClr val="bg1"/>
                          </a:solidFill>
                        </a:rPr>
                        <a:t>櫃檯</a:t>
                      </a:r>
                      <a:r>
                        <a:rPr lang="en-US" sz="1300" dirty="0">
                          <a:solidFill>
                            <a:schemeClr val="bg1"/>
                          </a:solidFill>
                        </a:rPr>
                        <a:t> / </a:t>
                      </a:r>
                      <a:r>
                        <a:rPr lang="en-US" sz="1300" dirty="0" err="1">
                          <a:solidFill>
                            <a:schemeClr val="bg1"/>
                          </a:solidFill>
                        </a:rPr>
                        <a:t>座位區</a:t>
                      </a:r>
                      <a:endParaRPr lang="en-US" sz="1300" dirty="0">
                        <a:solidFill>
                          <a:schemeClr val="bg1"/>
                        </a:solidFill>
                      </a:endParaRPr>
                    </a:p>
                  </a:txBody>
                  <a:tcPr/>
                </a:tc>
                <a:tc>
                  <a:txBody>
                    <a:bodyPr/>
                    <a:lstStyle/>
                    <a:p>
                      <a:r>
                        <a:rPr lang="en-US" sz="1400" dirty="0" err="1">
                          <a:solidFill>
                            <a:schemeClr val="bg1"/>
                          </a:solidFill>
                        </a:rPr>
                        <a:t>自動提款機</a:t>
                      </a:r>
                      <a:endParaRPr lang="en-US" sz="1400" dirty="0">
                        <a:solidFill>
                          <a:schemeClr val="bg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err="1">
                          <a:solidFill>
                            <a:schemeClr val="bg1"/>
                          </a:solidFill>
                        </a:rPr>
                        <a:t>控制室</a:t>
                      </a:r>
                      <a:endParaRPr lang="en-US" sz="1300" dirty="0">
                        <a:solidFill>
                          <a:schemeClr val="bg1"/>
                        </a:solidFill>
                      </a:endParaRPr>
                    </a:p>
                    <a:p>
                      <a:endParaRPr lang="en-US" sz="1300" dirty="0">
                        <a:solidFill>
                          <a:schemeClr val="bg1"/>
                        </a:solidFill>
                      </a:endParaRPr>
                    </a:p>
                  </a:txBody>
                  <a:tcPr/>
                </a:tc>
                <a:tc>
                  <a:txBody>
                    <a:bodyPr/>
                    <a:lstStyle/>
                    <a:p>
                      <a:r>
                        <a:rPr lang="en-US" sz="1300" dirty="0" err="1">
                          <a:solidFill>
                            <a:schemeClr val="bg1"/>
                          </a:solidFill>
                        </a:rPr>
                        <a:t>辦公室</a:t>
                      </a:r>
                      <a:endParaRPr lang="en-US" sz="1300" dirty="0">
                        <a:solidFill>
                          <a:schemeClr val="bg1"/>
                        </a:solidFill>
                      </a:endParaRPr>
                    </a:p>
                  </a:txBody>
                  <a:tcPr/>
                </a:tc>
                <a:tc>
                  <a:txBody>
                    <a:bodyPr/>
                    <a:lstStyle/>
                    <a:p>
                      <a:r>
                        <a:rPr lang="en-US" sz="1300" dirty="0" err="1">
                          <a:solidFill>
                            <a:schemeClr val="bg1"/>
                          </a:solidFill>
                        </a:rPr>
                        <a:t>周圍</a:t>
                      </a:r>
                      <a:endParaRPr lang="en-US" sz="1300" dirty="0">
                        <a:solidFill>
                          <a:schemeClr val="bg1"/>
                        </a:solidFill>
                      </a:endParaRPr>
                    </a:p>
                  </a:txBody>
                  <a:tcPr/>
                </a:tc>
                <a:extLst>
                  <a:ext uri="{0D108BD9-81ED-4DB2-BD59-A6C34878D82A}">
                    <a16:rowId xmlns:a16="http://schemas.microsoft.com/office/drawing/2014/main" val="2090737549"/>
                  </a:ext>
                </a:extLst>
              </a:tr>
              <a:tr h="447880">
                <a:tc>
                  <a:txBody>
                    <a:bodyPr/>
                    <a:lstStyle/>
                    <a:p>
                      <a:r>
                        <a:rPr lang="en-US" sz="1300">
                          <a:solidFill>
                            <a:schemeClr val="tx1">
                              <a:lumMod val="76000"/>
                              <a:lumOff val="24000"/>
                            </a:schemeClr>
                          </a:solidFill>
                        </a:rPr>
                        <a:t>未經授權的進入檢測</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03562">
                <a:tc>
                  <a:txBody>
                    <a:bodyPr/>
                    <a:lstStyle/>
                    <a:p>
                      <a:r>
                        <a:rPr lang="en-US" sz="1300">
                          <a:solidFill>
                            <a:schemeClr val="tx1">
                              <a:lumMod val="76000"/>
                              <a:lumOff val="24000"/>
                            </a:schemeClr>
                          </a:solidFill>
                        </a:rPr>
                        <a:t>尾隨檢測</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即時嫌疑人追蹤</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10431295"/>
                  </a:ext>
                </a:extLst>
              </a:tr>
              <a:tr h="403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數位標示</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03562">
                <a:tc>
                  <a:txBody>
                    <a:bodyPr/>
                    <a:lstStyle/>
                    <a:p>
                      <a:r>
                        <a:rPr lang="en-US" sz="1300">
                          <a:solidFill>
                            <a:schemeClr val="tx1">
                              <a:lumMod val="76000"/>
                              <a:lumOff val="24000"/>
                            </a:schemeClr>
                          </a:solidFill>
                        </a:rPr>
                        <a:t>隱秘監控</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3476414838"/>
                  </a:ext>
                </a:extLst>
              </a:tr>
              <a:tr h="403562">
                <a:tc>
                  <a:txBody>
                    <a:bodyPr/>
                    <a:lstStyle/>
                    <a:p>
                      <a:r>
                        <a:rPr lang="en-US" sz="1300">
                          <a:solidFill>
                            <a:schemeClr val="tx1">
                              <a:lumMod val="76000"/>
                              <a:lumOff val="24000"/>
                            </a:schemeClr>
                          </a:solidFill>
                        </a:rPr>
                        <a:t>黑名單人物識別</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53065483"/>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可疑物品檢測</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1261085878"/>
                  </a:ext>
                </a:extLst>
              </a:tr>
              <a:tr h="403562">
                <a:tc>
                  <a:txBody>
                    <a:bodyPr/>
                    <a:lstStyle/>
                    <a:p>
                      <a:pPr lvl="0">
                        <a:buNone/>
                      </a:pPr>
                      <a:r>
                        <a:rPr lang="en-US" sz="1300">
                          <a:solidFill>
                            <a:schemeClr val="tx1">
                              <a:lumMod val="76000"/>
                              <a:lumOff val="24000"/>
                            </a:schemeClr>
                          </a:solidFill>
                        </a:rPr>
                        <a:t>隨時隨地監控</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5929">
                <a:tc>
                  <a:txBody>
                    <a:bodyPr/>
                    <a:lstStyle/>
                    <a:p>
                      <a:pPr lvl="0">
                        <a:buNone/>
                      </a:pPr>
                      <a:r>
                        <a:rPr lang="en-US" sz="1300">
                          <a:solidFill>
                            <a:schemeClr val="tx1">
                              <a:lumMod val="76000"/>
                              <a:lumOff val="24000"/>
                            </a:schemeClr>
                          </a:solidFill>
                        </a:rPr>
                        <a:t>安全保障</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47880">
                <a:tc>
                  <a:txBody>
                    <a:bodyPr/>
                    <a:lstStyle/>
                    <a:p>
                      <a:pPr lvl="0">
                        <a:buNone/>
                      </a:pPr>
                      <a:r>
                        <a:rPr lang="en-US" sz="1300">
                          <a:solidFill>
                            <a:schemeClr val="tx1">
                              <a:lumMod val="76000"/>
                              <a:lumOff val="24000"/>
                            </a:schemeClr>
                          </a:solidFill>
                        </a:rPr>
                        <a:t>車輛進入控制</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pic>
        <p:nvPicPr>
          <p:cNvPr id="2" name="Picture 1">
            <a:extLst>
              <a:ext uri="{FF2B5EF4-FFF2-40B4-BE49-F238E27FC236}">
                <a16:creationId xmlns:a16="http://schemas.microsoft.com/office/drawing/2014/main" id="{CE24CC2A-0199-DA16-B376-374C120C71FD}"/>
              </a:ext>
            </a:extLst>
          </p:cNvPr>
          <p:cNvPicPr>
            <a:picLocks noChangeAspect="1"/>
          </p:cNvPicPr>
          <p:nvPr/>
        </p:nvPicPr>
        <p:blipFill>
          <a:blip r:embed="rId3" cstate="print">
            <a:extLst>
              <a:ext uri="{28A0092B-C50C-407E-A947-70E740481C1C}">
                <a14:useLocalDpi xmlns:a14="http://schemas.microsoft.com/office/drawing/2010/main" val="0"/>
              </a:ext>
            </a:extLst>
          </a:blip>
          <a:srcRect t="1968" b="1968"/>
          <a:stretch/>
        </p:blipFill>
        <p:spPr>
          <a:xfrm>
            <a:off x="341088" y="2190067"/>
            <a:ext cx="1516896" cy="1051411"/>
          </a:xfrm>
          <a:prstGeom prst="rect">
            <a:avLst/>
          </a:prstGeom>
        </p:spPr>
      </p:pic>
      <p:pic>
        <p:nvPicPr>
          <p:cNvPr id="4" name="Picture 3">
            <a:extLst>
              <a:ext uri="{FF2B5EF4-FFF2-40B4-BE49-F238E27FC236}">
                <a16:creationId xmlns:a16="http://schemas.microsoft.com/office/drawing/2014/main" id="{740ACDB8-C592-8378-A08D-CFDE42457E37}"/>
              </a:ext>
            </a:extLst>
          </p:cNvPr>
          <p:cNvPicPr>
            <a:picLocks noChangeAspect="1"/>
          </p:cNvPicPr>
          <p:nvPr/>
        </p:nvPicPr>
        <p:blipFill>
          <a:blip r:embed="rId4" cstate="print">
            <a:extLst>
              <a:ext uri="{28A0092B-C50C-407E-A947-70E740481C1C}">
                <a14:useLocalDpi xmlns:a14="http://schemas.microsoft.com/office/drawing/2010/main" val="0"/>
              </a:ext>
            </a:extLst>
          </a:blip>
          <a:srcRect t="4186" b="4186"/>
          <a:stretch/>
        </p:blipFill>
        <p:spPr>
          <a:xfrm>
            <a:off x="2071363" y="2175684"/>
            <a:ext cx="1516896" cy="1066437"/>
          </a:xfrm>
          <a:prstGeom prst="rect">
            <a:avLst/>
          </a:prstGeom>
        </p:spPr>
      </p:pic>
      <p:pic>
        <p:nvPicPr>
          <p:cNvPr id="11" name="Picture 10">
            <a:extLst>
              <a:ext uri="{FF2B5EF4-FFF2-40B4-BE49-F238E27FC236}">
                <a16:creationId xmlns:a16="http://schemas.microsoft.com/office/drawing/2014/main" id="{4D875509-0788-5F10-75A9-1509ADCB3F93}"/>
              </a:ext>
            </a:extLst>
          </p:cNvPr>
          <p:cNvPicPr>
            <a:picLocks noChangeAspect="1"/>
          </p:cNvPicPr>
          <p:nvPr/>
        </p:nvPicPr>
        <p:blipFill>
          <a:blip r:embed="rId5"/>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6ECFC8FE-52AB-670C-FDAE-A34B22F0ACD8}"/>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未經授權的進入檢測</a:t>
            </a:r>
            <a:endParaRPr lang="en-US" sz="1200" b="1" dirty="0">
              <a:solidFill>
                <a:srgbClr val="535353"/>
              </a:solidFill>
              <a:latin typeface="Open Sans"/>
              <a:ea typeface="Open Sans"/>
              <a:cs typeface="Open Sans"/>
            </a:endParaRP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分析檢測入侵企圖並通知安全人員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F97420D8-492D-4598-C933-7DBBE0CDD138}"/>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尾隨檢測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通過比較檢測到的頭數與呈現的存取憑證數量來檢測限制區域入口的尾隨行為。</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4CF36C4-CB76-BB1A-65B2-C2210CBEC97B}"/>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即時嫌疑人追蹤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通道之間無縫切換來追蹤嫌疑人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pic>
        <p:nvPicPr>
          <p:cNvPr id="7" name="Picture 6">
            <a:extLst>
              <a:ext uri="{FF2B5EF4-FFF2-40B4-BE49-F238E27FC236}">
                <a16:creationId xmlns:a16="http://schemas.microsoft.com/office/drawing/2014/main" id="{DFD6BFE8-9C75-A668-449C-9E2FFC015458}"/>
              </a:ext>
            </a:extLst>
          </p:cNvPr>
          <p:cNvPicPr>
            <a:picLocks noChangeAspect="1"/>
          </p:cNvPicPr>
          <p:nvPr/>
        </p:nvPicPr>
        <p:blipFill>
          <a:blip r:embed="rId6" cstate="print">
            <a:extLst>
              <a:ext uri="{28A0092B-C50C-407E-A947-70E740481C1C}">
                <a14:useLocalDpi xmlns:a14="http://schemas.microsoft.com/office/drawing/2010/main" val="0"/>
              </a:ext>
            </a:extLst>
          </a:blip>
          <a:srcRect t="604" b="604"/>
          <a:stretch/>
        </p:blipFill>
        <p:spPr>
          <a:xfrm>
            <a:off x="5540407" y="2208175"/>
            <a:ext cx="1467331" cy="1021407"/>
          </a:xfrm>
          <a:prstGeom prst="rect">
            <a:avLst/>
          </a:prstGeom>
        </p:spPr>
      </p:pic>
      <p:sp>
        <p:nvSpPr>
          <p:cNvPr id="9" name="TextBox 8">
            <a:extLst>
              <a:ext uri="{FF2B5EF4-FFF2-40B4-BE49-F238E27FC236}">
                <a16:creationId xmlns:a16="http://schemas.microsoft.com/office/drawing/2014/main" id="{F4FB7D47-6132-33D5-1BCE-3C3D59A8CDFF}"/>
              </a:ext>
            </a:extLst>
          </p:cNvPr>
          <p:cNvSpPr txBox="1"/>
          <p:nvPr/>
        </p:nvSpPr>
        <p:spPr>
          <a:xfrm>
            <a:off x="5465293" y="3342650"/>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數位標示</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根據預定的時間表或事件規則，在公共顯示器上顯示預定的數位內容，並自訂佈局。</a:t>
            </a:r>
          </a:p>
        </p:txBody>
      </p:sp>
      <p:pic>
        <p:nvPicPr>
          <p:cNvPr id="17" name="Picture 16">
            <a:extLst>
              <a:ext uri="{FF2B5EF4-FFF2-40B4-BE49-F238E27FC236}">
                <a16:creationId xmlns:a16="http://schemas.microsoft.com/office/drawing/2014/main" id="{3E96D76C-2CE6-66ED-476D-0EF7C0F938B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247325" y="2208175"/>
            <a:ext cx="1530637" cy="1026958"/>
          </a:xfrm>
          <a:prstGeom prst="rect">
            <a:avLst/>
          </a:prstGeom>
        </p:spPr>
      </p:pic>
      <p:sp>
        <p:nvSpPr>
          <p:cNvPr id="19" name="TextBox 18">
            <a:extLst>
              <a:ext uri="{FF2B5EF4-FFF2-40B4-BE49-F238E27FC236}">
                <a16:creationId xmlns:a16="http://schemas.microsoft.com/office/drawing/2014/main" id="{D27BE694-42A3-12AE-59FB-D96C9DE816B0}"/>
              </a:ext>
            </a:extLst>
          </p:cNvPr>
          <p:cNvSpPr txBox="1"/>
          <p:nvPr/>
        </p:nvSpPr>
        <p:spPr>
          <a:xfrm>
            <a:off x="7181451" y="3332922"/>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隱秘監控</a:t>
            </a:r>
            <a:endParaRPr lang="en-US"/>
          </a:p>
          <a:p>
            <a:endParaRPr lang="en-US" sz="1200">
              <a:solidFill>
                <a:srgbClr val="535353"/>
              </a:solidFill>
              <a:latin typeface="Open Sans"/>
              <a:ea typeface="Open Sans"/>
              <a:cs typeface="Open Sans"/>
            </a:endParaRPr>
          </a:p>
          <a:p>
            <a:r>
              <a:rPr lang="en-US" sz="1200" b="0" i="0">
                <a:solidFill>
                  <a:schemeClr val="tx1">
                    <a:lumMod val="50000"/>
                    <a:lumOff val="50000"/>
                  </a:schemeClr>
                </a:solidFill>
                <a:effectLst/>
                <a:latin typeface="Open Sans" panose="020B0606030504020204" pitchFamily="34" charset="0"/>
              </a:rPr>
              <a:t>在不讓訪客感覺被監控的情況下監控他們。</a:t>
            </a: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pic>
        <p:nvPicPr>
          <p:cNvPr id="2" name="Picture 1">
            <a:hlinkClick r:id="rId3" action="ppaction://hlinksldjump"/>
            <a:extLst>
              <a:ext uri="{FF2B5EF4-FFF2-40B4-BE49-F238E27FC236}">
                <a16:creationId xmlns:a16="http://schemas.microsoft.com/office/drawing/2014/main" id="{0BD13621-5DAC-3626-77CE-3F1B04D4F4CD}"/>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4219B057-4820-56FC-C497-2846BBC9197F}"/>
              </a:ext>
            </a:extLst>
          </p:cNvPr>
          <p:cNvPicPr>
            <a:picLocks noChangeAspect="1"/>
          </p:cNvPicPr>
          <p:nvPr/>
        </p:nvPicPr>
        <p:blipFill>
          <a:blip r:embed="rId5"/>
          <a:srcRect l="730" t="-220" r="-648" b="59088"/>
          <a:stretch/>
        </p:blipFill>
        <p:spPr>
          <a:xfrm>
            <a:off x="3794937" y="2126538"/>
            <a:ext cx="1706916" cy="1209135"/>
          </a:xfrm>
          <a:prstGeom prst="rect">
            <a:avLst/>
          </a:prstGeom>
        </p:spPr>
      </p:pic>
      <p:sp>
        <p:nvSpPr>
          <p:cNvPr id="12" name="TextBox 11">
            <a:extLst>
              <a:ext uri="{FF2B5EF4-FFF2-40B4-BE49-F238E27FC236}">
                <a16:creationId xmlns:a16="http://schemas.microsoft.com/office/drawing/2014/main" id="{00AA2581-9BB5-FF31-12AB-AFD182CFF2C4}"/>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黑名單人物識別</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通過自動識別他們的面孔來識別黑名單上的人員。</a:t>
            </a:r>
          </a:p>
        </p:txBody>
      </p:sp>
      <p:sp>
        <p:nvSpPr>
          <p:cNvPr id="14" name="TextBox 13">
            <a:extLst>
              <a:ext uri="{FF2B5EF4-FFF2-40B4-BE49-F238E27FC236}">
                <a16:creationId xmlns:a16="http://schemas.microsoft.com/office/drawing/2014/main" id="{C75378E0-860D-15A8-2F79-835796AC8851}"/>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在走動的過程中，使用移動設備監控監視攝像頭的視圖，以便即時對事件做出反應。</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BB9A3201-01D3-7BD2-C4A0-59BF446806AC}"/>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監控系統確保人員的安全</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pic>
        <p:nvPicPr>
          <p:cNvPr id="19" name="Picture 18">
            <a:extLst>
              <a:ext uri="{FF2B5EF4-FFF2-40B4-BE49-F238E27FC236}">
                <a16:creationId xmlns:a16="http://schemas.microsoft.com/office/drawing/2014/main" id="{2455C3D4-F602-027B-96EF-4E512ACFFDF0}"/>
              </a:ext>
            </a:extLst>
          </p:cNvPr>
          <p:cNvPicPr>
            <a:picLocks noChangeAspect="1"/>
          </p:cNvPicPr>
          <p:nvPr/>
        </p:nvPicPr>
        <p:blipFill>
          <a:blip r:embed="rId6">
            <a:extLst>
              <a:ext uri="{28A0092B-C50C-407E-A947-70E740481C1C}">
                <a14:useLocalDpi xmlns:a14="http://schemas.microsoft.com/office/drawing/2010/main" val="0"/>
              </a:ext>
            </a:extLst>
          </a:blip>
          <a:srcRect t="2102" b="2102"/>
          <a:stretch/>
        </p:blipFill>
        <p:spPr>
          <a:xfrm>
            <a:off x="256369" y="2207014"/>
            <a:ext cx="1656363" cy="1065382"/>
          </a:xfrm>
          <a:prstGeom prst="rect">
            <a:avLst/>
          </a:prstGeom>
        </p:spPr>
      </p:pic>
      <p:pic>
        <p:nvPicPr>
          <p:cNvPr id="3" name="Picture 2">
            <a:extLst>
              <a:ext uri="{FF2B5EF4-FFF2-40B4-BE49-F238E27FC236}">
                <a16:creationId xmlns:a16="http://schemas.microsoft.com/office/drawing/2014/main" id="{1BA6A2A6-C5BA-BCCF-EEC8-F2B3D629A3DC}"/>
              </a:ext>
            </a:extLst>
          </p:cNvPr>
          <p:cNvPicPr>
            <a:picLocks noChangeAspect="1"/>
          </p:cNvPicPr>
          <p:nvPr/>
        </p:nvPicPr>
        <p:blipFill>
          <a:blip r:embed="rId7"/>
          <a:srcRect l="143" t="-163" r="680" b="49522"/>
          <a:stretch/>
        </p:blipFill>
        <p:spPr>
          <a:xfrm>
            <a:off x="7342166" y="2138436"/>
            <a:ext cx="1605260" cy="1194486"/>
          </a:xfrm>
          <a:prstGeom prst="rect">
            <a:avLst/>
          </a:prstGeom>
        </p:spPr>
      </p:pic>
      <p:sp>
        <p:nvSpPr>
          <p:cNvPr id="5" name="TextBox 4">
            <a:extLst>
              <a:ext uri="{FF2B5EF4-FFF2-40B4-BE49-F238E27FC236}">
                <a16:creationId xmlns:a16="http://schemas.microsoft.com/office/drawing/2014/main" id="{1A9CDC2A-37FB-6AF3-FE73-C98FC4395C16}"/>
              </a:ext>
            </a:extLst>
          </p:cNvPr>
          <p:cNvSpPr txBox="1"/>
          <p:nvPr/>
        </p:nvSpPr>
        <p:spPr>
          <a:xfrm>
            <a:off x="7342504" y="3328220"/>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在閘門的存取控制可以方便地使用ALPR技術進行。</a:t>
            </a:r>
            <a:endParaRPr lang="en-US">
              <a:cs typeface="Calibri"/>
            </a:endParaRPr>
          </a:p>
          <a:p>
            <a:endParaRPr lang="en-US" sz="1200">
              <a:solidFill>
                <a:srgbClr val="535353"/>
              </a:solidFill>
              <a:latin typeface="Open Sans"/>
              <a:ea typeface="Open Sans"/>
              <a:cs typeface="Open Sans"/>
            </a:endParaRPr>
          </a:p>
        </p:txBody>
      </p:sp>
      <p:pic>
        <p:nvPicPr>
          <p:cNvPr id="7" name="Picture 6">
            <a:extLst>
              <a:ext uri="{FF2B5EF4-FFF2-40B4-BE49-F238E27FC236}">
                <a16:creationId xmlns:a16="http://schemas.microsoft.com/office/drawing/2014/main" id="{EC34FEF2-3E11-378D-82B9-4B4B67B15831}"/>
              </a:ext>
            </a:extLst>
          </p:cNvPr>
          <p:cNvPicPr>
            <a:picLocks noChangeAspect="1"/>
          </p:cNvPicPr>
          <p:nvPr/>
        </p:nvPicPr>
        <p:blipFill>
          <a:blip r:embed="rId8"/>
          <a:stretch>
            <a:fillRect/>
          </a:stretch>
        </p:blipFill>
        <p:spPr>
          <a:xfrm>
            <a:off x="2086254" y="2207014"/>
            <a:ext cx="1569878" cy="1079394"/>
          </a:xfrm>
          <a:prstGeom prst="rect">
            <a:avLst/>
          </a:prstGeom>
        </p:spPr>
      </p:pic>
      <p:sp>
        <p:nvSpPr>
          <p:cNvPr id="8" name="TextBox 7">
            <a:extLst>
              <a:ext uri="{FF2B5EF4-FFF2-40B4-BE49-F238E27FC236}">
                <a16:creationId xmlns:a16="http://schemas.microsoft.com/office/drawing/2014/main" id="{4C4FD31C-C9D3-F3F7-277A-D3DE75A1B273}"/>
              </a:ext>
            </a:extLst>
          </p:cNvPr>
          <p:cNvSpPr txBox="1"/>
          <p:nvPr/>
        </p:nvSpPr>
        <p:spPr>
          <a:xfrm>
            <a:off x="1995859"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可疑物品檢測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檢測未被看管的物品，以防止嚴重的安全和安全隱患。</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未經授權的進入檢測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使用存取控制系統和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分析檢測未經授權的訪問嘗試，並通知安全人員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如果沒有監控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a:t>
            </a:r>
            <a:r>
              <a:rPr lang="en-US" sz="1600" b="0" i="0" dirty="0" err="1">
                <a:solidFill>
                  <a:srgbClr val="535353"/>
                </a:solidFill>
                <a:effectLst/>
                <a:latin typeface="Open Sans" panose="020B0606030504020204" pitchFamily="34" charset="0"/>
              </a:rPr>
              <a:t>很難確定進入記錄中顯示的身份是否與訪問者匹配。與監控系統集成的存取控制可以顯著防止由未經授權的訪問所造成的危機和損失</a:t>
            </a:r>
            <a:r>
              <a:rPr lang="en-US" sz="1600" b="0" i="0" dirty="0">
                <a:solidFill>
                  <a:srgbClr val="535353"/>
                </a:solidFill>
                <a:effectLst/>
                <a:latin typeface="Open Sans" panose="020B0606030504020204" pitchFamily="34" charset="0"/>
              </a:rPr>
              <a:t>。</a:t>
            </a:r>
          </a:p>
          <a:p>
            <a:pPr algn="l"/>
            <a:endParaRPr lang="en-US" sz="1600" dirty="0">
              <a:solidFill>
                <a:srgbClr val="535353"/>
              </a:solidFill>
              <a:latin typeface="Open Sans" panose="020B0606030504020204" pitchFamily="34" charset="0"/>
            </a:endParaRPr>
          </a:p>
          <a:p>
            <a:pPr algn="l"/>
            <a:r>
              <a:rPr lang="en-US" sz="1600" b="0" i="0" dirty="0" err="1">
                <a:solidFill>
                  <a:srgbClr val="535353"/>
                </a:solidFill>
                <a:effectLst/>
                <a:latin typeface="Open Sans" panose="020B0606030504020204" pitchFamily="34" charset="0"/>
              </a:rPr>
              <a:t>這是基於ACTi的門禁系統中的</a:t>
            </a:r>
            <a:r>
              <a:rPr lang="en-US" sz="1600" b="1" i="0" dirty="0" err="1">
                <a:solidFill>
                  <a:srgbClr val="535353"/>
                </a:solidFill>
                <a:effectLst/>
                <a:latin typeface="Open Sans" panose="020B0606030504020204" pitchFamily="34" charset="0"/>
              </a:rPr>
              <a:t>面部</a:t>
            </a:r>
            <a:r>
              <a:rPr lang="en-US" sz="1600" b="1" dirty="0" err="1">
                <a:solidFill>
                  <a:srgbClr val="535353"/>
                </a:solidFill>
                <a:latin typeface="Open Sans" panose="020B0606030504020204" pitchFamily="34" charset="0"/>
              </a:rPr>
              <a:t>識別</a:t>
            </a:r>
            <a:r>
              <a:rPr lang="en-US" sz="1600" b="0" i="0" dirty="0" err="1">
                <a:solidFill>
                  <a:srgbClr val="535353"/>
                </a:solidFill>
                <a:effectLst/>
                <a:latin typeface="Open Sans" panose="020B0606030504020204" pitchFamily="34" charset="0"/>
              </a:rPr>
              <a:t>分析</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58646" y="1680361"/>
            <a:ext cx="3131719" cy="2259650"/>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通過比較檢測到的頭數與呈現的存取憑證數量來檢測限制區域入口的尾隨行為。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每當刷卡時，系統將計算實際進入的次數。當不匹配時，系統將觸發警報。這可以防止尾隨和搭便車。</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人數統計</a:t>
            </a:r>
            <a:r>
              <a:rPr lang="en-US" sz="1600" b="0" i="0">
                <a:solidFill>
                  <a:srgbClr val="535353"/>
                </a:solidFill>
                <a:effectLst/>
                <a:latin typeface="Open Sans" panose="020B0606030504020204" pitchFamily="34" charset="0"/>
              </a:rPr>
              <a:t>分析和</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技術。</a:t>
            </a:r>
            <a:r>
              <a:rPr lang="en-US" sz="1600" b="0" i="0">
                <a:solidFill>
                  <a:schemeClr val="tx2">
                    <a:lumMod val="60000"/>
                    <a:lumOff val="40000"/>
                  </a:schemeClr>
                </a:solidFill>
                <a:effectLst/>
                <a:latin typeface="Open Sans" panose="020B0606030504020204" pitchFamily="34" charset="0"/>
                <a:hlinkClick r:id="" action="ppaction://noaction"/>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78896" y="1725329"/>
            <a:ext cx="2909053" cy="2232022"/>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即時嫌疑人追蹤</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通道之間無縫切換來追蹤嫌疑人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透過</a:t>
            </a:r>
            <a:r>
              <a:rPr lang="zh-TW" altLang="en-US" sz="1600" dirty="0">
                <a:solidFill>
                  <a:schemeClr val="tx1">
                    <a:lumMod val="50000"/>
                    <a:lumOff val="50000"/>
                  </a:schemeClr>
                </a:solidFill>
                <a:latin typeface="Open Sans" panose="020B0606030504020204" pitchFamily="34" charset="0"/>
              </a:rPr>
              <a:t>影像</a:t>
            </a:r>
            <a:r>
              <a:rPr lang="en-US" sz="1600" dirty="0">
                <a:solidFill>
                  <a:schemeClr val="tx1">
                    <a:lumMod val="50000"/>
                    <a:lumOff val="50000"/>
                  </a:schemeClr>
                </a:solidFill>
                <a:latin typeface="Open Sans" panose="020B0606030504020204" pitchFamily="34" charset="0"/>
              </a:rPr>
              <a:t>管理系統介面追蹤嫌疑人，使用一鍵切換視圖的便利功能，打開嫌疑人移動方向的下一個區域視圖。此方法適用於實時視圖和回放。通過這種方法，可以立即找出嫌疑人的去向，並派遣警員立即處理情況。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這是基於ACTi的獨特</a:t>
            </a:r>
            <a:r>
              <a:rPr lang="en-US" sz="1600" b="1" i="0">
                <a:solidFill>
                  <a:srgbClr val="535353"/>
                </a:solidFill>
                <a:effectLst/>
                <a:latin typeface="Open Sans" panose="020B0606030504020204" pitchFamily="34" charset="0"/>
              </a:rPr>
              <a:t>視覺追蹤</a:t>
            </a:r>
            <a:r>
              <a:rPr lang="en-US" sz="1600" b="0" i="0">
                <a:solidFill>
                  <a:srgbClr val="535353"/>
                </a:solidFill>
                <a:effectLst/>
                <a:latin typeface="Open Sans" panose="020B0606030504020204" pitchFamily="34" charset="0"/>
              </a:rPr>
              <a:t>功能，適用於</a:t>
            </a:r>
            <a:r>
              <a:rPr lang="en-US" sz="1600" b="1" i="0">
                <a:solidFill>
                  <a:srgbClr val="535353"/>
                </a:solidFill>
                <a:effectLst/>
                <a:latin typeface="Open Sans" panose="020B0606030504020204" pitchFamily="34" charset="0"/>
              </a:rPr>
              <a:t>NVR 3和CMS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數位標示</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145012"/>
            <a:ext cx="5167144" cy="830997"/>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ACTi提供端到端的解決方案，以實現有效且即時的通信。數位標牌能夠顯示各種內容，例如預錄</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a:solidFill>
                  <a:schemeClr val="tx1">
                    <a:lumMod val="50000"/>
                    <a:lumOff val="50000"/>
                  </a:schemeClr>
                </a:solidFill>
                <a:effectLst/>
                <a:latin typeface="Open Sans" panose="020B0606030504020204" pitchFamily="34" charset="0"/>
              </a:rPr>
              <a:t>、</a:t>
            </a:r>
            <a:r>
              <a:rPr lang="en-US" sz="1600" b="0" i="0" dirty="0" err="1">
                <a:solidFill>
                  <a:schemeClr val="tx1">
                    <a:lumMod val="50000"/>
                    <a:lumOff val="50000"/>
                  </a:schemeClr>
                </a:solidFill>
                <a:effectLst/>
                <a:latin typeface="Open Sans" panose="020B0606030504020204" pitchFamily="34" charset="0"/>
              </a:rPr>
              <a:t>實時</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流、圖像、文本和具有自定義佈局的網頁</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9338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數位標牌可以用作：</a:t>
            </a:r>
          </a:p>
          <a:p>
            <a:pPr marL="342900" indent="-342900" algn="l">
              <a:buAutoNum type="arabicPeriod"/>
            </a:pPr>
            <a:r>
              <a:rPr lang="en-US" sz="1600">
                <a:solidFill>
                  <a:schemeClr val="tx1">
                    <a:lumMod val="50000"/>
                    <a:lumOff val="50000"/>
                  </a:schemeClr>
                </a:solidFill>
                <a:latin typeface="Open Sans" panose="020B0606030504020204" pitchFamily="34" charset="0"/>
              </a:rPr>
              <a:t>一般廣告</a:t>
            </a:r>
          </a:p>
          <a:p>
            <a:pPr marL="342900" indent="-342900" algn="l">
              <a:buAutoNum type="arabicPeriod"/>
            </a:pPr>
            <a:r>
              <a:rPr lang="en-US" sz="1600">
                <a:solidFill>
                  <a:schemeClr val="tx1">
                    <a:lumMod val="50000"/>
                    <a:lumOff val="50000"/>
                  </a:schemeClr>
                </a:solidFill>
                <a:latin typeface="Open Sans" panose="020B0606030504020204" pitchFamily="34" charset="0"/>
              </a:rPr>
              <a:t>通知、提醒、指示</a:t>
            </a:r>
          </a:p>
          <a:p>
            <a:pPr marL="342900" indent="-342900" algn="l">
              <a:buAutoNum type="arabicPeriod"/>
            </a:pPr>
            <a:r>
              <a:rPr lang="en-US" sz="1600">
                <a:solidFill>
                  <a:schemeClr val="tx1">
                    <a:lumMod val="50000"/>
                    <a:lumOff val="50000"/>
                  </a:schemeClr>
                </a:solidFill>
                <a:latin typeface="Open Sans" panose="020B0606030504020204" pitchFamily="34" charset="0"/>
              </a:rPr>
              <a:t>監控監視、詐騙預防</a:t>
            </a:r>
          </a:p>
        </p:txBody>
      </p:sp>
      <p:sp>
        <p:nvSpPr>
          <p:cNvPr id="2" name="TextBox 1">
            <a:extLst>
              <a:ext uri="{FF2B5EF4-FFF2-40B4-BE49-F238E27FC236}">
                <a16:creationId xmlns:a16="http://schemas.microsoft.com/office/drawing/2014/main" id="{7FDBAC82-1375-FEDA-303C-F3357C49D712}"/>
              </a:ext>
            </a:extLst>
          </p:cNvPr>
          <p:cNvSpPr txBox="1"/>
          <p:nvPr/>
        </p:nvSpPr>
        <p:spPr>
          <a:xfrm>
            <a:off x="199056" y="4552672"/>
            <a:ext cx="8855846" cy="1077218"/>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對於一般廣告、通知、提醒、指示，使用</a:t>
            </a:r>
            <a:r>
              <a:rPr lang="en-US" sz="1600" b="1">
                <a:solidFill>
                  <a:schemeClr val="tx1">
                    <a:lumMod val="50000"/>
                    <a:lumOff val="50000"/>
                  </a:schemeClr>
                </a:solidFill>
                <a:latin typeface="Open Sans" panose="020B0606030504020204" pitchFamily="34" charset="0"/>
              </a:rPr>
              <a:t>雲端數位標牌</a:t>
            </a:r>
            <a:r>
              <a:rPr lang="en-US" sz="1600">
                <a:solidFill>
                  <a:schemeClr val="tx1">
                    <a:lumMod val="50000"/>
                    <a:lumOff val="50000"/>
                  </a:schemeClr>
                </a:solidFill>
                <a:latin typeface="Open Sans" panose="020B0606030504020204" pitchFamily="34" charset="0"/>
              </a:rPr>
              <a:t>。對於防盜，使用</a:t>
            </a:r>
            <a:r>
              <a:rPr lang="en-US" sz="1600" b="1">
                <a:solidFill>
                  <a:schemeClr val="tx1">
                    <a:lumMod val="50000"/>
                    <a:lumOff val="50000"/>
                  </a:schemeClr>
                </a:solidFill>
                <a:latin typeface="Open Sans" panose="020B0606030504020204" pitchFamily="34" charset="0"/>
              </a:rPr>
              <a:t>ECD系列解碼器</a:t>
            </a:r>
            <a:r>
              <a:rPr lang="en-US" sz="1600">
                <a:solidFill>
                  <a:schemeClr val="tx1">
                    <a:lumMod val="50000"/>
                    <a:lumOff val="50000"/>
                  </a:schemeClr>
                </a:solidFill>
                <a:latin typeface="Open Sans" panose="020B0606030504020204" pitchFamily="34" charset="0"/>
              </a:rPr>
              <a:t>以及ACTi的VMS解決方案。</a:t>
            </a:r>
            <a:endParaRPr lang="en-US" sz="1600" b="0" i="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92355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485701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657859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9" cstate="print">
            <a:extLst>
              <a:ext uri="{28A0092B-C50C-407E-A947-70E740481C1C}">
                <a14:useLocalDpi xmlns:a14="http://schemas.microsoft.com/office/drawing/2010/main" val="0"/>
              </a:ext>
            </a:extLst>
          </a:blip>
          <a:srcRect t="4357" b="4357"/>
          <a:stretch/>
        </p:blipFill>
        <p:spPr>
          <a:xfrm>
            <a:off x="347166" y="1711546"/>
            <a:ext cx="2912256" cy="1873179"/>
          </a:xfrm>
          <a:prstGeom prst="rect">
            <a:avLst/>
          </a:prstGeom>
        </p:spPr>
      </p:pic>
      <p:grpSp>
        <p:nvGrpSpPr>
          <p:cNvPr id="17" name="Group 16">
            <a:extLst>
              <a:ext uri="{FF2B5EF4-FFF2-40B4-BE49-F238E27FC236}">
                <a16:creationId xmlns:a16="http://schemas.microsoft.com/office/drawing/2014/main" id="{56B5E169-65A2-1C73-4956-F4C7E694B300}"/>
              </a:ext>
            </a:extLst>
          </p:cNvPr>
          <p:cNvGrpSpPr/>
          <p:nvPr/>
        </p:nvGrpSpPr>
        <p:grpSpPr>
          <a:xfrm>
            <a:off x="71799" y="6027990"/>
            <a:ext cx="1788898" cy="646331"/>
            <a:chOff x="1964222" y="5629890"/>
            <a:chExt cx="1788898" cy="646331"/>
          </a:xfrm>
        </p:grpSpPr>
        <p:sp>
          <p:nvSpPr>
            <p:cNvPr id="15" name="TextBox 14">
              <a:extLst>
                <a:ext uri="{FF2B5EF4-FFF2-40B4-BE49-F238E27FC236}">
                  <a16:creationId xmlns:a16="http://schemas.microsoft.com/office/drawing/2014/main" id="{782ECECC-205E-79BC-EEA8-D5FB26A49388}"/>
                </a:ext>
              </a:extLst>
            </p:cNvPr>
            <p:cNvSpPr txBox="1"/>
            <p:nvPr/>
          </p:nvSpPr>
          <p:spPr>
            <a:xfrm>
              <a:off x="1964222" y="5629890"/>
              <a:ext cx="1788898" cy="646331"/>
            </a:xfrm>
            <a:prstGeom prst="rect">
              <a:avLst/>
            </a:prstGeom>
            <a:solidFill>
              <a:schemeClr val="bg1"/>
            </a:solidFill>
          </p:spPr>
          <p:txBody>
            <a:bodyPr wrap="square" rtlCol="0">
              <a:spAutoFit/>
            </a:bodyPr>
            <a:lstStyle/>
            <a:p>
              <a:r>
                <a:rPr lang="en-US" sz="1200" b="1">
                  <a:solidFill>
                    <a:schemeClr val="bg1">
                      <a:lumMod val="50000"/>
                    </a:schemeClr>
                  </a:solidFill>
                </a:rPr>
                <a:t>雲端數位標牌解決方案</a:t>
              </a:r>
            </a:p>
            <a:p>
              <a:r>
                <a:rPr lang="en-US" sz="1200" b="1">
                  <a:solidFill>
                    <a:schemeClr val="bg1">
                      <a:lumMod val="50000"/>
                    </a:schemeClr>
                  </a:solidFill>
                </a:rPr>
                <a:t>(SF21)</a:t>
              </a:r>
            </a:p>
          </p:txBody>
        </p:sp>
        <p:sp>
          <p:nvSpPr>
            <p:cNvPr id="16" name="TextBox 15">
              <a:extLst>
                <a:ext uri="{FF2B5EF4-FFF2-40B4-BE49-F238E27FC236}">
                  <a16:creationId xmlns:a16="http://schemas.microsoft.com/office/drawing/2014/main" id="{C6F7A6A0-D994-B12A-D2E1-69BC41937FB8}"/>
                </a:ext>
              </a:extLst>
            </p:cNvPr>
            <p:cNvSpPr txBox="1"/>
            <p:nvPr/>
          </p:nvSpPr>
          <p:spPr>
            <a:xfrm>
              <a:off x="3135786" y="5939824"/>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spTree>
    <p:extLst>
      <p:ext uri="{BB962C8B-B14F-4D97-AF65-F5344CB8AC3E}">
        <p14:creationId xmlns:p14="http://schemas.microsoft.com/office/powerpoint/2010/main" val="2649704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隱秘監控</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在不讓訪客感覺被監控的情況下監控他們。</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782043"/>
            <a:ext cx="8681548" cy="584775"/>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ACTi提供隱蔽攝影機以進行不引人注意的監控，並根據安裝位置提供各種偽裝配件。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584775"/>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這是基於</a:t>
            </a:r>
            <a:r>
              <a:rPr lang="en-US" sz="1600" b="1">
                <a:solidFill>
                  <a:schemeClr val="tx1">
                    <a:lumMod val="50000"/>
                    <a:lumOff val="50000"/>
                  </a:schemeClr>
                </a:solidFill>
                <a:latin typeface="Open Sans" panose="020B0606030504020204" pitchFamily="34" charset="0"/>
              </a:rPr>
              <a:t>隱蔽攝影機</a:t>
            </a:r>
            <a:r>
              <a:rPr lang="en-US" sz="1600">
                <a:solidFill>
                  <a:schemeClr val="tx1">
                    <a:lumMod val="50000"/>
                    <a:lumOff val="50000"/>
                  </a:schemeClr>
                </a:solidFill>
                <a:latin typeface="Open Sans" panose="020B0606030504020204" pitchFamily="34" charset="0"/>
              </a:rPr>
              <a:t>，例如</a:t>
            </a:r>
            <a:r>
              <a:rPr lang="en-US" sz="1600" b="0" i="0">
                <a:solidFill>
                  <a:srgbClr val="535353"/>
                </a:solidFill>
                <a:effectLst/>
                <a:latin typeface="Open Sans" panose="020B0606030504020204" pitchFamily="34" charset="0"/>
              </a:rPr>
              <a:t>Q1系列。</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1"/>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3">
            <a:extLst>
              <a:ext uri="{28A0092B-C50C-407E-A947-70E740481C1C}">
                <a14:useLocalDpi xmlns:a14="http://schemas.microsoft.com/office/drawing/2010/main" val="0"/>
              </a:ext>
            </a:extLst>
          </a:blip>
          <a:srcRect t="5345" b="5345"/>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黑名單人物識別</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551531"/>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通過自動識別他們的面孔來識別黑名單上的人員。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銀行可能會有一份潛在風險個體的名單。提前通知黑名單人士的到來有助於員工做好準備。</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人臉識別</a:t>
            </a:r>
            <a:r>
              <a:rPr lang="en-US" sz="1600" i="0">
                <a:solidFill>
                  <a:srgbClr val="535353"/>
                </a:solidFill>
                <a:effectLst/>
                <a:latin typeface="Open Sans" panose="020B0606030504020204" pitchFamily="34" charset="0"/>
              </a:rPr>
              <a:t>支援的監控攝影機。</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25606" y="1786067"/>
            <a:ext cx="304951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未被看管的物品，如包包、盒子、行李或可疑設備，被視為應迅速處理的風險物品。這些物品有時可能會被意外遺忘在那裡。這些物品有時也可能構成惡意威脅。它們可能偽裝成爆炸物或其他危險物質。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零售：應用程序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這是基於</a:t>
            </a:r>
            <a:r>
              <a:rPr lang="en-US" sz="1600" b="1">
                <a:solidFill>
                  <a:schemeClr val="tx1">
                    <a:lumMod val="50000"/>
                    <a:lumOff val="50000"/>
                  </a:schemeClr>
                </a:solidFill>
                <a:latin typeface="Open Sans" panose="020B0606030504020204" pitchFamily="34" charset="0"/>
              </a:rPr>
              <a:t>無人看管物體</a:t>
            </a:r>
            <a:r>
              <a:rPr lang="en-US" sz="1600" b="1" i="0">
                <a:solidFill>
                  <a:schemeClr val="tx1">
                    <a:lumMod val="50000"/>
                    <a:lumOff val="50000"/>
                  </a:schemeClr>
                </a:solidFill>
                <a:effectLst/>
                <a:latin typeface="Open Sans" panose="020B0606030504020204" pitchFamily="34" charset="0"/>
              </a:rPr>
              <a:t>檢測</a:t>
            </a:r>
            <a:r>
              <a:rPr lang="en-US" sz="1600" b="0" i="0">
                <a:solidFill>
                  <a:schemeClr val="tx1">
                    <a:lumMod val="50000"/>
                    <a:lumOff val="50000"/>
                  </a:schemeClr>
                </a:solidFill>
                <a:effectLst/>
                <a:latin typeface="Open Sans" panose="020B0606030504020204" pitchFamily="34" charset="0"/>
              </a:rPr>
              <a:t>分析，內置於ACTi攝像頭中。</a:t>
            </a:r>
            <a:r>
              <a:rPr lang="en-US" sz="1600" b="0" i="0">
                <a:solidFill>
                  <a:schemeClr val="tx2">
                    <a:lumMod val="60000"/>
                    <a:lumOff val="40000"/>
                  </a:schemeClr>
                </a:solidFill>
                <a:effectLst/>
                <a:latin typeface="Open Sans" panose="020B0606030504020204" pitchFamily="34" charset="0"/>
                <a:hlinkClick r:id="rId12" action="ppaction://hlinksldjump"/>
              </a:rPr>
              <a:t>閱讀更多</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通用移動應用程序，設計用於遠程訪問NVR、CMS或攝像頭以進行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回放和管理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功能：實時查看和回放、按事件搜索</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錄像、PTZ控制、Google地圖、啟用數字輸出、從攝像頭的記憶卡回放</a:t>
            </a:r>
            <a:endParaRPr lang="en-US" sz="1600" dirty="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隨時隨地監控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在走動的過程中，使用移動設備監控監控攝像頭的視圖，以便能夠即時回應事件。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ACTi移動客戶端，</a:t>
            </a:r>
            <a:r>
              <a:rPr lang="en-US" sz="1600" b="0" i="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提供監控解決方案，以確保安全，並進行全景和細節監控。通過在商店的中心或角落安裝具有寬視角的攝像頭，可以完美覆蓋整個區域。同時，進入場地的人臉可以被隱蔽安裝在入口高度條上的隱蔽攝像頭捕捉。</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TV牆能夠在不同的顯示器上同時顯示多個視圖。獲得完整的概覽以改善情境意識和運營效率。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監控系統確保人員的安全</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銀行：應用程式</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車輛進入控制</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在閘門的存取控制可以方便地使用ALPR技術進行。</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除了最高安全設施外，大多數地點都可以從自動門控制中受益，而無需門衛隨時在場。只有白名單上的車輛可以進入場地。此外，可以設置黑名單，當黑名單上的車輛出現時，立即提醒保安人員。</a:t>
            </a: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ALPR</a:t>
            </a:r>
            <a:r>
              <a:rPr lang="en-US" sz="1600" b="0" i="0">
                <a:solidFill>
                  <a:srgbClr val="535353"/>
                </a:solidFill>
                <a:effectLst/>
                <a:latin typeface="Open Sans" panose="020B0606030504020204" pitchFamily="34" charset="0"/>
              </a:rPr>
              <a:t>分析，內建於ACTi攝影機中。</a:t>
            </a:r>
            <a:r>
              <a:rPr lang="en-US" sz="1600" b="0" i="0">
                <a:solidFill>
                  <a:schemeClr val="tx2">
                    <a:lumMod val="60000"/>
                    <a:lumOff val="40000"/>
                  </a:schemeClr>
                </a:solidFill>
                <a:effectLst/>
                <a:latin typeface="Open Sans" panose="020B0606030504020204" pitchFamily="34" charset="0"/>
                <a:hlinkClick r:id="rId4" action="ppaction://hlinksldjump"/>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5712222"/>
              </p:ext>
            </p:extLst>
          </p:nvPr>
        </p:nvGraphicFramePr>
        <p:xfrm>
          <a:off x="83507" y="1602753"/>
          <a:ext cx="8939881" cy="5233336"/>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5045">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入口 / 大門</a:t>
                      </a:r>
                    </a:p>
                  </a:txBody>
                  <a:tcPr/>
                </a:tc>
                <a:tc>
                  <a:txBody>
                    <a:bodyPr/>
                    <a:lstStyle/>
                    <a:p>
                      <a:r>
                        <a:rPr lang="en-US" sz="1300">
                          <a:solidFill>
                            <a:schemeClr val="bg1"/>
                          </a:solidFill>
                        </a:rPr>
                        <a:t>金庫</a:t>
                      </a:r>
                    </a:p>
                  </a:txBody>
                  <a:tcPr/>
                </a:tc>
                <a:tc>
                  <a:txBody>
                    <a:bodyPr/>
                    <a:lstStyle/>
                    <a:p>
                      <a:r>
                        <a:rPr lang="en-US" sz="1300">
                          <a:solidFill>
                            <a:schemeClr val="bg1"/>
                          </a:solidFill>
                        </a:rPr>
                        <a:t>貴賓室</a:t>
                      </a:r>
                    </a:p>
                  </a:txBody>
                  <a:tcPr/>
                </a:tc>
                <a:tc>
                  <a:txBody>
                    <a:bodyPr/>
                    <a:lstStyle/>
                    <a:p>
                      <a:r>
                        <a:rPr lang="en-US" sz="1300">
                          <a:solidFill>
                            <a:schemeClr val="bg1"/>
                          </a:solidFill>
                        </a:rPr>
                        <a:t>櫃檯 / 座位區</a:t>
                      </a:r>
                    </a:p>
                  </a:txBody>
                  <a:tcPr/>
                </a:tc>
                <a:tc>
                  <a:txBody>
                    <a:bodyPr/>
                    <a:lstStyle/>
                    <a:p>
                      <a:r>
                        <a:rPr lang="en-US" sz="700">
                          <a:solidFill>
                            <a:schemeClr val="bg1"/>
                          </a:solidFill>
                        </a:rPr>
                        <a:t>自動提款機</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bg1"/>
                          </a:solidFill>
                        </a:rPr>
                        <a:t>控制室</a:t>
                      </a:r>
                    </a:p>
                  </a:txBody>
                  <a:tcPr/>
                </a:tc>
                <a:tc>
                  <a:txBody>
                    <a:bodyPr/>
                    <a:lstStyle/>
                    <a:p>
                      <a:r>
                        <a:rPr lang="en-US" sz="1300">
                          <a:solidFill>
                            <a:schemeClr val="bg1"/>
                          </a:solidFill>
                        </a:rPr>
                        <a:t>辦公室</a:t>
                      </a:r>
                    </a:p>
                  </a:txBody>
                  <a:tcPr/>
                </a:tc>
                <a:tc>
                  <a:txBody>
                    <a:bodyPr/>
                    <a:lstStyle/>
                    <a:p>
                      <a:r>
                        <a:rPr lang="en-US" sz="1300">
                          <a:solidFill>
                            <a:schemeClr val="bg1"/>
                          </a:solidFill>
                        </a:rPr>
                        <a:t>周圍</a:t>
                      </a:r>
                    </a:p>
                  </a:txBody>
                  <a:tcPr/>
                </a:tc>
                <a:extLst>
                  <a:ext uri="{0D108BD9-81ED-4DB2-BD59-A6C34878D82A}">
                    <a16:rowId xmlns:a16="http://schemas.microsoft.com/office/drawing/2014/main" val="2090737549"/>
                  </a:ext>
                </a:extLst>
              </a:tr>
              <a:tr h="444476">
                <a:tc>
                  <a:txBody>
                    <a:bodyPr/>
                    <a:lstStyle/>
                    <a:p>
                      <a:r>
                        <a:rPr lang="en-US" sz="1300">
                          <a:solidFill>
                            <a:schemeClr val="tx1">
                              <a:lumMod val="76000"/>
                              <a:lumOff val="24000"/>
                            </a:schemeClr>
                          </a:solidFill>
                        </a:rPr>
                        <a:t>熱成像攝影機（</a:t>
                      </a:r>
                      <a:r>
                        <a:rPr lang="en-US" sz="1300">
                          <a:solidFill>
                            <a:schemeClr val="tx1">
                              <a:lumMod val="76000"/>
                              <a:lumOff val="24000"/>
                            </a:schemeClr>
                          </a:solidFill>
                          <a:hlinkClick r:id="rId3"/>
                        </a:rPr>
                        <a:t>VMGB-370</a:t>
                      </a:r>
                      <a:r>
                        <a:rPr lang="en-US" sz="1300">
                          <a:solidFill>
                            <a:schemeClr val="tx1">
                              <a:lumMod val="76000"/>
                              <a:lumOff val="24000"/>
                            </a:schemeClr>
                          </a:solidFill>
                        </a:rPr>
                        <a:t>，</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44476">
                <a:tc>
                  <a:txBody>
                    <a:bodyPr/>
                    <a:lstStyle/>
                    <a:p>
                      <a:r>
                        <a:rPr lang="en-US" sz="1300">
                          <a:solidFill>
                            <a:schemeClr val="tx1">
                              <a:lumMod val="76000"/>
                              <a:lumOff val="24000"/>
                            </a:schemeClr>
                          </a:solidFill>
                        </a:rPr>
                        <a:t>隱蔽攝影機（</a:t>
                      </a:r>
                      <a:r>
                        <a:rPr lang="en-US" sz="1300">
                          <a:solidFill>
                            <a:schemeClr val="tx1">
                              <a:lumMod val="76000"/>
                              <a:lumOff val="24000"/>
                            </a:schemeClr>
                          </a:solidFill>
                          <a:hlinkClick r:id="rId5"/>
                        </a:rPr>
                        <a:t>Q1系列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44476">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625045">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存取控制門站（</a:t>
                      </a:r>
                      <a:r>
                        <a:rPr lang="en-US" sz="1300">
                          <a:solidFill>
                            <a:schemeClr val="tx1">
                              <a:lumMod val="76000"/>
                              <a:lumOff val="24000"/>
                            </a:schemeClr>
                          </a:solidFill>
                          <a:hlinkClick r:id="rId7"/>
                        </a:rPr>
                        <a:t>R1-R7系列讀取器/控制器</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625045">
                <a:tc>
                  <a:txBody>
                    <a:bodyPr/>
                    <a:lstStyle/>
                    <a:p>
                      <a:r>
                        <a:rPr lang="en-US" sz="1300">
                          <a:solidFill>
                            <a:schemeClr val="tx1">
                              <a:lumMod val="76000"/>
                              <a:lumOff val="24000"/>
                            </a:schemeClr>
                          </a:solidFill>
                        </a:rPr>
                        <a:t>防尾隨人數計數器（</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44476">
                <a:tc>
                  <a:txBody>
                    <a:bodyPr/>
                    <a:lstStyle/>
                    <a:p>
                      <a:r>
                        <a:rPr lang="en-US" sz="1300">
                          <a:solidFill>
                            <a:schemeClr val="tx1">
                              <a:lumMod val="76000"/>
                              <a:lumOff val="24000"/>
                            </a:schemeClr>
                          </a:solidFill>
                        </a:rPr>
                        <a:t>一般監控子彈攝影機（</a:t>
                      </a:r>
                      <a:r>
                        <a:rPr lang="en-US" sz="1300">
                          <a:solidFill>
                            <a:schemeClr val="tx1">
                              <a:lumMod val="76000"/>
                              <a:lumOff val="24000"/>
                            </a:schemeClr>
                          </a:solidFill>
                          <a:hlinkClick r:id="rId9"/>
                        </a:rPr>
                        <a:t>3xx，4xx系列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625045">
                <a:tc>
                  <a:txBody>
                    <a:bodyPr/>
                    <a:lstStyle/>
                    <a:p>
                      <a:r>
                        <a:rPr lang="en-US" sz="1300">
                          <a:solidFill>
                            <a:schemeClr val="tx1">
                              <a:lumMod val="76000"/>
                              <a:lumOff val="24000"/>
                            </a:schemeClr>
                          </a:solidFill>
                        </a:rPr>
                        <a:t>一般監控圓頂（</a:t>
                      </a:r>
                      <a:r>
                        <a:rPr lang="en-US" sz="1300">
                          <a:solidFill>
                            <a:schemeClr val="tx1">
                              <a:lumMod val="76000"/>
                              <a:lumOff val="24000"/>
                            </a:schemeClr>
                          </a:solidFill>
                          <a:hlinkClick r:id="rId10"/>
                        </a:rPr>
                        <a:t>91x、7xx、8xx系列</a:t>
                      </a:r>
                      <a:r>
                        <a:rPr lang="en-US" sz="130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539416">
                <a:tc>
                  <a:txBody>
                    <a:bodyPr/>
                    <a:lstStyle/>
                    <a:p>
                      <a:r>
                        <a:rPr lang="en-US" sz="1300">
                          <a:solidFill>
                            <a:schemeClr val="tx1">
                              <a:lumMod val="76000"/>
                              <a:lumOff val="24000"/>
                            </a:schemeClr>
                          </a:solidFill>
                        </a:rPr>
                        <a:t>監控PTZ（</a:t>
                      </a:r>
                      <a:r>
                        <a:rPr lang="en-US" sz="1300">
                          <a:solidFill>
                            <a:schemeClr val="tx1">
                              <a:lumMod val="76000"/>
                              <a:lumOff val="24000"/>
                            </a:schemeClr>
                          </a:solidFill>
                          <a:hlinkClick r:id="rId11"/>
                        </a:rPr>
                        <a:t>95x/96x/97x系列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322971614"/>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83631907"/>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NVR（NVR 3）</a:t>
                      </a:r>
                    </a:p>
                  </a:txBody>
                  <a:tcPr/>
                </a:tc>
                <a:tc>
                  <a:txBody>
                    <a:bodyPr/>
                    <a:lstStyle/>
                    <a:p>
                      <a:r>
                        <a:rPr lang="en-US" sz="1300">
                          <a:solidFill>
                            <a:schemeClr val="bg1"/>
                          </a:solidFill>
                        </a:rPr>
                        <a:t>存取控制智慧伺服器</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熱成像攝影機（</a:t>
                      </a:r>
                      <a:r>
                        <a:rPr lang="en-US" sz="1300">
                          <a:solidFill>
                            <a:schemeClr val="tx1">
                              <a:lumMod val="76000"/>
                              <a:lumOff val="24000"/>
                            </a:schemeClr>
                          </a:solidFill>
                          <a:hlinkClick r:id="rId3"/>
                        </a:rPr>
                        <a:t>VMGB-370</a:t>
                      </a:r>
                      <a:r>
                        <a:rPr lang="en-US" sz="1300">
                          <a:solidFill>
                            <a:schemeClr val="tx1">
                              <a:lumMod val="76000"/>
                              <a:lumOff val="24000"/>
                            </a:schemeClr>
                          </a:solidFill>
                        </a:rPr>
                        <a:t>，</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隱蔽攝影機（</a:t>
                      </a:r>
                      <a:r>
                        <a:rPr lang="en-US" sz="1300">
                          <a:solidFill>
                            <a:schemeClr val="tx1">
                              <a:lumMod val="76000"/>
                              <a:lumOff val="24000"/>
                            </a:schemeClr>
                          </a:solidFill>
                          <a:hlinkClick r:id="rId5"/>
                        </a:rPr>
                        <a:t>Q1系列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存取控制門站（</a:t>
                      </a:r>
                      <a:r>
                        <a:rPr lang="en-US" sz="1300">
                          <a:solidFill>
                            <a:schemeClr val="tx1">
                              <a:lumMod val="76000"/>
                              <a:lumOff val="24000"/>
                            </a:schemeClr>
                          </a:solidFill>
                          <a:hlinkClick r:id="rId7"/>
                        </a:rPr>
                        <a:t>R1-R7系列讀取器/控制器</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防尾隨人數計數器（</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一般監控子彈攝影機（</a:t>
                      </a:r>
                      <a:r>
                        <a:rPr lang="en-US" sz="1300">
                          <a:solidFill>
                            <a:schemeClr val="tx1">
                              <a:lumMod val="76000"/>
                              <a:lumOff val="24000"/>
                            </a:schemeClr>
                          </a:solidFill>
                          <a:hlinkClick r:id="rId9"/>
                        </a:rPr>
                        <a:t>3xx，4xx系列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一般監控圓頂（</a:t>
                      </a:r>
                      <a:r>
                        <a:rPr lang="en-US" sz="1300">
                          <a:solidFill>
                            <a:schemeClr val="tx1">
                              <a:lumMod val="76000"/>
                              <a:lumOff val="24000"/>
                            </a:schemeClr>
                          </a:solidFill>
                          <a:hlinkClick r:id="rId10"/>
                        </a:rPr>
                        <a:t>91x、7xx、8xx系列</a:t>
                      </a:r>
                      <a:r>
                        <a:rPr lang="en-US" sz="130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a:solidFill>
                            <a:schemeClr val="tx1">
                              <a:lumMod val="76000"/>
                              <a:lumOff val="24000"/>
                            </a:schemeClr>
                          </a:solidFill>
                        </a:rPr>
                        <a:t>監控PTZ（</a:t>
                      </a:r>
                      <a:r>
                        <a:rPr lang="en-US" sz="1300">
                          <a:solidFill>
                            <a:schemeClr val="tx1">
                              <a:lumMod val="76000"/>
                              <a:lumOff val="24000"/>
                            </a:schemeClr>
                          </a:solidFill>
                          <a:hlinkClick r:id="rId11"/>
                        </a:rPr>
                        <a:t>95x/96x/97x系列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838231932"/>
                  </a:ext>
                </a:extLst>
              </a:tr>
            </a:tbl>
          </a:graphicData>
        </a:graphic>
      </p:graphicFrame>
      <p:sp>
        <p:nvSpPr>
          <p:cNvPr id="3" name="TextBox 2">
            <a:extLst>
              <a:ext uri="{FF2B5EF4-FFF2-40B4-BE49-F238E27FC236}">
                <a16:creationId xmlns:a16="http://schemas.microsoft.com/office/drawing/2014/main" id="{0306D5D7-A1ED-4BCC-18A3-881F9D100384}"/>
              </a:ext>
            </a:extLst>
          </p:cNvPr>
          <p:cNvSpPr txBox="1"/>
          <p:nvPr/>
        </p:nvSpPr>
        <p:spPr>
          <a:xfrm>
            <a:off x="463751" y="6293796"/>
            <a:ext cx="4468171" cy="307777"/>
          </a:xfrm>
          <a:prstGeom prst="rect">
            <a:avLst/>
          </a:prstGeom>
          <a:noFill/>
        </p:spPr>
        <p:txBody>
          <a:bodyPr wrap="square" rtlCol="0">
            <a:spAutoFit/>
          </a:bodyPr>
          <a:lstStyle/>
          <a:p>
            <a:r>
              <a:rPr lang="en-US" sz="1400"/>
              <a:t>PTZ控制可透過NVR介面使用。</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功能</a:t>
                      </a:r>
                    </a:p>
                  </a:txBody>
                  <a:tcPr>
                    <a:solidFill>
                      <a:schemeClr val="bg1">
                        <a:lumMod val="95000"/>
                      </a:schemeClr>
                    </a:solidFill>
                  </a:tcPr>
                </a:tc>
                <a:tc>
                  <a:txBody>
                    <a:bodyPr/>
                    <a:lstStyle/>
                    <a:p>
                      <a:r>
                        <a:rPr lang="en-US" sz="1400" b="1"/>
                        <a:t>NVR 3商業版</a:t>
                      </a:r>
                    </a:p>
                  </a:txBody>
                  <a:tcPr>
                    <a:solidFill>
                      <a:schemeClr val="bg1">
                        <a:lumMod val="95000"/>
                      </a:schemeClr>
                    </a:solidFill>
                  </a:tcPr>
                </a:tc>
                <a:tc>
                  <a:txBody>
                    <a:bodyPr/>
                    <a:lstStyle/>
                    <a:p>
                      <a:r>
                        <a:rPr lang="en-US" sz="1400" b="1"/>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最大通道數</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（獨立NVR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包含免費ACTi攝影機通道</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包含免費3</a:t>
                      </a:r>
                      <a:r>
                        <a:rPr lang="en-US" sz="1400" baseline="30000"/>
                        <a:t>rd</a:t>
                      </a:r>
                      <a:r>
                        <a:rPr lang="en-US" sz="1400"/>
                        <a:t>方攝影機通道</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80548930"/>
                  </a:ext>
                </a:extLst>
              </a:tr>
              <a:tr h="273647">
                <a:tc>
                  <a:txBody>
                    <a:bodyPr/>
                    <a:lstStyle/>
                    <a:p>
                      <a:r>
                        <a:rPr lang="en-US" sz="1400"/>
                        <a:t>POS、存取控制、網路IO支援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003"/>
                  </a:ext>
                </a:extLst>
              </a:tr>
              <a:tr h="273647">
                <a:tc>
                  <a:txBody>
                    <a:bodyPr/>
                    <a:lstStyle/>
                    <a:p>
                      <a:r>
                        <a:rPr lang="en-US" sz="1000" err="1"/>
                        <a:t>電子地圖</a:t>
                      </a:r>
                      <a:endParaRPr lang="en-US" sz="1400"/>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0004"/>
                  </a:ext>
                </a:extLst>
              </a:tr>
              <a:tr h="273647">
                <a:tc>
                  <a:txBody>
                    <a:bodyPr/>
                    <a:lstStyle/>
                    <a:p>
                      <a:r>
                        <a:rPr lang="en-US" sz="1400"/>
                        <a:t>谷歌地圖</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420238445"/>
                  </a:ext>
                </a:extLst>
              </a:tr>
              <a:tr h="273647">
                <a:tc>
                  <a:txBody>
                    <a:bodyPr/>
                    <a:lstStyle/>
                    <a:p>
                      <a:r>
                        <a:rPr lang="en-US" sz="1400"/>
                        <a:t>顯示器內嵌網站</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3112262903"/>
                  </a:ext>
                </a:extLst>
              </a:tr>
              <a:tr h="273647">
                <a:tc>
                  <a:txBody>
                    <a:bodyPr/>
                    <a:lstStyle/>
                    <a:p>
                      <a:r>
                        <a:rPr lang="en-US" sz="1400"/>
                        <a:t>PTZ控制</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284105931"/>
                  </a:ext>
                </a:extLst>
              </a:tr>
              <a:tr h="273647">
                <a:tc>
                  <a:txBody>
                    <a:bodyPr/>
                    <a:lstStyle/>
                    <a:p>
                      <a:r>
                        <a:rPr lang="en-US" sz="1400"/>
                        <a:t>冗餘支持 (N+1, N-to-N)</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510118436"/>
                  </a:ext>
                </a:extLst>
              </a:tr>
              <a:tr h="273647">
                <a:tc>
                  <a:txBody>
                    <a:bodyPr/>
                    <a:lstStyle/>
                    <a:p>
                      <a:r>
                        <a:rPr lang="en-US" sz="1400"/>
                        <a:t>工作站、網頁客戶端、行動客戶端</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761452278"/>
                  </a:ext>
                </a:extLst>
              </a:tr>
              <a:tr h="273647">
                <a:tc>
                  <a:txBody>
                    <a:bodyPr/>
                    <a:lstStyle/>
                    <a:p>
                      <a:r>
                        <a:rPr lang="en-US" sz="1400"/>
                        <a:t>顯示佈局（最大網格大小）</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err="1"/>
              <a:t>是最著名的ACTi產品之一</a:t>
            </a:r>
            <a:r>
              <a:rPr lang="en-US" sz="1600" dirty="0"/>
              <a:t> – </a:t>
            </a:r>
            <a:r>
              <a:rPr lang="en-US" sz="1600" dirty="0" err="1"/>
              <a:t>它是一個專業且優雅的網絡</a:t>
            </a:r>
            <a:r>
              <a:rPr lang="zh-TW" altLang="en-US" sz="1600" dirty="0"/>
              <a:t>影像</a:t>
            </a:r>
            <a:r>
              <a:rPr lang="en-US" sz="1600" dirty="0" err="1"/>
              <a:t>錄製平臺，擁有廣泛的功能和極其可靠的性能，提供兩個版本（</a:t>
            </a:r>
            <a:r>
              <a:rPr lang="en-US" sz="1600" dirty="0" err="1">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存取控制智慧伺服器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存取控制智慧伺服器 (ACSS) 是一款易於使用的存取控制軟體，用於管理 </a:t>
            </a:r>
            <a:r>
              <a:rPr lang="en-US" sz="1400" b="1"/>
              <a:t>員工和訪客的進出 </a:t>
            </a:r>
            <a:r>
              <a:rPr lang="en-US" sz="1400"/>
              <a:t>通過門和閘門，以及管理 </a:t>
            </a:r>
            <a:r>
              <a:rPr lang="en-US" sz="1400" b="1"/>
              <a:t>員工考勤</a:t>
            </a:r>
            <a:r>
              <a:rPr lang="en-US" sz="1400"/>
              <a:t>。（</a:t>
            </a:r>
            <a:r>
              <a:rPr lang="en-US" sz="1400">
                <a:hlinkClick r:id="rId4"/>
              </a:rPr>
              <a:t>瞭解更多</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存取控制管理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門、閘、鎖、面部識別*、卡片、ALPR*、尾隨*檢測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臨時訪客的登記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臨時場地管理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餐飲訂購管理</a:t>
                      </a:r>
                    </a:p>
                    <a:p>
                      <a:r>
                        <a:rPr kumimoji="0" lang="en-US" sz="1100" b="0" i="0" u="none" strike="noStrike" kern="1200" cap="none" normalizeH="0" baseline="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追蹤客戶何時到達約會</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車輛計數、車輛越線檢測、車輛進入區域檢測、車輛錯誤方向檢測、車輛徘徊檢測、車輛追蹤、停車輛檢測、車牌檢測、自動車牌識別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深度學習是一種人工智慧（AI）中的方法，教導電腦以受人類大腦啟發的方式處理數據。深度學習模型可以識別圖片、文本、聲音及其他數據中的複雜模式，以產生準確的見解和預測。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銀行安裝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支架安裝配接盒，支援 3.25" 到 7.0" 的支柱</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5MP變焦子彈型攝影機，具備日夜模式、自適應紅外線、極端寬動態範圍、SLLS、4.4倍變焦鏡頭，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rPr>
                <a:t>AI攝影機可以同時識別多條車道上的多個車牌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NVR 3支持深度學習AI事件和元數據。當檢測到黑名單中的車輛時，NVR將顯示即時警報。</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NVR伺服器</a:t>
            </a:r>
          </a:p>
          <a:p>
            <a:endParaRPr lang="en-US" sz="1400" b="1"/>
          </a:p>
          <a:p>
            <a:r>
              <a:rPr lang="en-US" sz="1400" b="1"/>
              <a:t>(ACTi NVR 3企業版)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與伺服器基礎的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數百個通道的深度學習分析可以由單一的</a:t>
            </a:r>
            <a:r>
              <a:rPr lang="en-US" dirty="0"/>
              <a:t> VMS </a:t>
            </a:r>
            <a:r>
              <a:rPr lang="en-US" dirty="0" err="1"/>
              <a:t>伺服器管理，僅需使用一般的伺服器硬體配置。伺服器基礎的</a:t>
            </a:r>
            <a:r>
              <a:rPr lang="en-US" dirty="0"/>
              <a:t> AI </a:t>
            </a:r>
            <a:r>
              <a:rPr lang="en-US" dirty="0" err="1"/>
              <a:t>解決方案通道數量有限，並且需要非常昂貴的硬體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 VMS </a:t>
            </a:r>
            <a:r>
              <a:rPr lang="en-US" dirty="0" err="1"/>
              <a:t>不必承擔運行可能消耗伺服器資源至極限的分析時，VMS</a:t>
            </a:r>
            <a:r>
              <a:rPr lang="en-US" dirty="0"/>
              <a:t> 的</a:t>
            </a:r>
            <a:r>
              <a:rPr lang="zh-TW" altLang="en-US" dirty="0"/>
              <a:t>影像</a:t>
            </a:r>
            <a:r>
              <a:rPr lang="en-US" dirty="0" err="1"/>
              <a:t>錄製功能會更安全</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對事件的快速反應</a:t>
            </a:r>
            <a:r>
              <a:rPr lang="en-US" dirty="0"/>
              <a:t> – AI </a:t>
            </a:r>
            <a:r>
              <a:rPr lang="en-US" dirty="0" err="1"/>
              <a:t>攝像頭可以控制附近的</a:t>
            </a:r>
            <a:r>
              <a:rPr lang="en-US" dirty="0"/>
              <a:t> PTZ </a:t>
            </a:r>
            <a:r>
              <a:rPr lang="en-US" dirty="0" err="1"/>
              <a:t>攝像頭以進行即時反應，以獲得更好的場景</a:t>
            </a:r>
            <a:r>
              <a:rPr lang="zh-TW" altLang="en-US" dirty="0"/>
              <a:t>影像</a:t>
            </a:r>
            <a:r>
              <a:rPr lang="en-US" dirty="0" err="1"/>
              <a:t>覆蓋。在</a:t>
            </a:r>
            <a:r>
              <a:rPr lang="en-US" dirty="0"/>
              <a:t> VMS </a:t>
            </a:r>
            <a:r>
              <a:rPr lang="en-US" dirty="0" err="1"/>
              <a:t>端處理的分析將過於緩慢，無法進行適當的反應</a:t>
            </a:r>
            <a:r>
              <a:rPr lang="en-US" dirty="0"/>
              <a:t>。</a:t>
            </a:r>
          </a:p>
          <a:p>
            <a:endParaRPr lang="en-US" dirty="0"/>
          </a:p>
          <a:p>
            <a:pPr marL="285750" indent="-285750">
              <a:buFont typeface="Arial" panose="020B0604020202020204" pitchFamily="34" charset="0"/>
              <a:buChar char="•"/>
            </a:pPr>
            <a:r>
              <a:rPr lang="en-US" dirty="0" err="1"/>
              <a:t>由於</a:t>
            </a:r>
            <a:r>
              <a:rPr lang="en-US" dirty="0"/>
              <a:t> AI </a:t>
            </a:r>
            <a:r>
              <a:rPr lang="en-US" dirty="0" err="1"/>
              <a:t>功能內建於攝像頭，因此伺服器端不需要與分析相關的許可證。因此，在某些情況下，VMS</a:t>
            </a:r>
            <a:r>
              <a:rPr lang="en-US" dirty="0"/>
              <a:t> </a:t>
            </a:r>
            <a:r>
              <a:rPr lang="en-US" dirty="0" err="1"/>
              <a:t>的成本比伺服器端的</a:t>
            </a:r>
            <a:r>
              <a:rPr lang="en-US" dirty="0"/>
              <a:t> AI </a:t>
            </a:r>
            <a:r>
              <a:rPr lang="en-US" dirty="0" err="1"/>
              <a:t>解決方案低至</a:t>
            </a:r>
            <a:r>
              <a:rPr lang="en-US" dirty="0"/>
              <a:t> 10 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Corporate（及</a:t>
            </a:r>
            <a:r>
              <a:rPr lang="en-US" dirty="0"/>
              <a:t> CMS 2）管理來自攝像頭的分析事件如下：</a:t>
            </a:r>
          </a:p>
          <a:p>
            <a:endParaRPr lang="en-US" dirty="0"/>
          </a:p>
          <a:p>
            <a:pPr marL="342900" indent="-342900">
              <a:buAutoNum type="arabicPeriod"/>
            </a:pPr>
            <a:r>
              <a:rPr lang="en-US" dirty="0" err="1"/>
              <a:t>設置分析規則和閾值</a:t>
            </a:r>
            <a:r>
              <a:rPr lang="en-US" dirty="0"/>
              <a:t>—</a:t>
            </a:r>
            <a:r>
              <a:rPr lang="en-US" dirty="0" err="1"/>
              <a:t>例如，群眾有多大，多久被視為徘徊</a:t>
            </a:r>
            <a:r>
              <a:rPr lang="en-US" dirty="0"/>
              <a:t>。</a:t>
            </a:r>
          </a:p>
          <a:p>
            <a:pPr marL="342900" indent="-342900">
              <a:buAutoNum type="arabicPeriod"/>
            </a:pPr>
            <a:endParaRPr lang="en-US" dirty="0"/>
          </a:p>
          <a:p>
            <a:pPr marL="342900" indent="-342900">
              <a:buAutoNum type="arabicPeriod"/>
            </a:pPr>
            <a:r>
              <a:rPr lang="en-US" dirty="0" err="1"/>
              <a:t>從所有攝像頭接收實時分析事件，並根據預定義的行動做出回應，例如發送電子郵件、在VMS螢幕上即時彈出</a:t>
            </a:r>
            <a:r>
              <a:rPr lang="zh-TW" altLang="en-US" dirty="0"/>
              <a:t>影像</a:t>
            </a:r>
            <a:r>
              <a:rPr lang="en-US" dirty="0" err="1"/>
              <a:t>通道等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推送到巡邏保安的移動應用程序</a:t>
            </a:r>
            <a:r>
              <a:rPr lang="en-US" dirty="0"/>
              <a:t>。</a:t>
            </a:r>
          </a:p>
          <a:p>
            <a:pPr marL="342900" indent="-342900">
              <a:buAutoNum type="arabicPeriod"/>
            </a:pPr>
            <a:endParaRPr lang="en-US" dirty="0"/>
          </a:p>
          <a:p>
            <a:pPr marL="342900" indent="-342900">
              <a:buAutoNum type="arabicPeriod"/>
            </a:pPr>
            <a:r>
              <a:rPr lang="en-US" dirty="0" err="1"/>
              <a:t>按特定過濾規則、書籤、縮略圖進行搜索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直接從ACTi公司購買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+1-866-410-2284（免付費）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1288</Words>
  <Application>Microsoft Office PowerPoint</Application>
  <PresentationFormat>如螢幕大小 (4:3)</PresentationFormat>
  <Paragraphs>503</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cp:revision>
  <dcterms:created xsi:type="dcterms:W3CDTF">2015-08-31T10:30:03Z</dcterms:created>
  <dcterms:modified xsi:type="dcterms:W3CDTF">2025-01-09T01:24:49Z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