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6"/>
  </p:notesMasterIdLst>
  <p:sldIdLst>
    <p:sldId id="279" r:id="rId3"/>
    <p:sldId id="376" r:id="rId4"/>
    <p:sldId id="413" r:id="rId5"/>
    <p:sldId id="417" r:id="rId6"/>
    <p:sldId id="414" r:id="rId7"/>
    <p:sldId id="457" r:id="rId8"/>
    <p:sldId id="434" r:id="rId9"/>
    <p:sldId id="416" r:id="rId10"/>
    <p:sldId id="440" r:id="rId11"/>
    <p:sldId id="441" r:id="rId12"/>
    <p:sldId id="463" r:id="rId13"/>
    <p:sldId id="437" r:id="rId14"/>
    <p:sldId id="462" r:id="rId15"/>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0717" autoAdjust="0"/>
  </p:normalViewPr>
  <p:slideViewPr>
    <p:cSldViewPr>
      <p:cViewPr varScale="1">
        <p:scale>
          <a:sx n="103" d="100"/>
          <a:sy n="103" d="100"/>
        </p:scale>
        <p:origin x="1116"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2024/5/22</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751009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7944936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2024/5/22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2024/5/22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2024/5/22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2024/5/22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2024/5/22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2024/5/22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2024/5/22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2024/5/22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2024/5/22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2024/5/22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2024/5/22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2024/5/22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2024/5/22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2024/5/22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2024/5/22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hyperlink" Target="https://www.acti.com/product/A46" TargetMode="External"/><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hyperlink" Target="https://www.acti.com/product/A826" TargetMode="External"/><Relationship Id="rId5" Type="http://schemas.openxmlformats.org/officeDocument/2006/relationships/hyperlink" Target="https://www.acti.com/product/A86" TargetMode="External"/><Relationship Id="rId10" Type="http://schemas.openxmlformats.org/officeDocument/2006/relationships/image" Target="../media/image10.png"/><Relationship Id="rId4" Type="http://schemas.openxmlformats.org/officeDocument/2006/relationships/hyperlink" Target="https://www.acti.com/product/A426" TargetMode="External"/><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17.png"/><Relationship Id="rId5" Type="http://schemas.openxmlformats.org/officeDocument/2006/relationships/image" Target="../media/image9.png"/><Relationship Id="rId4" Type="http://schemas.openxmlformats.org/officeDocument/2006/relationships/image" Target="../media/image16.png"/><Relationship Id="rId9"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164288"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A426, A826</a:t>
            </a:r>
          </a:p>
          <a:p>
            <a:pPr algn="l">
              <a:lnSpc>
                <a:spcPct val="150000"/>
              </a:lnSpc>
            </a:pPr>
            <a:r>
              <a:rPr lang="en-US" sz="3200" dirty="0">
                <a:solidFill>
                  <a:schemeClr val="tx1">
                    <a:lumMod val="50000"/>
                    <a:lumOff val="50000"/>
                  </a:schemeClr>
                </a:solidFill>
                <a:ea typeface="新細明體" pitchFamily="18" charset="-120"/>
              </a:rPr>
              <a:t>New Product Introduction</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267778" y="1126450"/>
            <a:ext cx="6120680" cy="369332"/>
          </a:xfrm>
          <a:prstGeom prst="rect">
            <a:avLst/>
          </a:prstGeom>
          <a:noFill/>
        </p:spPr>
        <p:txBody>
          <a:bodyPr wrap="square" rtlCol="0">
            <a:spAutoFit/>
          </a:bodyPr>
          <a:lstStyle/>
          <a:p>
            <a:r>
              <a:rPr lang="en-US" dirty="0"/>
              <a:t>ACTi is introducing the newest products:</a:t>
            </a:r>
          </a:p>
        </p:txBody>
      </p:sp>
      <p:grpSp>
        <p:nvGrpSpPr>
          <p:cNvPr id="3" name="Group 2">
            <a:extLst>
              <a:ext uri="{FF2B5EF4-FFF2-40B4-BE49-F238E27FC236}">
                <a16:creationId xmlns:a16="http://schemas.microsoft.com/office/drawing/2014/main" id="{E93B392A-7C4B-6726-55FA-4900FA691C3D}"/>
              </a:ext>
            </a:extLst>
          </p:cNvPr>
          <p:cNvGrpSpPr/>
          <p:nvPr/>
        </p:nvGrpSpPr>
        <p:grpSpPr>
          <a:xfrm>
            <a:off x="611560" y="1844824"/>
            <a:ext cx="8064896" cy="2073052"/>
            <a:chOff x="611560" y="1844824"/>
            <a:chExt cx="8064896" cy="2073052"/>
          </a:xfrm>
        </p:grpSpPr>
        <p:sp>
          <p:nvSpPr>
            <p:cNvPr id="7" name="Rectangle 6">
              <a:extLst>
                <a:ext uri="{FF2B5EF4-FFF2-40B4-BE49-F238E27FC236}">
                  <a16:creationId xmlns:a16="http://schemas.microsoft.com/office/drawing/2014/main" id="{E62D6401-38DC-0C2F-A57F-0338A813C535}"/>
                </a:ext>
              </a:extLst>
            </p:cNvPr>
            <p:cNvSpPr/>
            <p:nvPr/>
          </p:nvSpPr>
          <p:spPr>
            <a:xfrm>
              <a:off x="611560" y="1844824"/>
              <a:ext cx="8064896" cy="207305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77FBB9D-158B-F32D-299A-E2FD3194CA98}"/>
                </a:ext>
              </a:extLst>
            </p:cNvPr>
            <p:cNvSpPr txBox="1"/>
            <p:nvPr/>
          </p:nvSpPr>
          <p:spPr>
            <a:xfrm>
              <a:off x="3201380" y="2597631"/>
              <a:ext cx="5403068" cy="1200329"/>
            </a:xfrm>
            <a:prstGeom prst="rect">
              <a:avLst/>
            </a:prstGeom>
            <a:solidFill>
              <a:schemeClr val="bg1">
                <a:lumMod val="95000"/>
              </a:schemeClr>
            </a:solidFill>
          </p:spPr>
          <p:txBody>
            <a:bodyPr wrap="square">
              <a:spAutoFit/>
            </a:bodyPr>
            <a:lstStyle/>
            <a:p>
              <a:r>
                <a:rPr lang="en-US" sz="2400" b="1" dirty="0"/>
                <a:t>5MP Zoom Bullet with </a:t>
              </a:r>
              <a:r>
                <a:rPr lang="en-US" sz="2400" b="1" dirty="0">
                  <a:solidFill>
                    <a:srgbClr val="FF0000"/>
                  </a:solidFill>
                </a:rPr>
                <a:t>Deep Learning AI</a:t>
              </a:r>
              <a:r>
                <a:rPr lang="en-US" sz="2400" b="1" dirty="0"/>
                <a:t>, D/N, Adaptive IR, Extreme WDR, SLLS, 4.4x Zoom Lens</a:t>
              </a:r>
            </a:p>
          </p:txBody>
        </p:sp>
        <p:sp>
          <p:nvSpPr>
            <p:cNvPr id="8" name="TextBox 7">
              <a:extLst>
                <a:ext uri="{FF2B5EF4-FFF2-40B4-BE49-F238E27FC236}">
                  <a16:creationId xmlns:a16="http://schemas.microsoft.com/office/drawing/2014/main" id="{8B6F4D26-3CD1-E053-5855-88376E39C786}"/>
                </a:ext>
              </a:extLst>
            </p:cNvPr>
            <p:cNvSpPr txBox="1"/>
            <p:nvPr/>
          </p:nvSpPr>
          <p:spPr>
            <a:xfrm>
              <a:off x="3275856" y="1901652"/>
              <a:ext cx="1368152" cy="584775"/>
            </a:xfrm>
            <a:prstGeom prst="rect">
              <a:avLst/>
            </a:prstGeom>
            <a:noFill/>
          </p:spPr>
          <p:txBody>
            <a:bodyPr wrap="square" rtlCol="0">
              <a:spAutoFit/>
            </a:bodyPr>
            <a:lstStyle/>
            <a:p>
              <a:r>
                <a:rPr lang="en-US" sz="3200" b="1" dirty="0">
                  <a:solidFill>
                    <a:srgbClr val="00B050"/>
                  </a:solidFill>
                </a:rPr>
                <a:t>A426</a:t>
              </a:r>
            </a:p>
          </p:txBody>
        </p:sp>
        <p:pic>
          <p:nvPicPr>
            <p:cNvPr id="2" name="Picture 2">
              <a:extLst>
                <a:ext uri="{FF2B5EF4-FFF2-40B4-BE49-F238E27FC236}">
                  <a16:creationId xmlns:a16="http://schemas.microsoft.com/office/drawing/2014/main" id="{3617373C-60E0-CA9E-CF18-3E00274AB9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956990"/>
              <a:ext cx="1873698" cy="187369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oup 8">
            <a:extLst>
              <a:ext uri="{FF2B5EF4-FFF2-40B4-BE49-F238E27FC236}">
                <a16:creationId xmlns:a16="http://schemas.microsoft.com/office/drawing/2014/main" id="{4BD9504D-5A58-9A63-0115-B43ED589EB43}"/>
              </a:ext>
            </a:extLst>
          </p:cNvPr>
          <p:cNvGrpSpPr/>
          <p:nvPr/>
        </p:nvGrpSpPr>
        <p:grpSpPr>
          <a:xfrm>
            <a:off x="611560" y="4241447"/>
            <a:ext cx="8064896" cy="2073052"/>
            <a:chOff x="611560" y="1844824"/>
            <a:chExt cx="8064896" cy="2073052"/>
          </a:xfrm>
        </p:grpSpPr>
        <p:sp>
          <p:nvSpPr>
            <p:cNvPr id="10" name="Rectangle 9">
              <a:extLst>
                <a:ext uri="{FF2B5EF4-FFF2-40B4-BE49-F238E27FC236}">
                  <a16:creationId xmlns:a16="http://schemas.microsoft.com/office/drawing/2014/main" id="{896FF080-D54A-AC35-AA80-321EBC776F44}"/>
                </a:ext>
              </a:extLst>
            </p:cNvPr>
            <p:cNvSpPr/>
            <p:nvPr/>
          </p:nvSpPr>
          <p:spPr>
            <a:xfrm>
              <a:off x="611560" y="1844824"/>
              <a:ext cx="8064896" cy="207305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85AB86A-F67A-0AC3-D0FB-16B62C3C60CC}"/>
                </a:ext>
              </a:extLst>
            </p:cNvPr>
            <p:cNvSpPr txBox="1"/>
            <p:nvPr/>
          </p:nvSpPr>
          <p:spPr>
            <a:xfrm>
              <a:off x="3201380" y="2597631"/>
              <a:ext cx="5403068" cy="1200329"/>
            </a:xfrm>
            <a:prstGeom prst="rect">
              <a:avLst/>
            </a:prstGeom>
            <a:solidFill>
              <a:schemeClr val="bg1">
                <a:lumMod val="95000"/>
              </a:schemeClr>
            </a:solidFill>
          </p:spPr>
          <p:txBody>
            <a:bodyPr wrap="square">
              <a:spAutoFit/>
            </a:bodyPr>
            <a:lstStyle/>
            <a:p>
              <a:r>
                <a:rPr lang="en-US" sz="2400" b="1" dirty="0"/>
                <a:t>5MP Zoom Dome with </a:t>
              </a:r>
              <a:r>
                <a:rPr lang="en-US" sz="2400" b="1" dirty="0">
                  <a:solidFill>
                    <a:srgbClr val="FF0000"/>
                  </a:solidFill>
                </a:rPr>
                <a:t>Deep Learning AI</a:t>
              </a:r>
              <a:r>
                <a:rPr lang="en-US" sz="2400" b="1" dirty="0"/>
                <a:t>, D/N, Adaptive IR, Extreme WDR, SLLS, 4.4x Zoom Lens</a:t>
              </a:r>
            </a:p>
          </p:txBody>
        </p:sp>
        <p:sp>
          <p:nvSpPr>
            <p:cNvPr id="12" name="TextBox 11">
              <a:extLst>
                <a:ext uri="{FF2B5EF4-FFF2-40B4-BE49-F238E27FC236}">
                  <a16:creationId xmlns:a16="http://schemas.microsoft.com/office/drawing/2014/main" id="{6D08BCB1-39A8-79BF-0FAF-25D1F47DEBB3}"/>
                </a:ext>
              </a:extLst>
            </p:cNvPr>
            <p:cNvSpPr txBox="1"/>
            <p:nvPr/>
          </p:nvSpPr>
          <p:spPr>
            <a:xfrm>
              <a:off x="3275856" y="1901652"/>
              <a:ext cx="1368152" cy="584775"/>
            </a:xfrm>
            <a:prstGeom prst="rect">
              <a:avLst/>
            </a:prstGeom>
            <a:noFill/>
          </p:spPr>
          <p:txBody>
            <a:bodyPr wrap="square" rtlCol="0">
              <a:spAutoFit/>
            </a:bodyPr>
            <a:lstStyle/>
            <a:p>
              <a:r>
                <a:rPr lang="en-US" sz="3200" b="1" dirty="0">
                  <a:solidFill>
                    <a:srgbClr val="00B050"/>
                  </a:solidFill>
                </a:rPr>
                <a:t>A826</a:t>
              </a:r>
            </a:p>
          </p:txBody>
        </p:sp>
      </p:grpSp>
      <p:pic>
        <p:nvPicPr>
          <p:cNvPr id="1028" name="Picture 4">
            <a:extLst>
              <a:ext uri="{FF2B5EF4-FFF2-40B4-BE49-F238E27FC236}">
                <a16:creationId xmlns:a16="http://schemas.microsoft.com/office/drawing/2014/main" id="{903C3EDF-181F-2ED8-D54F-439CF038DE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3401" y="4490648"/>
            <a:ext cx="1654410" cy="1654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B506D81-BF64-55E5-4FA6-FAB74DDD8689}"/>
              </a:ext>
            </a:extLst>
          </p:cNvPr>
          <p:cNvPicPr>
            <a:picLocks noChangeAspect="1"/>
          </p:cNvPicPr>
          <p:nvPr/>
        </p:nvPicPr>
        <p:blipFill>
          <a:blip r:embed="rId3"/>
          <a:stretch>
            <a:fillRect/>
          </a:stretch>
        </p:blipFill>
        <p:spPr>
          <a:xfrm>
            <a:off x="2982788" y="1556792"/>
            <a:ext cx="5981700" cy="4933950"/>
          </a:xfrm>
          <a:prstGeom prst="rect">
            <a:avLst/>
          </a:prstGeom>
        </p:spPr>
      </p:pic>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Product Matrix:</a:t>
            </a:r>
          </a:p>
        </p:txBody>
      </p:sp>
      <p:sp>
        <p:nvSpPr>
          <p:cNvPr id="6" name="Rectangle 5">
            <a:extLst>
              <a:ext uri="{FF2B5EF4-FFF2-40B4-BE49-F238E27FC236}">
                <a16:creationId xmlns:a16="http://schemas.microsoft.com/office/drawing/2014/main" id="{FD44B52E-4F33-7536-71F8-D1D09746AD84}"/>
              </a:ext>
            </a:extLst>
          </p:cNvPr>
          <p:cNvSpPr/>
          <p:nvPr/>
        </p:nvSpPr>
        <p:spPr>
          <a:xfrm>
            <a:off x="6804248" y="5113412"/>
            <a:ext cx="1190848" cy="375592"/>
          </a:xfrm>
          <a:prstGeom prst="rect">
            <a:avLst/>
          </a:prstGeom>
          <a:noFill/>
          <a:ln w="57150">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2FC72F87-0AC3-3AE9-31C8-C4D7FA1FB258}"/>
              </a:ext>
            </a:extLst>
          </p:cNvPr>
          <p:cNvSpPr/>
          <p:nvPr/>
        </p:nvSpPr>
        <p:spPr>
          <a:xfrm>
            <a:off x="6876256" y="5150126"/>
            <a:ext cx="504056" cy="338878"/>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09C280F-B4A1-E864-D5AB-F1B37C3E3CF7}"/>
              </a:ext>
            </a:extLst>
          </p:cNvPr>
          <p:cNvSpPr txBox="1"/>
          <p:nvPr/>
        </p:nvSpPr>
        <p:spPr>
          <a:xfrm>
            <a:off x="251520" y="3140968"/>
            <a:ext cx="2731268" cy="1200329"/>
          </a:xfrm>
          <a:prstGeom prst="rect">
            <a:avLst/>
          </a:prstGeom>
          <a:noFill/>
        </p:spPr>
        <p:txBody>
          <a:bodyPr wrap="square" rtlCol="0">
            <a:spAutoFit/>
          </a:bodyPr>
          <a:lstStyle/>
          <a:p>
            <a:r>
              <a:rPr lang="en-US" dirty="0"/>
              <a:t>The main value of </a:t>
            </a:r>
            <a:r>
              <a:rPr lang="en-US" b="1" dirty="0"/>
              <a:t>A426</a:t>
            </a:r>
            <a:r>
              <a:rPr lang="en-US" dirty="0"/>
              <a:t> is to provide a model like </a:t>
            </a:r>
            <a:r>
              <a:rPr lang="en-US" b="1" dirty="0"/>
              <a:t>A46</a:t>
            </a:r>
            <a:r>
              <a:rPr lang="en-US" dirty="0"/>
              <a:t>, but with Deep Learning AI built-in.</a:t>
            </a:r>
          </a:p>
        </p:txBody>
      </p:sp>
    </p:spTree>
    <p:extLst>
      <p:ext uri="{BB962C8B-B14F-4D97-AF65-F5344CB8AC3E}">
        <p14:creationId xmlns:p14="http://schemas.microsoft.com/office/powerpoint/2010/main" val="424168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808FC36-5A86-7C1B-7E38-40C92E048C48}"/>
              </a:ext>
            </a:extLst>
          </p:cNvPr>
          <p:cNvPicPr>
            <a:picLocks noChangeAspect="1"/>
          </p:cNvPicPr>
          <p:nvPr/>
        </p:nvPicPr>
        <p:blipFill>
          <a:blip r:embed="rId3"/>
          <a:stretch>
            <a:fillRect/>
          </a:stretch>
        </p:blipFill>
        <p:spPr>
          <a:xfrm>
            <a:off x="3779912" y="1433937"/>
            <a:ext cx="4503216" cy="5040532"/>
          </a:xfrm>
          <a:prstGeom prst="rect">
            <a:avLst/>
          </a:prstGeom>
        </p:spPr>
      </p:pic>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Product Matrix:</a:t>
            </a:r>
          </a:p>
        </p:txBody>
      </p:sp>
      <p:sp>
        <p:nvSpPr>
          <p:cNvPr id="6" name="Rectangle 5">
            <a:extLst>
              <a:ext uri="{FF2B5EF4-FFF2-40B4-BE49-F238E27FC236}">
                <a16:creationId xmlns:a16="http://schemas.microsoft.com/office/drawing/2014/main" id="{FD44B52E-4F33-7536-71F8-D1D09746AD84}"/>
              </a:ext>
            </a:extLst>
          </p:cNvPr>
          <p:cNvSpPr/>
          <p:nvPr/>
        </p:nvSpPr>
        <p:spPr>
          <a:xfrm>
            <a:off x="7164288" y="5069632"/>
            <a:ext cx="1118840" cy="375592"/>
          </a:xfrm>
          <a:prstGeom prst="rect">
            <a:avLst/>
          </a:prstGeom>
          <a:noFill/>
          <a:ln w="57150">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2FC72F87-0AC3-3AE9-31C8-C4D7FA1FB258}"/>
              </a:ext>
            </a:extLst>
          </p:cNvPr>
          <p:cNvSpPr/>
          <p:nvPr/>
        </p:nvSpPr>
        <p:spPr>
          <a:xfrm>
            <a:off x="7236296" y="5085184"/>
            <a:ext cx="504056" cy="338878"/>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09C280F-B4A1-E864-D5AB-F1B37C3E3CF7}"/>
              </a:ext>
            </a:extLst>
          </p:cNvPr>
          <p:cNvSpPr txBox="1"/>
          <p:nvPr/>
        </p:nvSpPr>
        <p:spPr>
          <a:xfrm>
            <a:off x="425353" y="3140675"/>
            <a:ext cx="2841600" cy="1200329"/>
          </a:xfrm>
          <a:prstGeom prst="rect">
            <a:avLst/>
          </a:prstGeom>
          <a:noFill/>
        </p:spPr>
        <p:txBody>
          <a:bodyPr wrap="square" rtlCol="0">
            <a:spAutoFit/>
          </a:bodyPr>
          <a:lstStyle/>
          <a:p>
            <a:r>
              <a:rPr lang="en-US" dirty="0"/>
              <a:t>The main value of </a:t>
            </a:r>
            <a:r>
              <a:rPr lang="en-US" b="1" dirty="0"/>
              <a:t>A826</a:t>
            </a:r>
            <a:r>
              <a:rPr lang="en-US" dirty="0"/>
              <a:t> is to provide a model like </a:t>
            </a:r>
            <a:r>
              <a:rPr lang="en-US" b="1" dirty="0"/>
              <a:t>A86</a:t>
            </a:r>
            <a:r>
              <a:rPr lang="en-US" dirty="0"/>
              <a:t>, but with Deep Learning AI built-in.</a:t>
            </a:r>
          </a:p>
        </p:txBody>
      </p:sp>
    </p:spTree>
    <p:extLst>
      <p:ext uri="{BB962C8B-B14F-4D97-AF65-F5344CB8AC3E}">
        <p14:creationId xmlns:p14="http://schemas.microsoft.com/office/powerpoint/2010/main" val="916558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3119861901"/>
              </p:ext>
            </p:extLst>
          </p:nvPr>
        </p:nvGraphicFramePr>
        <p:xfrm>
          <a:off x="467544" y="1945640"/>
          <a:ext cx="8424935" cy="4647312"/>
        </p:xfrm>
        <a:graphic>
          <a:graphicData uri="http://schemas.openxmlformats.org/drawingml/2006/table">
            <a:tbl>
              <a:tblPr firstRow="1" bandRow="1">
                <a:tableStyleId>{5940675A-B579-460E-94D1-54222C63F5DA}</a:tableStyleId>
              </a:tblPr>
              <a:tblGrid>
                <a:gridCol w="1684987">
                  <a:extLst>
                    <a:ext uri="{9D8B030D-6E8A-4147-A177-3AD203B41FA5}">
                      <a16:colId xmlns:a16="http://schemas.microsoft.com/office/drawing/2014/main" val="1674525478"/>
                    </a:ext>
                  </a:extLst>
                </a:gridCol>
                <a:gridCol w="1684987">
                  <a:extLst>
                    <a:ext uri="{9D8B030D-6E8A-4147-A177-3AD203B41FA5}">
                      <a16:colId xmlns:a16="http://schemas.microsoft.com/office/drawing/2014/main" val="1729072205"/>
                    </a:ext>
                  </a:extLst>
                </a:gridCol>
                <a:gridCol w="1684987">
                  <a:extLst>
                    <a:ext uri="{9D8B030D-6E8A-4147-A177-3AD203B41FA5}">
                      <a16:colId xmlns:a16="http://schemas.microsoft.com/office/drawing/2014/main" val="4000711029"/>
                    </a:ext>
                  </a:extLst>
                </a:gridCol>
                <a:gridCol w="1684987">
                  <a:extLst>
                    <a:ext uri="{9D8B030D-6E8A-4147-A177-3AD203B41FA5}">
                      <a16:colId xmlns:a16="http://schemas.microsoft.com/office/drawing/2014/main" val="4292778239"/>
                    </a:ext>
                  </a:extLst>
                </a:gridCol>
                <a:gridCol w="1684987">
                  <a:extLst>
                    <a:ext uri="{9D8B030D-6E8A-4147-A177-3AD203B41FA5}">
                      <a16:colId xmlns:a16="http://schemas.microsoft.com/office/drawing/2014/main" val="1898860449"/>
                    </a:ext>
                  </a:extLst>
                </a:gridCol>
              </a:tblGrid>
              <a:tr h="370840">
                <a:tc>
                  <a:txBody>
                    <a:bodyPr/>
                    <a:lstStyle/>
                    <a:p>
                      <a:endParaRPr lang="en-US" dirty="0"/>
                    </a:p>
                  </a:txBody>
                  <a:tcPr>
                    <a:solidFill>
                      <a:schemeClr val="bg1">
                        <a:lumMod val="95000"/>
                      </a:schemeClr>
                    </a:solidFill>
                  </a:tcPr>
                </a:tc>
                <a:tc>
                  <a:txBody>
                    <a:bodyPr/>
                    <a:lstStyle/>
                    <a:p>
                      <a:r>
                        <a:rPr lang="en-US" dirty="0">
                          <a:hlinkClick r:id="rId3"/>
                        </a:rPr>
                        <a:t>A46</a:t>
                      </a:r>
                      <a:endParaRPr lang="en-US" dirty="0"/>
                    </a:p>
                  </a:txBody>
                  <a:tcPr>
                    <a:solidFill>
                      <a:schemeClr val="bg1">
                        <a:lumMod val="95000"/>
                      </a:schemeClr>
                    </a:solidFill>
                  </a:tcPr>
                </a:tc>
                <a:tc>
                  <a:txBody>
                    <a:bodyPr/>
                    <a:lstStyle/>
                    <a:p>
                      <a:r>
                        <a:rPr lang="en-US" b="1" dirty="0">
                          <a:solidFill>
                            <a:srgbClr val="00B050"/>
                          </a:solidFill>
                          <a:hlinkClick r:id="rId4"/>
                        </a:rPr>
                        <a:t>A426</a:t>
                      </a:r>
                      <a:endParaRPr lang="en-US" b="1" dirty="0">
                        <a:solidFill>
                          <a:srgbClr val="00B050"/>
                        </a:solidFill>
                      </a:endParaRPr>
                    </a:p>
                  </a:txBody>
                  <a:tcPr>
                    <a:solidFill>
                      <a:schemeClr val="accent3">
                        <a:lumMod val="40000"/>
                        <a:lumOff val="60000"/>
                      </a:schemeClr>
                    </a:solidFill>
                  </a:tcPr>
                </a:tc>
                <a:tc>
                  <a:txBody>
                    <a:bodyPr/>
                    <a:lstStyle/>
                    <a:p>
                      <a:r>
                        <a:rPr lang="en-US" dirty="0">
                          <a:hlinkClick r:id="rId5"/>
                        </a:rPr>
                        <a:t>A86</a:t>
                      </a:r>
                      <a:endParaRPr lang="en-US" dirty="0"/>
                    </a:p>
                  </a:txBody>
                  <a:tcPr>
                    <a:solidFill>
                      <a:schemeClr val="bg1">
                        <a:lumMod val="95000"/>
                      </a:schemeClr>
                    </a:solidFill>
                  </a:tcPr>
                </a:tc>
                <a:tc>
                  <a:txBody>
                    <a:bodyPr/>
                    <a:lstStyle/>
                    <a:p>
                      <a:r>
                        <a:rPr lang="en-US" sz="1800" b="1" kern="1200" dirty="0">
                          <a:solidFill>
                            <a:srgbClr val="00B050"/>
                          </a:solidFill>
                          <a:latin typeface="+mn-lt"/>
                          <a:ea typeface="+mn-ea"/>
                          <a:cs typeface="+mn-cs"/>
                          <a:hlinkClick r:id="rId6"/>
                        </a:rPr>
                        <a:t>A826</a:t>
                      </a:r>
                      <a:endParaRPr lang="en-US" sz="1800" b="1" kern="1200" dirty="0">
                        <a:solidFill>
                          <a:srgbClr val="00B050"/>
                        </a:solidFill>
                        <a:latin typeface="+mn-lt"/>
                        <a:ea typeface="+mn-ea"/>
                        <a:cs typeface="+mn-cs"/>
                      </a:endParaRPr>
                    </a:p>
                  </a:txBody>
                  <a:tcPr>
                    <a:solidFill>
                      <a:schemeClr val="accent3">
                        <a:lumMod val="40000"/>
                        <a:lumOff val="60000"/>
                      </a:schemeClr>
                    </a:solidFill>
                  </a:tcPr>
                </a:tc>
                <a:extLst>
                  <a:ext uri="{0D108BD9-81ED-4DB2-BD59-A6C34878D82A}">
                    <a16:rowId xmlns:a16="http://schemas.microsoft.com/office/drawing/2014/main" val="2842435519"/>
                  </a:ext>
                </a:extLst>
              </a:tr>
              <a:tr h="1040512">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709142187"/>
                  </a:ext>
                </a:extLst>
              </a:tr>
              <a:tr h="370840">
                <a:tc>
                  <a:txBody>
                    <a:bodyPr/>
                    <a:lstStyle/>
                    <a:p>
                      <a:r>
                        <a:rPr lang="en-US" dirty="0"/>
                        <a:t>Product type</a:t>
                      </a:r>
                    </a:p>
                  </a:txBody>
                  <a:tcPr/>
                </a:tc>
                <a:tc>
                  <a:txBody>
                    <a:bodyPr/>
                    <a:lstStyle/>
                    <a:p>
                      <a:r>
                        <a:rPr lang="en-US" dirty="0"/>
                        <a:t>Zoom Bullet</a:t>
                      </a:r>
                    </a:p>
                  </a:txBody>
                  <a:tcPr/>
                </a:tc>
                <a:tc>
                  <a:txBody>
                    <a:bodyPr/>
                    <a:lstStyle/>
                    <a:p>
                      <a:r>
                        <a:rPr lang="en-US" dirty="0"/>
                        <a:t>Zoom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Zoom Dome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Zoom Dome</a:t>
                      </a:r>
                    </a:p>
                  </a:txBody>
                  <a:tcPr/>
                </a:tc>
                <a:extLst>
                  <a:ext uri="{0D108BD9-81ED-4DB2-BD59-A6C34878D82A}">
                    <a16:rowId xmlns:a16="http://schemas.microsoft.com/office/drawing/2014/main" val="411042822"/>
                  </a:ext>
                </a:extLst>
              </a:tr>
              <a:tr h="370840">
                <a:tc>
                  <a:txBody>
                    <a:bodyPr/>
                    <a:lstStyle/>
                    <a:p>
                      <a:r>
                        <a:rPr lang="en-US" dirty="0"/>
                        <a:t>Resolution</a:t>
                      </a:r>
                    </a:p>
                  </a:txBody>
                  <a:tcPr/>
                </a:tc>
                <a:tc>
                  <a:txBody>
                    <a:bodyPr/>
                    <a:lstStyle/>
                    <a:p>
                      <a:r>
                        <a:rPr lang="en-US" dirty="0"/>
                        <a:t>5MP</a:t>
                      </a:r>
                    </a:p>
                  </a:txBody>
                  <a:tcPr/>
                </a:tc>
                <a:tc>
                  <a:txBody>
                    <a:bodyPr/>
                    <a:lstStyle/>
                    <a:p>
                      <a:r>
                        <a:rPr lang="en-US" sz="1800" kern="1200" dirty="0">
                          <a:solidFill>
                            <a:schemeClr val="tx1"/>
                          </a:solidFill>
                          <a:latin typeface="+mn-lt"/>
                          <a:ea typeface="+mn-ea"/>
                          <a:cs typeface="+mn-cs"/>
                        </a:rPr>
                        <a:t>5MP</a:t>
                      </a:r>
                    </a:p>
                  </a:txBody>
                  <a:tcPr/>
                </a:tc>
                <a:tc>
                  <a:txBody>
                    <a:bodyPr/>
                    <a:lstStyle/>
                    <a:p>
                      <a:r>
                        <a:rPr lang="en-US" dirty="0"/>
                        <a:t>5MP</a:t>
                      </a:r>
                    </a:p>
                  </a:txBody>
                  <a:tcPr/>
                </a:tc>
                <a:tc>
                  <a:txBody>
                    <a:bodyPr/>
                    <a:lstStyle/>
                    <a:p>
                      <a:r>
                        <a:rPr lang="en-US" dirty="0"/>
                        <a:t>5MP</a:t>
                      </a:r>
                    </a:p>
                  </a:txBody>
                  <a:tcPr/>
                </a:tc>
                <a:extLst>
                  <a:ext uri="{0D108BD9-81ED-4DB2-BD59-A6C34878D82A}">
                    <a16:rowId xmlns:a16="http://schemas.microsoft.com/office/drawing/2014/main" val="1174545042"/>
                  </a:ext>
                </a:extLst>
              </a:tr>
              <a:tr h="370840">
                <a:tc>
                  <a:txBody>
                    <a:bodyPr/>
                    <a:lstStyle/>
                    <a:p>
                      <a:r>
                        <a:rPr lang="en-US" dirty="0"/>
                        <a:t>Zoom</a:t>
                      </a:r>
                    </a:p>
                  </a:txBody>
                  <a:tcPr/>
                </a:tc>
                <a:tc>
                  <a:txBody>
                    <a:bodyPr/>
                    <a:lstStyle/>
                    <a:p>
                      <a:r>
                        <a:rPr lang="en-US" dirty="0"/>
                        <a:t>5x</a:t>
                      </a:r>
                    </a:p>
                  </a:txBody>
                  <a:tcPr/>
                </a:tc>
                <a:tc>
                  <a:txBody>
                    <a:bodyPr/>
                    <a:lstStyle/>
                    <a:p>
                      <a:r>
                        <a:rPr lang="en-US" dirty="0"/>
                        <a:t>4.4x</a:t>
                      </a:r>
                    </a:p>
                  </a:txBody>
                  <a:tcPr/>
                </a:tc>
                <a:tc>
                  <a:txBody>
                    <a:bodyPr/>
                    <a:lstStyle/>
                    <a:p>
                      <a:r>
                        <a:rPr lang="en-US" dirty="0"/>
                        <a:t>5x</a:t>
                      </a:r>
                    </a:p>
                  </a:txBody>
                  <a:tcPr/>
                </a:tc>
                <a:tc>
                  <a:txBody>
                    <a:bodyPr/>
                    <a:lstStyle/>
                    <a:p>
                      <a:r>
                        <a:rPr lang="en-US" dirty="0"/>
                        <a:t>4.4x</a:t>
                      </a:r>
                    </a:p>
                  </a:txBody>
                  <a:tcPr/>
                </a:tc>
                <a:extLst>
                  <a:ext uri="{0D108BD9-81ED-4DB2-BD59-A6C34878D82A}">
                    <a16:rowId xmlns:a16="http://schemas.microsoft.com/office/drawing/2014/main" val="1522604302"/>
                  </a:ext>
                </a:extLst>
              </a:tr>
              <a:tr h="370840">
                <a:tc>
                  <a:txBody>
                    <a:bodyPr/>
                    <a:lstStyle/>
                    <a:p>
                      <a:r>
                        <a:rPr lang="en-US" dirty="0"/>
                        <a:t>IR LED</a:t>
                      </a:r>
                    </a:p>
                  </a:txBody>
                  <a:tcPr/>
                </a:tc>
                <a:tc>
                  <a:txBody>
                    <a:bodyPr/>
                    <a:lstStyle/>
                    <a:p>
                      <a:r>
                        <a:rPr lang="en-US" dirty="0"/>
                        <a:t>Yes</a:t>
                      </a:r>
                    </a:p>
                  </a:txBody>
                  <a:tcPr/>
                </a:tc>
                <a:tc>
                  <a:txBody>
                    <a:bodyPr/>
                    <a:lstStyle/>
                    <a:p>
                      <a:r>
                        <a:rPr lang="en-US" dirty="0"/>
                        <a:t>Yes</a:t>
                      </a:r>
                    </a:p>
                  </a:txBody>
                  <a:tcPr/>
                </a:tc>
                <a:tc>
                  <a:txBody>
                    <a:bodyPr/>
                    <a:lstStyle/>
                    <a:p>
                      <a:r>
                        <a:rPr lang="en-US" dirty="0"/>
                        <a:t>Yes</a:t>
                      </a:r>
                    </a:p>
                  </a:txBody>
                  <a:tcPr/>
                </a:tc>
                <a:tc>
                  <a:txBody>
                    <a:bodyPr/>
                    <a:lstStyle/>
                    <a:p>
                      <a:r>
                        <a:rPr lang="en-US" dirty="0"/>
                        <a:t>Yes</a:t>
                      </a:r>
                    </a:p>
                  </a:txBody>
                  <a:tcPr/>
                </a:tc>
                <a:extLst>
                  <a:ext uri="{0D108BD9-81ED-4DB2-BD59-A6C34878D82A}">
                    <a16:rowId xmlns:a16="http://schemas.microsoft.com/office/drawing/2014/main" val="2777652312"/>
                  </a:ext>
                </a:extLst>
              </a:tr>
              <a:tr h="370840">
                <a:tc>
                  <a:txBody>
                    <a:bodyPr/>
                    <a:lstStyle/>
                    <a:p>
                      <a:r>
                        <a:rPr lang="en-US" dirty="0"/>
                        <a:t>WDR</a:t>
                      </a:r>
                    </a:p>
                  </a:txBody>
                  <a:tcPr/>
                </a:tc>
                <a:tc>
                  <a:txBody>
                    <a:bodyPr/>
                    <a:lstStyle/>
                    <a:p>
                      <a:r>
                        <a:rPr lang="en-US" dirty="0"/>
                        <a:t>Extreme 125dB</a:t>
                      </a:r>
                    </a:p>
                  </a:txBody>
                  <a:tcPr/>
                </a:tc>
                <a:tc>
                  <a:txBody>
                    <a:bodyPr/>
                    <a:lstStyle/>
                    <a:p>
                      <a:r>
                        <a:rPr lang="en-US" dirty="0"/>
                        <a:t>Extreme </a:t>
                      </a:r>
                      <a:r>
                        <a:rPr lang="en-US" dirty="0">
                          <a:solidFill>
                            <a:srgbClr val="00B050"/>
                          </a:solidFill>
                        </a:rPr>
                        <a:t>130dB</a:t>
                      </a:r>
                    </a:p>
                  </a:txBody>
                  <a:tcPr/>
                </a:tc>
                <a:tc>
                  <a:txBody>
                    <a:bodyPr/>
                    <a:lstStyle/>
                    <a:p>
                      <a:r>
                        <a:rPr lang="en-US" dirty="0"/>
                        <a:t>Extreme 125dB</a:t>
                      </a:r>
                    </a:p>
                  </a:txBody>
                  <a:tcPr/>
                </a:tc>
                <a:tc>
                  <a:txBody>
                    <a:bodyPr/>
                    <a:lstStyle/>
                    <a:p>
                      <a:r>
                        <a:rPr lang="en-US" dirty="0"/>
                        <a:t>Extreme </a:t>
                      </a:r>
                      <a:r>
                        <a:rPr lang="en-US" dirty="0">
                          <a:solidFill>
                            <a:srgbClr val="00B050"/>
                          </a:solidFill>
                        </a:rPr>
                        <a:t>130dB</a:t>
                      </a:r>
                    </a:p>
                  </a:txBody>
                  <a:tcPr/>
                </a:tc>
                <a:extLst>
                  <a:ext uri="{0D108BD9-81ED-4DB2-BD59-A6C34878D82A}">
                    <a16:rowId xmlns:a16="http://schemas.microsoft.com/office/drawing/2014/main" val="2506643403"/>
                  </a:ext>
                </a:extLst>
              </a:tr>
              <a:tr h="370840">
                <a:tc>
                  <a:txBody>
                    <a:bodyPr/>
                    <a:lstStyle/>
                    <a:p>
                      <a:r>
                        <a:rPr lang="en-US" dirty="0"/>
                        <a:t>Low Light</a:t>
                      </a:r>
                    </a:p>
                  </a:txBody>
                  <a:tcPr/>
                </a:tc>
                <a:tc>
                  <a:txBody>
                    <a:bodyPr/>
                    <a:lstStyle/>
                    <a:p>
                      <a:r>
                        <a:rPr lang="en-US" dirty="0"/>
                        <a:t>Superior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Superior</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Superior</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Superior</a:t>
                      </a:r>
                    </a:p>
                  </a:txBody>
                  <a:tcPr/>
                </a:tc>
                <a:extLst>
                  <a:ext uri="{0D108BD9-81ED-4DB2-BD59-A6C34878D82A}">
                    <a16:rowId xmlns:a16="http://schemas.microsoft.com/office/drawing/2014/main" val="1480851632"/>
                  </a:ext>
                </a:extLst>
              </a:tr>
              <a:tr h="370840">
                <a:tc>
                  <a:txBody>
                    <a:bodyPr/>
                    <a:lstStyle/>
                    <a:p>
                      <a:r>
                        <a:rPr lang="en-US" dirty="0"/>
                        <a:t>Audio</a:t>
                      </a:r>
                    </a:p>
                  </a:txBody>
                  <a:tcPr/>
                </a:tc>
                <a:tc>
                  <a:txBody>
                    <a:bodyPr/>
                    <a:lstStyle/>
                    <a:p>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endParaRPr kumimoji="0" lang="en-US" sz="1800" b="1" i="0" u="none" strike="noStrike" kern="1200" cap="none" spc="0" normalizeH="0" baseline="0" noProof="0" dirty="0">
                        <a:ln>
                          <a:noFill/>
                        </a:ln>
                        <a:solidFill>
                          <a:srgbClr val="00B050"/>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extLst>
                  <a:ext uri="{0D108BD9-81ED-4DB2-BD59-A6C34878D82A}">
                    <a16:rowId xmlns:a16="http://schemas.microsoft.com/office/drawing/2014/main" val="3782413204"/>
                  </a:ext>
                </a:extLst>
              </a:tr>
              <a:tr h="370840">
                <a:tc>
                  <a:txBody>
                    <a:bodyPr/>
                    <a:lstStyle/>
                    <a:p>
                      <a:r>
                        <a:rPr lang="en-US" dirty="0"/>
                        <a:t>Deep Learning AI</a:t>
                      </a:r>
                    </a:p>
                  </a:txBody>
                  <a:tcPr/>
                </a:tc>
                <a:tc>
                  <a:txBody>
                    <a:bodyPr/>
                    <a:lstStyle/>
                    <a:p>
                      <a:r>
                        <a:rPr lang="en-US" dirty="0"/>
                        <a:t>No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B050"/>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No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B050"/>
                          </a:solidFill>
                          <a:effectLst/>
                          <a:uLnTx/>
                          <a:uFillTx/>
                          <a:latin typeface="Calibri"/>
                          <a:ea typeface="+mn-ea"/>
                          <a:cs typeface="+mn-cs"/>
                        </a:rPr>
                        <a:t>Yes</a:t>
                      </a:r>
                    </a:p>
                  </a:txBody>
                  <a:tcPr/>
                </a:tc>
                <a:extLst>
                  <a:ext uri="{0D108BD9-81ED-4DB2-BD59-A6C34878D82A}">
                    <a16:rowId xmlns:a16="http://schemas.microsoft.com/office/drawing/2014/main" val="1787575535"/>
                  </a:ext>
                </a:extLst>
              </a:tr>
            </a:tbl>
          </a:graphicData>
        </a:graphic>
      </p:graphicFrame>
      <p:pic>
        <p:nvPicPr>
          <p:cNvPr id="3" name="Picture 2">
            <a:extLst>
              <a:ext uri="{FF2B5EF4-FFF2-40B4-BE49-F238E27FC236}">
                <a16:creationId xmlns:a16="http://schemas.microsoft.com/office/drawing/2014/main" id="{952FE522-71DE-87D0-EED6-3D6AC907DD7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75956" y="238078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a:extLst>
              <a:ext uri="{FF2B5EF4-FFF2-40B4-BE49-F238E27FC236}">
                <a16:creationId xmlns:a16="http://schemas.microsoft.com/office/drawing/2014/main" id="{4FAE830B-A213-787D-7C41-E28ECDDB81A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83768" y="24208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a:extLst>
              <a:ext uri="{FF2B5EF4-FFF2-40B4-BE49-F238E27FC236}">
                <a16:creationId xmlns:a16="http://schemas.microsoft.com/office/drawing/2014/main" id="{33B10F71-37C5-8324-B236-25A0D0DF414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96336" y="2437318"/>
            <a:ext cx="864096" cy="7920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a:extLst>
              <a:ext uri="{FF2B5EF4-FFF2-40B4-BE49-F238E27FC236}">
                <a16:creationId xmlns:a16="http://schemas.microsoft.com/office/drawing/2014/main" id="{92CDC824-6BB1-F568-B2A5-47D25E6572C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868144" y="2380785"/>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8189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E6EFCBDB-7CF9-40D1-5D97-A1687F30902D}"/>
              </a:ext>
            </a:extLst>
          </p:cNvPr>
          <p:cNvGraphicFramePr>
            <a:graphicFrameLocks noGrp="1"/>
          </p:cNvGraphicFramePr>
          <p:nvPr>
            <p:extLst>
              <p:ext uri="{D42A27DB-BD31-4B8C-83A1-F6EECF244321}">
                <p14:modId xmlns:p14="http://schemas.microsoft.com/office/powerpoint/2010/main" val="3971237425"/>
              </p:ext>
            </p:extLst>
          </p:nvPr>
        </p:nvGraphicFramePr>
        <p:xfrm>
          <a:off x="575556" y="1678022"/>
          <a:ext cx="7992888" cy="4991340"/>
        </p:xfrm>
        <a:graphic>
          <a:graphicData uri="http://schemas.openxmlformats.org/drawingml/2006/table">
            <a:tbl>
              <a:tblPr firstRow="1" bandRow="1">
                <a:tableStyleId>{5C22544A-7EE6-4342-B048-85BDC9FD1C3A}</a:tableStyleId>
              </a:tblPr>
              <a:tblGrid>
                <a:gridCol w="2360367">
                  <a:extLst>
                    <a:ext uri="{9D8B030D-6E8A-4147-A177-3AD203B41FA5}">
                      <a16:colId xmlns:a16="http://schemas.microsoft.com/office/drawing/2014/main" val="1100104619"/>
                    </a:ext>
                  </a:extLst>
                </a:gridCol>
                <a:gridCol w="5632521">
                  <a:extLst>
                    <a:ext uri="{9D8B030D-6E8A-4147-A177-3AD203B41FA5}">
                      <a16:colId xmlns:a16="http://schemas.microsoft.com/office/drawing/2014/main" val="1502949645"/>
                    </a:ext>
                  </a:extLst>
                </a:gridCol>
              </a:tblGrid>
              <a:tr h="432741">
                <a:tc>
                  <a:txBody>
                    <a:bodyPr/>
                    <a:lstStyle/>
                    <a:p>
                      <a:r>
                        <a:rPr lang="en-US" sz="1600" dirty="0"/>
                        <a:t>Category</a:t>
                      </a:r>
                    </a:p>
                  </a:txBody>
                  <a:tcPr/>
                </a:tc>
                <a:tc>
                  <a:txBody>
                    <a:bodyPr/>
                    <a:lstStyle/>
                    <a:p>
                      <a:r>
                        <a:rPr lang="en-US" sz="1600" dirty="0"/>
                        <a:t>Deep Learning Algorithm</a:t>
                      </a:r>
                    </a:p>
                  </a:txBody>
                  <a:tcPr/>
                </a:tc>
                <a:extLst>
                  <a:ext uri="{0D108BD9-81ED-4DB2-BD59-A6C34878D82A}">
                    <a16:rowId xmlns:a16="http://schemas.microsoft.com/office/drawing/2014/main" val="3588022089"/>
                  </a:ext>
                </a:extLst>
              </a:tr>
              <a:tr h="432741">
                <a:tc>
                  <a:txBody>
                    <a:bodyPr/>
                    <a:lstStyle/>
                    <a:p>
                      <a:r>
                        <a:rPr lang="en-US" sz="1600" dirty="0"/>
                        <a:t>Face</a:t>
                      </a:r>
                    </a:p>
                  </a:txBody>
                  <a:tcPr/>
                </a:tc>
                <a:tc>
                  <a:txBody>
                    <a:bodyPr/>
                    <a:lstStyle/>
                    <a:p>
                      <a:r>
                        <a:rPr lang="en-US" sz="1600" b="1" dirty="0"/>
                        <a:t>Face Recognition</a:t>
                      </a:r>
                      <a:r>
                        <a:rPr lang="en-US" sz="1600" dirty="0"/>
                        <a:t>, Face Detection</a:t>
                      </a:r>
                    </a:p>
                  </a:txBody>
                  <a:tcPr/>
                </a:tc>
                <a:extLst>
                  <a:ext uri="{0D108BD9-81ED-4DB2-BD59-A6C34878D82A}">
                    <a16:rowId xmlns:a16="http://schemas.microsoft.com/office/drawing/2014/main" val="40881995"/>
                  </a:ext>
                </a:extLst>
              </a:tr>
              <a:tr h="1244871">
                <a:tc>
                  <a:txBody>
                    <a:bodyPr/>
                    <a:lstStyle/>
                    <a:p>
                      <a:r>
                        <a:rPr lang="en-US" sz="1600" dirty="0"/>
                        <a:t>People</a:t>
                      </a:r>
                    </a:p>
                  </a:txBody>
                  <a:tcPr/>
                </a:tc>
                <a:tc>
                  <a:txBody>
                    <a:bodyPr/>
                    <a:lstStyle/>
                    <a:p>
                      <a:r>
                        <a:rPr lang="en-US" sz="1600" dirty="0"/>
                        <a:t>People Detection, Intrusion Detection (Forbidden Area Detection), People Line Crossing Detection, People Enter Area Detection, People Incorrect Direction Detection, People Loitering Detection, People Tracking</a:t>
                      </a:r>
                    </a:p>
                  </a:txBody>
                  <a:tcPr/>
                </a:tc>
                <a:extLst>
                  <a:ext uri="{0D108BD9-81ED-4DB2-BD59-A6C34878D82A}">
                    <a16:rowId xmlns:a16="http://schemas.microsoft.com/office/drawing/2014/main" val="1500757376"/>
                  </a:ext>
                </a:extLst>
              </a:tr>
              <a:tr h="675787">
                <a:tc>
                  <a:txBody>
                    <a:bodyPr/>
                    <a:lstStyle/>
                    <a:p>
                      <a:r>
                        <a:rPr lang="en-US" sz="1600" dirty="0"/>
                        <a:t>License Plate</a:t>
                      </a:r>
                    </a:p>
                  </a:txBody>
                  <a:tcPr/>
                </a:tc>
                <a:tc>
                  <a:txBody>
                    <a:bodyPr/>
                    <a:lstStyle/>
                    <a:p>
                      <a:r>
                        <a:rPr lang="en-US" sz="1600" dirty="0"/>
                        <a:t>License Plate Detection, </a:t>
                      </a:r>
                      <a:r>
                        <a:rPr lang="en-US" sz="1600" b="1" dirty="0"/>
                        <a:t>Automatic License Plate Recognition (ALPR)</a:t>
                      </a:r>
                    </a:p>
                  </a:txBody>
                  <a:tcPr/>
                </a:tc>
                <a:extLst>
                  <a:ext uri="{0D108BD9-81ED-4DB2-BD59-A6C34878D82A}">
                    <a16:rowId xmlns:a16="http://schemas.microsoft.com/office/drawing/2014/main" val="1261004547"/>
                  </a:ext>
                </a:extLst>
              </a:tr>
              <a:tr h="960329">
                <a:tc>
                  <a:txBody>
                    <a:bodyPr/>
                    <a:lstStyle/>
                    <a:p>
                      <a:r>
                        <a:rPr lang="en-US" sz="1600" dirty="0"/>
                        <a:t>Vehicle</a:t>
                      </a:r>
                    </a:p>
                  </a:txBody>
                  <a:tcPr/>
                </a:tc>
                <a:tc>
                  <a:txBody>
                    <a:bodyPr/>
                    <a:lstStyle/>
                    <a:p>
                      <a:r>
                        <a:rPr lang="en-US" sz="1600" dirty="0"/>
                        <a:t>Vehicle Detection, Vehicle Counting (Traffic Jam), Vehicle Line Crossing Detection, Vehicle Enter Area Detection, Vehicle Incorrect Direction Detection</a:t>
                      </a:r>
                    </a:p>
                  </a:txBody>
                  <a:tcPr/>
                </a:tc>
                <a:extLst>
                  <a:ext uri="{0D108BD9-81ED-4DB2-BD59-A6C34878D82A}">
                    <a16:rowId xmlns:a16="http://schemas.microsoft.com/office/drawing/2014/main" val="3729444506"/>
                  </a:ext>
                </a:extLst>
              </a:tr>
              <a:tr h="1244871">
                <a:tc>
                  <a:txBody>
                    <a:bodyPr/>
                    <a:lstStyle/>
                    <a:p>
                      <a:r>
                        <a:rPr lang="en-US" sz="1600" dirty="0"/>
                        <a:t>Other</a:t>
                      </a:r>
                    </a:p>
                  </a:txBody>
                  <a:tcPr/>
                </a:tc>
                <a:tc>
                  <a:txBody>
                    <a:bodyPr/>
                    <a:lstStyle/>
                    <a:p>
                      <a:r>
                        <a:rPr lang="en-US" sz="1600" dirty="0"/>
                        <a:t>Object Based Motion Detection, Object Line Crossing Detection, Object Area Counting (Crowd Detection), Missing Object Detection, Unattended Object Detection, Object Loitering Detection, Tampering Detection, Audio Detection</a:t>
                      </a:r>
                    </a:p>
                  </a:txBody>
                  <a:tcPr/>
                </a:tc>
                <a:extLst>
                  <a:ext uri="{0D108BD9-81ED-4DB2-BD59-A6C34878D82A}">
                    <a16:rowId xmlns:a16="http://schemas.microsoft.com/office/drawing/2014/main" val="42557713"/>
                  </a:ext>
                </a:extLst>
              </a:tr>
            </a:tbl>
          </a:graphicData>
        </a:graphic>
      </p:graphicFrame>
      <p:sp>
        <p:nvSpPr>
          <p:cNvPr id="2" name="TextBox 1">
            <a:extLst>
              <a:ext uri="{FF2B5EF4-FFF2-40B4-BE49-F238E27FC236}">
                <a16:creationId xmlns:a16="http://schemas.microsoft.com/office/drawing/2014/main" id="{A80440C6-98BF-9DAA-1985-BA7DC0370B0C}"/>
              </a:ext>
            </a:extLst>
          </p:cNvPr>
          <p:cNvSpPr txBox="1"/>
          <p:nvPr/>
        </p:nvSpPr>
        <p:spPr>
          <a:xfrm>
            <a:off x="179512" y="1203105"/>
            <a:ext cx="6120680" cy="461665"/>
          </a:xfrm>
          <a:prstGeom prst="rect">
            <a:avLst/>
          </a:prstGeom>
          <a:noFill/>
        </p:spPr>
        <p:txBody>
          <a:bodyPr wrap="square" rtlCol="0">
            <a:spAutoFit/>
          </a:bodyPr>
          <a:lstStyle/>
          <a:p>
            <a:r>
              <a:rPr lang="en-US" sz="2400" b="1" dirty="0"/>
              <a:t>Built-in Deep Learning AI:</a:t>
            </a:r>
          </a:p>
        </p:txBody>
      </p:sp>
    </p:spTree>
    <p:extLst>
      <p:ext uri="{BB962C8B-B14F-4D97-AF65-F5344CB8AC3E}">
        <p14:creationId xmlns:p14="http://schemas.microsoft.com/office/powerpoint/2010/main" val="4017794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AI Solution Architecture</a:t>
            </a:r>
          </a:p>
        </p:txBody>
      </p:sp>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4"/>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dirty="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dirty="0"/>
              <a:t>Realtime</a:t>
            </a:r>
          </a:p>
          <a:p>
            <a:r>
              <a:rPr lang="en-US" sz="1400" dirty="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dirty="0"/>
              <a:t>Realtime</a:t>
            </a:r>
          </a:p>
          <a:p>
            <a:r>
              <a:rPr lang="en-US" sz="1400" dirty="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dirty="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dirty="0"/>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dirty="0"/>
              <a:t>NVR SERVER</a:t>
            </a:r>
          </a:p>
          <a:p>
            <a:endParaRPr lang="en-US" sz="1400" b="1" dirty="0"/>
          </a:p>
          <a:p>
            <a:r>
              <a:rPr lang="en-US" sz="1400" b="1" dirty="0"/>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dirty="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dirty="0"/>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dirty="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dirty="0"/>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dirty="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DAA845E-AC6C-F6F8-3718-AC2461B2E77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03128" y="3914312"/>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Supported VMS</a:t>
            </a:r>
            <a:r>
              <a:rPr lang="et-EE" sz="2400" b="1" dirty="0"/>
              <a:t> and Solutions</a:t>
            </a:r>
            <a:endParaRPr lang="en-US" sz="2400" b="1" dirty="0"/>
          </a:p>
        </p:txBody>
      </p:sp>
      <p:graphicFrame>
        <p:nvGraphicFramePr>
          <p:cNvPr id="3" name="Table 2">
            <a:extLst>
              <a:ext uri="{FF2B5EF4-FFF2-40B4-BE49-F238E27FC236}">
                <a16:creationId xmlns:a16="http://schemas.microsoft.com/office/drawing/2014/main" id="{784A3463-6B23-4E08-1A08-567236CDEB21}"/>
              </a:ext>
            </a:extLst>
          </p:cNvPr>
          <p:cNvGraphicFramePr>
            <a:graphicFrameLocks noGrp="1"/>
          </p:cNvGraphicFramePr>
          <p:nvPr>
            <p:extLst>
              <p:ext uri="{D42A27DB-BD31-4B8C-83A1-F6EECF244321}">
                <p14:modId xmlns:p14="http://schemas.microsoft.com/office/powerpoint/2010/main" val="3929338782"/>
              </p:ext>
            </p:extLst>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dirty="0"/>
                        <a:t>Standard Features</a:t>
                      </a:r>
                    </a:p>
                  </a:txBody>
                  <a:tcPr/>
                </a:tc>
                <a:tc>
                  <a:txBody>
                    <a:bodyPr/>
                    <a:lstStyle/>
                    <a:p>
                      <a:r>
                        <a:rPr lang="en-US" dirty="0"/>
                        <a:t>AI Events/Meta</a:t>
                      </a:r>
                    </a:p>
                  </a:txBody>
                  <a:tcPr/>
                </a:tc>
                <a:tc>
                  <a:txBody>
                    <a:bodyPr/>
                    <a:lstStyle/>
                    <a:p>
                      <a:r>
                        <a:rPr lang="et-EE" dirty="0"/>
                        <a:t>Solutions</a:t>
                      </a:r>
                      <a:endParaRPr lang="en-US" dirty="0"/>
                    </a:p>
                  </a:txBody>
                  <a:tcPr/>
                </a:tc>
                <a:extLst>
                  <a:ext uri="{0D108BD9-81ED-4DB2-BD59-A6C34878D82A}">
                    <a16:rowId xmlns:a16="http://schemas.microsoft.com/office/drawing/2014/main" val="1948259271"/>
                  </a:ext>
                </a:extLst>
              </a:tr>
              <a:tr h="370840">
                <a:tc>
                  <a:txBody>
                    <a:bodyPr/>
                    <a:lstStyle/>
                    <a:p>
                      <a:r>
                        <a:rPr lang="en-US" dirty="0"/>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3"/>
                        </a:rPr>
                        <a:t>S110</a:t>
                      </a:r>
                      <a:r>
                        <a:rPr lang="et-EE" dirty="0"/>
                        <a:t>, </a:t>
                      </a:r>
                      <a:r>
                        <a:rPr lang="et-EE" dirty="0">
                          <a:hlinkClick r:id="rId4"/>
                        </a:rPr>
                        <a:t>S111</a:t>
                      </a:r>
                      <a:r>
                        <a:rPr lang="et-EE" dirty="0"/>
                        <a:t>, </a:t>
                      </a:r>
                      <a:r>
                        <a:rPr lang="et-EE" dirty="0">
                          <a:hlinkClick r:id="rId5"/>
                        </a:rPr>
                        <a:t>S112</a:t>
                      </a:r>
                      <a:endParaRPr lang="en-US" dirty="0"/>
                    </a:p>
                  </a:txBody>
                  <a:tcPr/>
                </a:tc>
                <a:extLst>
                  <a:ext uri="{0D108BD9-81ED-4DB2-BD59-A6C34878D82A}">
                    <a16:rowId xmlns:a16="http://schemas.microsoft.com/office/drawing/2014/main" val="4012422756"/>
                  </a:ext>
                </a:extLst>
              </a:tr>
              <a:tr h="370840">
                <a:tc>
                  <a:txBody>
                    <a:bodyPr/>
                    <a:lstStyle/>
                    <a:p>
                      <a:r>
                        <a:rPr lang="en-US" dirty="0"/>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r>
                        <a:rPr lang="en-US" dirty="0"/>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dirty="0">
                          <a:hlinkClick r:id="rId3"/>
                        </a:rPr>
                        <a:t>S110</a:t>
                      </a:r>
                      <a:r>
                        <a:rPr lang="et-EE" dirty="0"/>
                        <a:t>, </a:t>
                      </a:r>
                      <a:r>
                        <a:rPr lang="et-EE" dirty="0">
                          <a:hlinkClick r:id="rId4"/>
                        </a:rPr>
                        <a:t>S111</a:t>
                      </a:r>
                      <a:r>
                        <a:rPr lang="et-EE" dirty="0"/>
                        <a:t>, </a:t>
                      </a:r>
                      <a:r>
                        <a:rPr lang="et-EE" dirty="0">
                          <a:hlinkClick r:id="rId5"/>
                        </a:rPr>
                        <a:t>S112</a:t>
                      </a:r>
                      <a:endParaRPr lang="en-US" dirty="0"/>
                    </a:p>
                  </a:txBody>
                  <a:tcPr/>
                </a:tc>
                <a:extLst>
                  <a:ext uri="{0D108BD9-81ED-4DB2-BD59-A6C34878D82A}">
                    <a16:rowId xmlns:a16="http://schemas.microsoft.com/office/drawing/2014/main" val="2522832999"/>
                  </a:ext>
                </a:extLst>
              </a:tr>
              <a:tr h="370840">
                <a:tc>
                  <a:txBody>
                    <a:bodyPr/>
                    <a:lstStyle/>
                    <a:p>
                      <a:r>
                        <a:rPr lang="en-US" dirty="0"/>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6"/>
                        </a:rPr>
                        <a:t>S120</a:t>
                      </a:r>
                      <a:r>
                        <a:rPr lang="et-EE" dirty="0"/>
                        <a:t>, </a:t>
                      </a:r>
                      <a:r>
                        <a:rPr lang="et-EE" dirty="0">
                          <a:hlinkClick r:id="rId7"/>
                        </a:rPr>
                        <a:t>S121</a:t>
                      </a:r>
                      <a:r>
                        <a:rPr lang="et-EE" dirty="0"/>
                        <a:t>, </a:t>
                      </a:r>
                      <a:r>
                        <a:rPr lang="et-EE" dirty="0">
                          <a:hlinkClick r:id="rId8"/>
                        </a:rPr>
                        <a:t>S122</a:t>
                      </a:r>
                      <a:endParaRPr lang="et-EE" dirty="0"/>
                    </a:p>
                  </a:txBody>
                  <a:tcPr/>
                </a:tc>
                <a:extLst>
                  <a:ext uri="{0D108BD9-81ED-4DB2-BD59-A6C34878D82A}">
                    <a16:rowId xmlns:a16="http://schemas.microsoft.com/office/drawing/2014/main" val="3004745136"/>
                  </a:ext>
                </a:extLst>
              </a:tr>
              <a:tr h="370840">
                <a:tc>
                  <a:txBody>
                    <a:bodyPr/>
                    <a:lstStyle/>
                    <a:p>
                      <a:r>
                        <a:rPr lang="en-US" dirty="0"/>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endParaRPr lang="en-US"/>
                    </a:p>
                  </a:txBody>
                  <a:tcPr/>
                </a:tc>
                <a:tc>
                  <a:txBody>
                    <a:bodyPr/>
                    <a:lstStyle/>
                    <a:p>
                      <a:r>
                        <a:rPr lang="et-EE" dirty="0">
                          <a:hlinkClick r:id="rId9"/>
                        </a:rPr>
                        <a:t>S60</a:t>
                      </a:r>
                      <a:endParaRPr lang="et-EE" dirty="0"/>
                    </a:p>
                  </a:txBody>
                  <a:tcPr/>
                </a:tc>
                <a:extLst>
                  <a:ext uri="{0D108BD9-81ED-4DB2-BD59-A6C34878D82A}">
                    <a16:rowId xmlns:a16="http://schemas.microsoft.com/office/drawing/2014/main" val="4162967179"/>
                  </a:ext>
                </a:extLst>
              </a:tr>
              <a:tr h="370840">
                <a:tc>
                  <a:txBody>
                    <a:bodyPr/>
                    <a:lstStyle/>
                    <a:p>
                      <a:r>
                        <a:rPr lang="en-US" dirty="0"/>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endParaRPr lang="en-US" dirty="0"/>
                    </a:p>
                  </a:txBody>
                  <a:tcPr/>
                </a:tc>
                <a:tc>
                  <a:txBody>
                    <a:bodyPr/>
                    <a:lstStyle/>
                    <a:p>
                      <a:r>
                        <a:rPr lang="et-EE" dirty="0">
                          <a:hlinkClick r:id="rId10"/>
                        </a:rPr>
                        <a:t>S72</a:t>
                      </a:r>
                      <a:endParaRPr lang="en-US" dirty="0"/>
                    </a:p>
                  </a:txBody>
                  <a:tcPr/>
                </a:tc>
                <a:extLst>
                  <a:ext uri="{0D108BD9-81ED-4DB2-BD59-A6C34878D82A}">
                    <a16:rowId xmlns:a16="http://schemas.microsoft.com/office/drawing/2014/main" val="4118223823"/>
                  </a:ext>
                </a:extLst>
              </a:tr>
            </a:tbl>
          </a:graphicData>
        </a:graphic>
      </p:graphicFrame>
    </p:spTree>
    <p:extLst>
      <p:ext uri="{BB962C8B-B14F-4D97-AF65-F5344CB8AC3E}">
        <p14:creationId xmlns:p14="http://schemas.microsoft.com/office/powerpoint/2010/main" val="4111692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dirty="0"/>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Faster response to the events – AI cameras can control the other nearby PTZ cameras for instant response, to get better video coverage of the scene. The analyses that are processed on the VMS side will be too slow for proper response.</a:t>
            </a:r>
          </a:p>
          <a:p>
            <a:endParaRPr lang="en-US" dirty="0"/>
          </a:p>
          <a:p>
            <a:pPr marL="285750" indent="-285750">
              <a:buFont typeface="Arial" panose="020B0604020202020204" pitchFamily="34" charset="0"/>
              <a:buChar char="•"/>
            </a:pPr>
            <a:r>
              <a:rPr lang="en-US" dirty="0"/>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dirty="0"/>
              <a:t>ACTi NVR 3 Corporate (and CMS 2) manages the analytics events from the cameras as follows:</a:t>
            </a:r>
          </a:p>
          <a:p>
            <a:endParaRPr lang="en-US" dirty="0"/>
          </a:p>
          <a:p>
            <a:pPr marL="342900" indent="-342900">
              <a:buAutoNum type="arabicPeriod"/>
            </a:pPr>
            <a:r>
              <a:rPr lang="en-US" dirty="0"/>
              <a:t>Set up the analytic rules and thresholds – for example, how big is the crowd, how long time is considered loitering.</a:t>
            </a:r>
          </a:p>
          <a:p>
            <a:pPr marL="342900" indent="-342900">
              <a:buAutoNum type="arabicPeriod"/>
            </a:pPr>
            <a:endParaRPr lang="en-US" dirty="0"/>
          </a:p>
          <a:p>
            <a:pPr marL="342900" indent="-342900">
              <a:buAutoNum type="arabicPeriod"/>
            </a:pPr>
            <a:r>
              <a:rPr lang="en-US" dirty="0"/>
              <a:t>Receive real-time analytic events from all the cameras and respond by the pre-defined actions, such as send e-mail, instant pop-up of the video channel on the VMS screen and more.</a:t>
            </a:r>
          </a:p>
          <a:p>
            <a:pPr marL="342900" indent="-342900">
              <a:buAutoNum type="arabicPeriod"/>
            </a:pPr>
            <a:endParaRPr lang="en-US" dirty="0"/>
          </a:p>
          <a:p>
            <a:pPr marL="342900" indent="-342900">
              <a:buAutoNum type="arabicPeriod"/>
            </a:pPr>
            <a:r>
              <a:rPr lang="en-US" dirty="0"/>
              <a:t>Automatically push video to the mobile app of the patrolling security guards.</a:t>
            </a:r>
          </a:p>
          <a:p>
            <a:pPr marL="342900" indent="-342900">
              <a:buAutoNum type="arabicPeriod"/>
            </a:pPr>
            <a:endParaRPr lang="en-US" dirty="0"/>
          </a:p>
          <a:p>
            <a:pPr marL="342900" indent="-342900">
              <a:buAutoNum type="arabicPeriod"/>
            </a:pPr>
            <a:r>
              <a:rPr lang="en-US" dirty="0"/>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Security Applications</a:t>
            </a:r>
          </a:p>
        </p:txBody>
      </p:sp>
      <p:sp>
        <p:nvSpPr>
          <p:cNvPr id="5" name="TextBox 4">
            <a:extLst>
              <a:ext uri="{FF2B5EF4-FFF2-40B4-BE49-F238E27FC236}">
                <a16:creationId xmlns:a16="http://schemas.microsoft.com/office/drawing/2014/main" id="{406FB368-D4C7-EB88-80F1-7BF17BC1A6B3}"/>
              </a:ext>
            </a:extLst>
          </p:cNvPr>
          <p:cNvSpPr txBox="1"/>
          <p:nvPr/>
        </p:nvSpPr>
        <p:spPr>
          <a:xfrm>
            <a:off x="340902" y="1759847"/>
            <a:ext cx="8407561" cy="646331"/>
          </a:xfrm>
          <a:prstGeom prst="rect">
            <a:avLst/>
          </a:prstGeom>
          <a:solidFill>
            <a:schemeClr val="bg1">
              <a:lumMod val="95000"/>
            </a:schemeClr>
          </a:solidFill>
        </p:spPr>
        <p:txBody>
          <a:bodyPr wrap="square">
            <a:spAutoFit/>
          </a:bodyPr>
          <a:lstStyle/>
          <a:p>
            <a:r>
              <a:rPr lang="en-US" i="0" dirty="0">
                <a:solidFill>
                  <a:srgbClr val="202124"/>
                </a:solidFill>
                <a:effectLst/>
                <a:latin typeface="Google Sans"/>
              </a:rPr>
              <a:t>ACTi offers end-to-end solutions for facility and campus security management using </a:t>
            </a:r>
            <a:r>
              <a:rPr lang="en-US" b="1" i="0" dirty="0">
                <a:solidFill>
                  <a:srgbClr val="202124"/>
                </a:solidFill>
                <a:effectLst/>
                <a:latin typeface="Google Sans"/>
              </a:rPr>
              <a:t>deep learning AI cameras </a:t>
            </a:r>
            <a:r>
              <a:rPr lang="en-US" i="0" dirty="0">
                <a:solidFill>
                  <a:srgbClr val="202124"/>
                </a:solidFill>
                <a:effectLst/>
                <a:latin typeface="Google Sans"/>
              </a:rPr>
              <a:t>and the video management systems (VMS). </a:t>
            </a:r>
            <a:endParaRPr lang="en-US" dirty="0"/>
          </a:p>
        </p:txBody>
      </p:sp>
      <p:sp>
        <p:nvSpPr>
          <p:cNvPr id="4" name="Rectangle 3">
            <a:extLst>
              <a:ext uri="{FF2B5EF4-FFF2-40B4-BE49-F238E27FC236}">
                <a16:creationId xmlns:a16="http://schemas.microsoft.com/office/drawing/2014/main" id="{906DF0FA-97B1-20CD-015F-D94E420A49F3}"/>
              </a:ext>
            </a:extLst>
          </p:cNvPr>
          <p:cNvSpPr/>
          <p:nvPr/>
        </p:nvSpPr>
        <p:spPr>
          <a:xfrm>
            <a:off x="395536" y="3432621"/>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a:t>Blacklisted vehicles identification</a:t>
            </a:r>
          </a:p>
          <a:p>
            <a:pPr algn="ctr"/>
            <a:r>
              <a:rPr lang="en-US" sz="1400" dirty="0"/>
              <a:t>(using </a:t>
            </a:r>
            <a:r>
              <a:rPr lang="en-US" sz="1400" dirty="0">
                <a:solidFill>
                  <a:srgbClr val="C00000"/>
                </a:solidFill>
              </a:rPr>
              <a:t>ALPR</a:t>
            </a:r>
            <a:r>
              <a:rPr lang="en-US" sz="1400" dirty="0"/>
              <a:t>)</a:t>
            </a:r>
          </a:p>
        </p:txBody>
      </p:sp>
      <p:sp>
        <p:nvSpPr>
          <p:cNvPr id="6" name="Rectangle 5">
            <a:extLst>
              <a:ext uri="{FF2B5EF4-FFF2-40B4-BE49-F238E27FC236}">
                <a16:creationId xmlns:a16="http://schemas.microsoft.com/office/drawing/2014/main" id="{39CE6205-F080-866B-1B72-DE3407CF69C0}"/>
              </a:ext>
            </a:extLst>
          </p:cNvPr>
          <p:cNvSpPr/>
          <p:nvPr/>
        </p:nvSpPr>
        <p:spPr>
          <a:xfrm>
            <a:off x="3311860" y="3429000"/>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a:t>Blacklisted persons identification</a:t>
            </a:r>
          </a:p>
          <a:p>
            <a:pPr algn="ctr"/>
            <a:r>
              <a:rPr lang="en-US" sz="1400" dirty="0"/>
              <a:t>(using </a:t>
            </a:r>
            <a:r>
              <a:rPr lang="en-US" sz="1400" dirty="0">
                <a:solidFill>
                  <a:srgbClr val="C00000"/>
                </a:solidFill>
              </a:rPr>
              <a:t>Face Recognition</a:t>
            </a:r>
            <a:r>
              <a:rPr lang="en-US" sz="1400" dirty="0"/>
              <a:t>)</a:t>
            </a:r>
          </a:p>
        </p:txBody>
      </p:sp>
      <p:sp>
        <p:nvSpPr>
          <p:cNvPr id="7" name="TextBox 6">
            <a:extLst>
              <a:ext uri="{FF2B5EF4-FFF2-40B4-BE49-F238E27FC236}">
                <a16:creationId xmlns:a16="http://schemas.microsoft.com/office/drawing/2014/main" id="{8402FBB5-AE87-F157-F1BD-7C2A03E0CE4C}"/>
              </a:ext>
            </a:extLst>
          </p:cNvPr>
          <p:cNvSpPr txBox="1"/>
          <p:nvPr/>
        </p:nvSpPr>
        <p:spPr>
          <a:xfrm>
            <a:off x="340902" y="2850886"/>
            <a:ext cx="6463346" cy="369332"/>
          </a:xfrm>
          <a:prstGeom prst="rect">
            <a:avLst/>
          </a:prstGeom>
          <a:noFill/>
        </p:spPr>
        <p:txBody>
          <a:bodyPr wrap="square" rtlCol="0">
            <a:spAutoFit/>
          </a:bodyPr>
          <a:lstStyle/>
          <a:p>
            <a:r>
              <a:rPr lang="en-US" b="1" dirty="0"/>
              <a:t>The AI cameras can fulfill the following security applications:</a:t>
            </a:r>
          </a:p>
        </p:txBody>
      </p:sp>
      <p:sp>
        <p:nvSpPr>
          <p:cNvPr id="8" name="Rectangle 7">
            <a:extLst>
              <a:ext uri="{FF2B5EF4-FFF2-40B4-BE49-F238E27FC236}">
                <a16:creationId xmlns:a16="http://schemas.microsoft.com/office/drawing/2014/main" id="{B06AF90F-5967-5025-6C06-81B91BFE876C}"/>
              </a:ext>
            </a:extLst>
          </p:cNvPr>
          <p:cNvSpPr/>
          <p:nvPr/>
        </p:nvSpPr>
        <p:spPr>
          <a:xfrm>
            <a:off x="6200726" y="3423074"/>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a:t>Suspicious loitering</a:t>
            </a:r>
          </a:p>
          <a:p>
            <a:pPr algn="ctr"/>
            <a:r>
              <a:rPr lang="en-US" sz="1400" dirty="0"/>
              <a:t>(using </a:t>
            </a:r>
            <a:r>
              <a:rPr lang="en-US" sz="1400" dirty="0">
                <a:solidFill>
                  <a:srgbClr val="C00000"/>
                </a:solidFill>
              </a:rPr>
              <a:t>People</a:t>
            </a:r>
            <a:r>
              <a:rPr lang="en-US" sz="1400" dirty="0"/>
              <a:t> </a:t>
            </a:r>
            <a:r>
              <a:rPr lang="en-US" sz="1400" dirty="0">
                <a:solidFill>
                  <a:srgbClr val="C00000"/>
                </a:solidFill>
              </a:rPr>
              <a:t>Loitering Detection</a:t>
            </a:r>
            <a:r>
              <a:rPr lang="en-US" sz="1400" dirty="0"/>
              <a:t>)</a:t>
            </a:r>
          </a:p>
        </p:txBody>
      </p:sp>
      <p:sp>
        <p:nvSpPr>
          <p:cNvPr id="9" name="Rectangle 8">
            <a:extLst>
              <a:ext uri="{FF2B5EF4-FFF2-40B4-BE49-F238E27FC236}">
                <a16:creationId xmlns:a16="http://schemas.microsoft.com/office/drawing/2014/main" id="{26E14EFF-1F18-6565-BAEC-173D9BE3E49C}"/>
              </a:ext>
            </a:extLst>
          </p:cNvPr>
          <p:cNvSpPr/>
          <p:nvPr/>
        </p:nvSpPr>
        <p:spPr>
          <a:xfrm>
            <a:off x="418422" y="4725144"/>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a:t>Crowd detection</a:t>
            </a:r>
          </a:p>
          <a:p>
            <a:pPr algn="ctr"/>
            <a:r>
              <a:rPr lang="en-US" sz="1400" dirty="0"/>
              <a:t>(using </a:t>
            </a:r>
            <a:r>
              <a:rPr lang="en-US" sz="1400" dirty="0">
                <a:solidFill>
                  <a:srgbClr val="C00000"/>
                </a:solidFill>
              </a:rPr>
              <a:t>People Area Counting with predefined threshold</a:t>
            </a:r>
            <a:r>
              <a:rPr lang="en-US" sz="1400" dirty="0"/>
              <a:t>)</a:t>
            </a:r>
          </a:p>
        </p:txBody>
      </p:sp>
      <p:sp>
        <p:nvSpPr>
          <p:cNvPr id="10" name="Rectangle 9">
            <a:extLst>
              <a:ext uri="{FF2B5EF4-FFF2-40B4-BE49-F238E27FC236}">
                <a16:creationId xmlns:a16="http://schemas.microsoft.com/office/drawing/2014/main" id="{AD75D526-4696-748B-9484-11A028E53C15}"/>
              </a:ext>
            </a:extLst>
          </p:cNvPr>
          <p:cNvSpPr/>
          <p:nvPr/>
        </p:nvSpPr>
        <p:spPr>
          <a:xfrm>
            <a:off x="3311860" y="4725144"/>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a:t>Trespassing Detection</a:t>
            </a:r>
          </a:p>
          <a:p>
            <a:pPr algn="ctr"/>
            <a:r>
              <a:rPr lang="en-US" sz="1400" dirty="0"/>
              <a:t>(using </a:t>
            </a:r>
            <a:r>
              <a:rPr lang="en-US" sz="1400" dirty="0">
                <a:solidFill>
                  <a:srgbClr val="C00000"/>
                </a:solidFill>
              </a:rPr>
              <a:t>People Enter Area Detection</a:t>
            </a:r>
            <a:r>
              <a:rPr lang="en-US" sz="1400" dirty="0"/>
              <a:t>)</a:t>
            </a:r>
          </a:p>
        </p:txBody>
      </p:sp>
      <p:sp>
        <p:nvSpPr>
          <p:cNvPr id="11" name="Rectangle 10">
            <a:extLst>
              <a:ext uri="{FF2B5EF4-FFF2-40B4-BE49-F238E27FC236}">
                <a16:creationId xmlns:a16="http://schemas.microsoft.com/office/drawing/2014/main" id="{85345DE1-F1D8-76D4-8CBC-163EB5D82101}"/>
              </a:ext>
            </a:extLst>
          </p:cNvPr>
          <p:cNvSpPr/>
          <p:nvPr/>
        </p:nvSpPr>
        <p:spPr>
          <a:xfrm>
            <a:off x="6200726" y="4725144"/>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a:t>Suspicious items</a:t>
            </a:r>
          </a:p>
          <a:p>
            <a:pPr algn="ctr"/>
            <a:r>
              <a:rPr lang="en-US" sz="1400" dirty="0"/>
              <a:t>(using </a:t>
            </a:r>
            <a:r>
              <a:rPr lang="en-US" sz="1400" dirty="0">
                <a:solidFill>
                  <a:srgbClr val="C00000"/>
                </a:solidFill>
              </a:rPr>
              <a:t>Unattended Object Detection</a:t>
            </a:r>
            <a:r>
              <a:rPr lang="en-US" sz="1400" dirty="0"/>
              <a:t>)</a:t>
            </a:r>
          </a:p>
        </p:txBody>
      </p:sp>
    </p:spTree>
    <p:extLst>
      <p:ext uri="{BB962C8B-B14F-4D97-AF65-F5344CB8AC3E}">
        <p14:creationId xmlns:p14="http://schemas.microsoft.com/office/powerpoint/2010/main" val="26807631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Traffic Applications</a:t>
            </a:r>
          </a:p>
        </p:txBody>
      </p:sp>
      <p:sp>
        <p:nvSpPr>
          <p:cNvPr id="5" name="TextBox 4">
            <a:extLst>
              <a:ext uri="{FF2B5EF4-FFF2-40B4-BE49-F238E27FC236}">
                <a16:creationId xmlns:a16="http://schemas.microsoft.com/office/drawing/2014/main" id="{406FB368-D4C7-EB88-80F1-7BF17BC1A6B3}"/>
              </a:ext>
            </a:extLst>
          </p:cNvPr>
          <p:cNvSpPr txBox="1"/>
          <p:nvPr/>
        </p:nvSpPr>
        <p:spPr>
          <a:xfrm>
            <a:off x="340902" y="1759847"/>
            <a:ext cx="8407561" cy="646331"/>
          </a:xfrm>
          <a:prstGeom prst="rect">
            <a:avLst/>
          </a:prstGeom>
          <a:solidFill>
            <a:schemeClr val="bg1">
              <a:lumMod val="95000"/>
            </a:schemeClr>
          </a:solidFill>
        </p:spPr>
        <p:txBody>
          <a:bodyPr wrap="square">
            <a:spAutoFit/>
          </a:bodyPr>
          <a:lstStyle/>
          <a:p>
            <a:r>
              <a:rPr lang="en-US" i="0" dirty="0">
                <a:solidFill>
                  <a:srgbClr val="202124"/>
                </a:solidFill>
                <a:effectLst/>
                <a:latin typeface="Google Sans"/>
              </a:rPr>
              <a:t>ACTi offers end-to-end solutions </a:t>
            </a:r>
            <a:r>
              <a:rPr lang="en-US" dirty="0">
                <a:solidFill>
                  <a:srgbClr val="202124"/>
                </a:solidFill>
                <a:latin typeface="Google Sans"/>
              </a:rPr>
              <a:t>for </a:t>
            </a:r>
            <a:r>
              <a:rPr lang="en-US" i="0" dirty="0">
                <a:solidFill>
                  <a:srgbClr val="202124"/>
                </a:solidFill>
                <a:effectLst/>
                <a:latin typeface="Google Sans"/>
              </a:rPr>
              <a:t>traffic management using </a:t>
            </a:r>
            <a:r>
              <a:rPr lang="en-US" b="1" i="0" dirty="0">
                <a:solidFill>
                  <a:srgbClr val="202124"/>
                </a:solidFill>
                <a:effectLst/>
                <a:latin typeface="Google Sans"/>
              </a:rPr>
              <a:t>deep learning AI cameras </a:t>
            </a:r>
            <a:r>
              <a:rPr lang="en-US" i="0" dirty="0">
                <a:solidFill>
                  <a:srgbClr val="202124"/>
                </a:solidFill>
                <a:effectLst/>
                <a:latin typeface="Google Sans"/>
              </a:rPr>
              <a:t>and the video management systems (VMS). </a:t>
            </a:r>
            <a:endParaRPr lang="en-US" dirty="0"/>
          </a:p>
        </p:txBody>
      </p:sp>
      <p:sp>
        <p:nvSpPr>
          <p:cNvPr id="4" name="Rectangle 3">
            <a:extLst>
              <a:ext uri="{FF2B5EF4-FFF2-40B4-BE49-F238E27FC236}">
                <a16:creationId xmlns:a16="http://schemas.microsoft.com/office/drawing/2014/main" id="{906DF0FA-97B1-20CD-015F-D94E420A49F3}"/>
              </a:ext>
            </a:extLst>
          </p:cNvPr>
          <p:cNvSpPr/>
          <p:nvPr/>
        </p:nvSpPr>
        <p:spPr>
          <a:xfrm>
            <a:off x="395536" y="3432621"/>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a:t>Blacklisted vehicles identification</a:t>
            </a:r>
          </a:p>
          <a:p>
            <a:pPr algn="ctr"/>
            <a:r>
              <a:rPr lang="en-US" sz="1400" dirty="0"/>
              <a:t>(using </a:t>
            </a:r>
            <a:r>
              <a:rPr lang="en-US" sz="1400" dirty="0">
                <a:solidFill>
                  <a:srgbClr val="C00000"/>
                </a:solidFill>
              </a:rPr>
              <a:t>ALPR</a:t>
            </a:r>
            <a:r>
              <a:rPr lang="en-US" sz="1400" dirty="0"/>
              <a:t>)</a:t>
            </a:r>
          </a:p>
        </p:txBody>
      </p:sp>
      <p:sp>
        <p:nvSpPr>
          <p:cNvPr id="6" name="Rectangle 5">
            <a:extLst>
              <a:ext uri="{FF2B5EF4-FFF2-40B4-BE49-F238E27FC236}">
                <a16:creationId xmlns:a16="http://schemas.microsoft.com/office/drawing/2014/main" id="{39CE6205-F080-866B-1B72-DE3407CF69C0}"/>
              </a:ext>
            </a:extLst>
          </p:cNvPr>
          <p:cNvSpPr/>
          <p:nvPr/>
        </p:nvSpPr>
        <p:spPr>
          <a:xfrm>
            <a:off x="3311860" y="3429000"/>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a:t>Traffic Jam Detection</a:t>
            </a:r>
          </a:p>
          <a:p>
            <a:pPr algn="ctr"/>
            <a:r>
              <a:rPr lang="en-US" sz="1400" dirty="0"/>
              <a:t>(using single frame based </a:t>
            </a:r>
            <a:r>
              <a:rPr lang="en-US" sz="1400" dirty="0">
                <a:solidFill>
                  <a:srgbClr val="C00000"/>
                </a:solidFill>
              </a:rPr>
              <a:t>Vehicle Counting</a:t>
            </a:r>
            <a:r>
              <a:rPr lang="en-US" sz="1400" dirty="0"/>
              <a:t>)</a:t>
            </a:r>
          </a:p>
        </p:txBody>
      </p:sp>
      <p:sp>
        <p:nvSpPr>
          <p:cNvPr id="7" name="TextBox 6">
            <a:extLst>
              <a:ext uri="{FF2B5EF4-FFF2-40B4-BE49-F238E27FC236}">
                <a16:creationId xmlns:a16="http://schemas.microsoft.com/office/drawing/2014/main" id="{8402FBB5-AE87-F157-F1BD-7C2A03E0CE4C}"/>
              </a:ext>
            </a:extLst>
          </p:cNvPr>
          <p:cNvSpPr txBox="1"/>
          <p:nvPr/>
        </p:nvSpPr>
        <p:spPr>
          <a:xfrm>
            <a:off x="340902" y="2850886"/>
            <a:ext cx="6463346" cy="369332"/>
          </a:xfrm>
          <a:prstGeom prst="rect">
            <a:avLst/>
          </a:prstGeom>
          <a:noFill/>
        </p:spPr>
        <p:txBody>
          <a:bodyPr wrap="square" rtlCol="0">
            <a:spAutoFit/>
          </a:bodyPr>
          <a:lstStyle/>
          <a:p>
            <a:r>
              <a:rPr lang="en-US" b="1" dirty="0"/>
              <a:t>The AI cameras can fulfill the following traffic applications:</a:t>
            </a:r>
          </a:p>
        </p:txBody>
      </p:sp>
      <p:sp>
        <p:nvSpPr>
          <p:cNvPr id="8" name="Rectangle 7">
            <a:extLst>
              <a:ext uri="{FF2B5EF4-FFF2-40B4-BE49-F238E27FC236}">
                <a16:creationId xmlns:a16="http://schemas.microsoft.com/office/drawing/2014/main" id="{B06AF90F-5967-5025-6C06-81B91BFE876C}"/>
              </a:ext>
            </a:extLst>
          </p:cNvPr>
          <p:cNvSpPr/>
          <p:nvPr/>
        </p:nvSpPr>
        <p:spPr>
          <a:xfrm>
            <a:off x="6200726" y="3423074"/>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a:t>Illegal Stopping</a:t>
            </a:r>
          </a:p>
          <a:p>
            <a:pPr algn="ctr"/>
            <a:r>
              <a:rPr lang="en-US" sz="1400" dirty="0"/>
              <a:t>(using </a:t>
            </a:r>
            <a:r>
              <a:rPr lang="en-US" sz="1400" dirty="0">
                <a:solidFill>
                  <a:srgbClr val="C00000"/>
                </a:solidFill>
              </a:rPr>
              <a:t>Stopped Vehicle Detection</a:t>
            </a:r>
            <a:r>
              <a:rPr lang="en-US" sz="1400" dirty="0"/>
              <a:t>)</a:t>
            </a:r>
          </a:p>
        </p:txBody>
      </p:sp>
      <p:sp>
        <p:nvSpPr>
          <p:cNvPr id="9" name="Rectangle 8">
            <a:extLst>
              <a:ext uri="{FF2B5EF4-FFF2-40B4-BE49-F238E27FC236}">
                <a16:creationId xmlns:a16="http://schemas.microsoft.com/office/drawing/2014/main" id="{26E14EFF-1F18-6565-BAEC-173D9BE3E49C}"/>
              </a:ext>
            </a:extLst>
          </p:cNvPr>
          <p:cNvSpPr/>
          <p:nvPr/>
        </p:nvSpPr>
        <p:spPr>
          <a:xfrm>
            <a:off x="418422" y="4725144"/>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a:t>Direction Violation Detection</a:t>
            </a:r>
          </a:p>
          <a:p>
            <a:pPr algn="ctr"/>
            <a:r>
              <a:rPr lang="en-US" sz="1400" dirty="0"/>
              <a:t>(using </a:t>
            </a:r>
            <a:r>
              <a:rPr lang="en-US" sz="1400" dirty="0">
                <a:solidFill>
                  <a:srgbClr val="C00000"/>
                </a:solidFill>
              </a:rPr>
              <a:t>Vehicle Incorrect Direction Detection</a:t>
            </a:r>
            <a:r>
              <a:rPr lang="en-US" sz="1400" dirty="0"/>
              <a:t>)</a:t>
            </a:r>
          </a:p>
        </p:txBody>
      </p:sp>
      <p:sp>
        <p:nvSpPr>
          <p:cNvPr id="10" name="Rectangle 9">
            <a:extLst>
              <a:ext uri="{FF2B5EF4-FFF2-40B4-BE49-F238E27FC236}">
                <a16:creationId xmlns:a16="http://schemas.microsoft.com/office/drawing/2014/main" id="{AD75D526-4696-748B-9484-11A028E53C15}"/>
              </a:ext>
            </a:extLst>
          </p:cNvPr>
          <p:cNvSpPr/>
          <p:nvPr/>
        </p:nvSpPr>
        <p:spPr>
          <a:xfrm>
            <a:off x="3311860" y="4725144"/>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a:t>Restricted Area Driving Detection</a:t>
            </a:r>
          </a:p>
          <a:p>
            <a:pPr algn="ctr"/>
            <a:r>
              <a:rPr lang="en-US" sz="1400" dirty="0"/>
              <a:t>(using </a:t>
            </a:r>
            <a:r>
              <a:rPr lang="en-US" sz="1400" dirty="0">
                <a:solidFill>
                  <a:srgbClr val="C00000"/>
                </a:solidFill>
              </a:rPr>
              <a:t>Vehicle Enter Area Detection</a:t>
            </a:r>
            <a:r>
              <a:rPr lang="en-US" sz="1400" dirty="0"/>
              <a:t>)</a:t>
            </a:r>
          </a:p>
        </p:txBody>
      </p:sp>
      <p:sp>
        <p:nvSpPr>
          <p:cNvPr id="11" name="Rectangle 10">
            <a:extLst>
              <a:ext uri="{FF2B5EF4-FFF2-40B4-BE49-F238E27FC236}">
                <a16:creationId xmlns:a16="http://schemas.microsoft.com/office/drawing/2014/main" id="{85345DE1-F1D8-76D4-8CBC-163EB5D82101}"/>
              </a:ext>
            </a:extLst>
          </p:cNvPr>
          <p:cNvSpPr/>
          <p:nvPr/>
        </p:nvSpPr>
        <p:spPr>
          <a:xfrm>
            <a:off x="6200726" y="4725144"/>
            <a:ext cx="2520280" cy="108012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a:t>Illegal Parking</a:t>
            </a:r>
          </a:p>
          <a:p>
            <a:pPr algn="ctr"/>
            <a:r>
              <a:rPr lang="en-US" sz="1400" dirty="0"/>
              <a:t>(using </a:t>
            </a:r>
            <a:r>
              <a:rPr lang="en-US" sz="1400" dirty="0">
                <a:solidFill>
                  <a:srgbClr val="C00000"/>
                </a:solidFill>
              </a:rPr>
              <a:t>Vehicle Loitering Detection</a:t>
            </a:r>
            <a:r>
              <a:rPr lang="en-US" sz="1400" dirty="0"/>
              <a:t>)</a:t>
            </a:r>
          </a:p>
        </p:txBody>
      </p:sp>
    </p:spTree>
    <p:extLst>
      <p:ext uri="{BB962C8B-B14F-4D97-AF65-F5344CB8AC3E}">
        <p14:creationId xmlns:p14="http://schemas.microsoft.com/office/powerpoint/2010/main" val="2460583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4FB20B0-EBE9-3F5B-9792-1E4AC37AE685}"/>
              </a:ext>
            </a:extLst>
          </p:cNvPr>
          <p:cNvGraphicFramePr>
            <a:graphicFrameLocks noGrp="1"/>
          </p:cNvGraphicFramePr>
          <p:nvPr>
            <p:extLst>
              <p:ext uri="{D42A27DB-BD31-4B8C-83A1-F6EECF244321}">
                <p14:modId xmlns:p14="http://schemas.microsoft.com/office/powerpoint/2010/main" val="3928395234"/>
              </p:ext>
            </p:extLst>
          </p:nvPr>
        </p:nvGraphicFramePr>
        <p:xfrm>
          <a:off x="621122" y="1769224"/>
          <a:ext cx="8127342" cy="4869918"/>
        </p:xfrm>
        <a:graphic>
          <a:graphicData uri="http://schemas.openxmlformats.org/drawingml/2006/table">
            <a:tbl>
              <a:tblPr firstRow="1" bandRow="1">
                <a:tableStyleId>{5C22544A-7EE6-4342-B048-85BDC9FD1C3A}</a:tableStyleId>
              </a:tblPr>
              <a:tblGrid>
                <a:gridCol w="782526">
                  <a:extLst>
                    <a:ext uri="{9D8B030D-6E8A-4147-A177-3AD203B41FA5}">
                      <a16:colId xmlns:a16="http://schemas.microsoft.com/office/drawing/2014/main" val="1752653749"/>
                    </a:ext>
                  </a:extLst>
                </a:gridCol>
                <a:gridCol w="1008112">
                  <a:extLst>
                    <a:ext uri="{9D8B030D-6E8A-4147-A177-3AD203B41FA5}">
                      <a16:colId xmlns:a16="http://schemas.microsoft.com/office/drawing/2014/main" val="3799787002"/>
                    </a:ext>
                  </a:extLst>
                </a:gridCol>
                <a:gridCol w="1152128">
                  <a:extLst>
                    <a:ext uri="{9D8B030D-6E8A-4147-A177-3AD203B41FA5}">
                      <a16:colId xmlns:a16="http://schemas.microsoft.com/office/drawing/2014/main" val="2809680037"/>
                    </a:ext>
                  </a:extLst>
                </a:gridCol>
                <a:gridCol w="1944216">
                  <a:extLst>
                    <a:ext uri="{9D8B030D-6E8A-4147-A177-3AD203B41FA5}">
                      <a16:colId xmlns:a16="http://schemas.microsoft.com/office/drawing/2014/main" val="3173974431"/>
                    </a:ext>
                  </a:extLst>
                </a:gridCol>
                <a:gridCol w="1584176">
                  <a:extLst>
                    <a:ext uri="{9D8B030D-6E8A-4147-A177-3AD203B41FA5}">
                      <a16:colId xmlns:a16="http://schemas.microsoft.com/office/drawing/2014/main" val="3472118918"/>
                    </a:ext>
                  </a:extLst>
                </a:gridCol>
                <a:gridCol w="1656184">
                  <a:extLst>
                    <a:ext uri="{9D8B030D-6E8A-4147-A177-3AD203B41FA5}">
                      <a16:colId xmlns:a16="http://schemas.microsoft.com/office/drawing/2014/main" val="2280749477"/>
                    </a:ext>
                  </a:extLst>
                </a:gridCol>
              </a:tblGrid>
              <a:tr h="689733">
                <a:tc>
                  <a:txBody>
                    <a:bodyPr/>
                    <a:lstStyle/>
                    <a:p>
                      <a:r>
                        <a:rPr lang="en-US" sz="1400" dirty="0"/>
                        <a:t>Model</a:t>
                      </a:r>
                    </a:p>
                  </a:txBody>
                  <a:tcPr anchor="ctr"/>
                </a:tc>
                <a:tc>
                  <a:txBody>
                    <a:bodyPr/>
                    <a:lstStyle/>
                    <a:p>
                      <a:r>
                        <a:rPr lang="en-US" sz="1400" dirty="0"/>
                        <a:t>Photo</a:t>
                      </a:r>
                    </a:p>
                  </a:txBody>
                  <a:tcPr anchor="ctr"/>
                </a:tc>
                <a:tc>
                  <a:txBody>
                    <a:bodyPr/>
                    <a:lstStyle/>
                    <a:p>
                      <a:r>
                        <a:rPr lang="en-US" sz="1400" dirty="0"/>
                        <a:t>Mounting Method</a:t>
                      </a:r>
                    </a:p>
                  </a:txBody>
                  <a:tcPr anchor="ctr"/>
                </a:tc>
                <a:tc>
                  <a:txBody>
                    <a:bodyPr/>
                    <a:lstStyle/>
                    <a:p>
                      <a:r>
                        <a:rPr lang="en-US" sz="1400" dirty="0"/>
                        <a:t>Accessory Part</a:t>
                      </a:r>
                    </a:p>
                  </a:txBody>
                  <a:tcPr anchor="ctr"/>
                </a:tc>
                <a:tc>
                  <a:txBody>
                    <a:bodyPr/>
                    <a:lstStyle/>
                    <a:p>
                      <a:r>
                        <a:rPr lang="en-US" sz="1400" dirty="0"/>
                        <a:t>Photo</a:t>
                      </a:r>
                    </a:p>
                  </a:txBody>
                  <a:tcPr anchor="ctr"/>
                </a:tc>
                <a:tc>
                  <a:txBody>
                    <a:bodyPr/>
                    <a:lstStyle/>
                    <a:p>
                      <a:r>
                        <a:rPr lang="en-US" sz="1400" dirty="0"/>
                        <a:t>Notes</a:t>
                      </a:r>
                    </a:p>
                  </a:txBody>
                  <a:tcPr anchor="ctr"/>
                </a:tc>
                <a:extLst>
                  <a:ext uri="{0D108BD9-81ED-4DB2-BD59-A6C34878D82A}">
                    <a16:rowId xmlns:a16="http://schemas.microsoft.com/office/drawing/2014/main" val="2961384755"/>
                  </a:ext>
                </a:extLst>
              </a:tr>
              <a:tr h="689733">
                <a:tc>
                  <a:txBody>
                    <a:bodyPr/>
                    <a:lstStyle/>
                    <a:p>
                      <a:r>
                        <a:rPr lang="en-US" sz="1400" dirty="0"/>
                        <a:t>A426</a:t>
                      </a:r>
                    </a:p>
                  </a:txBody>
                  <a:tcPr anchor="ctr"/>
                </a:tc>
                <a:tc>
                  <a:txBody>
                    <a:bodyPr/>
                    <a:lstStyle/>
                    <a:p>
                      <a:endParaRPr lang="en-US" sz="1400" dirty="0"/>
                    </a:p>
                  </a:txBody>
                  <a:tcPr anchor="ctr"/>
                </a:tc>
                <a:tc>
                  <a:txBody>
                    <a:bodyPr/>
                    <a:lstStyle/>
                    <a:p>
                      <a:r>
                        <a:rPr lang="en-US" sz="1400" dirty="0"/>
                        <a:t>Ceiling, Wall</a:t>
                      </a:r>
                    </a:p>
                  </a:txBody>
                  <a:tcPr anchor="ctr"/>
                </a:tc>
                <a:tc gridSpan="3">
                  <a:txBody>
                    <a:bodyPr/>
                    <a:lstStyle/>
                    <a:p>
                      <a:r>
                        <a:rPr lang="en-US" sz="1400" dirty="0"/>
                        <a:t>No accessory required</a:t>
                      </a:r>
                    </a:p>
                  </a:txBody>
                  <a:tcPr anchor="ct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002678770"/>
                  </a:ext>
                </a:extLst>
              </a:tr>
              <a:tr h="689733">
                <a:tc>
                  <a:txBody>
                    <a:bodyPr/>
                    <a:lstStyle/>
                    <a:p>
                      <a:r>
                        <a:rPr lang="en-US" sz="1400" dirty="0"/>
                        <a:t>A426</a:t>
                      </a:r>
                    </a:p>
                  </a:txBody>
                  <a:tcPr anchor="ctr"/>
                </a:tc>
                <a:tc>
                  <a:txBody>
                    <a:bodyPr/>
                    <a:lstStyle/>
                    <a:p>
                      <a:endParaRPr lang="en-US" sz="1400"/>
                    </a:p>
                  </a:txBody>
                  <a:tcPr anchor="ctr"/>
                </a:tc>
                <a:tc>
                  <a:txBody>
                    <a:bodyPr/>
                    <a:lstStyle/>
                    <a:p>
                      <a:r>
                        <a:rPr lang="en-US" sz="1400" dirty="0"/>
                        <a:t>Pole</a:t>
                      </a:r>
                    </a:p>
                  </a:txBody>
                  <a:tcPr anchor="ctr"/>
                </a:tc>
                <a:tc>
                  <a:txBody>
                    <a:bodyPr/>
                    <a:lstStyle/>
                    <a:p>
                      <a:r>
                        <a:rPr lang="en-US" sz="1400" dirty="0"/>
                        <a:t>PMAX-0534</a:t>
                      </a:r>
                    </a:p>
                  </a:txBody>
                  <a:tcPr anchor="ctr"/>
                </a:tc>
                <a:tc>
                  <a:txBody>
                    <a:bodyPr/>
                    <a:lstStyle/>
                    <a:p>
                      <a:endParaRPr lang="en-US" sz="1400" dirty="0"/>
                    </a:p>
                  </a:txBody>
                  <a:tcPr anchor="ctr"/>
                </a:tc>
                <a:tc>
                  <a:txBody>
                    <a:bodyPr/>
                    <a:lstStyle/>
                    <a:p>
                      <a:r>
                        <a:rPr lang="en-US" sz="1200" dirty="0"/>
                        <a:t>Pole Mount with Junction Box, supports 3.25" to 7.0" Poles</a:t>
                      </a:r>
                    </a:p>
                  </a:txBody>
                  <a:tcPr anchor="ctr"/>
                </a:tc>
                <a:extLst>
                  <a:ext uri="{0D108BD9-81ED-4DB2-BD59-A6C34878D82A}">
                    <a16:rowId xmlns:a16="http://schemas.microsoft.com/office/drawing/2014/main" val="563483075"/>
                  </a:ext>
                </a:extLst>
              </a:tr>
              <a:tr h="689733">
                <a:tc>
                  <a:txBody>
                    <a:bodyPr/>
                    <a:lstStyle/>
                    <a:p>
                      <a:r>
                        <a:rPr lang="en-US" sz="1400" dirty="0"/>
                        <a:t>A826</a:t>
                      </a:r>
                    </a:p>
                  </a:txBody>
                  <a:tcPr anchor="ctr"/>
                </a:tc>
                <a:tc>
                  <a:txBody>
                    <a:bodyPr/>
                    <a:lstStyle/>
                    <a:p>
                      <a:endParaRPr lang="en-US" sz="1400"/>
                    </a:p>
                  </a:txBody>
                  <a:tcPr anchor="ctr"/>
                </a:tc>
                <a:tc>
                  <a:txBody>
                    <a:bodyPr/>
                    <a:lstStyle/>
                    <a:p>
                      <a:r>
                        <a:rPr lang="en-US" sz="1400" dirty="0"/>
                        <a:t>Ceiling, Wall (face forward)</a:t>
                      </a:r>
                    </a:p>
                  </a:txBody>
                  <a:tcPr anchor="ctr"/>
                </a:tc>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No accessory required</a:t>
                      </a:r>
                    </a:p>
                  </a:txBody>
                  <a:tcPr anchor="ctr"/>
                </a:tc>
                <a:tc hMerge="1">
                  <a:txBody>
                    <a:bodyPr/>
                    <a:lstStyle/>
                    <a:p>
                      <a:endParaRPr lang="en-US"/>
                    </a:p>
                  </a:txBody>
                  <a:tcPr/>
                </a:tc>
                <a:tc hMerge="1">
                  <a:txBody>
                    <a:bodyPr/>
                    <a:lstStyle/>
                    <a:p>
                      <a:endParaRPr lang="en-US" sz="1600" dirty="0"/>
                    </a:p>
                  </a:txBody>
                  <a:tcPr anchor="ctr"/>
                </a:tc>
                <a:extLst>
                  <a:ext uri="{0D108BD9-81ED-4DB2-BD59-A6C34878D82A}">
                    <a16:rowId xmlns:a16="http://schemas.microsoft.com/office/drawing/2014/main" val="1900826951"/>
                  </a:ext>
                </a:extLst>
              </a:tr>
              <a:tr h="689733">
                <a:tc>
                  <a:txBody>
                    <a:bodyPr/>
                    <a:lstStyle/>
                    <a:p>
                      <a:r>
                        <a:rPr lang="en-US" sz="1400" dirty="0"/>
                        <a:t>A826</a:t>
                      </a:r>
                    </a:p>
                  </a:txBody>
                  <a:tcPr anchor="ctr"/>
                </a:tc>
                <a:tc>
                  <a:txBody>
                    <a:bodyPr/>
                    <a:lstStyle/>
                    <a:p>
                      <a:endParaRPr lang="en-US" sz="1400"/>
                    </a:p>
                  </a:txBody>
                  <a:tcPr anchor="ctr"/>
                </a:tc>
                <a:tc>
                  <a:txBody>
                    <a:bodyPr/>
                    <a:lstStyle/>
                    <a:p>
                      <a:r>
                        <a:rPr lang="en-US" sz="1400" dirty="0"/>
                        <a:t>Wall (face down)</a:t>
                      </a:r>
                    </a:p>
                  </a:txBody>
                  <a:tcPr anchor="ctr"/>
                </a:tc>
                <a:tc>
                  <a:txBody>
                    <a:bodyPr/>
                    <a:lstStyle/>
                    <a:p>
                      <a:r>
                        <a:rPr lang="en-US" sz="1400" dirty="0"/>
                        <a:t>PMAX-0405 + PMAX-0303</a:t>
                      </a:r>
                    </a:p>
                  </a:txBody>
                  <a:tcPr anchor="ctr"/>
                </a:tc>
                <a:tc>
                  <a:txBody>
                    <a:bodyPr/>
                    <a:lstStyle/>
                    <a:p>
                      <a:endParaRPr lang="en-US" sz="1400" dirty="0"/>
                    </a:p>
                  </a:txBody>
                  <a:tcPr anchor="ctr"/>
                </a:tc>
                <a:tc>
                  <a:txBody>
                    <a:bodyPr/>
                    <a:lstStyle/>
                    <a:p>
                      <a:endParaRPr lang="en-US" sz="1400" dirty="0"/>
                    </a:p>
                  </a:txBody>
                  <a:tcPr anchor="ctr"/>
                </a:tc>
                <a:extLst>
                  <a:ext uri="{0D108BD9-81ED-4DB2-BD59-A6C34878D82A}">
                    <a16:rowId xmlns:a16="http://schemas.microsoft.com/office/drawing/2014/main" val="3744580836"/>
                  </a:ext>
                </a:extLst>
              </a:tr>
              <a:tr h="689733">
                <a:tc>
                  <a:txBody>
                    <a:bodyPr/>
                    <a:lstStyle/>
                    <a:p>
                      <a:r>
                        <a:rPr lang="en-US" sz="1400" dirty="0"/>
                        <a:t>A826</a:t>
                      </a:r>
                    </a:p>
                  </a:txBody>
                  <a:tcPr anchor="ctr"/>
                </a:tc>
                <a:tc>
                  <a:txBody>
                    <a:bodyPr/>
                    <a:lstStyle/>
                    <a:p>
                      <a:endParaRPr lang="en-US" sz="1400" dirty="0"/>
                    </a:p>
                  </a:txBody>
                  <a:tcPr anchor="ctr"/>
                </a:tc>
                <a:tc>
                  <a:txBody>
                    <a:bodyPr/>
                    <a:lstStyle/>
                    <a:p>
                      <a:r>
                        <a:rPr lang="en-US" sz="1400" dirty="0"/>
                        <a:t>Pendant</a:t>
                      </a:r>
                    </a:p>
                  </a:txBody>
                  <a:tcPr anchor="ctr"/>
                </a:tc>
                <a:tc>
                  <a:txBody>
                    <a:bodyPr/>
                    <a:lstStyle/>
                    <a:p>
                      <a:r>
                        <a:rPr lang="en-US" sz="1400" dirty="0"/>
                        <a:t>PMAX-0405 + PMAX-0102</a:t>
                      </a:r>
                    </a:p>
                  </a:txBody>
                  <a:tcPr anchor="ctr"/>
                </a:tc>
                <a:tc>
                  <a:txBody>
                    <a:bodyPr/>
                    <a:lstStyle/>
                    <a:p>
                      <a:endParaRPr lang="en-US" sz="1400" dirty="0"/>
                    </a:p>
                  </a:txBody>
                  <a:tcPr anchor="ctr"/>
                </a:tc>
                <a:tc>
                  <a:txBody>
                    <a:bodyPr/>
                    <a:lstStyle/>
                    <a:p>
                      <a:endParaRPr lang="en-US" sz="1400" dirty="0"/>
                    </a:p>
                  </a:txBody>
                  <a:tcPr anchor="ctr"/>
                </a:tc>
                <a:extLst>
                  <a:ext uri="{0D108BD9-81ED-4DB2-BD59-A6C34878D82A}">
                    <a16:rowId xmlns:a16="http://schemas.microsoft.com/office/drawing/2014/main" val="527152485"/>
                  </a:ext>
                </a:extLst>
              </a:tr>
              <a:tr h="6897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A826</a:t>
                      </a:r>
                    </a:p>
                  </a:txBody>
                  <a:tcPr anchor="ctr"/>
                </a:tc>
                <a:tc>
                  <a:txBody>
                    <a:bodyPr/>
                    <a:lstStyle/>
                    <a:p>
                      <a:endParaRPr lang="en-US" sz="1400"/>
                    </a:p>
                  </a:txBody>
                  <a:tcPr anchor="ctr"/>
                </a:tc>
                <a:tc>
                  <a:txBody>
                    <a:bodyPr/>
                    <a:lstStyle/>
                    <a:p>
                      <a:r>
                        <a:rPr lang="en-US" sz="1400" dirty="0"/>
                        <a:t>Flush</a:t>
                      </a:r>
                    </a:p>
                  </a:txBody>
                  <a:tcPr anchor="ctr"/>
                </a:tc>
                <a:tc>
                  <a:txBody>
                    <a:bodyPr/>
                    <a:lstStyle/>
                    <a:p>
                      <a:r>
                        <a:rPr lang="en-US" sz="1400" dirty="0"/>
                        <a:t>PMAX-1035</a:t>
                      </a:r>
                    </a:p>
                  </a:txBody>
                  <a:tcPr anchor="ctr"/>
                </a:tc>
                <a:tc>
                  <a:txBody>
                    <a:bodyPr/>
                    <a:lstStyle/>
                    <a:p>
                      <a:endParaRPr lang="en-US" sz="1400" dirty="0"/>
                    </a:p>
                  </a:txBody>
                  <a:tcPr anchor="ctr"/>
                </a:tc>
                <a:tc>
                  <a:txBody>
                    <a:bodyPr/>
                    <a:lstStyle/>
                    <a:p>
                      <a:endParaRPr lang="en-US" sz="1400" dirty="0"/>
                    </a:p>
                  </a:txBody>
                  <a:tcPr anchor="ctr"/>
                </a:tc>
                <a:extLst>
                  <a:ext uri="{0D108BD9-81ED-4DB2-BD59-A6C34878D82A}">
                    <a16:rowId xmlns:a16="http://schemas.microsoft.com/office/drawing/2014/main" val="4153023271"/>
                  </a:ext>
                </a:extLst>
              </a:tr>
            </a:tbl>
          </a:graphicData>
        </a:graphic>
      </p:graphicFrame>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A826 Popular Installation Methods</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68144" y="3149729"/>
            <a:ext cx="731617" cy="73161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47664" y="2492896"/>
            <a:ext cx="656833" cy="65683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2E8AEFE-F9F2-AF69-24E7-743A5310297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13013" y="3149729"/>
            <a:ext cx="656833" cy="65683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a:extLst>
              <a:ext uri="{FF2B5EF4-FFF2-40B4-BE49-F238E27FC236}">
                <a16:creationId xmlns:a16="http://schemas.microsoft.com/office/drawing/2014/main" id="{750352F3-12E0-1EB1-28D8-A51FC03BFB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3013" y="3881346"/>
            <a:ext cx="650348" cy="59615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53552DE7-451D-E57D-0AE0-42139761F1A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93866" y="4581107"/>
            <a:ext cx="650348" cy="596152"/>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a:extLst>
              <a:ext uri="{FF2B5EF4-FFF2-40B4-BE49-F238E27FC236}">
                <a16:creationId xmlns:a16="http://schemas.microsoft.com/office/drawing/2014/main" id="{5DCD4065-E26C-F1BB-8EF6-B7B838F18C1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88300" y="4680988"/>
            <a:ext cx="487955" cy="48795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25EF0570-0B60-45A9-1DBA-CB9D9B4E562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96136" y="4689304"/>
            <a:ext cx="487955" cy="48795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CCF4D252-7BF2-7F64-EFF8-BA424667150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67472" y="5373076"/>
            <a:ext cx="487955" cy="48795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21FBF4EB-0287-2BEA-B77D-45ACA44A7D4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420817" y="5351310"/>
            <a:ext cx="422920" cy="42292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276FFFF4-A4E8-E465-13A0-E722116307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93866" y="5280868"/>
            <a:ext cx="650348" cy="59615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5E0C44B9-FB9D-43DB-B808-293CA06632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93866" y="6016621"/>
            <a:ext cx="650348" cy="59615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a:extLst>
              <a:ext uri="{FF2B5EF4-FFF2-40B4-BE49-F238E27FC236}">
                <a16:creationId xmlns:a16="http://schemas.microsoft.com/office/drawing/2014/main" id="{675F754E-28C2-60EE-9DAE-6345D3A36759}"/>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957351" y="6028053"/>
            <a:ext cx="596152" cy="596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2283685"/>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36501</TotalTime>
  <Words>880</Words>
  <Application>Microsoft Office PowerPoint</Application>
  <PresentationFormat>On-screen Show (4:3)</PresentationFormat>
  <Paragraphs>191</Paragraphs>
  <Slides>13</Slides>
  <Notes>10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13</vt:i4>
      </vt:variant>
    </vt:vector>
  </HeadingPairs>
  <TitlesOfParts>
    <vt:vector size="19" baseType="lpstr">
      <vt:lpstr>Google Sans</vt:lpstr>
      <vt:lpstr>新細明體</vt:lpstr>
      <vt:lpstr>Arial</vt:lpstr>
      <vt:lpstr>Calibri</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1616</cp:revision>
  <dcterms:created xsi:type="dcterms:W3CDTF">2015-08-31T10:30:03Z</dcterms:created>
  <dcterms:modified xsi:type="dcterms:W3CDTF">2024-05-22T07:48:46Z</dcterms:modified>
</cp:coreProperties>
</file>