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3"/>
  </p:notesMasterIdLst>
  <p:sldIdLst>
    <p:sldId id="279" r:id="rId3"/>
    <p:sldId id="376" r:id="rId4"/>
    <p:sldId id="377" r:id="rId5"/>
    <p:sldId id="378" r:id="rId6"/>
    <p:sldId id="389" r:id="rId7"/>
    <p:sldId id="385" r:id="rId8"/>
    <p:sldId id="383" r:id="rId9"/>
    <p:sldId id="386" r:id="rId10"/>
    <p:sldId id="388" r:id="rId11"/>
    <p:sldId id="387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ST3-0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Hybrid DVR (mixed analog and IP camera channels).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2957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Solutions: Recommended Camera Options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12958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6-24 channel Hybrid DVR products to combine with HD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a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nalog cameras or IP cameras for the price driven projects.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3284708"/>
            <a:ext cx="7488832" cy="29578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Hybrid design – supports both analog and IP cameras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Remote access from anywhere over the IP network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Supporting all the 4 popular formats - </a:t>
            </a:r>
            <a:r>
              <a:rPr lang="en-US" sz="1800" b="0" baseline="0" dirty="0"/>
              <a:t>TVI/AHD/CVI/CVBS (most known Hybrid DVR brands only support up to 3 of them)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0" baseline="0" dirty="0"/>
              <a:t>Plug &amp; Play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395536" y="170080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0CDD97-8FE8-F040-41FF-AE58DAE5C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62" y="2070140"/>
            <a:ext cx="8905875" cy="39909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1D0A045-9940-C6E3-289A-3CCD2FC06857}"/>
              </a:ext>
            </a:extLst>
          </p:cNvPr>
          <p:cNvSpPr/>
          <p:nvPr/>
        </p:nvSpPr>
        <p:spPr>
          <a:xfrm>
            <a:off x="3563888" y="3645024"/>
            <a:ext cx="1008112" cy="194421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D00D3A3-359D-43C1-1179-9A1F4FD6EE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66491"/>
              </p:ext>
            </p:extLst>
          </p:nvPr>
        </p:nvGraphicFramePr>
        <p:xfrm>
          <a:off x="571972" y="1731395"/>
          <a:ext cx="8032476" cy="49379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8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8119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2008119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</a:tblGrid>
              <a:tr h="387642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YVR-120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YVR-121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YVR-122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749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Standalone Hybrid DVR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Standalone Hybrid DVR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Standalone Hybrid DVR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Max Analog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Maximum IP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Total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3435118"/>
                  </a:ext>
                </a:extLst>
              </a:tr>
              <a:tr h="360047">
                <a:tc>
                  <a:txBody>
                    <a:bodyPr/>
                    <a:lstStyle/>
                    <a:p>
                      <a:r>
                        <a:rPr lang="en-US" sz="1400" dirty="0"/>
                        <a:t>Storage Bays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7710144"/>
                  </a:ext>
                </a:extLst>
              </a:tr>
              <a:tr h="360047">
                <a:tc>
                  <a:txBody>
                    <a:bodyPr/>
                    <a:lstStyle/>
                    <a:p>
                      <a:r>
                        <a:rPr lang="en-US" sz="1400" dirty="0"/>
                        <a:t>Analog Video Formats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TVI/AHD/CVI/CVBS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1689775">
                <a:tc>
                  <a:txBody>
                    <a:bodyPr/>
                    <a:lstStyle/>
                    <a:p>
                      <a:r>
                        <a:rPr lang="en-US" sz="1400" dirty="0"/>
                        <a:t>Maximum fps vs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5MP@20fps</a:t>
                      </a:r>
                    </a:p>
                    <a:p>
                      <a:pPr algn="ctr"/>
                      <a:r>
                        <a:rPr lang="en-US" sz="1200" b="0" baseline="0" dirty="0"/>
                        <a:t>4MP@30fps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2MP@30fps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1MP@60fps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(TVI/AHD)</a:t>
                      </a:r>
                    </a:p>
                    <a:p>
                      <a:pPr algn="ctr"/>
                      <a:r>
                        <a:rPr lang="en-US" sz="1200" b="0" baseline="0" dirty="0"/>
                        <a:t>5MP@12fps</a:t>
                      </a:r>
                    </a:p>
                    <a:p>
                      <a:pPr algn="ctr"/>
                      <a:r>
                        <a:rPr lang="en-US" sz="1200" b="0" baseline="0" dirty="0"/>
                        <a:t>4MP@15fps</a:t>
                      </a:r>
                    </a:p>
                    <a:p>
                      <a:pPr algn="ctr"/>
                      <a:r>
                        <a:rPr lang="en-US" sz="1200" b="0" baseline="0" dirty="0"/>
                        <a:t>2MP@30fps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1MP@30fps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(CVI)</a:t>
                      </a:r>
                    </a:p>
                    <a:p>
                      <a:pPr algn="ctr"/>
                      <a:r>
                        <a:rPr lang="en-US" sz="1200" b="0" baseline="0" dirty="0"/>
                        <a:t>2MP@30fps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1MP@30fps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(TVI/AHD)</a:t>
                      </a:r>
                    </a:p>
                    <a:p>
                      <a:pPr algn="ctr"/>
                      <a:r>
                        <a:rPr lang="en-US" sz="1200" b="0" baseline="0" dirty="0"/>
                        <a:t>5MP@12fps</a:t>
                      </a:r>
                    </a:p>
                    <a:p>
                      <a:pPr algn="ctr"/>
                      <a:r>
                        <a:rPr lang="en-US" sz="1200" b="0" baseline="0" dirty="0"/>
                        <a:t>4MP@15fps</a:t>
                      </a:r>
                    </a:p>
                    <a:p>
                      <a:pPr algn="ctr"/>
                      <a:r>
                        <a:rPr lang="en-US" sz="1200" b="0" baseline="0" dirty="0"/>
                        <a:t>2MP@30fps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1MP@30fps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(CVI)</a:t>
                      </a:r>
                    </a:p>
                    <a:p>
                      <a:pPr algn="ctr"/>
                      <a:r>
                        <a:rPr lang="en-US" sz="1200" b="0" baseline="0" dirty="0"/>
                        <a:t>2MP@30fps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1MP@30fps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F5566726-C166-46C0-6B22-DDDFA8928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643" y="187541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D2AFEF59-5836-C6BD-292C-DDA4EFDE7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859" y="187541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ABEA81C-EA9B-1022-B036-66ED0BED4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7541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536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6906321-DBDA-A646-B73E-9D679A46B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67" y="4416501"/>
            <a:ext cx="1676495" cy="16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63CC7CC-D42F-B844-BA1C-7E42F65E4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065" y="2968749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2249-C-48 Pomona, COAXIAL CABLE ASSEMBLY, BMC MALE-MALE, 4FT | Farnell  Switzerland">
            <a:extLst>
              <a:ext uri="{FF2B5EF4-FFF2-40B4-BE49-F238E27FC236}">
                <a16:creationId xmlns:a16="http://schemas.microsoft.com/office/drawing/2014/main" id="{39199D27-9F54-1F16-E598-DA025E744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812" y="4540806"/>
            <a:ext cx="2196673" cy="143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439BECC6-6850-35F0-A164-6CFF137C0274}"/>
              </a:ext>
            </a:extLst>
          </p:cNvPr>
          <p:cNvSpPr/>
          <p:nvPr/>
        </p:nvSpPr>
        <p:spPr>
          <a:xfrm>
            <a:off x="2411760" y="5186241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0AAD1EA-0A5B-9973-4EAC-2093292C8EB1}"/>
              </a:ext>
            </a:extLst>
          </p:cNvPr>
          <p:cNvSpPr/>
          <p:nvPr/>
        </p:nvSpPr>
        <p:spPr>
          <a:xfrm rot="19768304">
            <a:off x="5513747" y="4540806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6CB786-E080-27CF-2CDE-FCF62FB4C01E}"/>
              </a:ext>
            </a:extLst>
          </p:cNvPr>
          <p:cNvSpPr txBox="1"/>
          <p:nvPr/>
        </p:nvSpPr>
        <p:spPr>
          <a:xfrm>
            <a:off x="662101" y="5719447"/>
            <a:ext cx="1828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Analog Camera</a:t>
            </a:r>
          </a:p>
          <a:p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Yxx</a:t>
            </a:r>
            <a:r>
              <a:rPr lang="en-US" dirty="0">
                <a:solidFill>
                  <a:srgbClr val="FF0000"/>
                </a:solidFill>
              </a:rPr>
              <a:t> Series)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D0CCA4-F58C-7FD6-4CB5-2FF26DEE429D}"/>
              </a:ext>
            </a:extLst>
          </p:cNvPr>
          <p:cNvSpPr txBox="1"/>
          <p:nvPr/>
        </p:nvSpPr>
        <p:spPr>
          <a:xfrm>
            <a:off x="3513707" y="3802368"/>
            <a:ext cx="1828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Ethernet Cable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2520D0-B0E9-BC4E-1225-068F9B05F72A}"/>
              </a:ext>
            </a:extLst>
          </p:cNvPr>
          <p:cNvSpPr txBox="1"/>
          <p:nvPr/>
        </p:nvSpPr>
        <p:spPr>
          <a:xfrm>
            <a:off x="6596170" y="4540806"/>
            <a:ext cx="1828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Hybrid DVR</a:t>
            </a:r>
          </a:p>
          <a:p>
            <a:r>
              <a:rPr lang="en-US" dirty="0">
                <a:solidFill>
                  <a:srgbClr val="FF0000"/>
                </a:solidFill>
              </a:rPr>
              <a:t>(YVR-series)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19A0E08F-5425-614D-DA47-0C7F71F5E7FA}"/>
              </a:ext>
            </a:extLst>
          </p:cNvPr>
          <p:cNvSpPr/>
          <p:nvPr/>
        </p:nvSpPr>
        <p:spPr>
          <a:xfrm rot="2429508">
            <a:off x="5489472" y="3261385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TechnoSAT Ethernet Cable ,Network Lan Cable RJ45 Patch Cord | AYOUB  COMPUTERS | LEBANON">
            <a:extLst>
              <a:ext uri="{FF2B5EF4-FFF2-40B4-BE49-F238E27FC236}">
                <a16:creationId xmlns:a16="http://schemas.microsoft.com/office/drawing/2014/main" id="{2899FE0F-35D1-CCDA-A0AC-7DC72BE29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812" y="2578512"/>
            <a:ext cx="1852317" cy="125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2BDB24F-C52D-60F7-1AE8-0637AC90D924}"/>
              </a:ext>
            </a:extLst>
          </p:cNvPr>
          <p:cNvSpPr txBox="1"/>
          <p:nvPr/>
        </p:nvSpPr>
        <p:spPr>
          <a:xfrm>
            <a:off x="3532100" y="6021288"/>
            <a:ext cx="284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Coaxial Cable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(with BNC connectors)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3636B059-B189-8359-B955-79C56BC06467}"/>
              </a:ext>
            </a:extLst>
          </p:cNvPr>
          <p:cNvSpPr/>
          <p:nvPr/>
        </p:nvSpPr>
        <p:spPr>
          <a:xfrm>
            <a:off x="2430111" y="3031003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B50E9C1-12C2-2F23-9853-4D5551531F8F}"/>
              </a:ext>
            </a:extLst>
          </p:cNvPr>
          <p:cNvSpPr txBox="1"/>
          <p:nvPr/>
        </p:nvSpPr>
        <p:spPr>
          <a:xfrm>
            <a:off x="732126" y="3781491"/>
            <a:ext cx="1828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IP Camera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(ONVIF)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748688C-767D-D865-5D68-93F6F7F287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01"/>
          <a:stretch/>
        </p:blipFill>
        <p:spPr bwMode="auto">
          <a:xfrm>
            <a:off x="411749" y="2368665"/>
            <a:ext cx="1756392" cy="140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66772B8-F573-5FC1-A20A-ED376F1F5083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94FA4B-8742-5E56-55F0-118B71CBE3B6}"/>
              </a:ext>
            </a:extLst>
          </p:cNvPr>
          <p:cNvSpPr txBox="1"/>
          <p:nvPr/>
        </p:nvSpPr>
        <p:spPr>
          <a:xfrm>
            <a:off x="307975" y="1755683"/>
            <a:ext cx="85124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</a:rPr>
              <a:t>Hybrid DVR </a:t>
            </a:r>
            <a:r>
              <a:rPr lang="en-US" sz="1600" dirty="0"/>
              <a:t>(YVR-xxx) series can connect to the analog and IP cameras. The coaxial cable is used for analog connections. The IP cameras connect using the Ethernet cable using ONVIF protocol.</a:t>
            </a:r>
          </a:p>
        </p:txBody>
      </p:sp>
    </p:spTree>
    <p:extLst>
      <p:ext uri="{BB962C8B-B14F-4D97-AF65-F5344CB8AC3E}">
        <p14:creationId xmlns:p14="http://schemas.microsoft.com/office/powerpoint/2010/main" val="2823802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463297"/>
              </p:ext>
            </p:extLst>
          </p:nvPr>
        </p:nvGraphicFramePr>
        <p:xfrm>
          <a:off x="571972" y="1609033"/>
          <a:ext cx="8000055" cy="52043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0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600011">
                  <a:extLst>
                    <a:ext uri="{9D8B030D-6E8A-4147-A177-3AD203B41FA5}">
                      <a16:colId xmlns:a16="http://schemas.microsoft.com/office/drawing/2014/main" val="2543231124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Y31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Y32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Y71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Y72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Analog 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Analog 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/>
                        <a:t>Analog 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/>
                        <a:t>Analog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 err="1"/>
                        <a:t>Hor</a:t>
                      </a:r>
                      <a:r>
                        <a:rPr lang="en-US" sz="1400" dirty="0"/>
                        <a:t> Viewing Angle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102.2°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102.2°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3435118"/>
                  </a:ext>
                </a:extLst>
              </a:tr>
              <a:tr h="695657">
                <a:tc>
                  <a:txBody>
                    <a:bodyPr/>
                    <a:lstStyle/>
                    <a:p>
                      <a:r>
                        <a:rPr lang="en-US" sz="1400" dirty="0"/>
                        <a:t>Analog Video 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1130443">
                <a:tc>
                  <a:txBody>
                    <a:bodyPr/>
                    <a:lstStyle/>
                    <a:p>
                      <a:r>
                        <a:rPr lang="en-US" sz="1400" dirty="0"/>
                        <a:t>Maximum fps vs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b="0" baseline="0" dirty="0"/>
                        <a:t>(TVI/AHD)</a:t>
                      </a:r>
                    </a:p>
                    <a:p>
                      <a:pPr algn="ctr"/>
                      <a:r>
                        <a:rPr lang="da-DK" sz="1200" b="0" baseline="0" dirty="0"/>
                        <a:t>20 fps at 2592 x 1944</a:t>
                      </a:r>
                    </a:p>
                    <a:p>
                      <a:pPr algn="ctr"/>
                      <a:r>
                        <a:rPr lang="da-DK" sz="1200" b="0" baseline="0" dirty="0"/>
                        <a:t>(CVI)</a:t>
                      </a:r>
                    </a:p>
                    <a:p>
                      <a:pPr algn="ctr"/>
                      <a:r>
                        <a:rPr lang="da-DK" sz="1200" b="0" baseline="0" dirty="0"/>
                        <a:t>25 fps at 2880 x 1620</a:t>
                      </a:r>
                    </a:p>
                    <a:p>
                      <a:pPr algn="ctr"/>
                      <a:r>
                        <a:rPr lang="da-DK" sz="1200" b="0" baseline="0" dirty="0"/>
                        <a:t>(CVBS)</a:t>
                      </a:r>
                    </a:p>
                    <a:p>
                      <a:pPr algn="ctr"/>
                      <a:r>
                        <a:rPr lang="da-DK" sz="1200" b="0" baseline="0" dirty="0"/>
                        <a:t>NTSC, PAL</a:t>
                      </a:r>
                      <a:endParaRPr lang="en-US" sz="12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200" b="0" baseline="0" dirty="0"/>
                        <a:t>(TVI/AHD)</a:t>
                      </a:r>
                    </a:p>
                    <a:p>
                      <a:pPr algn="ctr"/>
                      <a:r>
                        <a:rPr lang="da-DK" sz="1200" b="0" baseline="0" dirty="0"/>
                        <a:t>20 fps at 2592 x 1944</a:t>
                      </a:r>
                    </a:p>
                    <a:p>
                      <a:pPr algn="ctr"/>
                      <a:r>
                        <a:rPr lang="da-DK" sz="1200" b="0" baseline="0" dirty="0"/>
                        <a:t>(CVI)</a:t>
                      </a:r>
                    </a:p>
                    <a:p>
                      <a:pPr algn="ctr"/>
                      <a:r>
                        <a:rPr lang="da-DK" sz="1200" b="0" baseline="0" dirty="0"/>
                        <a:t>25 fps at 2880 x 1620</a:t>
                      </a:r>
                    </a:p>
                    <a:p>
                      <a:pPr algn="ctr"/>
                      <a:r>
                        <a:rPr lang="da-DK" sz="1200" b="0" baseline="0" dirty="0"/>
                        <a:t>(CVBS)</a:t>
                      </a:r>
                    </a:p>
                    <a:p>
                      <a:pPr algn="ctr"/>
                      <a:r>
                        <a:rPr lang="da-DK" sz="1200" b="0" baseline="0" dirty="0"/>
                        <a:t>NTSC, PAL </a:t>
                      </a:r>
                      <a:endParaRPr lang="en-US" sz="12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Weatherproof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IP67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0946308"/>
                  </a:ext>
                </a:extLst>
              </a:tr>
            </a:tbl>
          </a:graphicData>
        </a:graphic>
      </p:graphicFrame>
      <p:pic>
        <p:nvPicPr>
          <p:cNvPr id="5122" name="Picture 2">
            <a:extLst>
              <a:ext uri="{FF2B5EF4-FFF2-40B4-BE49-F238E27FC236}">
                <a16:creationId xmlns:a16="http://schemas.microsoft.com/office/drawing/2014/main" id="{7FDD0D78-B0F8-BE0E-2E4D-E7CEB3F81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316" y="197834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74883530-37FF-DE76-9C72-7E5AD4DC6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03701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6669F9-B74C-A80E-A0DA-E2B78C2E6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003701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64F8E95A-F369-E545-37A1-90DCFD2DC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855" y="196921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7D6E8F29-B762-EF7B-22C0-B6821C4C5AF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Solutions: Recommended Camera Options</a:t>
            </a:r>
          </a:p>
        </p:txBody>
      </p:sp>
    </p:spTree>
    <p:extLst>
      <p:ext uri="{BB962C8B-B14F-4D97-AF65-F5344CB8AC3E}">
        <p14:creationId xmlns:p14="http://schemas.microsoft.com/office/powerpoint/2010/main" val="3131329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36255</TotalTime>
  <Words>710</Words>
  <Application>Microsoft Office PowerPoint</Application>
  <PresentationFormat>On-screen Show (4:3)</PresentationFormat>
  <Paragraphs>205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1604</cp:revision>
  <dcterms:created xsi:type="dcterms:W3CDTF">2015-08-31T10:30:03Z</dcterms:created>
  <dcterms:modified xsi:type="dcterms:W3CDTF">2023-08-16T05:37:20Z</dcterms:modified>
</cp:coreProperties>
</file>