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4"/>
  </p:notesMasterIdLst>
  <p:sldIdLst>
    <p:sldId id="279" r:id="rId3"/>
    <p:sldId id="376" r:id="rId4"/>
    <p:sldId id="413" r:id="rId5"/>
    <p:sldId id="414" r:id="rId6"/>
    <p:sldId id="422" r:id="rId7"/>
    <p:sldId id="423" r:id="rId8"/>
    <p:sldId id="424" r:id="rId9"/>
    <p:sldId id="425" r:id="rId10"/>
    <p:sldId id="416" r:id="rId11"/>
    <p:sldId id="426" r:id="rId12"/>
    <p:sldId id="421" r:id="rId1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735381-7CF5-3E3E-3D91-8DF266AF56EE}" v="11" dt="2025-12-10T06:46:31.218"/>
    <p1510:client id="{EA37107D-3A3E-4CAD-A824-EBD595277015}" v="2" dt="2025-12-10T07:08:01.66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8D4B16CC-E9D5-4325-974C-81DEBE0BBA37}"/>
    <pc:docChg chg="custSel modSld">
      <pc:chgData name="Bella.Liu (劉家瑀)" userId="6122b3cf-428f-4cd4-a3fb-11ae43be01db" providerId="ADAL" clId="{8D4B16CC-E9D5-4325-974C-81DEBE0BBA37}" dt="2025-12-10T07:08:01.668" v="1" actId="207"/>
      <pc:docMkLst>
        <pc:docMk/>
      </pc:docMkLst>
      <pc:sldChg chg="modSp mod">
        <pc:chgData name="Bella.Liu (劉家瑀)" userId="6122b3cf-428f-4cd4-a3fb-11ae43be01db" providerId="ADAL" clId="{8D4B16CC-E9D5-4325-974C-81DEBE0BBA37}" dt="2025-12-10T07:08:01.668" v="1" actId="207"/>
        <pc:sldMkLst>
          <pc:docMk/>
          <pc:sldMk cId="968189708" sldId="414"/>
        </pc:sldMkLst>
        <pc:graphicFrameChg chg="modGraphic">
          <ac:chgData name="Bella.Liu (劉家瑀)" userId="6122b3cf-428f-4cd4-a3fb-11ae43be01db" providerId="ADAL" clId="{8D4B16CC-E9D5-4325-974C-81DEBE0BBA37}" dt="2025-12-10T07:08:01.668" v="1" actId="207"/>
          <ac:graphicFrameMkLst>
            <pc:docMk/>
            <pc:sldMk cId="968189708" sldId="414"/>
            <ac:graphicFrameMk id="2" creationId="{CA4E805D-71C0-7FF6-B52B-9B1AB48FF76A}"/>
          </ac:graphicFrameMkLst>
        </pc:graphicFrameChg>
      </pc:sldChg>
    </pc:docChg>
  </pc:docChgLst>
  <pc:docChgLst>
    <pc:chgData name="Ando.Meritee" userId="S::ando.meritee@acti.com::16748e08-7dbb-430e-baa8-a2f638470044" providerId="AD" clId="Web-{2F735381-7CF5-3E3E-3D91-8DF266AF56EE}"/>
    <pc:docChg chg="modSld">
      <pc:chgData name="Ando.Meritee" userId="S::ando.meritee@acti.com::16748e08-7dbb-430e-baa8-a2f638470044" providerId="AD" clId="Web-{2F735381-7CF5-3E3E-3D91-8DF266AF56EE}" dt="2025-12-10T06:46:28.764" v="3"/>
      <pc:docMkLst>
        <pc:docMk/>
      </pc:docMkLst>
      <pc:sldChg chg="modSp">
        <pc:chgData name="Ando.Meritee" userId="S::ando.meritee@acti.com::16748e08-7dbb-430e-baa8-a2f638470044" providerId="AD" clId="Web-{2F735381-7CF5-3E3E-3D91-8DF266AF56EE}" dt="2025-12-10T06:46:28.764" v="3"/>
        <pc:sldMkLst>
          <pc:docMk/>
          <pc:sldMk cId="968189708" sldId="414"/>
        </pc:sldMkLst>
        <pc:graphicFrameChg chg="mod modGraphic">
          <ac:chgData name="Ando.Meritee" userId="S::ando.meritee@acti.com::16748e08-7dbb-430e-baa8-a2f638470044" providerId="AD" clId="Web-{2F735381-7CF5-3E3E-3D91-8DF266AF56EE}" dt="2025-12-10T06:46:28.764" v="3"/>
          <ac:graphicFrameMkLst>
            <pc:docMk/>
            <pc:sldMk cId="968189708" sldId="414"/>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E019B-8BA3-7AD3-A897-D6A6EC05E1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4A46ED-CCDB-48C7-CD77-81065F7AF8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F11240-9497-7ECB-3173-98B1AFD083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9A779DC-83E0-B852-46F1-BF3ACB55D1A2}"/>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301442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CB4DD-3D14-0F72-3445-1782D644E1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78F8BF-A083-8195-4FB3-6EE0C96F9E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492613-CC72-8248-C1CE-B965ED36005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88708F-5BAC-AB07-A0A7-8F4B79A39D83}"/>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690012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D7C2A-A735-0FFE-6180-72C7F9D28A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42158-6E33-C3E2-127C-CC69E4E8E4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8A91D-BA66-DDBF-7284-7D5BDD3908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76EE776-FEAC-3C4C-BF4D-6FB7972141D4}"/>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88420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DF6AA-2213-7BFC-FF23-21DEB7A1AC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2B66BF-32E3-C709-8CC3-A9BF3035DD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7F9C80-7C14-BEB4-D7F8-3458FC8833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95288A8-7A94-C5E6-EEAA-C5D324074F8F}"/>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790383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73CCB-AB46-F11F-7D2C-FEFAE21F9C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6D919-F7CA-2F29-341E-077D3D5195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E888F-67B7-C444-80ED-80741F16ED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425F64-19E7-1222-38D5-A2C979C2EF7F}"/>
              </a:ext>
            </a:extLst>
          </p:cNvPr>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820325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7099685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VqDTvjQnjHs"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A966, A967</a:t>
            </a:r>
          </a:p>
          <a:p>
            <a:pPr algn="l">
              <a:lnSpc>
                <a:spcPct val="150000"/>
              </a:lnSpc>
            </a:pPr>
            <a:r>
              <a:rPr lang="en-US" sz="320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9D08729D-94E8-867A-43E8-0DDBD761B768}"/>
              </a:ext>
            </a:extLst>
          </p:cNvPr>
          <p:cNvSpPr txBox="1"/>
          <p:nvPr/>
        </p:nvSpPr>
        <p:spPr>
          <a:xfrm>
            <a:off x="736040" y="4293096"/>
            <a:ext cx="4123992" cy="1200329"/>
          </a:xfrm>
          <a:prstGeom prst="rect">
            <a:avLst/>
          </a:prstGeom>
          <a:noFill/>
        </p:spPr>
        <p:txBody>
          <a:bodyPr wrap="square" rtlCol="0">
            <a:spAutoFit/>
          </a:bodyPr>
          <a:lstStyle/>
          <a:p>
            <a:r>
              <a:rPr lang="en-US" b="1">
                <a:solidFill>
                  <a:srgbClr val="C00000"/>
                </a:solidFill>
              </a:rPr>
              <a:t>Smart Dual Light PTZ – </a:t>
            </a:r>
            <a:r>
              <a:rPr lang="en-US">
                <a:solidFill>
                  <a:srgbClr val="C00000"/>
                </a:solidFill>
              </a:rPr>
              <a:t>the visible light LED for the colored evidence at night or as a deterrence by showing a scanning spotlight moving across the perimeter.</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23528" y="1412776"/>
            <a:ext cx="6120680" cy="369332"/>
          </a:xfrm>
          <a:prstGeom prst="rect">
            <a:avLst/>
          </a:prstGeom>
          <a:noFill/>
        </p:spPr>
        <p:txBody>
          <a:bodyPr wrap="square" rtlCol="0">
            <a:spAutoFit/>
          </a:bodyPr>
          <a:lstStyle/>
          <a:p>
            <a:r>
              <a:rPr lang="en-US"/>
              <a:t>ACTi is introducing the newest products:</a:t>
            </a:r>
          </a:p>
        </p:txBody>
      </p:sp>
      <p:grpSp>
        <p:nvGrpSpPr>
          <p:cNvPr id="2" name="Group 1">
            <a:extLst>
              <a:ext uri="{FF2B5EF4-FFF2-40B4-BE49-F238E27FC236}">
                <a16:creationId xmlns:a16="http://schemas.microsoft.com/office/drawing/2014/main" id="{3F1DF1F7-796B-20A0-AA13-3DD3FFE5DBE2}"/>
              </a:ext>
            </a:extLst>
          </p:cNvPr>
          <p:cNvGrpSpPr/>
          <p:nvPr/>
        </p:nvGrpSpPr>
        <p:grpSpPr>
          <a:xfrm>
            <a:off x="611560" y="1808912"/>
            <a:ext cx="8064896" cy="1548080"/>
            <a:chOff x="611560" y="1808912"/>
            <a:chExt cx="8064896" cy="1548080"/>
          </a:xfrm>
        </p:grpSpPr>
        <p:sp>
          <p:nvSpPr>
            <p:cNvPr id="7" name="Rectangle 6">
              <a:extLst>
                <a:ext uri="{FF2B5EF4-FFF2-40B4-BE49-F238E27FC236}">
                  <a16:creationId xmlns:a16="http://schemas.microsoft.com/office/drawing/2014/main" id="{E62D6401-38DC-0C2F-A57F-0338A813C535}"/>
                </a:ext>
              </a:extLst>
            </p:cNvPr>
            <p:cNvSpPr/>
            <p:nvPr/>
          </p:nvSpPr>
          <p:spPr>
            <a:xfrm>
              <a:off x="611560" y="1868344"/>
              <a:ext cx="8064896" cy="144016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7FBB9D-158B-F32D-299A-E2FD3194CA98}"/>
                </a:ext>
              </a:extLst>
            </p:cNvPr>
            <p:cNvSpPr txBox="1"/>
            <p:nvPr/>
          </p:nvSpPr>
          <p:spPr>
            <a:xfrm>
              <a:off x="2553308" y="2405499"/>
              <a:ext cx="5979132" cy="830997"/>
            </a:xfrm>
            <a:prstGeom prst="rect">
              <a:avLst/>
            </a:prstGeom>
            <a:solidFill>
              <a:schemeClr val="bg1">
                <a:lumMod val="95000"/>
              </a:schemeClr>
            </a:solidFill>
          </p:spPr>
          <p:txBody>
            <a:bodyPr wrap="square">
              <a:spAutoFit/>
            </a:bodyPr>
            <a:lstStyle/>
            <a:p>
              <a:r>
                <a:rPr lang="en-US" sz="1600" b="1">
                  <a:solidFill>
                    <a:srgbClr val="C00000"/>
                  </a:solidFill>
                  <a:latin typeface="Open Sans" panose="020B0606030504020204" pitchFamily="34" charset="0"/>
                </a:rPr>
                <a:t>2</a:t>
              </a:r>
              <a:r>
                <a:rPr lang="en-US" sz="1600" b="1" i="0">
                  <a:solidFill>
                    <a:srgbClr val="C00000"/>
                  </a:solidFill>
                  <a:effectLst/>
                  <a:latin typeface="Open Sans" panose="020B0606030504020204" pitchFamily="34" charset="0"/>
                </a:rPr>
                <a:t>MP</a:t>
              </a:r>
              <a:r>
                <a:rPr lang="en-US" sz="1600" b="1" i="0">
                  <a:effectLst/>
                  <a:latin typeface="Open Sans" panose="020B0606030504020204" pitchFamily="34" charset="0"/>
                </a:rPr>
                <a:t> </a:t>
              </a:r>
              <a:r>
                <a:rPr lang="en-US" sz="1600" b="1" i="0">
                  <a:solidFill>
                    <a:srgbClr val="C00000"/>
                  </a:solidFill>
                  <a:effectLst/>
                  <a:latin typeface="Open Sans" panose="020B0606030504020204" pitchFamily="34" charset="0"/>
                </a:rPr>
                <a:t>Deep Learning AI</a:t>
              </a:r>
              <a:r>
                <a:rPr lang="en-US" sz="1600" b="1" i="0">
                  <a:effectLst/>
                  <a:latin typeface="Open Sans" panose="020B0606030504020204" pitchFamily="34" charset="0"/>
                </a:rPr>
                <a:t> </a:t>
              </a:r>
              <a:r>
                <a:rPr lang="en-US" sz="1600" b="1" i="0" err="1">
                  <a:effectLst/>
                  <a:latin typeface="Open Sans" panose="020B0606030504020204" pitchFamily="34" charset="0"/>
                </a:rPr>
                <a:t>ColorGuard</a:t>
              </a:r>
              <a:r>
                <a:rPr lang="en-US" sz="1600" b="1" i="0">
                  <a:effectLst/>
                  <a:latin typeface="Open Sans" panose="020B0606030504020204" pitchFamily="34" charset="0"/>
                </a:rPr>
                <a:t> </a:t>
              </a:r>
              <a:r>
                <a:rPr lang="en-US" sz="1600" b="1" i="0">
                  <a:solidFill>
                    <a:srgbClr val="C00000"/>
                  </a:solidFill>
                  <a:effectLst/>
                  <a:latin typeface="Open Sans" panose="020B0606030504020204" pitchFamily="34" charset="0"/>
                </a:rPr>
                <a:t>33x</a:t>
              </a:r>
              <a:r>
                <a:rPr lang="en-US" sz="1600" b="1" i="0">
                  <a:effectLst/>
                  <a:latin typeface="Open Sans" panose="020B0606030504020204" pitchFamily="34" charset="0"/>
                </a:rPr>
                <a:t> Outdoor Speed Dome with IR LED 250m, White LED 100m, </a:t>
              </a:r>
              <a:r>
                <a:rPr lang="en-US" sz="1600" b="1" i="0">
                  <a:solidFill>
                    <a:srgbClr val="C00000"/>
                  </a:solidFill>
                  <a:effectLst/>
                  <a:latin typeface="Open Sans" panose="020B0606030504020204" pitchFamily="34" charset="0"/>
                </a:rPr>
                <a:t>Smart Dual Light</a:t>
              </a:r>
              <a:r>
                <a:rPr lang="en-US" sz="1600" b="1" i="0">
                  <a:effectLst/>
                  <a:latin typeface="Open Sans" panose="020B0606030504020204" pitchFamily="34" charset="0"/>
                </a:rPr>
                <a:t>, WDR </a:t>
              </a:r>
              <a:r>
                <a:rPr lang="en-US" sz="1600" b="1" i="0">
                  <a:solidFill>
                    <a:srgbClr val="C00000"/>
                  </a:solidFill>
                  <a:effectLst/>
                  <a:latin typeface="Open Sans" panose="020B0606030504020204" pitchFamily="34" charset="0"/>
                </a:rPr>
                <a:t>150</a:t>
              </a:r>
              <a:r>
                <a:rPr lang="en-US" sz="1600" b="1" i="0">
                  <a:effectLst/>
                  <a:latin typeface="Open Sans" panose="020B0606030504020204" pitchFamily="34" charset="0"/>
                </a:rPr>
                <a:t>dB, </a:t>
              </a:r>
              <a:r>
                <a:rPr lang="en-US" sz="1600" b="1" i="0">
                  <a:solidFill>
                    <a:srgbClr val="C00000"/>
                  </a:solidFill>
                  <a:effectLst/>
                  <a:latin typeface="Open Sans" panose="020B0606030504020204" pitchFamily="34" charset="0"/>
                </a:rPr>
                <a:t>CNS-16120</a:t>
              </a:r>
              <a:r>
                <a:rPr lang="en-US" sz="1600" b="1" i="0">
                  <a:effectLst/>
                  <a:latin typeface="Open Sans" panose="020B0606030504020204" pitchFamily="34" charset="0"/>
                </a:rPr>
                <a:t> </a:t>
              </a:r>
              <a:endParaRPr lang="en-US" sz="1600" b="1"/>
            </a:p>
          </p:txBody>
        </p:sp>
        <p:sp>
          <p:nvSpPr>
            <p:cNvPr id="8" name="TextBox 7">
              <a:extLst>
                <a:ext uri="{FF2B5EF4-FFF2-40B4-BE49-F238E27FC236}">
                  <a16:creationId xmlns:a16="http://schemas.microsoft.com/office/drawing/2014/main" id="{8B6F4D26-3CD1-E053-5855-88376E39C786}"/>
                </a:ext>
              </a:extLst>
            </p:cNvPr>
            <p:cNvSpPr txBox="1"/>
            <p:nvPr/>
          </p:nvSpPr>
          <p:spPr>
            <a:xfrm>
              <a:off x="2585956" y="1850460"/>
              <a:ext cx="1368152" cy="584775"/>
            </a:xfrm>
            <a:prstGeom prst="rect">
              <a:avLst/>
            </a:prstGeom>
            <a:noFill/>
          </p:spPr>
          <p:txBody>
            <a:bodyPr wrap="square" rtlCol="0">
              <a:spAutoFit/>
            </a:bodyPr>
            <a:lstStyle/>
            <a:p>
              <a:r>
                <a:rPr lang="en-US" sz="3200" b="1">
                  <a:solidFill>
                    <a:srgbClr val="00B050"/>
                  </a:solidFill>
                </a:rPr>
                <a:t>A966</a:t>
              </a:r>
            </a:p>
          </p:txBody>
        </p:sp>
        <p:pic>
          <p:nvPicPr>
            <p:cNvPr id="1026" name="Picture 2">
              <a:extLst>
                <a:ext uri="{FF2B5EF4-FFF2-40B4-BE49-F238E27FC236}">
                  <a16:creationId xmlns:a16="http://schemas.microsoft.com/office/drawing/2014/main" id="{3B0F87DC-1556-2703-F5B6-52175CA329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808912"/>
              <a:ext cx="1548080" cy="15480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oup 2">
            <a:extLst>
              <a:ext uri="{FF2B5EF4-FFF2-40B4-BE49-F238E27FC236}">
                <a16:creationId xmlns:a16="http://schemas.microsoft.com/office/drawing/2014/main" id="{9D56ED5C-95EB-DD76-BF1E-29FE35B445F6}"/>
              </a:ext>
            </a:extLst>
          </p:cNvPr>
          <p:cNvGrpSpPr/>
          <p:nvPr/>
        </p:nvGrpSpPr>
        <p:grpSpPr>
          <a:xfrm>
            <a:off x="611560" y="3477385"/>
            <a:ext cx="8064896" cy="1548080"/>
            <a:chOff x="611560" y="1808912"/>
            <a:chExt cx="8064896" cy="1548080"/>
          </a:xfrm>
        </p:grpSpPr>
        <p:sp>
          <p:nvSpPr>
            <p:cNvPr id="6" name="Rectangle 5">
              <a:extLst>
                <a:ext uri="{FF2B5EF4-FFF2-40B4-BE49-F238E27FC236}">
                  <a16:creationId xmlns:a16="http://schemas.microsoft.com/office/drawing/2014/main" id="{36E7A96C-D268-15F4-A463-A865876F916F}"/>
                </a:ext>
              </a:extLst>
            </p:cNvPr>
            <p:cNvSpPr/>
            <p:nvPr/>
          </p:nvSpPr>
          <p:spPr>
            <a:xfrm>
              <a:off x="611560" y="1868344"/>
              <a:ext cx="8064896" cy="144016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83063F9-7105-78E2-0E29-25F8AABD98A7}"/>
                </a:ext>
              </a:extLst>
            </p:cNvPr>
            <p:cNvSpPr txBox="1"/>
            <p:nvPr/>
          </p:nvSpPr>
          <p:spPr>
            <a:xfrm>
              <a:off x="2553308" y="2405499"/>
              <a:ext cx="5979132" cy="830997"/>
            </a:xfrm>
            <a:prstGeom prst="rect">
              <a:avLst/>
            </a:prstGeom>
            <a:solidFill>
              <a:schemeClr val="bg1">
                <a:lumMod val="95000"/>
              </a:schemeClr>
            </a:solidFill>
          </p:spPr>
          <p:txBody>
            <a:bodyPr wrap="square">
              <a:spAutoFit/>
            </a:bodyPr>
            <a:lstStyle/>
            <a:p>
              <a:r>
                <a:rPr lang="en-US" sz="1600" b="1">
                  <a:solidFill>
                    <a:srgbClr val="C00000"/>
                  </a:solidFill>
                  <a:latin typeface="Open Sans" panose="020B0606030504020204" pitchFamily="34" charset="0"/>
                </a:rPr>
                <a:t>5</a:t>
              </a:r>
              <a:r>
                <a:rPr lang="en-US" sz="1600" b="1" i="0">
                  <a:solidFill>
                    <a:srgbClr val="C00000"/>
                  </a:solidFill>
                  <a:effectLst/>
                  <a:latin typeface="Open Sans" panose="020B0606030504020204" pitchFamily="34" charset="0"/>
                </a:rPr>
                <a:t>MP</a:t>
              </a:r>
              <a:r>
                <a:rPr lang="en-US" sz="1600" b="1" i="0">
                  <a:effectLst/>
                  <a:latin typeface="Open Sans" panose="020B0606030504020204" pitchFamily="34" charset="0"/>
                </a:rPr>
                <a:t> </a:t>
              </a:r>
              <a:r>
                <a:rPr lang="en-US" sz="1600" b="1" i="0">
                  <a:solidFill>
                    <a:srgbClr val="C00000"/>
                  </a:solidFill>
                  <a:effectLst/>
                  <a:latin typeface="Open Sans" panose="020B0606030504020204" pitchFamily="34" charset="0"/>
                </a:rPr>
                <a:t>Deep Learning AI</a:t>
              </a:r>
              <a:r>
                <a:rPr lang="en-US" sz="1600" b="1" i="0">
                  <a:effectLst/>
                  <a:latin typeface="Open Sans" panose="020B0606030504020204" pitchFamily="34" charset="0"/>
                </a:rPr>
                <a:t> </a:t>
              </a:r>
              <a:r>
                <a:rPr lang="en-US" sz="1600" b="1" i="0" err="1">
                  <a:effectLst/>
                  <a:latin typeface="Open Sans" panose="020B0606030504020204" pitchFamily="34" charset="0"/>
                </a:rPr>
                <a:t>ColorGuard</a:t>
              </a:r>
              <a:r>
                <a:rPr lang="en-US" sz="1600" b="1" i="0">
                  <a:effectLst/>
                  <a:latin typeface="Open Sans" panose="020B0606030504020204" pitchFamily="34" charset="0"/>
                </a:rPr>
                <a:t> </a:t>
              </a:r>
              <a:r>
                <a:rPr lang="en-US" sz="1600" b="1" i="0">
                  <a:solidFill>
                    <a:srgbClr val="C00000"/>
                  </a:solidFill>
                  <a:effectLst/>
                  <a:latin typeface="Open Sans" panose="020B0606030504020204" pitchFamily="34" charset="0"/>
                </a:rPr>
                <a:t>33x</a:t>
              </a:r>
              <a:r>
                <a:rPr lang="en-US" sz="1600" b="1" i="0">
                  <a:effectLst/>
                  <a:latin typeface="Open Sans" panose="020B0606030504020204" pitchFamily="34" charset="0"/>
                </a:rPr>
                <a:t> Outdoor Speed Dome with IR LED 250m, White LED 100m, </a:t>
              </a:r>
              <a:r>
                <a:rPr lang="en-US" sz="1600" b="1" i="0">
                  <a:solidFill>
                    <a:srgbClr val="C00000"/>
                  </a:solidFill>
                  <a:effectLst/>
                  <a:latin typeface="Open Sans" panose="020B0606030504020204" pitchFamily="34" charset="0"/>
                </a:rPr>
                <a:t>Smart Dual Light</a:t>
              </a:r>
              <a:r>
                <a:rPr lang="en-US" sz="1600" b="1" i="0">
                  <a:effectLst/>
                  <a:latin typeface="Open Sans" panose="020B0606030504020204" pitchFamily="34" charset="0"/>
                </a:rPr>
                <a:t>, WDR </a:t>
              </a:r>
              <a:r>
                <a:rPr lang="en-US" sz="1600" b="1" i="0">
                  <a:solidFill>
                    <a:srgbClr val="C00000"/>
                  </a:solidFill>
                  <a:effectLst/>
                  <a:latin typeface="Open Sans" panose="020B0606030504020204" pitchFamily="34" charset="0"/>
                </a:rPr>
                <a:t>150</a:t>
              </a:r>
              <a:r>
                <a:rPr lang="en-US" sz="1600" b="1" i="0">
                  <a:effectLst/>
                  <a:latin typeface="Open Sans" panose="020B0606030504020204" pitchFamily="34" charset="0"/>
                </a:rPr>
                <a:t>dB, </a:t>
              </a:r>
              <a:r>
                <a:rPr lang="en-US" sz="1600" b="1">
                  <a:solidFill>
                    <a:srgbClr val="C00000"/>
                  </a:solidFill>
                  <a:latin typeface="Open Sans" panose="020B0606030504020204" pitchFamily="34" charset="0"/>
                </a:rPr>
                <a:t>CNS-16120</a:t>
              </a:r>
              <a:endParaRPr lang="en-US" sz="1600" b="1"/>
            </a:p>
          </p:txBody>
        </p:sp>
        <p:sp>
          <p:nvSpPr>
            <p:cNvPr id="10" name="TextBox 9">
              <a:extLst>
                <a:ext uri="{FF2B5EF4-FFF2-40B4-BE49-F238E27FC236}">
                  <a16:creationId xmlns:a16="http://schemas.microsoft.com/office/drawing/2014/main" id="{18E941BF-82F4-9596-BF84-57D43DD24627}"/>
                </a:ext>
              </a:extLst>
            </p:cNvPr>
            <p:cNvSpPr txBox="1"/>
            <p:nvPr/>
          </p:nvSpPr>
          <p:spPr>
            <a:xfrm>
              <a:off x="2585956" y="1850460"/>
              <a:ext cx="1368152" cy="584775"/>
            </a:xfrm>
            <a:prstGeom prst="rect">
              <a:avLst/>
            </a:prstGeom>
            <a:noFill/>
          </p:spPr>
          <p:txBody>
            <a:bodyPr wrap="square" rtlCol="0">
              <a:spAutoFit/>
            </a:bodyPr>
            <a:lstStyle/>
            <a:p>
              <a:r>
                <a:rPr lang="en-US" sz="3200" b="1">
                  <a:solidFill>
                    <a:srgbClr val="00B050"/>
                  </a:solidFill>
                </a:rPr>
                <a:t>A967</a:t>
              </a:r>
            </a:p>
          </p:txBody>
        </p:sp>
        <p:pic>
          <p:nvPicPr>
            <p:cNvPr id="11" name="Picture 2">
              <a:extLst>
                <a:ext uri="{FF2B5EF4-FFF2-40B4-BE49-F238E27FC236}">
                  <a16:creationId xmlns:a16="http://schemas.microsoft.com/office/drawing/2014/main" id="{5636C502-759B-FD18-695A-C994F15A3D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808912"/>
              <a:ext cx="1548080" cy="15480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white sheet with a camera on it&#10;&#10;AI-generated content may be incorrect.">
            <a:extLst>
              <a:ext uri="{FF2B5EF4-FFF2-40B4-BE49-F238E27FC236}">
                <a16:creationId xmlns:a16="http://schemas.microsoft.com/office/drawing/2014/main" id="{6D24FCD5-1074-3334-C78F-6045DB175942}"/>
              </a:ext>
            </a:extLst>
          </p:cNvPr>
          <p:cNvPicPr>
            <a:picLocks noChangeAspect="1"/>
          </p:cNvPicPr>
          <p:nvPr/>
        </p:nvPicPr>
        <p:blipFill>
          <a:blip r:embed="rId3"/>
          <a:stretch>
            <a:fillRect/>
          </a:stretch>
        </p:blipFill>
        <p:spPr>
          <a:xfrm>
            <a:off x="209791" y="1556792"/>
            <a:ext cx="8754697" cy="5249008"/>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5004048" y="3429000"/>
            <a:ext cx="720081" cy="288032"/>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71B33BF-C96B-4859-1A78-61ECE8D48FEB}"/>
              </a:ext>
            </a:extLst>
          </p:cNvPr>
          <p:cNvSpPr/>
          <p:nvPr/>
        </p:nvSpPr>
        <p:spPr>
          <a:xfrm>
            <a:off x="5004048" y="5733256"/>
            <a:ext cx="792088" cy="288032"/>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4036578952"/>
              </p:ext>
            </p:extLst>
          </p:nvPr>
        </p:nvGraphicFramePr>
        <p:xfrm>
          <a:off x="323528" y="1484784"/>
          <a:ext cx="8352928" cy="5236984"/>
        </p:xfrm>
        <a:graphic>
          <a:graphicData uri="http://schemas.openxmlformats.org/drawingml/2006/table">
            <a:tbl>
              <a:tblPr firstRow="1" bandRow="1">
                <a:tableStyleId>{5940675A-B579-460E-94D1-54222C63F5DA}</a:tableStyleId>
              </a:tblPr>
              <a:tblGrid>
                <a:gridCol w="2088232">
                  <a:extLst>
                    <a:ext uri="{9D8B030D-6E8A-4147-A177-3AD203B41FA5}">
                      <a16:colId xmlns:a16="http://schemas.microsoft.com/office/drawing/2014/main" val="1674525478"/>
                    </a:ext>
                  </a:extLst>
                </a:gridCol>
                <a:gridCol w="2088232">
                  <a:extLst>
                    <a:ext uri="{9D8B030D-6E8A-4147-A177-3AD203B41FA5}">
                      <a16:colId xmlns:a16="http://schemas.microsoft.com/office/drawing/2014/main" val="1729072205"/>
                    </a:ext>
                  </a:extLst>
                </a:gridCol>
                <a:gridCol w="2088232">
                  <a:extLst>
                    <a:ext uri="{9D8B030D-6E8A-4147-A177-3AD203B41FA5}">
                      <a16:colId xmlns:a16="http://schemas.microsoft.com/office/drawing/2014/main" val="4292778239"/>
                    </a:ext>
                  </a:extLst>
                </a:gridCol>
                <a:gridCol w="2088232">
                  <a:extLst>
                    <a:ext uri="{9D8B030D-6E8A-4147-A177-3AD203B41FA5}">
                      <a16:colId xmlns:a16="http://schemas.microsoft.com/office/drawing/2014/main" val="1898860449"/>
                    </a:ext>
                  </a:extLst>
                </a:gridCol>
              </a:tblGrid>
              <a:tr h="337384">
                <a:tc>
                  <a:txBody>
                    <a:bodyPr/>
                    <a:lstStyle/>
                    <a:p>
                      <a:r>
                        <a:rPr lang="en-US" sz="1600"/>
                        <a:t>Model</a:t>
                      </a:r>
                    </a:p>
                  </a:txBody>
                  <a:tcPr>
                    <a:solidFill>
                      <a:schemeClr val="bg1">
                        <a:lumMod val="95000"/>
                      </a:schemeClr>
                    </a:solidFill>
                  </a:tcPr>
                </a:tc>
                <a:tc>
                  <a:txBody>
                    <a:bodyPr/>
                    <a:lstStyle/>
                    <a:p>
                      <a:r>
                        <a:rPr lang="en-US" sz="1600" b="1">
                          <a:solidFill>
                            <a:schemeClr val="tx1"/>
                          </a:solidFill>
                        </a:rPr>
                        <a:t>A966 (new)</a:t>
                      </a:r>
                    </a:p>
                  </a:txBody>
                  <a:tcPr>
                    <a:solidFill>
                      <a:schemeClr val="bg1">
                        <a:lumMod val="95000"/>
                      </a:schemeClr>
                    </a:solidFill>
                  </a:tcPr>
                </a:tc>
                <a:tc>
                  <a:txBody>
                    <a:bodyPr/>
                    <a:lstStyle/>
                    <a:p>
                      <a:r>
                        <a:rPr lang="en-US" sz="1600" b="1">
                          <a:solidFill>
                            <a:schemeClr val="tx1"/>
                          </a:solidFill>
                        </a:rPr>
                        <a:t>A967 (new)</a:t>
                      </a:r>
                    </a:p>
                  </a:txBody>
                  <a:tcPr>
                    <a:solidFill>
                      <a:schemeClr val="bg1">
                        <a:lumMod val="95000"/>
                      </a:schemeClr>
                    </a:solidFill>
                  </a:tcPr>
                </a:tc>
                <a:tc>
                  <a:txBody>
                    <a:bodyPr/>
                    <a:lstStyle/>
                    <a:p>
                      <a:r>
                        <a:rPr lang="en-US" sz="1600" b="1">
                          <a:solidFill>
                            <a:schemeClr val="tx1"/>
                          </a:solidFill>
                        </a:rPr>
                        <a:t>A967B</a:t>
                      </a:r>
                    </a:p>
                  </a:txBody>
                  <a:tcPr>
                    <a:solidFill>
                      <a:schemeClr val="bg1">
                        <a:lumMod val="95000"/>
                      </a:schemeClr>
                    </a:solidFill>
                  </a:tcPr>
                </a:tc>
                <a:extLst>
                  <a:ext uri="{0D108BD9-81ED-4DB2-BD59-A6C34878D82A}">
                    <a16:rowId xmlns:a16="http://schemas.microsoft.com/office/drawing/2014/main" val="2842435519"/>
                  </a:ext>
                </a:extLst>
              </a:tr>
              <a:tr h="946640">
                <a:tc>
                  <a:txBody>
                    <a:bodyPr/>
                    <a:lstStyle/>
                    <a:p>
                      <a:r>
                        <a:rPr lang="en-US" sz="1600"/>
                        <a:t>Photo</a:t>
                      </a:r>
                    </a:p>
                  </a:txBody>
                  <a:tcPr/>
                </a:tc>
                <a:tc>
                  <a:txBody>
                    <a:bodyPr/>
                    <a:lstStyle/>
                    <a:p>
                      <a:endParaRPr lang="en-US" sz="1600"/>
                    </a:p>
                  </a:txBody>
                  <a:tcPr/>
                </a:tc>
                <a:tc>
                  <a:txBody>
                    <a:bodyPr/>
                    <a:lstStyle/>
                    <a:p>
                      <a:endParaRPr lang="en-US" sz="1600"/>
                    </a:p>
                  </a:txBody>
                  <a:tcPr/>
                </a:tc>
                <a:tc>
                  <a:txBody>
                    <a:bodyPr/>
                    <a:lstStyle/>
                    <a:p>
                      <a:endParaRPr lang="en-US" sz="1600"/>
                    </a:p>
                  </a:txBody>
                  <a:tcPr/>
                </a:tc>
                <a:extLst>
                  <a:ext uri="{0D108BD9-81ED-4DB2-BD59-A6C34878D82A}">
                    <a16:rowId xmlns:a16="http://schemas.microsoft.com/office/drawing/2014/main" val="3709142187"/>
                  </a:ext>
                </a:extLst>
              </a:tr>
              <a:tr h="337384">
                <a:tc>
                  <a:txBody>
                    <a:bodyPr/>
                    <a:lstStyle/>
                    <a:p>
                      <a:r>
                        <a:rPr lang="en-US" sz="1600"/>
                        <a:t>Product type</a:t>
                      </a:r>
                    </a:p>
                  </a:txBody>
                  <a:tcPr/>
                </a:tc>
                <a:tc>
                  <a:txBody>
                    <a:bodyPr/>
                    <a:lstStyle/>
                    <a:p>
                      <a:pPr algn="ctr"/>
                      <a:r>
                        <a:rPr lang="en-US" sz="1600"/>
                        <a:t>PTZ</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PTZ</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PTZ</a:t>
                      </a:r>
                    </a:p>
                  </a:txBody>
                  <a:tcPr/>
                </a:tc>
                <a:extLst>
                  <a:ext uri="{0D108BD9-81ED-4DB2-BD59-A6C34878D82A}">
                    <a16:rowId xmlns:a16="http://schemas.microsoft.com/office/drawing/2014/main" val="411042822"/>
                  </a:ext>
                </a:extLst>
              </a:tr>
              <a:tr h="337384">
                <a:tc>
                  <a:txBody>
                    <a:bodyPr/>
                    <a:lstStyle/>
                    <a:p>
                      <a:r>
                        <a:rPr lang="en-US" sz="1600"/>
                        <a:t>Resolution</a:t>
                      </a:r>
                    </a:p>
                  </a:txBody>
                  <a:tcPr/>
                </a:tc>
                <a:tc>
                  <a:txBody>
                    <a:bodyPr/>
                    <a:lstStyle/>
                    <a:p>
                      <a:pPr algn="ctr"/>
                      <a:r>
                        <a:rPr lang="en-US" sz="1600"/>
                        <a:t>2MP</a:t>
                      </a:r>
                    </a:p>
                  </a:txBody>
                  <a:tcPr/>
                </a:tc>
                <a:tc>
                  <a:txBody>
                    <a:bodyPr/>
                    <a:lstStyle/>
                    <a:p>
                      <a:pPr algn="ctr"/>
                      <a:r>
                        <a:rPr lang="en-US" sz="1600"/>
                        <a:t>5MP</a:t>
                      </a:r>
                    </a:p>
                  </a:txBody>
                  <a:tcPr/>
                </a:tc>
                <a:tc>
                  <a:txBody>
                    <a:bodyPr/>
                    <a:lstStyle/>
                    <a:p>
                      <a:pPr algn="ctr"/>
                      <a:r>
                        <a:rPr lang="en-US" sz="1600"/>
                        <a:t>5MP</a:t>
                      </a:r>
                    </a:p>
                  </a:txBody>
                  <a:tcPr/>
                </a:tc>
                <a:extLst>
                  <a:ext uri="{0D108BD9-81ED-4DB2-BD59-A6C34878D82A}">
                    <a16:rowId xmlns:a16="http://schemas.microsoft.com/office/drawing/2014/main" val="1174545042"/>
                  </a:ext>
                </a:extLst>
              </a:tr>
              <a:tr h="337384">
                <a:tc>
                  <a:txBody>
                    <a:bodyPr/>
                    <a:lstStyle/>
                    <a:p>
                      <a:r>
                        <a:rPr lang="en-US" sz="1600"/>
                        <a:t>Zoom</a:t>
                      </a:r>
                    </a:p>
                  </a:txBody>
                  <a:tcPr/>
                </a:tc>
                <a:tc>
                  <a:txBody>
                    <a:bodyPr/>
                    <a:lstStyle/>
                    <a:p>
                      <a:pPr algn="ctr"/>
                      <a:r>
                        <a:rPr lang="en-US" sz="1600"/>
                        <a:t>33x</a:t>
                      </a:r>
                    </a:p>
                  </a:txBody>
                  <a:tcPr/>
                </a:tc>
                <a:tc>
                  <a:txBody>
                    <a:bodyPr/>
                    <a:lstStyle/>
                    <a:p>
                      <a:pPr algn="ctr"/>
                      <a:r>
                        <a:rPr lang="en-US" sz="1600"/>
                        <a:t>33x</a:t>
                      </a:r>
                    </a:p>
                  </a:txBody>
                  <a:tcPr>
                    <a:noFill/>
                  </a:tcPr>
                </a:tc>
                <a:tc>
                  <a:txBody>
                    <a:bodyPr/>
                    <a:lstStyle/>
                    <a:p>
                      <a:pPr algn="ctr"/>
                      <a:r>
                        <a:rPr lang="en-US" sz="1600"/>
                        <a:t>33x</a:t>
                      </a:r>
                    </a:p>
                  </a:txBody>
                  <a:tcPr>
                    <a:noFill/>
                  </a:tcPr>
                </a:tc>
                <a:extLst>
                  <a:ext uri="{0D108BD9-81ED-4DB2-BD59-A6C34878D82A}">
                    <a16:rowId xmlns:a16="http://schemas.microsoft.com/office/drawing/2014/main" val="1522604302"/>
                  </a:ext>
                </a:extLst>
              </a:tr>
              <a:tr h="337384">
                <a:tc>
                  <a:txBody>
                    <a:bodyPr/>
                    <a:lstStyle/>
                    <a:p>
                      <a:r>
                        <a:rPr lang="en-US" sz="1600"/>
                        <a:t>Maximum Frame Rate</a:t>
                      </a:r>
                    </a:p>
                  </a:txBody>
                  <a:tcPr/>
                </a:tc>
                <a:tc>
                  <a:txBody>
                    <a:bodyPr/>
                    <a:lstStyle/>
                    <a:p>
                      <a:pPr algn="ctr"/>
                      <a:r>
                        <a:rPr lang="en-US" sz="1600"/>
                        <a:t>60@2MP</a:t>
                      </a:r>
                    </a:p>
                  </a:txBody>
                  <a:tcPr/>
                </a:tc>
                <a:tc>
                  <a:txBody>
                    <a:bodyPr/>
                    <a:lstStyle/>
                    <a:p>
                      <a:pPr algn="ctr"/>
                      <a:r>
                        <a:rPr lang="en-US" sz="1600"/>
                        <a:t>30@5MP, 60@2MP</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30@5MP, 60@2MP</a:t>
                      </a:r>
                    </a:p>
                  </a:txBody>
                  <a:tcPr>
                    <a:noFill/>
                  </a:tcPr>
                </a:tc>
                <a:extLst>
                  <a:ext uri="{0D108BD9-81ED-4DB2-BD59-A6C34878D82A}">
                    <a16:rowId xmlns:a16="http://schemas.microsoft.com/office/drawing/2014/main" val="1729322371"/>
                  </a:ext>
                </a:extLst>
              </a:tr>
              <a:tr h="337384">
                <a:tc>
                  <a:txBody>
                    <a:bodyPr/>
                    <a:lstStyle/>
                    <a:p>
                      <a:r>
                        <a:rPr lang="en-US" sz="1600"/>
                        <a:t>IR LED</a:t>
                      </a:r>
                    </a:p>
                  </a:txBody>
                  <a:tcPr/>
                </a:tc>
                <a:tc>
                  <a:txBody>
                    <a:bodyPr/>
                    <a:lstStyle/>
                    <a:p>
                      <a:pPr algn="ctr"/>
                      <a:r>
                        <a:rPr lang="en-US" sz="1600"/>
                        <a:t>Yes (250m)</a:t>
                      </a:r>
                    </a:p>
                  </a:txBody>
                  <a:tcPr/>
                </a:tc>
                <a:tc>
                  <a:txBody>
                    <a:bodyPr/>
                    <a:lstStyle/>
                    <a:p>
                      <a:pPr algn="ctr"/>
                      <a:r>
                        <a:rPr lang="en-US" sz="1600"/>
                        <a:t>Yes (250m)</a:t>
                      </a:r>
                    </a:p>
                  </a:txBody>
                  <a:tcPr>
                    <a:noFill/>
                  </a:tcPr>
                </a:tc>
                <a:tc>
                  <a:txBody>
                    <a:bodyPr/>
                    <a:lstStyle/>
                    <a:p>
                      <a:pPr algn="ctr"/>
                      <a:r>
                        <a:rPr lang="en-US" sz="1600"/>
                        <a:t>Yes (250m)</a:t>
                      </a:r>
                    </a:p>
                  </a:txBody>
                  <a:tcPr>
                    <a:noFill/>
                  </a:tcPr>
                </a:tc>
                <a:extLst>
                  <a:ext uri="{0D108BD9-81ED-4DB2-BD59-A6C34878D82A}">
                    <a16:rowId xmlns:a16="http://schemas.microsoft.com/office/drawing/2014/main" val="2777652312"/>
                  </a:ext>
                </a:extLst>
              </a:tr>
              <a:tr h="337384">
                <a:tc>
                  <a:txBody>
                    <a:bodyPr/>
                    <a:lstStyle/>
                    <a:p>
                      <a:r>
                        <a:rPr lang="en-US" sz="1600"/>
                        <a:t>WHITE LED</a:t>
                      </a:r>
                    </a:p>
                  </a:txBody>
                  <a:tcPr/>
                </a:tc>
                <a:tc>
                  <a:txBody>
                    <a:bodyPr/>
                    <a:lstStyle/>
                    <a:p>
                      <a:pPr algn="ctr"/>
                      <a:r>
                        <a:rPr lang="en-US" sz="1600"/>
                        <a:t>Yes (100m)</a:t>
                      </a:r>
                    </a:p>
                  </a:txBody>
                  <a:tcPr/>
                </a:tc>
                <a:tc>
                  <a:txBody>
                    <a:bodyPr/>
                    <a:lstStyle/>
                    <a:p>
                      <a:pPr algn="ctr"/>
                      <a:r>
                        <a:rPr lang="en-US" sz="1600"/>
                        <a:t>Yes (100m)</a:t>
                      </a:r>
                    </a:p>
                  </a:txBody>
                  <a:tcPr>
                    <a:noFill/>
                  </a:tcPr>
                </a:tc>
                <a:tc>
                  <a:txBody>
                    <a:bodyPr/>
                    <a:lstStyle/>
                    <a:p>
                      <a:pPr algn="ctr"/>
                      <a:r>
                        <a:rPr lang="en-US" sz="1600"/>
                        <a:t>Yes (100m)</a:t>
                      </a:r>
                    </a:p>
                  </a:txBody>
                  <a:tcPr>
                    <a:noFill/>
                  </a:tcPr>
                </a:tc>
                <a:extLst>
                  <a:ext uri="{0D108BD9-81ED-4DB2-BD59-A6C34878D82A}">
                    <a16:rowId xmlns:a16="http://schemas.microsoft.com/office/drawing/2014/main" val="348523467"/>
                  </a:ext>
                </a:extLst>
              </a:tr>
              <a:tr h="337384">
                <a:tc>
                  <a:txBody>
                    <a:bodyPr/>
                    <a:lstStyle/>
                    <a:p>
                      <a:r>
                        <a:rPr lang="en-US" sz="1600"/>
                        <a:t>WDR</a:t>
                      </a:r>
                    </a:p>
                  </a:txBody>
                  <a:tcPr/>
                </a:tc>
                <a:tc>
                  <a:txBody>
                    <a:bodyPr/>
                    <a:lstStyle/>
                    <a:p>
                      <a:pPr algn="ctr"/>
                      <a:r>
                        <a:rPr lang="en-US" sz="1600"/>
                        <a:t>150dB</a:t>
                      </a:r>
                    </a:p>
                  </a:txBody>
                  <a:tcPr/>
                </a:tc>
                <a:tc>
                  <a:txBody>
                    <a:bodyPr/>
                    <a:lstStyle/>
                    <a:p>
                      <a:pPr algn="ctr"/>
                      <a:r>
                        <a:rPr lang="en-US" sz="1600"/>
                        <a:t>150dB</a:t>
                      </a:r>
                    </a:p>
                  </a:txBody>
                  <a:tcPr>
                    <a:noFill/>
                  </a:tcPr>
                </a:tc>
                <a:tc>
                  <a:txBody>
                    <a:bodyPr/>
                    <a:lstStyle/>
                    <a:p>
                      <a:pPr algn="ctr"/>
                      <a:r>
                        <a:rPr lang="en-US" sz="1600"/>
                        <a:t>150dB</a:t>
                      </a:r>
                    </a:p>
                  </a:txBody>
                  <a:tcPr>
                    <a:noFill/>
                  </a:tcPr>
                </a:tc>
                <a:extLst>
                  <a:ext uri="{0D108BD9-81ED-4DB2-BD59-A6C34878D82A}">
                    <a16:rowId xmlns:a16="http://schemas.microsoft.com/office/drawing/2014/main" val="2506643403"/>
                  </a:ext>
                </a:extLst>
              </a:tr>
              <a:tr h="337384">
                <a:tc>
                  <a:txBody>
                    <a:bodyPr/>
                    <a:lstStyle/>
                    <a:p>
                      <a:r>
                        <a:rPr lang="en-US" sz="1600"/>
                        <a:t>Low Light</a:t>
                      </a:r>
                    </a:p>
                  </a:txBody>
                  <a:tcPr/>
                </a:tc>
                <a:tc>
                  <a:txBody>
                    <a:bodyPr/>
                    <a:lstStyle/>
                    <a:p>
                      <a:pPr algn="ctr"/>
                      <a:r>
                        <a:rPr kumimoji="0" lang="en-US" sz="1600" b="0" i="0" u="none" strike="noStrike" kern="1200" cap="none" spc="0" normalizeH="0" baseline="0" noProof="0">
                          <a:ln>
                            <a:noFill/>
                          </a:ln>
                          <a:solidFill>
                            <a:prstClr val="black"/>
                          </a:solidFill>
                          <a:effectLst/>
                          <a:uLnTx/>
                          <a:uFillTx/>
                          <a:latin typeface="Calibri"/>
                          <a:ea typeface="+mn-ea"/>
                          <a:cs typeface="+mn-cs"/>
                        </a:rPr>
                        <a:t>Extreme</a:t>
                      </a:r>
                      <a:endParaRPr lang="en-US" sz="160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Extreme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Extreme</a:t>
                      </a:r>
                    </a:p>
                  </a:txBody>
                  <a:tcPr>
                    <a:noFill/>
                  </a:tcPr>
                </a:tc>
                <a:extLst>
                  <a:ext uri="{0D108BD9-81ED-4DB2-BD59-A6C34878D82A}">
                    <a16:rowId xmlns:a16="http://schemas.microsoft.com/office/drawing/2014/main" val="1480851632"/>
                  </a:ext>
                </a:extLst>
              </a:tr>
              <a:tr h="337384">
                <a:tc>
                  <a:txBody>
                    <a:bodyPr/>
                    <a:lstStyle/>
                    <a:p>
                      <a:r>
                        <a:rPr lang="en-US" sz="1600"/>
                        <a:t>Analytics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mn-lt"/>
                          <a:ea typeface="+mn-ea"/>
                          <a:cs typeface="+mn-cs"/>
                        </a:rPr>
                        <a:t>Deep Learning AI</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Deep Learning AI</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Deep Learning AI</a:t>
                      </a:r>
                    </a:p>
                  </a:txBody>
                  <a:tcPr>
                    <a:noFill/>
                  </a:tcPr>
                </a:tc>
                <a:extLst>
                  <a:ext uri="{0D108BD9-81ED-4DB2-BD59-A6C34878D82A}">
                    <a16:rowId xmlns:a16="http://schemas.microsoft.com/office/drawing/2014/main" val="3782413204"/>
                  </a:ext>
                </a:extLst>
              </a:tr>
              <a:tr h="337384">
                <a:tc>
                  <a:txBody>
                    <a:bodyPr/>
                    <a:lstStyle/>
                    <a:p>
                      <a:r>
                        <a:rPr lang="en-US" sz="1600"/>
                        <a:t>NDAA</a:t>
                      </a:r>
                    </a:p>
                  </a:txBody>
                  <a:tcPr/>
                </a:tc>
                <a:tc>
                  <a:txBody>
                    <a:bodyPr/>
                    <a:lstStyle/>
                    <a:p>
                      <a:pPr algn="ctr"/>
                      <a:r>
                        <a:rPr lang="en-US" sz="1600"/>
                        <a:t>No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No</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cap="none" spc="0" normalizeH="0" baseline="0" noProof="0">
                          <a:ln>
                            <a:noFill/>
                          </a:ln>
                          <a:solidFill>
                            <a:prstClr val="black"/>
                          </a:solidFill>
                          <a:effectLst/>
                          <a:uLnTx/>
                          <a:uFillTx/>
                          <a:latin typeface="Calibri"/>
                          <a:ea typeface="+mn-ea"/>
                          <a:cs typeface="+mn-cs"/>
                        </a:rPr>
                        <a:t>No</a:t>
                      </a:r>
                      <a:endParaRPr kumimoji="0" lang="en-US" sz="1600" b="0" i="0" u="none" strike="noStrike" kern="1200" cap="none" spc="0" normalizeH="0" baseline="0" noProof="0">
                        <a:ln>
                          <a:noFill/>
                        </a:ln>
                        <a:solidFill>
                          <a:prstClr val="black"/>
                        </a:solidFill>
                        <a:effectLst/>
                        <a:uLnTx/>
                        <a:uFillTx/>
                        <a:latin typeface="Calibri"/>
                        <a:ea typeface="+mn-ea"/>
                        <a:cs typeface="+mn-cs"/>
                      </a:endParaRPr>
                    </a:p>
                  </a:txBody>
                  <a:tcPr>
                    <a:noFill/>
                  </a:tcPr>
                </a:tc>
                <a:extLst>
                  <a:ext uri="{0D108BD9-81ED-4DB2-BD59-A6C34878D82A}">
                    <a16:rowId xmlns:a16="http://schemas.microsoft.com/office/drawing/2014/main" val="428922026"/>
                  </a:ext>
                </a:extLst>
              </a:tr>
              <a:tr h="337384">
                <a:tc>
                  <a:txBody>
                    <a:bodyPr/>
                    <a:lstStyle/>
                    <a:p>
                      <a:r>
                        <a:rPr lang="en-US" sz="1600"/>
                        <a:t>Approvals</a:t>
                      </a:r>
                    </a:p>
                  </a:txBody>
                  <a:tcPr/>
                </a:tc>
                <a:tc>
                  <a:txBody>
                    <a:bodyPr/>
                    <a:lstStyle/>
                    <a:p>
                      <a:pPr algn="ctr"/>
                      <a:r>
                        <a:rPr lang="fr-FR" sz="1600"/>
                        <a:t>CE, FCC, IP66, IK10, </a:t>
                      </a:r>
                      <a:r>
                        <a:rPr lang="fr-FR" sz="1600">
                          <a:solidFill>
                            <a:srgbClr val="00B050"/>
                          </a:solidFill>
                        </a:rPr>
                        <a:t>CNS-16120</a:t>
                      </a:r>
                      <a:endParaRPr lang="en-US" sz="1600">
                        <a:solidFill>
                          <a:srgbClr val="00B05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a:t>CE, FCC, IP66, IK10, </a:t>
                      </a:r>
                      <a:r>
                        <a:rPr lang="fr-FR" sz="1600">
                          <a:solidFill>
                            <a:srgbClr val="00B050"/>
                          </a:solidFill>
                        </a:rPr>
                        <a:t>CNS-16120</a:t>
                      </a:r>
                      <a:endParaRPr lang="en-US" sz="1600">
                        <a:solidFill>
                          <a:srgbClr val="00B050"/>
                        </a:solidFill>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a:t>CE, FCC, IP66, IK10</a:t>
                      </a:r>
                      <a:endParaRPr lang="en-US" sz="1600"/>
                    </a:p>
                  </a:txBody>
                  <a:tcPr>
                    <a:noFill/>
                  </a:tcPr>
                </a:tc>
                <a:extLst>
                  <a:ext uri="{0D108BD9-81ED-4DB2-BD59-A6C34878D82A}">
                    <a16:rowId xmlns:a16="http://schemas.microsoft.com/office/drawing/2014/main" val="728512304"/>
                  </a:ext>
                </a:extLst>
              </a:tr>
            </a:tbl>
          </a:graphicData>
        </a:graphic>
      </p:graphicFrame>
      <p:pic>
        <p:nvPicPr>
          <p:cNvPr id="1026" name="Picture 2">
            <a:extLst>
              <a:ext uri="{FF2B5EF4-FFF2-40B4-BE49-F238E27FC236}">
                <a16:creationId xmlns:a16="http://schemas.microsoft.com/office/drawing/2014/main" id="{CE6EBD68-A48B-AA7C-1252-57D763826E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82842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3825E2D-BFCC-DE37-C087-ED7E905FC4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82842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33C9CFA-5553-FCEA-30BE-7B7635F78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1828428"/>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8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D72FB-A333-1564-CED4-A1711F9A32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1C640D7-D918-34D1-78FF-EDF65E7AC69C}"/>
              </a:ext>
            </a:extLst>
          </p:cNvPr>
          <p:cNvSpPr txBox="1"/>
          <p:nvPr/>
        </p:nvSpPr>
        <p:spPr>
          <a:xfrm>
            <a:off x="179512" y="1203105"/>
            <a:ext cx="6120680" cy="461665"/>
          </a:xfrm>
          <a:prstGeom prst="rect">
            <a:avLst/>
          </a:prstGeom>
          <a:noFill/>
        </p:spPr>
        <p:txBody>
          <a:bodyPr wrap="square" rtlCol="0">
            <a:spAutoFit/>
          </a:bodyPr>
          <a:lstStyle/>
          <a:p>
            <a:r>
              <a:rPr lang="en-US" sz="2400" b="1" err="1"/>
              <a:t>ColorGuard</a:t>
            </a:r>
            <a:r>
              <a:rPr lang="en-US" sz="2400" b="1"/>
              <a:t> Technology</a:t>
            </a:r>
          </a:p>
        </p:txBody>
      </p:sp>
      <p:sp>
        <p:nvSpPr>
          <p:cNvPr id="4" name="TextBox 3">
            <a:extLst>
              <a:ext uri="{FF2B5EF4-FFF2-40B4-BE49-F238E27FC236}">
                <a16:creationId xmlns:a16="http://schemas.microsoft.com/office/drawing/2014/main" id="{6F303A2D-0270-9402-BBE0-FB78D68E148A}"/>
              </a:ext>
            </a:extLst>
          </p:cNvPr>
          <p:cNvSpPr txBox="1"/>
          <p:nvPr/>
        </p:nvSpPr>
        <p:spPr>
          <a:xfrm>
            <a:off x="323528" y="1938312"/>
            <a:ext cx="8496944" cy="4401205"/>
          </a:xfrm>
          <a:prstGeom prst="rect">
            <a:avLst/>
          </a:prstGeom>
          <a:noFill/>
        </p:spPr>
        <p:txBody>
          <a:bodyPr wrap="square">
            <a:spAutoFit/>
          </a:bodyPr>
          <a:lstStyle/>
          <a:p>
            <a:pPr algn="l">
              <a:spcAft>
                <a:spcPts val="1200"/>
              </a:spcAft>
              <a:buNone/>
            </a:pPr>
            <a:r>
              <a:rPr lang="en-US" sz="1600" b="1" i="0">
                <a:solidFill>
                  <a:srgbClr val="535353"/>
                </a:solidFill>
                <a:effectLst/>
                <a:latin typeface="Open Sans" panose="020B0606030504020204" pitchFamily="34" charset="0"/>
              </a:rPr>
              <a:t>What is </a:t>
            </a:r>
            <a:r>
              <a:rPr lang="en-US" sz="1600" b="1" i="0" err="1">
                <a:solidFill>
                  <a:srgbClr val="535353"/>
                </a:solidFill>
                <a:effectLst/>
                <a:latin typeface="Open Sans" panose="020B0606030504020204" pitchFamily="34" charset="0"/>
              </a:rPr>
              <a:t>ColorGuard</a:t>
            </a:r>
            <a:r>
              <a:rPr lang="en-US" sz="1600" b="1" i="0">
                <a:solidFill>
                  <a:srgbClr val="535353"/>
                </a:solidFill>
                <a:effectLst/>
                <a:latin typeface="Open Sans" panose="020B0606030504020204" pitchFamily="34" charset="0"/>
              </a:rPr>
              <a:t>?</a:t>
            </a:r>
            <a:br>
              <a:rPr lang="en-US" sz="1600" b="0" i="0">
                <a:solidFill>
                  <a:srgbClr val="535353"/>
                </a:solidFill>
                <a:effectLst/>
                <a:latin typeface="Open Sans" panose="020B0606030504020204" pitchFamily="34" charset="0"/>
              </a:rPr>
            </a:br>
            <a:r>
              <a:rPr lang="en-US" sz="1600" b="0" i="0" err="1">
                <a:solidFill>
                  <a:srgbClr val="535353"/>
                </a:solidFill>
                <a:effectLst/>
                <a:latin typeface="Open Sans" panose="020B0606030504020204" pitchFamily="34" charset="0"/>
              </a:rPr>
              <a:t>ColorGuard</a:t>
            </a:r>
            <a:r>
              <a:rPr lang="en-US" sz="1600" b="0" i="0">
                <a:solidFill>
                  <a:srgbClr val="535353"/>
                </a:solidFill>
                <a:effectLst/>
                <a:latin typeface="Open Sans" panose="020B0606030504020204" pitchFamily="34" charset="0"/>
              </a:rPr>
              <a:t> is a set of multiple technologies, combined together to form a fully automatic protection shield using colored images.</a:t>
            </a:r>
          </a:p>
          <a:p>
            <a:pPr algn="l">
              <a:spcAft>
                <a:spcPts val="1200"/>
              </a:spcAft>
              <a:buNone/>
            </a:pPr>
            <a:r>
              <a:rPr lang="en-US" sz="1600" b="0" i="0">
                <a:solidFill>
                  <a:srgbClr val="535353"/>
                </a:solidFill>
                <a:effectLst/>
                <a:latin typeface="Open Sans" panose="020B0606030504020204" pitchFamily="34" charset="0"/>
              </a:rPr>
              <a:t>The first component of the </a:t>
            </a:r>
            <a:r>
              <a:rPr lang="en-US" sz="1600" b="0" i="0" err="1">
                <a:solidFill>
                  <a:srgbClr val="535353"/>
                </a:solidFill>
                <a:effectLst/>
                <a:latin typeface="Open Sans" panose="020B0606030504020204" pitchFamily="34" charset="0"/>
              </a:rPr>
              <a:t>ColorGuard</a:t>
            </a:r>
            <a:r>
              <a:rPr lang="en-US" sz="1600" b="0" i="0">
                <a:solidFill>
                  <a:srgbClr val="535353"/>
                </a:solidFill>
                <a:effectLst/>
                <a:latin typeface="Open Sans" panose="020B0606030504020204" pitchFamily="34" charset="0"/>
              </a:rPr>
              <a:t> is the </a:t>
            </a:r>
            <a:r>
              <a:rPr lang="en-US" sz="1600" b="0" i="0" err="1">
                <a:solidFill>
                  <a:srgbClr val="535353"/>
                </a:solidFill>
                <a:effectLst/>
                <a:latin typeface="Open Sans" panose="020B0606030504020204" pitchFamily="34" charset="0"/>
              </a:rPr>
              <a:t>ColorVizion</a:t>
            </a:r>
            <a:r>
              <a:rPr lang="en-US" sz="1600" b="0" i="0">
                <a:solidFill>
                  <a:srgbClr val="535353"/>
                </a:solidFill>
                <a:effectLst/>
                <a:latin typeface="Open Sans" panose="020B0606030504020204" pitchFamily="34" charset="0"/>
              </a:rPr>
              <a:t>. </a:t>
            </a:r>
            <a:r>
              <a:rPr lang="en-US" sz="1600" b="0" i="0" err="1">
                <a:solidFill>
                  <a:srgbClr val="535353"/>
                </a:solidFill>
                <a:effectLst/>
                <a:latin typeface="Open Sans" panose="020B0606030504020204" pitchFamily="34" charset="0"/>
              </a:rPr>
              <a:t>ColorVizion</a:t>
            </a:r>
            <a:r>
              <a:rPr lang="en-US" sz="1600" b="0" i="0">
                <a:solidFill>
                  <a:srgbClr val="535353"/>
                </a:solidFill>
                <a:effectLst/>
                <a:latin typeface="Open Sans" panose="020B0606030504020204" pitchFamily="34" charset="0"/>
              </a:rPr>
              <a:t> is the advanced technology that makes the night time image appear in true colors. It combines a large sensor, good lens and the superb image processing capabilities.</a:t>
            </a:r>
          </a:p>
          <a:p>
            <a:pPr algn="l">
              <a:spcAft>
                <a:spcPts val="1200"/>
              </a:spcAft>
              <a:buNone/>
            </a:pPr>
            <a:r>
              <a:rPr lang="en-US" sz="1600" b="0" i="0">
                <a:solidFill>
                  <a:srgbClr val="535353"/>
                </a:solidFill>
                <a:effectLst/>
                <a:latin typeface="Open Sans" panose="020B0606030504020204" pitchFamily="34" charset="0"/>
              </a:rPr>
              <a:t>The second component of the </a:t>
            </a:r>
            <a:r>
              <a:rPr lang="en-US" sz="1600" b="0" i="0" err="1">
                <a:solidFill>
                  <a:srgbClr val="535353"/>
                </a:solidFill>
                <a:effectLst/>
                <a:latin typeface="Open Sans" panose="020B0606030504020204" pitchFamily="34" charset="0"/>
              </a:rPr>
              <a:t>ColorGuard</a:t>
            </a:r>
            <a:r>
              <a:rPr lang="en-US" sz="1600" b="0" i="0">
                <a:solidFill>
                  <a:srgbClr val="535353"/>
                </a:solidFill>
                <a:effectLst/>
                <a:latin typeface="Open Sans" panose="020B0606030504020204" pitchFamily="34" charset="0"/>
              </a:rPr>
              <a:t> is the additional illumination capabilities using built-in White LED of the cameras - by illuminating the visible spectrum light instead of IR light, the true colors can be preserved.</a:t>
            </a:r>
          </a:p>
          <a:p>
            <a:pPr algn="l">
              <a:spcAft>
                <a:spcPts val="1200"/>
              </a:spcAft>
              <a:buNone/>
            </a:pPr>
            <a:r>
              <a:rPr lang="en-US" sz="1600" b="0" i="0">
                <a:solidFill>
                  <a:srgbClr val="535353"/>
                </a:solidFill>
                <a:effectLst/>
                <a:latin typeface="Open Sans" panose="020B0606030504020204" pitchFamily="34" charset="0"/>
              </a:rPr>
              <a:t>The third component of </a:t>
            </a:r>
            <a:r>
              <a:rPr lang="en-US" sz="1600" b="0" i="0" err="1">
                <a:solidFill>
                  <a:srgbClr val="535353"/>
                </a:solidFill>
                <a:effectLst/>
                <a:latin typeface="Open Sans" panose="020B0606030504020204" pitchFamily="34" charset="0"/>
              </a:rPr>
              <a:t>ColorGuard</a:t>
            </a:r>
            <a:r>
              <a:rPr lang="en-US" sz="1600" b="0" i="0">
                <a:solidFill>
                  <a:srgbClr val="535353"/>
                </a:solidFill>
                <a:effectLst/>
                <a:latin typeface="Open Sans" panose="020B0606030504020204" pitchFamily="34" charset="0"/>
              </a:rPr>
              <a:t> is the Artificial Intelligence. The AI will use these perfect color images to accurately analyze each frame of the video to make the correct decisions based on object's true colors.</a:t>
            </a:r>
          </a:p>
          <a:p>
            <a:pPr algn="l">
              <a:buNone/>
            </a:pPr>
            <a:r>
              <a:rPr lang="en-US" sz="1600" b="0" i="0">
                <a:solidFill>
                  <a:srgbClr val="535353"/>
                </a:solidFill>
                <a:effectLst/>
                <a:latin typeface="Open Sans" panose="020B0606030504020204" pitchFamily="34" charset="0"/>
              </a:rPr>
              <a:t>Additionally, the </a:t>
            </a:r>
            <a:r>
              <a:rPr lang="en-US" sz="1600" b="0" i="0" err="1">
                <a:solidFill>
                  <a:srgbClr val="535353"/>
                </a:solidFill>
                <a:effectLst/>
                <a:latin typeface="Open Sans" panose="020B0606030504020204" pitchFamily="34" charset="0"/>
              </a:rPr>
              <a:t>ColorGuard</a:t>
            </a:r>
            <a:r>
              <a:rPr lang="en-US" sz="1600" b="0" i="0">
                <a:solidFill>
                  <a:srgbClr val="535353"/>
                </a:solidFill>
                <a:effectLst/>
                <a:latin typeface="Open Sans" panose="020B0606030504020204" pitchFamily="34" charset="0"/>
              </a:rPr>
              <a:t> cameras have the best WDR (130-150dB). Both dark and bright areas of the scene will be processed perfectly so that the true colors are preserved.</a:t>
            </a:r>
          </a:p>
        </p:txBody>
      </p:sp>
    </p:spTree>
    <p:extLst>
      <p:ext uri="{BB962C8B-B14F-4D97-AF65-F5344CB8AC3E}">
        <p14:creationId xmlns:p14="http://schemas.microsoft.com/office/powerpoint/2010/main" val="1647282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54A10-52CE-4AC1-DF3E-6F06EC255A9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189DC75-8BFC-255F-8163-4BFC4BF3F815}"/>
              </a:ext>
            </a:extLst>
          </p:cNvPr>
          <p:cNvSpPr txBox="1"/>
          <p:nvPr/>
        </p:nvSpPr>
        <p:spPr>
          <a:xfrm>
            <a:off x="179512" y="1203105"/>
            <a:ext cx="6120680" cy="461665"/>
          </a:xfrm>
          <a:prstGeom prst="rect">
            <a:avLst/>
          </a:prstGeom>
          <a:noFill/>
        </p:spPr>
        <p:txBody>
          <a:bodyPr wrap="square" rtlCol="0">
            <a:spAutoFit/>
          </a:bodyPr>
          <a:lstStyle/>
          <a:p>
            <a:r>
              <a:rPr lang="en-US" sz="2400" b="1" err="1"/>
              <a:t>ColorGuard</a:t>
            </a:r>
            <a:r>
              <a:rPr lang="en-US" sz="2400" b="1"/>
              <a:t> Technology</a:t>
            </a:r>
          </a:p>
        </p:txBody>
      </p:sp>
      <p:pic>
        <p:nvPicPr>
          <p:cNvPr id="7" name="Picture 6">
            <a:hlinkClick r:id="rId3"/>
            <a:extLst>
              <a:ext uri="{FF2B5EF4-FFF2-40B4-BE49-F238E27FC236}">
                <a16:creationId xmlns:a16="http://schemas.microsoft.com/office/drawing/2014/main" id="{3FBBF92D-9A73-1A36-6985-5568691D31FF}"/>
              </a:ext>
            </a:extLst>
          </p:cNvPr>
          <p:cNvPicPr>
            <a:picLocks noChangeAspect="1"/>
          </p:cNvPicPr>
          <p:nvPr/>
        </p:nvPicPr>
        <p:blipFill>
          <a:blip r:embed="rId4"/>
          <a:stretch>
            <a:fillRect/>
          </a:stretch>
        </p:blipFill>
        <p:spPr>
          <a:xfrm>
            <a:off x="323528" y="1844824"/>
            <a:ext cx="4824536" cy="2701268"/>
          </a:xfrm>
          <a:prstGeom prst="rect">
            <a:avLst/>
          </a:prstGeom>
        </p:spPr>
      </p:pic>
      <p:sp>
        <p:nvSpPr>
          <p:cNvPr id="9" name="TextBox 8">
            <a:extLst>
              <a:ext uri="{FF2B5EF4-FFF2-40B4-BE49-F238E27FC236}">
                <a16:creationId xmlns:a16="http://schemas.microsoft.com/office/drawing/2014/main" id="{9300E044-1B05-688D-B015-6348B8934DBB}"/>
              </a:ext>
            </a:extLst>
          </p:cNvPr>
          <p:cNvSpPr txBox="1"/>
          <p:nvPr/>
        </p:nvSpPr>
        <p:spPr>
          <a:xfrm>
            <a:off x="288816" y="4716176"/>
            <a:ext cx="8640960" cy="1877437"/>
          </a:xfrm>
          <a:prstGeom prst="rect">
            <a:avLst/>
          </a:prstGeom>
          <a:noFill/>
        </p:spPr>
        <p:txBody>
          <a:bodyPr wrap="square">
            <a:spAutoFit/>
          </a:bodyPr>
          <a:lstStyle/>
          <a:p>
            <a:pPr algn="l">
              <a:spcAft>
                <a:spcPts val="1200"/>
              </a:spcAft>
              <a:buNone/>
            </a:pPr>
            <a:r>
              <a:rPr lang="en-US" sz="1600" b="0" i="0">
                <a:solidFill>
                  <a:srgbClr val="535353"/>
                </a:solidFill>
                <a:effectLst/>
                <a:latin typeface="Open Sans" panose="020B0606030504020204" pitchFamily="34" charset="0"/>
              </a:rPr>
              <a:t>The most valuable applications of these cameras are the AI-powered physical security surveillance based on true colors.</a:t>
            </a:r>
          </a:p>
          <a:p>
            <a:pPr algn="l">
              <a:spcAft>
                <a:spcPts val="1200"/>
              </a:spcAft>
              <a:buNone/>
            </a:pPr>
            <a:r>
              <a:rPr lang="en-US" sz="1600" b="0" i="0">
                <a:solidFill>
                  <a:srgbClr val="535353"/>
                </a:solidFill>
                <a:effectLst/>
                <a:latin typeface="Open Sans" panose="020B0606030504020204" pitchFamily="34" charset="0"/>
              </a:rPr>
              <a:t>The cameras collect the precise appearance metadata, such as the color of the jacket, color of the pants, color of hair, color of the vehicle.</a:t>
            </a:r>
          </a:p>
          <a:p>
            <a:pPr algn="l">
              <a:buNone/>
            </a:pPr>
            <a:r>
              <a:rPr lang="en-US" sz="1600" b="0" i="0">
                <a:solidFill>
                  <a:srgbClr val="535353"/>
                </a:solidFill>
                <a:effectLst/>
                <a:latin typeface="Open Sans" panose="020B0606030504020204" pitchFamily="34" charset="0"/>
              </a:rPr>
              <a:t>Thanks to the color precision, it is possible to identify the same suspect through different locations, which is very challenging for the conventional IP cameras.</a:t>
            </a:r>
          </a:p>
        </p:txBody>
      </p:sp>
    </p:spTree>
    <p:extLst>
      <p:ext uri="{BB962C8B-B14F-4D97-AF65-F5344CB8AC3E}">
        <p14:creationId xmlns:p14="http://schemas.microsoft.com/office/powerpoint/2010/main" val="1751852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51C1E-163C-3C63-445F-107CABC9085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9388A3-E829-2EE0-1F97-F94F1B962F72}"/>
              </a:ext>
            </a:extLst>
          </p:cNvPr>
          <p:cNvSpPr txBox="1"/>
          <p:nvPr/>
        </p:nvSpPr>
        <p:spPr>
          <a:xfrm>
            <a:off x="179512" y="1203105"/>
            <a:ext cx="6120680" cy="461665"/>
          </a:xfrm>
          <a:prstGeom prst="rect">
            <a:avLst/>
          </a:prstGeom>
          <a:noFill/>
        </p:spPr>
        <p:txBody>
          <a:bodyPr wrap="square" rtlCol="0">
            <a:spAutoFit/>
          </a:bodyPr>
          <a:lstStyle/>
          <a:p>
            <a:r>
              <a:rPr lang="en-US" sz="2400" b="1"/>
              <a:t>Smart Dual Light Technology</a:t>
            </a:r>
          </a:p>
        </p:txBody>
      </p:sp>
      <p:sp>
        <p:nvSpPr>
          <p:cNvPr id="4" name="TextBox 3">
            <a:extLst>
              <a:ext uri="{FF2B5EF4-FFF2-40B4-BE49-F238E27FC236}">
                <a16:creationId xmlns:a16="http://schemas.microsoft.com/office/drawing/2014/main" id="{AE453479-B91F-AD29-8B7A-1081A8243CC6}"/>
              </a:ext>
            </a:extLst>
          </p:cNvPr>
          <p:cNvSpPr txBox="1"/>
          <p:nvPr/>
        </p:nvSpPr>
        <p:spPr>
          <a:xfrm>
            <a:off x="323528" y="1988840"/>
            <a:ext cx="8640960" cy="4647426"/>
          </a:xfrm>
          <a:prstGeom prst="rect">
            <a:avLst/>
          </a:prstGeom>
          <a:noFill/>
        </p:spPr>
        <p:txBody>
          <a:bodyPr wrap="square">
            <a:spAutoFit/>
          </a:bodyPr>
          <a:lstStyle/>
          <a:p>
            <a:pPr algn="l">
              <a:spcAft>
                <a:spcPts val="1200"/>
              </a:spcAft>
              <a:buNone/>
            </a:pPr>
            <a:r>
              <a:rPr lang="en-US" sz="1600" b="1" i="0">
                <a:solidFill>
                  <a:srgbClr val="535353"/>
                </a:solidFill>
                <a:effectLst/>
                <a:latin typeface="Open Sans" panose="020B0606030504020204" pitchFamily="34" charset="0"/>
              </a:rPr>
              <a:t>What is Dual Light?</a:t>
            </a:r>
          </a:p>
          <a:p>
            <a:pPr algn="l">
              <a:spcAft>
                <a:spcPts val="1200"/>
              </a:spcAft>
              <a:buNone/>
            </a:pPr>
            <a:r>
              <a:rPr lang="en-US" sz="1600" i="0">
                <a:solidFill>
                  <a:srgbClr val="535353"/>
                </a:solidFill>
                <a:effectLst/>
                <a:latin typeface="Open Sans" panose="020B0606030504020204" pitchFamily="34" charset="0"/>
              </a:rPr>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pPr algn="l">
              <a:spcAft>
                <a:spcPts val="1200"/>
              </a:spcAft>
              <a:buNone/>
            </a:pPr>
            <a:r>
              <a:rPr lang="en-US" sz="1600" i="0">
                <a:solidFill>
                  <a:srgbClr val="535353"/>
                </a:solidFill>
                <a:effectLst/>
                <a:latin typeface="Open Sans" panose="020B0606030504020204" pitchFamily="34" charset="0"/>
              </a:rPr>
              <a:t>The White LED inside the camera illuminates the light in the wavelength of the visible spectrum. It allows the camera to capture and produce the full color image even in the total darkness.</a:t>
            </a:r>
          </a:p>
          <a:p>
            <a:pPr algn="l">
              <a:spcAft>
                <a:spcPts val="1200"/>
              </a:spcAft>
              <a:buNone/>
            </a:pPr>
            <a:r>
              <a:rPr lang="en-US" sz="1600" b="1" i="0">
                <a:solidFill>
                  <a:srgbClr val="535353"/>
                </a:solidFill>
                <a:effectLst/>
                <a:latin typeface="Open Sans" panose="020B0606030504020204" pitchFamily="34" charset="0"/>
              </a:rPr>
              <a:t>What is Smart Dual Light?</a:t>
            </a:r>
          </a:p>
          <a:p>
            <a:pPr algn="l">
              <a:spcAft>
                <a:spcPts val="1200"/>
              </a:spcAft>
              <a:buNone/>
            </a:pPr>
            <a:r>
              <a:rPr lang="en-US" sz="1600" i="0">
                <a:solidFill>
                  <a:srgbClr val="535353"/>
                </a:solidFill>
                <a:effectLst/>
                <a:latin typeface="Open Sans" panose="020B0606030504020204" pitchFamily="34" charset="0"/>
              </a:rPr>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switches back to the IR LED mode once the object is gone. Those significant objects may be people or vehicles, for example.</a:t>
            </a:r>
          </a:p>
        </p:txBody>
      </p:sp>
      <p:pic>
        <p:nvPicPr>
          <p:cNvPr id="2049" name="Picture 1">
            <a:extLst>
              <a:ext uri="{FF2B5EF4-FFF2-40B4-BE49-F238E27FC236}">
                <a16:creationId xmlns:a16="http://schemas.microsoft.com/office/drawing/2014/main" id="{E81553B8-387D-15F9-A0A3-4806019F41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2544" y="1196752"/>
            <a:ext cx="1565920" cy="1096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219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B175-8F3B-B57F-7B44-E97046916B3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683656F-1848-EE76-9518-A966E202B72E}"/>
              </a:ext>
            </a:extLst>
          </p:cNvPr>
          <p:cNvSpPr txBox="1"/>
          <p:nvPr/>
        </p:nvSpPr>
        <p:spPr>
          <a:xfrm>
            <a:off x="179512" y="1203105"/>
            <a:ext cx="6120680" cy="461665"/>
          </a:xfrm>
          <a:prstGeom prst="rect">
            <a:avLst/>
          </a:prstGeom>
          <a:noFill/>
        </p:spPr>
        <p:txBody>
          <a:bodyPr wrap="square" rtlCol="0">
            <a:spAutoFit/>
          </a:bodyPr>
          <a:lstStyle/>
          <a:p>
            <a:r>
              <a:rPr lang="en-US" sz="2400" b="1"/>
              <a:t>Smart Dual Light Technology</a:t>
            </a:r>
          </a:p>
        </p:txBody>
      </p:sp>
      <p:sp>
        <p:nvSpPr>
          <p:cNvPr id="4" name="TextBox 3">
            <a:extLst>
              <a:ext uri="{FF2B5EF4-FFF2-40B4-BE49-F238E27FC236}">
                <a16:creationId xmlns:a16="http://schemas.microsoft.com/office/drawing/2014/main" id="{71BF3F23-ABAF-8E3D-1A72-745C1E2BB3E5}"/>
              </a:ext>
            </a:extLst>
          </p:cNvPr>
          <p:cNvSpPr txBox="1"/>
          <p:nvPr/>
        </p:nvSpPr>
        <p:spPr>
          <a:xfrm>
            <a:off x="323528" y="1938312"/>
            <a:ext cx="8496944" cy="3970318"/>
          </a:xfrm>
          <a:prstGeom prst="rect">
            <a:avLst/>
          </a:prstGeom>
          <a:noFill/>
        </p:spPr>
        <p:txBody>
          <a:bodyPr wrap="square">
            <a:spAutoFit/>
          </a:bodyPr>
          <a:lstStyle/>
          <a:p>
            <a:pPr algn="l">
              <a:spcAft>
                <a:spcPts val="1200"/>
              </a:spcAft>
              <a:buNone/>
            </a:pPr>
            <a:r>
              <a:rPr lang="en-US" sz="1600" b="1" i="0">
                <a:solidFill>
                  <a:srgbClr val="535353"/>
                </a:solidFill>
                <a:effectLst/>
                <a:latin typeface="Open Sans" panose="020B0606030504020204" pitchFamily="34" charset="0"/>
              </a:rPr>
              <a:t>Applications</a:t>
            </a:r>
          </a:p>
          <a:p>
            <a:pPr algn="l">
              <a:spcAft>
                <a:spcPts val="1200"/>
              </a:spcAft>
              <a:buNone/>
            </a:pPr>
            <a:r>
              <a:rPr lang="en-US" sz="1600" i="0">
                <a:solidFill>
                  <a:srgbClr val="535353"/>
                </a:solidFill>
                <a:effectLst/>
                <a:latin typeface="Open Sans" panose="020B0606030504020204" pitchFamily="34" charset="0"/>
              </a:rPr>
              <a:t>The Smart Dual Light models are designed for the applications where white LED is required. While invisible IR LED is always ON at night and the people do not even notice it, the white LED is illuminating visible light spectrum and therefore it is very obvious. </a:t>
            </a:r>
          </a:p>
          <a:p>
            <a:pPr algn="l">
              <a:spcAft>
                <a:spcPts val="1200"/>
              </a:spcAft>
              <a:buNone/>
            </a:pPr>
            <a:r>
              <a:rPr lang="en-US" sz="1600" i="0">
                <a:solidFill>
                  <a:srgbClr val="535353"/>
                </a:solidFill>
                <a:effectLst/>
                <a:latin typeface="Open Sans" panose="020B0606030504020204" pitchFamily="34" charset="0"/>
              </a:rPr>
              <a:t>Therefore, user can decide when the white LED is ON.</a:t>
            </a:r>
          </a:p>
          <a:p>
            <a:pPr algn="l">
              <a:spcAft>
                <a:spcPts val="1200"/>
              </a:spcAft>
              <a:buNone/>
            </a:pPr>
            <a:r>
              <a:rPr lang="en-US" sz="1600" i="0">
                <a:solidFill>
                  <a:srgbClr val="535353"/>
                </a:solidFill>
                <a:effectLst/>
                <a:latin typeface="Open Sans" panose="020B0606030504020204" pitchFamily="34" charset="0"/>
              </a:rPr>
              <a:t>It can be ON all the time, or only upon the events, such as people detection  or sound detection. When it is turned on by the events only, then it is using the Smart Dual Light mode.</a:t>
            </a:r>
          </a:p>
          <a:p>
            <a:pPr algn="l">
              <a:spcAft>
                <a:spcPts val="1200"/>
              </a:spcAft>
              <a:buNone/>
            </a:pPr>
            <a:r>
              <a:rPr lang="en-US" sz="1600" i="0">
                <a:solidFill>
                  <a:srgbClr val="535353"/>
                </a:solidFill>
                <a:effectLst/>
                <a:latin typeface="Open Sans" panose="020B0606030504020204" pitchFamily="34" charset="0"/>
              </a:rPr>
              <a:t>Use WHITE LED when …</a:t>
            </a:r>
          </a:p>
          <a:p>
            <a:pPr algn="l">
              <a:spcAft>
                <a:spcPts val="1200"/>
              </a:spcAft>
              <a:buNone/>
            </a:pPr>
            <a:r>
              <a:rPr lang="en-US" sz="1600" i="0">
                <a:solidFill>
                  <a:srgbClr val="535353"/>
                </a:solidFill>
                <a:effectLst/>
                <a:latin typeface="Open Sans" panose="020B0606030504020204" pitchFamily="34" charset="0"/>
              </a:rPr>
              <a:t>1. You want to deter the intruder with the White LED that turns on upon intrusion.</a:t>
            </a:r>
          </a:p>
          <a:p>
            <a:pPr algn="l">
              <a:spcAft>
                <a:spcPts val="1200"/>
              </a:spcAft>
              <a:buNone/>
            </a:pPr>
            <a:r>
              <a:rPr lang="en-US" sz="1600" i="0">
                <a:solidFill>
                  <a:srgbClr val="535353"/>
                </a:solidFill>
                <a:effectLst/>
                <a:latin typeface="Open Sans" panose="020B0606030504020204" pitchFamily="34" charset="0"/>
              </a:rPr>
              <a:t>2. You want to capture the color evidence of the intruder, as the camera will be in the color mode while the white LED is on.</a:t>
            </a:r>
          </a:p>
        </p:txBody>
      </p:sp>
    </p:spTree>
    <p:extLst>
      <p:ext uri="{BB962C8B-B14F-4D97-AF65-F5344CB8AC3E}">
        <p14:creationId xmlns:p14="http://schemas.microsoft.com/office/powerpoint/2010/main" val="1562921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Built-in Analytics</a:t>
            </a:r>
          </a:p>
        </p:txBody>
      </p:sp>
      <p:graphicFrame>
        <p:nvGraphicFramePr>
          <p:cNvPr id="4" name="Table 3">
            <a:extLst>
              <a:ext uri="{FF2B5EF4-FFF2-40B4-BE49-F238E27FC236}">
                <a16:creationId xmlns:a16="http://schemas.microsoft.com/office/drawing/2014/main" id="{5867953C-555E-327A-2AEB-8E37560FF99D}"/>
              </a:ext>
            </a:extLst>
          </p:cNvPr>
          <p:cNvGraphicFramePr>
            <a:graphicFrameLocks noGrp="1"/>
          </p:cNvGraphicFramePr>
          <p:nvPr>
            <p:extLst>
              <p:ext uri="{D42A27DB-BD31-4B8C-83A1-F6EECF244321}">
                <p14:modId xmlns:p14="http://schemas.microsoft.com/office/powerpoint/2010/main" val="2405310817"/>
              </p:ext>
            </p:extLst>
          </p:nvPr>
        </p:nvGraphicFramePr>
        <p:xfrm>
          <a:off x="755576" y="1772816"/>
          <a:ext cx="6984777" cy="4807922"/>
        </p:xfrm>
        <a:graphic>
          <a:graphicData uri="http://schemas.openxmlformats.org/drawingml/2006/table">
            <a:tbl>
              <a:tblPr>
                <a:tableStyleId>{5940675A-B579-460E-94D1-54222C63F5DA}</a:tableStyleId>
              </a:tblPr>
              <a:tblGrid>
                <a:gridCol w="4568659">
                  <a:extLst>
                    <a:ext uri="{9D8B030D-6E8A-4147-A177-3AD203B41FA5}">
                      <a16:colId xmlns:a16="http://schemas.microsoft.com/office/drawing/2014/main" val="2687423715"/>
                    </a:ext>
                  </a:extLst>
                </a:gridCol>
                <a:gridCol w="746800">
                  <a:extLst>
                    <a:ext uri="{9D8B030D-6E8A-4147-A177-3AD203B41FA5}">
                      <a16:colId xmlns:a16="http://schemas.microsoft.com/office/drawing/2014/main" val="3956858501"/>
                    </a:ext>
                  </a:extLst>
                </a:gridCol>
                <a:gridCol w="746800">
                  <a:extLst>
                    <a:ext uri="{9D8B030D-6E8A-4147-A177-3AD203B41FA5}">
                      <a16:colId xmlns:a16="http://schemas.microsoft.com/office/drawing/2014/main" val="2777978842"/>
                    </a:ext>
                  </a:extLst>
                </a:gridCol>
                <a:gridCol w="922518">
                  <a:extLst>
                    <a:ext uri="{9D8B030D-6E8A-4147-A177-3AD203B41FA5}">
                      <a16:colId xmlns:a16="http://schemas.microsoft.com/office/drawing/2014/main" val="1092351429"/>
                    </a:ext>
                  </a:extLst>
                </a:gridCol>
              </a:tblGrid>
              <a:tr h="343423">
                <a:tc>
                  <a:txBody>
                    <a:bodyPr/>
                    <a:lstStyle/>
                    <a:p>
                      <a:pPr marL="0" algn="l" defTabSz="914400" rtl="0" eaLnBrk="1" fontAlgn="ctr" latinLnBrk="0" hangingPunct="1">
                        <a:buNone/>
                      </a:pPr>
                      <a:endParaRPr lang="en-US" sz="1600" u="none" strike="noStrike" kern="1200">
                        <a:solidFill>
                          <a:schemeClr val="tx1"/>
                        </a:solidFill>
                        <a:effectLst/>
                        <a:latin typeface="+mn-lt"/>
                        <a:ea typeface="+mn-ea"/>
                        <a:cs typeface="+mn-cs"/>
                      </a:endParaRPr>
                    </a:p>
                  </a:txBody>
                  <a:tcPr marL="45720" anchor="ctr">
                    <a:solidFill>
                      <a:schemeClr val="bg2"/>
                    </a:solidFill>
                  </a:tcPr>
                </a:tc>
                <a:tc>
                  <a:txBody>
                    <a:bodyPr/>
                    <a:lstStyle/>
                    <a:p>
                      <a:pPr algn="ctr" fontAlgn="b">
                        <a:buNone/>
                      </a:pPr>
                      <a:r>
                        <a:rPr lang="en-US" sz="1600" u="none" strike="noStrike">
                          <a:effectLst/>
                        </a:rPr>
                        <a:t>A966</a:t>
                      </a:r>
                      <a:endParaRPr lang="en-US" sz="1600" b="0" i="0" u="none" strike="noStrike">
                        <a:solidFill>
                          <a:srgbClr val="000000"/>
                        </a:solidFill>
                        <a:effectLst/>
                        <a:latin typeface="Aptos Narrow" panose="020B0004020202020204" pitchFamily="34" charset="0"/>
                      </a:endParaRPr>
                    </a:p>
                  </a:txBody>
                  <a:tcPr marL="45720" anchor="b">
                    <a:solidFill>
                      <a:schemeClr val="bg2"/>
                    </a:solidFill>
                  </a:tcPr>
                </a:tc>
                <a:tc>
                  <a:txBody>
                    <a:bodyPr/>
                    <a:lstStyle/>
                    <a:p>
                      <a:pPr algn="ctr" fontAlgn="b">
                        <a:buNone/>
                      </a:pPr>
                      <a:r>
                        <a:rPr lang="en-US" sz="1600" u="none" strike="noStrike">
                          <a:effectLst/>
                        </a:rPr>
                        <a:t>A967</a:t>
                      </a:r>
                      <a:endParaRPr lang="en-US" sz="1600" b="0" i="0" u="none" strike="noStrike">
                        <a:solidFill>
                          <a:srgbClr val="000000"/>
                        </a:solidFill>
                        <a:effectLst/>
                        <a:latin typeface="Aptos Narrow" panose="020B0004020202020204" pitchFamily="34" charset="0"/>
                      </a:endParaRPr>
                    </a:p>
                  </a:txBody>
                  <a:tcPr marL="45720" anchor="b">
                    <a:solidFill>
                      <a:schemeClr val="bg2"/>
                    </a:solidFill>
                  </a:tcPr>
                </a:tc>
                <a:tc>
                  <a:txBody>
                    <a:bodyPr/>
                    <a:lstStyle/>
                    <a:p>
                      <a:pPr algn="ctr" fontAlgn="b">
                        <a:buNone/>
                      </a:pPr>
                      <a:r>
                        <a:rPr lang="en-US" sz="1600" u="none" strike="noStrike">
                          <a:effectLst/>
                        </a:rPr>
                        <a:t>A967B</a:t>
                      </a:r>
                      <a:endParaRPr lang="en-US" sz="1600" b="0" i="0" u="none" strike="noStrike">
                        <a:solidFill>
                          <a:srgbClr val="000000"/>
                        </a:solidFill>
                        <a:effectLst/>
                        <a:latin typeface="Aptos Narrow" panose="020B0004020202020204" pitchFamily="34" charset="0"/>
                      </a:endParaRPr>
                    </a:p>
                  </a:txBody>
                  <a:tcPr marL="45720" anchor="b">
                    <a:solidFill>
                      <a:schemeClr val="bg2"/>
                    </a:solidFill>
                  </a:tcPr>
                </a:tc>
                <a:extLst>
                  <a:ext uri="{0D108BD9-81ED-4DB2-BD59-A6C34878D82A}">
                    <a16:rowId xmlns:a16="http://schemas.microsoft.com/office/drawing/2014/main" val="1520398900"/>
                  </a:ext>
                </a:extLst>
              </a:tr>
              <a:tr h="343423">
                <a:tc>
                  <a:txBody>
                    <a:bodyPr/>
                    <a:lstStyle/>
                    <a:p>
                      <a:pPr algn="l" rtl="0" fontAlgn="ctr">
                        <a:buNone/>
                      </a:pPr>
                      <a:r>
                        <a:rPr lang="en-US" sz="1600" u="none" strike="noStrike">
                          <a:effectLst/>
                        </a:rPr>
                        <a:t>Smart Motion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3761713134"/>
                  </a:ext>
                </a:extLst>
              </a:tr>
              <a:tr h="343423">
                <a:tc>
                  <a:txBody>
                    <a:bodyPr/>
                    <a:lstStyle/>
                    <a:p>
                      <a:pPr algn="l" rtl="0" fontAlgn="ctr">
                        <a:buNone/>
                      </a:pPr>
                      <a:r>
                        <a:rPr lang="en-US" sz="1600" u="none" strike="noStrike">
                          <a:effectLst/>
                        </a:rPr>
                        <a:t>Smart Intrusion Protection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337163646"/>
                  </a:ext>
                </a:extLst>
              </a:tr>
              <a:tr h="343423">
                <a:tc>
                  <a:txBody>
                    <a:bodyPr/>
                    <a:lstStyle/>
                    <a:p>
                      <a:pPr algn="l" rtl="0" fontAlgn="ctr">
                        <a:buNone/>
                      </a:pPr>
                      <a:r>
                        <a:rPr lang="en-US" sz="1600" u="none" strike="noStrike">
                          <a:effectLst/>
                        </a:rPr>
                        <a:t>People Intrusion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2970742051"/>
                  </a:ext>
                </a:extLst>
              </a:tr>
              <a:tr h="343423">
                <a:tc>
                  <a:txBody>
                    <a:bodyPr/>
                    <a:lstStyle/>
                    <a:p>
                      <a:pPr algn="l" rtl="0" fontAlgn="ctr">
                        <a:buNone/>
                      </a:pPr>
                      <a:r>
                        <a:rPr lang="en-US" sz="1600" u="none" strike="noStrike">
                          <a:effectLst/>
                        </a:rPr>
                        <a:t>People Enter Area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817117260"/>
                  </a:ext>
                </a:extLst>
              </a:tr>
              <a:tr h="343423">
                <a:tc>
                  <a:txBody>
                    <a:bodyPr/>
                    <a:lstStyle/>
                    <a:p>
                      <a:pPr algn="l" rtl="0" fontAlgn="ctr">
                        <a:buNone/>
                      </a:pPr>
                      <a:r>
                        <a:rPr lang="en-US" sz="1600" u="none" strike="noStrike">
                          <a:effectLst/>
                        </a:rPr>
                        <a:t>People Exit Area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2461139679"/>
                  </a:ext>
                </a:extLst>
              </a:tr>
              <a:tr h="343423">
                <a:tc>
                  <a:txBody>
                    <a:bodyPr/>
                    <a:lstStyle/>
                    <a:p>
                      <a:pPr algn="l" rtl="0" fontAlgn="ctr">
                        <a:buNone/>
                      </a:pPr>
                      <a:r>
                        <a:rPr lang="en-US" sz="1600" u="none" strike="noStrike">
                          <a:effectLst/>
                        </a:rPr>
                        <a:t>Vehicle Line Crossing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4003385254"/>
                  </a:ext>
                </a:extLst>
              </a:tr>
              <a:tr h="343423">
                <a:tc>
                  <a:txBody>
                    <a:bodyPr/>
                    <a:lstStyle/>
                    <a:p>
                      <a:pPr algn="l" rtl="0" fontAlgn="ctr">
                        <a:buNone/>
                      </a:pPr>
                      <a:r>
                        <a:rPr lang="en-US" sz="1600" u="none" strike="noStrike">
                          <a:effectLst/>
                        </a:rPr>
                        <a:t>Vehicle Intrusion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1842619126"/>
                  </a:ext>
                </a:extLst>
              </a:tr>
              <a:tr h="343423">
                <a:tc>
                  <a:txBody>
                    <a:bodyPr/>
                    <a:lstStyle/>
                    <a:p>
                      <a:pPr algn="l" rtl="0" fontAlgn="ctr">
                        <a:buNone/>
                      </a:pPr>
                      <a:r>
                        <a:rPr lang="en-US" sz="1600" u="none" strike="noStrike">
                          <a:effectLst/>
                        </a:rPr>
                        <a:t>Vehicle Enter Area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2069172914"/>
                  </a:ext>
                </a:extLst>
              </a:tr>
              <a:tr h="343423">
                <a:tc>
                  <a:txBody>
                    <a:bodyPr/>
                    <a:lstStyle/>
                    <a:p>
                      <a:pPr algn="l" rtl="0" fontAlgn="ctr">
                        <a:buNone/>
                      </a:pPr>
                      <a:r>
                        <a:rPr lang="en-US" sz="1600" u="none" strike="noStrike">
                          <a:effectLst/>
                        </a:rPr>
                        <a:t>Vehicle Exit Area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1821235484"/>
                  </a:ext>
                </a:extLst>
              </a:tr>
              <a:tr h="343423">
                <a:tc>
                  <a:txBody>
                    <a:bodyPr/>
                    <a:lstStyle/>
                    <a:p>
                      <a:pPr algn="l" rtl="0" fontAlgn="ctr">
                        <a:buNone/>
                      </a:pPr>
                      <a:r>
                        <a:rPr lang="en-US" sz="1600" u="none" strike="noStrike">
                          <a:effectLst/>
                        </a:rPr>
                        <a:t>Missing Object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949892733"/>
                  </a:ext>
                </a:extLst>
              </a:tr>
              <a:tr h="343423">
                <a:tc>
                  <a:txBody>
                    <a:bodyPr/>
                    <a:lstStyle/>
                    <a:p>
                      <a:pPr algn="l" rtl="0" fontAlgn="ctr">
                        <a:buNone/>
                      </a:pPr>
                      <a:r>
                        <a:rPr lang="en-US" sz="1600" u="none" strike="noStrike">
                          <a:effectLst/>
                        </a:rPr>
                        <a:t>Unattended Object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3141313503"/>
                  </a:ext>
                </a:extLst>
              </a:tr>
              <a:tr h="343423">
                <a:tc>
                  <a:txBody>
                    <a:bodyPr/>
                    <a:lstStyle/>
                    <a:p>
                      <a:pPr algn="l" rtl="0" fontAlgn="ctr">
                        <a:buNone/>
                      </a:pPr>
                      <a:r>
                        <a:rPr lang="en-US" sz="1600" u="none" strike="noStrike">
                          <a:effectLst/>
                        </a:rPr>
                        <a:t>Tampering Detection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3662629520"/>
                  </a:ext>
                </a:extLst>
              </a:tr>
              <a:tr h="343423">
                <a:tc>
                  <a:txBody>
                    <a:bodyPr/>
                    <a:lstStyle/>
                    <a:p>
                      <a:pPr algn="l" rtl="0" fontAlgn="ctr">
                        <a:buNone/>
                      </a:pPr>
                      <a:r>
                        <a:rPr lang="en-US" sz="1600" u="none" strike="noStrike">
                          <a:effectLst/>
                        </a:rPr>
                        <a:t>PTZ Auto Tracking </a:t>
                      </a:r>
                      <a:endParaRPr lang="en-US" sz="1600" b="0" i="0" u="none" strike="noStrike">
                        <a:solidFill>
                          <a:srgbClr val="353535"/>
                        </a:solidFill>
                        <a:effectLst/>
                        <a:latin typeface="Arial" panose="020B0604020202020204" pitchFamily="34" charset="0"/>
                      </a:endParaRPr>
                    </a:p>
                  </a:txBody>
                  <a:tcPr marL="45720" anchor="ctr"/>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tc>
                  <a:txBody>
                    <a:bodyPr/>
                    <a:lstStyle/>
                    <a:p>
                      <a:pPr algn="ctr" fontAlgn="b">
                        <a:buNone/>
                      </a:pPr>
                      <a:r>
                        <a:rPr lang="en-US" sz="1600" b="0" i="0" u="none" strike="noStrike">
                          <a:solidFill>
                            <a:srgbClr val="000000"/>
                          </a:solidFill>
                          <a:effectLst/>
                          <a:latin typeface="Aptos Narrow" panose="020B0004020202020204" pitchFamily="34" charset="0"/>
                        </a:rPr>
                        <a:t>Y</a:t>
                      </a:r>
                    </a:p>
                  </a:txBody>
                  <a:tcPr marL="45720" anchor="b"/>
                </a:tc>
                <a:extLst>
                  <a:ext uri="{0D108BD9-81ED-4DB2-BD59-A6C34878D82A}">
                    <a16:rowId xmlns:a16="http://schemas.microsoft.com/office/drawing/2014/main" val="3281709231"/>
                  </a:ext>
                </a:extLst>
              </a:tr>
            </a:tbl>
          </a:graphicData>
        </a:graphic>
      </p:graphicFrame>
    </p:spTree>
    <p:extLst>
      <p:ext uri="{BB962C8B-B14F-4D97-AF65-F5344CB8AC3E}">
        <p14:creationId xmlns:p14="http://schemas.microsoft.com/office/powerpoint/2010/main" val="4111692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021A7-29BB-041A-AFFF-4C4311F768DE}"/>
            </a:ext>
          </a:extLst>
        </p:cNvPr>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787DE367-01E6-9164-32A3-081714B897D0}"/>
              </a:ext>
            </a:extLst>
          </p:cNvPr>
          <p:cNvGraphicFramePr>
            <a:graphicFrameLocks noGrp="1"/>
          </p:cNvGraphicFramePr>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5ACE2945-340C-6ED0-CF0B-CD26DD97FE4C}"/>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833376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F5A19AE-FC78-ADD3-D559-800A6DE38225}"/>
              </a:ext>
            </a:extLst>
          </p:cNvPr>
          <p:cNvSpPr txBox="1"/>
          <p:nvPr/>
        </p:nvSpPr>
        <p:spPr>
          <a:xfrm>
            <a:off x="179512" y="1203105"/>
            <a:ext cx="6120680" cy="461665"/>
          </a:xfrm>
          <a:prstGeom prst="rect">
            <a:avLst/>
          </a:prstGeom>
          <a:noFill/>
        </p:spPr>
        <p:txBody>
          <a:bodyPr wrap="square" rtlCol="0">
            <a:spAutoFit/>
          </a:bodyPr>
          <a:lstStyle/>
          <a:p>
            <a:r>
              <a:rPr lang="en-US" sz="2400" b="1"/>
              <a:t>Applications</a:t>
            </a:r>
          </a:p>
        </p:txBody>
      </p:sp>
      <p:sp>
        <p:nvSpPr>
          <p:cNvPr id="9" name="TextBox 8">
            <a:extLst>
              <a:ext uri="{FF2B5EF4-FFF2-40B4-BE49-F238E27FC236}">
                <a16:creationId xmlns:a16="http://schemas.microsoft.com/office/drawing/2014/main" id="{42FF0B5F-3F82-99C2-9310-33351BAEAFD2}"/>
              </a:ext>
            </a:extLst>
          </p:cNvPr>
          <p:cNvSpPr txBox="1"/>
          <p:nvPr/>
        </p:nvSpPr>
        <p:spPr>
          <a:xfrm>
            <a:off x="539552" y="1988840"/>
            <a:ext cx="6336704" cy="646331"/>
          </a:xfrm>
          <a:prstGeom prst="rect">
            <a:avLst/>
          </a:prstGeom>
          <a:noFill/>
        </p:spPr>
        <p:txBody>
          <a:bodyPr wrap="square" rtlCol="0">
            <a:spAutoFit/>
          </a:bodyPr>
          <a:lstStyle/>
          <a:p>
            <a:r>
              <a:rPr lang="en-US"/>
              <a:t>Mission critical PTZ-based surveillance solutions requiring true colors:</a:t>
            </a:r>
          </a:p>
        </p:txBody>
      </p:sp>
      <p:sp>
        <p:nvSpPr>
          <p:cNvPr id="10" name="TextBox 9">
            <a:extLst>
              <a:ext uri="{FF2B5EF4-FFF2-40B4-BE49-F238E27FC236}">
                <a16:creationId xmlns:a16="http://schemas.microsoft.com/office/drawing/2014/main" id="{61B03C79-C0FB-AC3A-86A6-79B0AF429E95}"/>
              </a:ext>
            </a:extLst>
          </p:cNvPr>
          <p:cNvSpPr txBox="1"/>
          <p:nvPr/>
        </p:nvSpPr>
        <p:spPr>
          <a:xfrm>
            <a:off x="611560" y="2745502"/>
            <a:ext cx="5256584" cy="1200329"/>
          </a:xfrm>
          <a:prstGeom prst="rect">
            <a:avLst/>
          </a:prstGeom>
          <a:solidFill>
            <a:schemeClr val="accent3">
              <a:lumMod val="20000"/>
              <a:lumOff val="80000"/>
            </a:schemeClr>
          </a:solidFill>
        </p:spPr>
        <p:txBody>
          <a:bodyPr wrap="square" rtlCol="0">
            <a:spAutoFit/>
          </a:bodyPr>
          <a:lstStyle/>
          <a:p>
            <a:pPr marL="285750" indent="-285750">
              <a:buFont typeface="Arial" panose="020B0604020202020204" pitchFamily="34" charset="0"/>
              <a:buChar char="•"/>
            </a:pPr>
            <a:r>
              <a:rPr lang="en-US"/>
              <a:t>Government</a:t>
            </a:r>
          </a:p>
          <a:p>
            <a:pPr marL="285750" indent="-285750">
              <a:buFont typeface="Arial" panose="020B0604020202020204" pitchFamily="34" charset="0"/>
              <a:buChar char="•"/>
            </a:pPr>
            <a:r>
              <a:rPr lang="en-US"/>
              <a:t>Bank</a:t>
            </a:r>
          </a:p>
          <a:p>
            <a:pPr marL="285750" indent="-285750">
              <a:buFont typeface="Arial" panose="020B0604020202020204" pitchFamily="34" charset="0"/>
              <a:buChar char="•"/>
            </a:pPr>
            <a:r>
              <a:rPr lang="en-US"/>
              <a:t>City Surveillance</a:t>
            </a:r>
          </a:p>
          <a:p>
            <a:pPr marL="285750" indent="-285750">
              <a:buFont typeface="Arial" panose="020B0604020202020204" pitchFamily="34" charset="0"/>
              <a:buChar char="•"/>
            </a:pPr>
            <a:r>
              <a:rPr lang="en-US"/>
              <a:t>Airport</a:t>
            </a:r>
          </a:p>
        </p:txBody>
      </p:sp>
    </p:spTree>
    <p:extLst>
      <p:ext uri="{BB962C8B-B14F-4D97-AF65-F5344CB8AC3E}">
        <p14:creationId xmlns:p14="http://schemas.microsoft.com/office/powerpoint/2010/main" val="2759287166"/>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11</Slides>
  <Notes>11</Notes>
  <HiddenSlides>0</HiddenSlide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1</cp:revision>
  <dcterms:created xsi:type="dcterms:W3CDTF">2015-08-31T10:30:03Z</dcterms:created>
  <dcterms:modified xsi:type="dcterms:W3CDTF">2025-12-10T07:08:46Z</dcterms:modified>
</cp:coreProperties>
</file>