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3"/>
  </p:notesMasterIdLst>
  <p:sldIdLst>
    <p:sldId id="279" r:id="rId3"/>
    <p:sldId id="376" r:id="rId4"/>
    <p:sldId id="463" r:id="rId5"/>
    <p:sldId id="413" r:id="rId6"/>
    <p:sldId id="414" r:id="rId7"/>
    <p:sldId id="464" r:id="rId8"/>
    <p:sldId id="465" r:id="rId9"/>
    <p:sldId id="434" r:id="rId10"/>
    <p:sldId id="416" r:id="rId11"/>
    <p:sldId id="462" r:id="rId1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0717" autoAdjust="0"/>
  </p:normalViewPr>
  <p:slideViewPr>
    <p:cSldViewPr>
      <p:cViewPr varScale="1">
        <p:scale>
          <a:sx n="75" d="100"/>
          <a:sy n="75" d="100"/>
        </p:scale>
        <p:origin x="1651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947D9C-0E6E-78F2-1CC2-6933C03862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A2E82A-A4B1-29DC-0C29-B5CA02DA02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F28386-1297-2DD8-EFD5-9D29439F1F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B67FC2-C5FD-A183-C172-B7281C6E9D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32710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C263F9-E010-7E56-2779-831C9B10AF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A497A8-EB31-E5BB-8469-8E3D5B12D6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1CE7C2-7C90-0217-477F-FC9A93415F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9B51A4-0CA6-3C5B-5718-A6415D83E3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74080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A00416-BDF5-E2C4-3744-563786ADC0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5623B1-105B-8A84-BD62-53D153D7D3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D323F2-6B23-D6DF-3DFA-225B8CAD61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74E03C-3F81-E65A-3E70-3F7351A052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63878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73636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8516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2025/5/28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4" Type="http://schemas.openxmlformats.org/officeDocument/2006/relationships/hyperlink" Target="https://www.acti.com/solutions/windows-based-NVR-solution?sid=S111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download.acti.com/?id=32818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Windows 11 Standalone NVR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267778" y="1126450"/>
            <a:ext cx="7040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</a:t>
            </a:r>
            <a:r>
              <a:rPr lang="en-US" b="1" dirty="0"/>
              <a:t>RACKMOUNT Windows 11 NVR</a:t>
            </a:r>
            <a:r>
              <a:rPr lang="en-US" dirty="0"/>
              <a:t> products: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F9C8ECB-2674-4DDA-E078-1258A10B05FC}"/>
              </a:ext>
            </a:extLst>
          </p:cNvPr>
          <p:cNvGrpSpPr/>
          <p:nvPr/>
        </p:nvGrpSpPr>
        <p:grpSpPr>
          <a:xfrm>
            <a:off x="539552" y="1311116"/>
            <a:ext cx="8064896" cy="1650555"/>
            <a:chOff x="611560" y="1556792"/>
            <a:chExt cx="8064896" cy="1650555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E93B392A-7C4B-6726-55FA-4900FA691C3D}"/>
                </a:ext>
              </a:extLst>
            </p:cNvPr>
            <p:cNvGrpSpPr/>
            <p:nvPr/>
          </p:nvGrpSpPr>
          <p:grpSpPr>
            <a:xfrm>
              <a:off x="611560" y="1821090"/>
              <a:ext cx="8064896" cy="1103853"/>
              <a:chOff x="611560" y="1831683"/>
              <a:chExt cx="8064896" cy="611135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E62D6401-38DC-0C2F-A57F-0338A813C535}"/>
                  </a:ext>
                </a:extLst>
              </p:cNvPr>
              <p:cNvSpPr/>
              <p:nvPr/>
            </p:nvSpPr>
            <p:spPr>
              <a:xfrm>
                <a:off x="611560" y="1844825"/>
                <a:ext cx="8064896" cy="59799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77FBB9D-158B-F32D-299A-E2FD3194CA98}"/>
                  </a:ext>
                </a:extLst>
              </p:cNvPr>
              <p:cNvSpPr txBox="1"/>
              <p:nvPr/>
            </p:nvSpPr>
            <p:spPr>
              <a:xfrm>
                <a:off x="2737999" y="2050905"/>
                <a:ext cx="5868917" cy="39191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</p:spPr>
            <p:txBody>
              <a:bodyPr wrap="square">
                <a:spAutoFit/>
              </a:bodyPr>
              <a:lstStyle/>
              <a:p>
                <a:r>
                  <a:rPr lang="en-US" sz="2000" b="1" dirty="0">
                    <a:solidFill>
                      <a:srgbClr val="FF0000"/>
                    </a:solidFill>
                  </a:rPr>
                  <a:t>256</a:t>
                </a:r>
                <a:r>
                  <a:rPr lang="en-US" sz="2000" b="1" dirty="0"/>
                  <a:t>-Channel </a:t>
                </a:r>
                <a:r>
                  <a:rPr lang="en-US" sz="2000" b="1" dirty="0">
                    <a:solidFill>
                      <a:srgbClr val="FF0000"/>
                    </a:solidFill>
                  </a:rPr>
                  <a:t>8-Bay RAID </a:t>
                </a:r>
                <a:r>
                  <a:rPr lang="en-US" sz="2000" b="1" dirty="0"/>
                  <a:t>Win 11 Rackmount Standalone NVR with </a:t>
                </a:r>
                <a:r>
                  <a:rPr lang="en-US" sz="2000" b="1" dirty="0">
                    <a:solidFill>
                      <a:srgbClr val="FF0000"/>
                    </a:solidFill>
                  </a:rPr>
                  <a:t>NVR 3 Corporate</a:t>
                </a:r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B6F4D26-3CD1-E053-5855-88376E39C786}"/>
                  </a:ext>
                </a:extLst>
              </p:cNvPr>
              <p:cNvSpPr txBox="1"/>
              <p:nvPr/>
            </p:nvSpPr>
            <p:spPr>
              <a:xfrm>
                <a:off x="2737999" y="1831683"/>
                <a:ext cx="2376264" cy="3237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dirty="0">
                    <a:solidFill>
                      <a:srgbClr val="00B050"/>
                    </a:solidFill>
                  </a:rPr>
                  <a:t>INR-407</a:t>
                </a:r>
              </a:p>
            </p:txBody>
          </p:sp>
        </p:grpSp>
        <p:pic>
          <p:nvPicPr>
            <p:cNvPr id="2" name="Picture 2">
              <a:extLst>
                <a:ext uri="{FF2B5EF4-FFF2-40B4-BE49-F238E27FC236}">
                  <a16:creationId xmlns:a16="http://schemas.microsoft.com/office/drawing/2014/main" id="{85871301-6083-7F91-5723-C1FF377987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592" y="1556792"/>
              <a:ext cx="1650555" cy="16505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3809E2C0-03C7-6AE3-BB1A-31AE55514624}"/>
              </a:ext>
            </a:extLst>
          </p:cNvPr>
          <p:cNvGrpSpPr/>
          <p:nvPr/>
        </p:nvGrpSpPr>
        <p:grpSpPr>
          <a:xfrm>
            <a:off x="539552" y="2868020"/>
            <a:ext cx="8064896" cy="1103853"/>
            <a:chOff x="611560" y="1831683"/>
            <a:chExt cx="8064896" cy="61113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5CBB40F-F229-D5BC-7E34-7AF22C8D48D8}"/>
                </a:ext>
              </a:extLst>
            </p:cNvPr>
            <p:cNvSpPr/>
            <p:nvPr/>
          </p:nvSpPr>
          <p:spPr>
            <a:xfrm>
              <a:off x="611560" y="1844825"/>
              <a:ext cx="8064896" cy="59799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B3D3F21-A4A4-AFA3-5457-F32115DD2029}"/>
                </a:ext>
              </a:extLst>
            </p:cNvPr>
            <p:cNvSpPr txBox="1"/>
            <p:nvPr/>
          </p:nvSpPr>
          <p:spPr>
            <a:xfrm>
              <a:off x="2737999" y="2050905"/>
              <a:ext cx="5868917" cy="39191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144</a:t>
              </a:r>
              <a:r>
                <a:rPr lang="en-US" sz="2000" b="1" dirty="0"/>
                <a:t>-Channel </a:t>
              </a:r>
              <a:r>
                <a:rPr lang="en-US" sz="2000" b="1" dirty="0">
                  <a:solidFill>
                    <a:srgbClr val="FF0000"/>
                  </a:solidFill>
                </a:rPr>
                <a:t>8-Bay</a:t>
              </a:r>
              <a:r>
                <a:rPr lang="en-US" sz="2000" b="1" dirty="0"/>
                <a:t> </a:t>
              </a:r>
              <a:r>
                <a:rPr lang="en-US" sz="2000" b="1" dirty="0">
                  <a:solidFill>
                    <a:srgbClr val="FF0000"/>
                  </a:solidFill>
                </a:rPr>
                <a:t>RAID</a:t>
              </a:r>
              <a:r>
                <a:rPr lang="en-US" sz="2000" b="1" dirty="0"/>
                <a:t> Win 11 Rackmount Standalone NVR with </a:t>
              </a:r>
              <a:r>
                <a:rPr lang="en-US" sz="2000" b="1" dirty="0">
                  <a:solidFill>
                    <a:srgbClr val="FF0000"/>
                  </a:solidFill>
                </a:rPr>
                <a:t>NVR 3 Corporate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DF1F9EA-1AE0-04B9-C4C4-118736490530}"/>
                </a:ext>
              </a:extLst>
            </p:cNvPr>
            <p:cNvSpPr txBox="1"/>
            <p:nvPr/>
          </p:nvSpPr>
          <p:spPr>
            <a:xfrm>
              <a:off x="2737999" y="1831683"/>
              <a:ext cx="2376264" cy="3237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INR-416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B321645-B692-2D9E-C4C0-711C3E2DBD38}"/>
              </a:ext>
            </a:extLst>
          </p:cNvPr>
          <p:cNvGrpSpPr/>
          <p:nvPr/>
        </p:nvGrpSpPr>
        <p:grpSpPr>
          <a:xfrm>
            <a:off x="539552" y="4065525"/>
            <a:ext cx="8064896" cy="1103853"/>
            <a:chOff x="611560" y="1831683"/>
            <a:chExt cx="8064896" cy="611135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23F2A492-A8B7-FD2F-1163-852BF14247A3}"/>
                </a:ext>
              </a:extLst>
            </p:cNvPr>
            <p:cNvSpPr/>
            <p:nvPr/>
          </p:nvSpPr>
          <p:spPr>
            <a:xfrm>
              <a:off x="611560" y="1844825"/>
              <a:ext cx="8064896" cy="59799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22027E95-4F79-D59F-ABFD-CB9B058A1112}"/>
                </a:ext>
              </a:extLst>
            </p:cNvPr>
            <p:cNvSpPr txBox="1"/>
            <p:nvPr/>
          </p:nvSpPr>
          <p:spPr>
            <a:xfrm>
              <a:off x="2737999" y="2050905"/>
              <a:ext cx="5868917" cy="39191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256</a:t>
              </a:r>
              <a:r>
                <a:rPr lang="en-US" sz="2000" b="1" dirty="0"/>
                <a:t>-Channel </a:t>
              </a:r>
              <a:r>
                <a:rPr lang="en-US" sz="2000" b="1" dirty="0">
                  <a:solidFill>
                    <a:srgbClr val="FF0000"/>
                  </a:solidFill>
                </a:rPr>
                <a:t>12-Bay</a:t>
              </a:r>
              <a:r>
                <a:rPr lang="en-US" sz="2000" b="1" dirty="0"/>
                <a:t> </a:t>
              </a:r>
              <a:r>
                <a:rPr lang="en-US" sz="2000" b="1" dirty="0">
                  <a:solidFill>
                    <a:srgbClr val="FF0000"/>
                  </a:solidFill>
                </a:rPr>
                <a:t>RAID</a:t>
              </a:r>
              <a:r>
                <a:rPr lang="en-US" sz="2000" b="1" dirty="0"/>
                <a:t> Win 11 Rackmount Standalone NVR with </a:t>
              </a:r>
              <a:r>
                <a:rPr lang="en-US" sz="2000" b="1" dirty="0">
                  <a:solidFill>
                    <a:srgbClr val="FF0000"/>
                  </a:solidFill>
                </a:rPr>
                <a:t>NVR 3 Corporate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5440E46-79D1-14D4-0077-B56FD1C3EA1E}"/>
                </a:ext>
              </a:extLst>
            </p:cNvPr>
            <p:cNvSpPr txBox="1"/>
            <p:nvPr/>
          </p:nvSpPr>
          <p:spPr>
            <a:xfrm>
              <a:off x="2737999" y="1831683"/>
              <a:ext cx="2376264" cy="3237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INR-417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6AA912C4-D414-7929-EC95-3359E11DB918}"/>
              </a:ext>
            </a:extLst>
          </p:cNvPr>
          <p:cNvGrpSpPr/>
          <p:nvPr/>
        </p:nvGrpSpPr>
        <p:grpSpPr>
          <a:xfrm>
            <a:off x="602801" y="5310163"/>
            <a:ext cx="8064896" cy="1103853"/>
            <a:chOff x="611560" y="1831683"/>
            <a:chExt cx="8064896" cy="611135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5FDDAD22-6576-45AF-BB3C-BC5C93E6111C}"/>
                </a:ext>
              </a:extLst>
            </p:cNvPr>
            <p:cNvSpPr/>
            <p:nvPr/>
          </p:nvSpPr>
          <p:spPr>
            <a:xfrm>
              <a:off x="611560" y="1844825"/>
              <a:ext cx="8064896" cy="59799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6FA6C8D-EE11-2603-A639-7203877D86AE}"/>
                </a:ext>
              </a:extLst>
            </p:cNvPr>
            <p:cNvSpPr txBox="1"/>
            <p:nvPr/>
          </p:nvSpPr>
          <p:spPr>
            <a:xfrm>
              <a:off x="2737999" y="2050905"/>
              <a:ext cx="5868917" cy="39191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256</a:t>
              </a:r>
              <a:r>
                <a:rPr lang="en-US" sz="2000" b="1" dirty="0"/>
                <a:t>-Channel </a:t>
              </a:r>
              <a:r>
                <a:rPr lang="en-US" sz="2000" b="1" dirty="0">
                  <a:solidFill>
                    <a:srgbClr val="FF0000"/>
                  </a:solidFill>
                </a:rPr>
                <a:t>16-Bay</a:t>
              </a:r>
              <a:r>
                <a:rPr lang="en-US" sz="2000" b="1" dirty="0"/>
                <a:t> </a:t>
              </a:r>
              <a:r>
                <a:rPr lang="en-US" sz="2000" b="1" dirty="0">
                  <a:solidFill>
                    <a:srgbClr val="FF0000"/>
                  </a:solidFill>
                </a:rPr>
                <a:t>RAID</a:t>
              </a:r>
              <a:r>
                <a:rPr lang="en-US" sz="2000" b="1" dirty="0"/>
                <a:t> Win 11 Rackmount Standalone NVR with </a:t>
              </a:r>
              <a:r>
                <a:rPr lang="en-US" sz="2000" b="1" dirty="0">
                  <a:solidFill>
                    <a:srgbClr val="FF0000"/>
                  </a:solidFill>
                </a:rPr>
                <a:t>NVR 3 Corporate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C472612-843B-880D-C8E6-2CE7407BE561}"/>
                </a:ext>
              </a:extLst>
            </p:cNvPr>
            <p:cNvSpPr txBox="1"/>
            <p:nvPr/>
          </p:nvSpPr>
          <p:spPr>
            <a:xfrm>
              <a:off x="2737999" y="1831683"/>
              <a:ext cx="2376264" cy="3237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INR-418</a:t>
              </a:r>
            </a:p>
          </p:txBody>
        </p:sp>
      </p:grpSp>
      <p:pic>
        <p:nvPicPr>
          <p:cNvPr id="1028" name="Picture 4">
            <a:extLst>
              <a:ext uri="{FF2B5EF4-FFF2-40B4-BE49-F238E27FC236}">
                <a16:creationId xmlns:a16="http://schemas.microsoft.com/office/drawing/2014/main" id="{976403D4-D8C9-6F72-0A50-82C26C2AF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639" y="3873238"/>
            <a:ext cx="1460664" cy="146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BD02ACF9-467B-1F6A-B780-B74A795F8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60" y="2632948"/>
            <a:ext cx="1667649" cy="1667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8F27933A-E29F-0C16-1C41-CE9E8459FA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079" y="5221041"/>
            <a:ext cx="1347796" cy="134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71E414-F69C-3888-8865-5BC55740F6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D7EA05BD-BD22-34F4-29C1-1F069DBC57AB}"/>
              </a:ext>
            </a:extLst>
          </p:cNvPr>
          <p:cNvGrpSpPr/>
          <p:nvPr/>
        </p:nvGrpSpPr>
        <p:grpSpPr>
          <a:xfrm>
            <a:off x="539552" y="1575414"/>
            <a:ext cx="8064896" cy="1103853"/>
            <a:chOff x="611560" y="1831683"/>
            <a:chExt cx="8064896" cy="61113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527B2AA-19A3-7EF7-2B95-25E597A06051}"/>
                </a:ext>
              </a:extLst>
            </p:cNvPr>
            <p:cNvSpPr/>
            <p:nvPr/>
          </p:nvSpPr>
          <p:spPr>
            <a:xfrm>
              <a:off x="611560" y="1844825"/>
              <a:ext cx="8064896" cy="59799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806B228-049D-E1E7-0868-92060D518713}"/>
                </a:ext>
              </a:extLst>
            </p:cNvPr>
            <p:cNvSpPr txBox="1"/>
            <p:nvPr/>
          </p:nvSpPr>
          <p:spPr>
            <a:xfrm>
              <a:off x="2737999" y="2050905"/>
              <a:ext cx="5868917" cy="39191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100</a:t>
              </a:r>
              <a:r>
                <a:rPr lang="en-US" sz="2000" b="1" dirty="0"/>
                <a:t>-Channel </a:t>
              </a:r>
              <a:r>
                <a:rPr lang="en-US" sz="2000" b="1" dirty="0">
                  <a:solidFill>
                    <a:srgbClr val="FF0000"/>
                  </a:solidFill>
                </a:rPr>
                <a:t>6-Bay</a:t>
              </a:r>
              <a:r>
                <a:rPr lang="en-US" sz="2000" b="1" dirty="0"/>
                <a:t> Win 11 Tower Standalone NVR with </a:t>
              </a:r>
              <a:r>
                <a:rPr lang="en-US" sz="2000" b="1" dirty="0">
                  <a:solidFill>
                    <a:srgbClr val="FF0000"/>
                  </a:solidFill>
                </a:rPr>
                <a:t>NVR 3 Corporate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1C117BF-25DE-B803-7C54-10E9EE354DDA}"/>
                </a:ext>
              </a:extLst>
            </p:cNvPr>
            <p:cNvSpPr txBox="1"/>
            <p:nvPr/>
          </p:nvSpPr>
          <p:spPr>
            <a:xfrm>
              <a:off x="2737999" y="1831683"/>
              <a:ext cx="2376264" cy="3237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GNR-350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B60F1B8E-6081-050A-1258-45901F7D6A9F}"/>
              </a:ext>
            </a:extLst>
          </p:cNvPr>
          <p:cNvGrpSpPr/>
          <p:nvPr/>
        </p:nvGrpSpPr>
        <p:grpSpPr>
          <a:xfrm>
            <a:off x="539552" y="2868020"/>
            <a:ext cx="8064896" cy="1103853"/>
            <a:chOff x="611560" y="1831683"/>
            <a:chExt cx="8064896" cy="61113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29FACC8-11DB-302E-74A9-ADA96354ECF1}"/>
                </a:ext>
              </a:extLst>
            </p:cNvPr>
            <p:cNvSpPr/>
            <p:nvPr/>
          </p:nvSpPr>
          <p:spPr>
            <a:xfrm>
              <a:off x="611560" y="1844825"/>
              <a:ext cx="8064896" cy="59799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5A56925-4A29-A646-56AC-4C573F756808}"/>
                </a:ext>
              </a:extLst>
            </p:cNvPr>
            <p:cNvSpPr txBox="1"/>
            <p:nvPr/>
          </p:nvSpPr>
          <p:spPr>
            <a:xfrm>
              <a:off x="2737999" y="2050905"/>
              <a:ext cx="5868917" cy="39191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100</a:t>
              </a:r>
              <a:r>
                <a:rPr lang="en-US" sz="2000" b="1" dirty="0"/>
                <a:t>-Channel </a:t>
              </a:r>
              <a:r>
                <a:rPr lang="en-US" sz="2000" b="1" dirty="0">
                  <a:solidFill>
                    <a:srgbClr val="FF0000"/>
                  </a:solidFill>
                </a:rPr>
                <a:t>4-Bay</a:t>
              </a:r>
              <a:r>
                <a:rPr lang="en-US" sz="2000" b="1" dirty="0"/>
                <a:t> Win 11 Tower Standalone NVR with </a:t>
              </a:r>
              <a:r>
                <a:rPr lang="en-US" sz="2000" b="1" dirty="0">
                  <a:solidFill>
                    <a:srgbClr val="FF0000"/>
                  </a:solidFill>
                </a:rPr>
                <a:t>NVR 3 Business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F4BC988-860F-4B6E-F89B-0EA5F566F8BB}"/>
                </a:ext>
              </a:extLst>
            </p:cNvPr>
            <p:cNvSpPr txBox="1"/>
            <p:nvPr/>
          </p:nvSpPr>
          <p:spPr>
            <a:xfrm>
              <a:off x="2737999" y="1831683"/>
              <a:ext cx="2376264" cy="3237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BNR-300</a:t>
              </a: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F6BAD59E-ABCF-F0AE-BD67-3AD8EB00791E}"/>
              </a:ext>
            </a:extLst>
          </p:cNvPr>
          <p:cNvSpPr txBox="1"/>
          <p:nvPr/>
        </p:nvSpPr>
        <p:spPr>
          <a:xfrm>
            <a:off x="267778" y="1126450"/>
            <a:ext cx="7040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</a:t>
            </a:r>
            <a:r>
              <a:rPr lang="en-US" b="1" dirty="0"/>
              <a:t>TOWER Windows 11 NVR</a:t>
            </a:r>
            <a:r>
              <a:rPr lang="en-US" dirty="0"/>
              <a:t> products: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46E1409-6160-6402-2F93-72FDF23037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9237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ADDCFFE4-42C5-C5D4-C77E-A25F0B94B9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21848"/>
            <a:ext cx="1015736" cy="1015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398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5C368686-B664-EB27-F544-6F089CA8F9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12" y="3100037"/>
            <a:ext cx="8801407" cy="36413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Matrix: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9C280F-B4A1-E864-D5AB-F1B37C3E3CF7}"/>
              </a:ext>
            </a:extLst>
          </p:cNvPr>
          <p:cNvSpPr txBox="1"/>
          <p:nvPr/>
        </p:nvSpPr>
        <p:spPr>
          <a:xfrm>
            <a:off x="179512" y="1844824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INR-407</a:t>
            </a:r>
            <a:r>
              <a:rPr lang="en-US" b="1" dirty="0"/>
              <a:t>, </a:t>
            </a:r>
            <a:r>
              <a:rPr lang="en-US" b="1" dirty="0">
                <a:solidFill>
                  <a:srgbClr val="0000FF"/>
                </a:solidFill>
              </a:rPr>
              <a:t>GNR-350</a:t>
            </a:r>
            <a:r>
              <a:rPr lang="en-US" b="1" dirty="0"/>
              <a:t> and </a:t>
            </a:r>
            <a:r>
              <a:rPr lang="en-US" b="1" dirty="0">
                <a:solidFill>
                  <a:srgbClr val="0000FF"/>
                </a:solidFill>
              </a:rPr>
              <a:t>BNR-300</a:t>
            </a:r>
            <a:r>
              <a:rPr lang="en-US" dirty="0"/>
              <a:t> have upgraded from Windows 10 to Windows 11. </a:t>
            </a:r>
          </a:p>
          <a:p>
            <a:r>
              <a:rPr lang="en-US" b="1" dirty="0">
                <a:solidFill>
                  <a:srgbClr val="FF0000"/>
                </a:solidFill>
              </a:rPr>
              <a:t>INR-406</a:t>
            </a:r>
            <a:r>
              <a:rPr lang="en-US" dirty="0"/>
              <a:t> (Windows 10) is migrating to </a:t>
            </a:r>
            <a:r>
              <a:rPr lang="en-US" b="1" dirty="0">
                <a:solidFill>
                  <a:srgbClr val="00B050"/>
                </a:solidFill>
              </a:rPr>
              <a:t>INR-416</a:t>
            </a:r>
            <a:r>
              <a:rPr lang="en-US" dirty="0"/>
              <a:t> (Windows 11).</a:t>
            </a:r>
          </a:p>
          <a:p>
            <a:r>
              <a:rPr lang="en-US" b="1" dirty="0">
                <a:solidFill>
                  <a:srgbClr val="FF0000"/>
                </a:solidFill>
              </a:rPr>
              <a:t>INR-415</a:t>
            </a:r>
            <a:r>
              <a:rPr lang="en-US" dirty="0"/>
              <a:t> (Windows 10) is migrating to </a:t>
            </a:r>
            <a:r>
              <a:rPr lang="en-US" b="1" dirty="0">
                <a:solidFill>
                  <a:srgbClr val="00B050"/>
                </a:solidFill>
              </a:rPr>
              <a:t>INR-417</a:t>
            </a:r>
            <a:r>
              <a:rPr lang="en-US" dirty="0"/>
              <a:t> (Windows 11).</a:t>
            </a:r>
          </a:p>
          <a:p>
            <a:r>
              <a:rPr lang="en-US" b="1" dirty="0">
                <a:solidFill>
                  <a:srgbClr val="FF0000"/>
                </a:solidFill>
              </a:rPr>
              <a:t>INR-413</a:t>
            </a:r>
            <a:r>
              <a:rPr lang="en-US" dirty="0"/>
              <a:t> (Windows 10) is migrating to </a:t>
            </a:r>
            <a:r>
              <a:rPr lang="en-US" b="1" dirty="0">
                <a:solidFill>
                  <a:srgbClr val="00B050"/>
                </a:solidFill>
              </a:rPr>
              <a:t>INR-418</a:t>
            </a:r>
            <a:r>
              <a:rPr lang="en-US" dirty="0"/>
              <a:t> (Windows 11).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AF62E3A-1A45-B97B-1A9C-3F5BD66D37C8}"/>
              </a:ext>
            </a:extLst>
          </p:cNvPr>
          <p:cNvCxnSpPr>
            <a:cxnSpLocks/>
          </p:cNvCxnSpPr>
          <p:nvPr/>
        </p:nvCxnSpPr>
        <p:spPr>
          <a:xfrm>
            <a:off x="7452320" y="5922774"/>
            <a:ext cx="0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22F661ED-CE45-9CAB-7B72-BA9707C594EB}"/>
              </a:ext>
            </a:extLst>
          </p:cNvPr>
          <p:cNvSpPr/>
          <p:nvPr/>
        </p:nvSpPr>
        <p:spPr>
          <a:xfrm>
            <a:off x="7363234" y="5905097"/>
            <a:ext cx="736724" cy="1617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FC72F87-0AC3-3AE9-31C8-C4D7FA1FB258}"/>
              </a:ext>
            </a:extLst>
          </p:cNvPr>
          <p:cNvSpPr/>
          <p:nvPr/>
        </p:nvSpPr>
        <p:spPr>
          <a:xfrm>
            <a:off x="7363234" y="6078090"/>
            <a:ext cx="736724" cy="161786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D77DF37-4F5D-4374-E8CE-D65E179685DE}"/>
              </a:ext>
            </a:extLst>
          </p:cNvPr>
          <p:cNvSpPr/>
          <p:nvPr/>
        </p:nvSpPr>
        <p:spPr>
          <a:xfrm>
            <a:off x="8244408" y="5987525"/>
            <a:ext cx="736724" cy="1617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4B0D968-03A5-63A1-4B85-5035F3226F26}"/>
              </a:ext>
            </a:extLst>
          </p:cNvPr>
          <p:cNvSpPr/>
          <p:nvPr/>
        </p:nvSpPr>
        <p:spPr>
          <a:xfrm>
            <a:off x="8244408" y="6302999"/>
            <a:ext cx="736724" cy="161786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A6B75B1-761A-0D52-36D3-711215A192EA}"/>
              </a:ext>
            </a:extLst>
          </p:cNvPr>
          <p:cNvCxnSpPr>
            <a:cxnSpLocks/>
          </p:cNvCxnSpPr>
          <p:nvPr/>
        </p:nvCxnSpPr>
        <p:spPr>
          <a:xfrm>
            <a:off x="8316416" y="6095860"/>
            <a:ext cx="0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085271FD-D58E-9A40-6187-9B81E0227B5C}"/>
              </a:ext>
            </a:extLst>
          </p:cNvPr>
          <p:cNvSpPr/>
          <p:nvPr/>
        </p:nvSpPr>
        <p:spPr>
          <a:xfrm>
            <a:off x="6446837" y="5186140"/>
            <a:ext cx="736724" cy="1617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48B3349-BFA5-C49A-47DF-280E98214E9F}"/>
              </a:ext>
            </a:extLst>
          </p:cNvPr>
          <p:cNvSpPr/>
          <p:nvPr/>
        </p:nvSpPr>
        <p:spPr>
          <a:xfrm>
            <a:off x="6444208" y="5506699"/>
            <a:ext cx="736724" cy="161786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6157096A-2F81-A853-09E5-880379494D9E}"/>
              </a:ext>
            </a:extLst>
          </p:cNvPr>
          <p:cNvCxnSpPr>
            <a:cxnSpLocks/>
          </p:cNvCxnSpPr>
          <p:nvPr/>
        </p:nvCxnSpPr>
        <p:spPr>
          <a:xfrm>
            <a:off x="6516216" y="5272101"/>
            <a:ext cx="0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8D35CABB-65E0-DA09-0F05-1305B5863067}"/>
              </a:ext>
            </a:extLst>
          </p:cNvPr>
          <p:cNvSpPr/>
          <p:nvPr/>
        </p:nvSpPr>
        <p:spPr>
          <a:xfrm>
            <a:off x="6482060" y="6141213"/>
            <a:ext cx="736724" cy="161786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5A42FFC-A733-3A39-6E43-7DC2F57E40E3}"/>
              </a:ext>
            </a:extLst>
          </p:cNvPr>
          <p:cNvSpPr/>
          <p:nvPr/>
        </p:nvSpPr>
        <p:spPr>
          <a:xfrm>
            <a:off x="4860032" y="4941168"/>
            <a:ext cx="736724" cy="161786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BC00866-2C56-BA77-572F-49D1C1BBD757}"/>
              </a:ext>
            </a:extLst>
          </p:cNvPr>
          <p:cNvSpPr/>
          <p:nvPr/>
        </p:nvSpPr>
        <p:spPr>
          <a:xfrm>
            <a:off x="4067944" y="4941168"/>
            <a:ext cx="736724" cy="161786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2955690"/>
              </p:ext>
            </p:extLst>
          </p:nvPr>
        </p:nvGraphicFramePr>
        <p:xfrm>
          <a:off x="467544" y="1945640"/>
          <a:ext cx="8208912" cy="43729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INR-406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INR-416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1040512">
                <a:tc>
                  <a:txBody>
                    <a:bodyPr/>
                    <a:lstStyle/>
                    <a:p>
                      <a:r>
                        <a:rPr lang="en-US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Maximum Channels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144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Storage Bays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RAID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0, 1, 5, 6, 10, 50, 60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0, 1, 5, 6, 10, 50, 60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Recording Throughput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340 Mbps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340 Mbps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CPU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Intel Core i7-7700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Intel Core i7-8700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16GB, DDR4, 2400MT/s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16GB, DDR4, 2400MT/s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Operating 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Windows 10 IoT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Windows 11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212432">
                <a:tc>
                  <a:txBody>
                    <a:bodyPr/>
                    <a:lstStyle/>
                    <a:p>
                      <a:r>
                        <a:rPr lang="en-US" dirty="0"/>
                        <a:t>Bundled NVR Software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NVR 3 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NVR 3 Corporate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7575535"/>
                  </a:ext>
                </a:extLst>
              </a:tr>
            </a:tbl>
          </a:graphicData>
        </a:graphic>
      </p:graphicFrame>
      <p:pic>
        <p:nvPicPr>
          <p:cNvPr id="3074" name="Picture 2">
            <a:extLst>
              <a:ext uri="{FF2B5EF4-FFF2-40B4-BE49-F238E27FC236}">
                <a16:creationId xmlns:a16="http://schemas.microsoft.com/office/drawing/2014/main" id="{DF0D0301-634F-E62B-137E-66BDCCF2D2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379748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57F0A37C-CA82-6F45-62F8-2F52E45E45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379748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189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D34A69-2C08-9C70-412F-27328506AE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A75D70F-1CA7-A640-B332-4328FEF6CA7A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9553E1A-7A46-A8B7-AD07-3B21427447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2329240"/>
              </p:ext>
            </p:extLst>
          </p:nvPr>
        </p:nvGraphicFramePr>
        <p:xfrm>
          <a:off x="467544" y="1945640"/>
          <a:ext cx="8208912" cy="43729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INR-415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INR-417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1040512">
                <a:tc>
                  <a:txBody>
                    <a:bodyPr/>
                    <a:lstStyle/>
                    <a:p>
                      <a:r>
                        <a:rPr lang="en-US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Maximum Channels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256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Storage Bays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RAID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0, 1, 5, 6, 10, 50, 60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0, 1, 5, 6, 10, 50, 60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Recording Throughput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550 Mbps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550 Mbps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CPU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Intel Core i7-7700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Intel Core i7-8700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16GB, DDR4, 2400MT/s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16GB, DDR4, 2400MT/s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Operating 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Windows 10 IoT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Windows 11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212432">
                <a:tc>
                  <a:txBody>
                    <a:bodyPr/>
                    <a:lstStyle/>
                    <a:p>
                      <a:r>
                        <a:rPr lang="en-US" dirty="0"/>
                        <a:t>Bundled NVR Software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NVR 3 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NVR 3 Corporate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7575535"/>
                  </a:ext>
                </a:extLst>
              </a:tr>
            </a:tbl>
          </a:graphicData>
        </a:graphic>
      </p:graphicFrame>
      <p:pic>
        <p:nvPicPr>
          <p:cNvPr id="4098" name="Picture 2">
            <a:extLst>
              <a:ext uri="{FF2B5EF4-FFF2-40B4-BE49-F238E27FC236}">
                <a16:creationId xmlns:a16="http://schemas.microsoft.com/office/drawing/2014/main" id="{73A5E1C4-759D-EA16-B8D8-A46BA67017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379748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F302F578-2D3C-F43A-9F27-D0EF1F94CF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376444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3537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01CA28-8339-D36A-C0F2-CAEDE378A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02101E3-34DC-73A2-47F6-41BE4F9BD470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DE9B002-4475-2166-6DA1-116552E8EC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100779"/>
              </p:ext>
            </p:extLst>
          </p:nvPr>
        </p:nvGraphicFramePr>
        <p:xfrm>
          <a:off x="467544" y="1945640"/>
          <a:ext cx="8208912" cy="43729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INR-413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INR-418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1040512">
                <a:tc>
                  <a:txBody>
                    <a:bodyPr/>
                    <a:lstStyle/>
                    <a:p>
                      <a:r>
                        <a:rPr lang="en-US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Maximum Channels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256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Storage Bays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RAID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0, 1, 5, 6, 10, 50, 60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0, 1, 5, 6, 10, 50, 60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Recording Throughput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550 Mbps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550 Mbps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CPU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Intel Core i7-7700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Intel Core i7-8700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16GB, DDR4, 2400MT/s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16GB, DDR4, 2400MT/s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Operating 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Windows 10 IoT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Windows 11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212432">
                <a:tc>
                  <a:txBody>
                    <a:bodyPr/>
                    <a:lstStyle/>
                    <a:p>
                      <a:r>
                        <a:rPr lang="en-US" dirty="0"/>
                        <a:t>Bundled NVR Software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NVR 3 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NVR 3 Corporate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7575535"/>
                  </a:ext>
                </a:extLst>
              </a:tr>
            </a:tbl>
          </a:graphicData>
        </a:graphic>
      </p:graphicFrame>
      <p:pic>
        <p:nvPicPr>
          <p:cNvPr id="5122" name="Picture 2">
            <a:extLst>
              <a:ext uri="{FF2B5EF4-FFF2-40B4-BE49-F238E27FC236}">
                <a16:creationId xmlns:a16="http://schemas.microsoft.com/office/drawing/2014/main" id="{1D985F28-7EB0-DEFD-52CF-1D5FC3B7F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0" y="2379748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25F59655-6D5B-4FBE-27E7-DEC3CE3781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276872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5540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Typical High Level Solution Architecture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3146075-0C01-1618-1227-FD338E63F8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92896"/>
            <a:ext cx="8316416" cy="380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F6C6563C-5578-434A-32FB-68710C5381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708920"/>
            <a:ext cx="929974" cy="92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EA70FFE0-76D5-EA38-2C22-AC74BA35B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717032"/>
            <a:ext cx="929974" cy="92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079E07-D528-928B-258F-A02B563CA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11215"/>
            <a:ext cx="929974" cy="92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F32B70-3962-9C22-E083-4250D1F91AAD}"/>
              </a:ext>
            </a:extLst>
          </p:cNvPr>
          <p:cNvSpPr txBox="1"/>
          <p:nvPr/>
        </p:nvSpPr>
        <p:spPr>
          <a:xfrm>
            <a:off x="251520" y="1700808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INR-series and GNR-series NVR are often used in the multi-site mission critical projects together with the Control Center.</a:t>
            </a:r>
          </a:p>
        </p:txBody>
      </p:sp>
    </p:spTree>
    <p:extLst>
      <p:ext uri="{BB962C8B-B14F-4D97-AF65-F5344CB8AC3E}">
        <p14:creationId xmlns:p14="http://schemas.microsoft.com/office/powerpoint/2010/main" val="3163356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Supported VMS</a:t>
            </a:r>
            <a:r>
              <a:rPr lang="et-EE" sz="2400" b="1" dirty="0"/>
              <a:t> and Solutions</a:t>
            </a:r>
            <a:endParaRPr lang="en-US" sz="2400" b="1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84A3463-6B23-4E08-1A08-567236CDEB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807701"/>
              </p:ext>
            </p:extLst>
          </p:nvPr>
        </p:nvGraphicFramePr>
        <p:xfrm>
          <a:off x="611560" y="2314848"/>
          <a:ext cx="8136904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4736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Solution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t-EE" dirty="0"/>
                        <a:t>Solution</a:t>
                      </a:r>
                      <a:r>
                        <a:rPr lang="en-US" dirty="0"/>
                        <a:t> 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Windows-Based NVR 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t-EE" dirty="0">
                          <a:hlinkClick r:id="rId3"/>
                        </a:rPr>
                        <a:t>S110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Windows-Based NVR and </a:t>
                      </a:r>
                      <a:r>
                        <a:rPr lang="en-US" b="1" dirty="0"/>
                        <a:t>Decoder Client </a:t>
                      </a:r>
                      <a:r>
                        <a:rPr lang="en-US" dirty="0"/>
                        <a:t>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dirty="0">
                          <a:hlinkClick r:id="rId4"/>
                        </a:rPr>
                        <a:t>S111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Windows-Based NVR and </a:t>
                      </a:r>
                      <a:r>
                        <a:rPr lang="en-US" b="1" dirty="0"/>
                        <a:t>Redundancy </a:t>
                      </a:r>
                      <a:r>
                        <a:rPr lang="en-US" dirty="0"/>
                        <a:t>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dirty="0">
                          <a:hlinkClick r:id="rId5"/>
                        </a:rPr>
                        <a:t>S112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0365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Windows-Based NVR and </a:t>
                      </a:r>
                      <a:r>
                        <a:rPr lang="en-US" b="1" dirty="0"/>
                        <a:t>Control Center </a:t>
                      </a:r>
                      <a:r>
                        <a:rPr lang="en-US" dirty="0"/>
                        <a:t>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t-EE" dirty="0">
                          <a:hlinkClick r:id="rId6"/>
                        </a:rPr>
                        <a:t>S120</a:t>
                      </a:r>
                      <a:endParaRPr lang="et-E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Windows-Based NVR, </a:t>
                      </a: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Control Center and TV Wall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t-EE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  <a:hlinkClick r:id="rId7"/>
                        </a:rPr>
                        <a:t>S121</a:t>
                      </a:r>
                      <a:endParaRPr kumimoji="0" lang="et-EE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Windows-Based NVR, </a:t>
                      </a: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Control Center and Decoder Client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t-EE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  <a:hlinkClick r:id="rId8"/>
                        </a:rPr>
                        <a:t>S122</a:t>
                      </a:r>
                      <a:endParaRPr kumimoji="0" lang="et-EE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9889E9E-AA15-B09C-8DED-EF44C616C292}"/>
              </a:ext>
            </a:extLst>
          </p:cNvPr>
          <p:cNvSpPr txBox="1"/>
          <p:nvPr/>
        </p:nvSpPr>
        <p:spPr>
          <a:xfrm>
            <a:off x="539552" y="1772816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INR-series and GNR-series NVR are used in the following solutions:</a:t>
            </a:r>
          </a:p>
        </p:txBody>
      </p:sp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More Information about Windows 11 Migration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B7A47D-E7D4-256A-2E3E-193B9669E34D}"/>
              </a:ext>
            </a:extLst>
          </p:cNvPr>
          <p:cNvSpPr txBox="1"/>
          <p:nvPr/>
        </p:nvSpPr>
        <p:spPr>
          <a:xfrm>
            <a:off x="2411760" y="3462100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https://download.acti.com/?id=32818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7584D1-518B-2F3E-E5D7-B26C0F7D504C}"/>
              </a:ext>
            </a:extLst>
          </p:cNvPr>
          <p:cNvSpPr txBox="1"/>
          <p:nvPr/>
        </p:nvSpPr>
        <p:spPr>
          <a:xfrm>
            <a:off x="791580" y="2564904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This knowledge base article contains detailed information about the migration from Windows 10 to Windows 11:</a:t>
            </a:r>
          </a:p>
        </p:txBody>
      </p:sp>
    </p:spTree>
    <p:extLst>
      <p:ext uri="{BB962C8B-B14F-4D97-AF65-F5344CB8AC3E}">
        <p14:creationId xmlns:p14="http://schemas.microsoft.com/office/powerpoint/2010/main" val="2752283685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36610</TotalTime>
  <Words>550</Words>
  <Application>Microsoft Office PowerPoint</Application>
  <PresentationFormat>On-screen Show (4:3)</PresentationFormat>
  <Paragraphs>139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新細明體</vt:lpstr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1620</cp:revision>
  <dcterms:created xsi:type="dcterms:W3CDTF">2015-08-31T10:30:03Z</dcterms:created>
  <dcterms:modified xsi:type="dcterms:W3CDTF">2025-05-28T04:25:25Z</dcterms:modified>
</cp:coreProperties>
</file>