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</p:sldMasterIdLst>
  <p:notesMasterIdLst>
    <p:notesMasterId r:id="rId13"/>
  </p:notesMasterIdLst>
  <p:sldIdLst>
    <p:sldId id="279" r:id="rId6"/>
    <p:sldId id="376" r:id="rId7"/>
    <p:sldId id="413" r:id="rId8"/>
    <p:sldId id="418" r:id="rId9"/>
    <p:sldId id="420" r:id="rId10"/>
    <p:sldId id="416" r:id="rId11"/>
    <p:sldId id="415" r:id="rId1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717" autoAdjust="0"/>
  </p:normalViewPr>
  <p:slideViewPr>
    <p:cSldViewPr>
      <p:cViewPr varScale="1">
        <p:scale>
          <a:sx n="75" d="100"/>
          <a:sy n="75" d="100"/>
        </p:scale>
        <p:origin x="1651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4663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968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2024/7/17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60375" y="1844824"/>
            <a:ext cx="8568952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E19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267778" y="1946319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11560" y="2664693"/>
            <a:ext cx="8064896" cy="2073052"/>
            <a:chOff x="611560" y="1844824"/>
            <a:chExt cx="8064896" cy="207305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3273388" y="2348880"/>
              <a:ext cx="5403068" cy="132343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5MP</a:t>
              </a:r>
              <a:r>
                <a:rPr lang="en-US" sz="2000" b="1" dirty="0"/>
                <a:t> Cube with </a:t>
              </a:r>
              <a:r>
                <a:rPr lang="en-US" sz="2000" b="1" dirty="0">
                  <a:solidFill>
                    <a:srgbClr val="FF0000"/>
                  </a:solidFill>
                </a:rPr>
                <a:t>Extreme WDR</a:t>
              </a:r>
              <a:r>
                <a:rPr lang="en-US" sz="2000" b="1" dirty="0"/>
                <a:t>, SLLS, Fixed lens, f2.8mm/F1.8 (HOV:117.5°), H.265/H.264, 1080p/30fps, 2D+3D DNR, </a:t>
              </a:r>
              <a:r>
                <a:rPr lang="en-US" sz="2000" b="1" dirty="0">
                  <a:solidFill>
                    <a:srgbClr val="FF0000"/>
                  </a:solidFill>
                </a:rPr>
                <a:t>Built-in Microphone</a:t>
              </a:r>
              <a:r>
                <a:rPr lang="en-US" sz="2000" b="1" dirty="0"/>
                <a:t>, </a:t>
              </a:r>
              <a:r>
                <a:rPr lang="en-US" sz="2000" b="1" dirty="0" err="1"/>
                <a:t>MicroSDXC</a:t>
              </a:r>
              <a:r>
                <a:rPr lang="en-US" sz="2000" b="1" dirty="0"/>
                <a:t>, PoE, </a:t>
              </a:r>
              <a:r>
                <a:rPr lang="en-US" sz="2000" b="1" dirty="0">
                  <a:solidFill>
                    <a:srgbClr val="FF0000"/>
                  </a:solidFill>
                </a:rPr>
                <a:t>NDAA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3275856" y="1901652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E19</a:t>
              </a:r>
            </a:p>
          </p:txBody>
        </p:sp>
      </p:grpSp>
      <p:pic>
        <p:nvPicPr>
          <p:cNvPr id="3074" name="Picture 2">
            <a:extLst>
              <a:ext uri="{FF2B5EF4-FFF2-40B4-BE49-F238E27FC236}">
                <a16:creationId xmlns:a16="http://schemas.microsoft.com/office/drawing/2014/main" id="{BBDAF861-9520-CC19-4CE0-4DD5244D2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58219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0277C76-B84D-0F37-A72E-F477CC26B9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0861830"/>
              </p:ext>
            </p:extLst>
          </p:nvPr>
        </p:nvGraphicFramePr>
        <p:xfrm>
          <a:off x="1995488" y="1866900"/>
          <a:ext cx="6464943" cy="429940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082851">
                  <a:extLst>
                    <a:ext uri="{9D8B030D-6E8A-4147-A177-3AD203B41FA5}">
                      <a16:colId xmlns:a16="http://schemas.microsoft.com/office/drawing/2014/main" val="2129072354"/>
                    </a:ext>
                  </a:extLst>
                </a:gridCol>
                <a:gridCol w="1307999">
                  <a:extLst>
                    <a:ext uri="{9D8B030D-6E8A-4147-A177-3AD203B41FA5}">
                      <a16:colId xmlns:a16="http://schemas.microsoft.com/office/drawing/2014/main" val="2471257408"/>
                    </a:ext>
                  </a:extLst>
                </a:gridCol>
                <a:gridCol w="1358031">
                  <a:extLst>
                    <a:ext uri="{9D8B030D-6E8A-4147-A177-3AD203B41FA5}">
                      <a16:colId xmlns:a16="http://schemas.microsoft.com/office/drawing/2014/main" val="3097938525"/>
                    </a:ext>
                  </a:extLst>
                </a:gridCol>
                <a:gridCol w="1358031">
                  <a:extLst>
                    <a:ext uri="{9D8B030D-6E8A-4147-A177-3AD203B41FA5}">
                      <a16:colId xmlns:a16="http://schemas.microsoft.com/office/drawing/2014/main" val="2829385999"/>
                    </a:ext>
                  </a:extLst>
                </a:gridCol>
                <a:gridCol w="1358031">
                  <a:extLst>
                    <a:ext uri="{9D8B030D-6E8A-4147-A177-3AD203B41FA5}">
                      <a16:colId xmlns:a16="http://schemas.microsoft.com/office/drawing/2014/main" val="2189048635"/>
                    </a:ext>
                  </a:extLst>
                </a:gridCol>
              </a:tblGrid>
              <a:tr h="13460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Product Type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Cube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Fisheye Cube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56677176"/>
                  </a:ext>
                </a:extLst>
              </a:tr>
              <a:tr h="286648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Application Environment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Indoor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Indoor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12297596"/>
                  </a:ext>
                </a:extLst>
              </a:tr>
              <a:tr h="286648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Lens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Fixed focal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Fixed focal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92275768"/>
                  </a:ext>
                </a:extLst>
              </a:tr>
              <a:tr h="573295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Day Only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Standard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1MP 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E11</a:t>
                      </a:r>
                      <a:br>
                        <a:rPr lang="en-US" sz="1600" u="none" strike="noStrike">
                          <a:effectLst/>
                        </a:rPr>
                      </a:br>
                      <a:r>
                        <a:rPr lang="en-US" sz="1600" u="none" strike="noStrike">
                          <a:effectLst/>
                        </a:rPr>
                        <a:t>E11A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 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82820783"/>
                  </a:ext>
                </a:extLst>
              </a:tr>
              <a:tr h="36134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1.3MP 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C11W</a:t>
                      </a:r>
                      <a:endParaRPr lang="en-US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 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77205494"/>
                  </a:ext>
                </a:extLst>
              </a:tr>
              <a:tr h="36134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5MP 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E13A</a:t>
                      </a:r>
                      <a:endParaRPr lang="en-US" sz="16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 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72497143"/>
                  </a:ext>
                </a:extLst>
              </a:tr>
              <a:tr h="36134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10MP 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E14</a:t>
                      </a:r>
                      <a:endParaRPr lang="en-US" sz="16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E16</a:t>
                      </a:r>
                      <a:endParaRPr lang="en-US" sz="16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62054606"/>
                  </a:ext>
                </a:extLst>
              </a:tr>
              <a:tr h="36134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Super Low Light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3MP 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E17 (EOL)</a:t>
                      </a:r>
                      <a:endParaRPr lang="en-US" sz="16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 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08918028"/>
                  </a:ext>
                </a:extLst>
              </a:tr>
              <a:tr h="36134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5MP </a:t>
                      </a:r>
                      <a:endParaRPr lang="en-US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E19</a:t>
                      </a:r>
                      <a:endParaRPr lang="en-US" sz="1600" b="1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endParaRPr lang="en-US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4259186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7A183C-0B1E-F810-94AF-3C1AC4D7B99E}"/>
              </a:ext>
            </a:extLst>
          </p:cNvPr>
          <p:cNvSpPr/>
          <p:nvPr/>
        </p:nvSpPr>
        <p:spPr>
          <a:xfrm>
            <a:off x="5815720" y="5494468"/>
            <a:ext cx="1276560" cy="67083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4B44A8D-2B0C-9D27-8E95-0D35227FFC75}"/>
              </a:ext>
            </a:extLst>
          </p:cNvPr>
          <p:cNvCxnSpPr>
            <a:cxnSpLocks/>
          </p:cNvCxnSpPr>
          <p:nvPr/>
        </p:nvCxnSpPr>
        <p:spPr>
          <a:xfrm>
            <a:off x="6156176" y="5733256"/>
            <a:ext cx="0" cy="432048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Row1Col51196def3-1c7f-4385-afcd-fad220dacf0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2985" y="2200872"/>
            <a:ext cx="960577" cy="960577"/>
          </a:xfrm>
          <a:prstGeom prst="rect">
            <a:avLst/>
          </a:prstGeom>
        </p:spPr>
      </p:pic>
      <p:pic>
        <p:nvPicPr>
          <p:cNvPr id="11" name="Row1Col5ce945a44-eb3a-4bc2-ae9a-f63aa5277ab2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34007" y="2204864"/>
            <a:ext cx="960577" cy="96057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D41B880-964F-25A9-6F2B-A976EB4417C6}"/>
              </a:ext>
            </a:extLst>
          </p:cNvPr>
          <p:cNvSpPr txBox="1"/>
          <p:nvPr/>
        </p:nvSpPr>
        <p:spPr>
          <a:xfrm>
            <a:off x="179512" y="2060848"/>
            <a:ext cx="15841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Non-NDAA</a:t>
            </a:r>
            <a:r>
              <a:rPr lang="en-US" dirty="0"/>
              <a:t> 3MP </a:t>
            </a:r>
            <a:r>
              <a:rPr lang="en-US" b="1" dirty="0"/>
              <a:t>E17</a:t>
            </a:r>
            <a:r>
              <a:rPr lang="en-US" dirty="0"/>
              <a:t> migrating to </a:t>
            </a:r>
            <a:r>
              <a:rPr lang="en-US" dirty="0">
                <a:solidFill>
                  <a:srgbClr val="00B050"/>
                </a:solidFill>
              </a:rPr>
              <a:t>NDAA</a:t>
            </a:r>
            <a:r>
              <a:rPr lang="en-US" dirty="0"/>
              <a:t> 5MP </a:t>
            </a:r>
            <a:r>
              <a:rPr lang="en-US" b="1" dirty="0"/>
              <a:t>E19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9183409"/>
              </p:ext>
            </p:extLst>
          </p:nvPr>
        </p:nvGraphicFramePr>
        <p:xfrm>
          <a:off x="467544" y="1772817"/>
          <a:ext cx="7920879" cy="49914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</a:tblGrid>
              <a:tr h="338016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E17 (EOL)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E19 (new)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602307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38016">
                <a:tc>
                  <a:txBody>
                    <a:bodyPr/>
                    <a:lstStyle/>
                    <a:p>
                      <a:r>
                        <a:rPr lang="en-US" dirty="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0" dirty="0"/>
                        <a:t>Cube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Cube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38016">
                <a:tc>
                  <a:txBody>
                    <a:bodyPr/>
                    <a:lstStyle/>
                    <a:p>
                      <a:r>
                        <a:rPr lang="en-US" dirty="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5MP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38016">
                <a:tc>
                  <a:txBody>
                    <a:bodyPr/>
                    <a:lstStyle/>
                    <a:p>
                      <a:r>
                        <a:rPr lang="en-US" dirty="0"/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38016">
                <a:tc>
                  <a:txBody>
                    <a:bodyPr/>
                    <a:lstStyle/>
                    <a:p>
                      <a:r>
                        <a:rPr lang="en-US" dirty="0"/>
                        <a:t>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100.5°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117.5°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38016">
                <a:tc>
                  <a:txBody>
                    <a:bodyPr/>
                    <a:lstStyle/>
                    <a:p>
                      <a:r>
                        <a:rPr lang="en-US" dirty="0"/>
                        <a:t>Night mode &amp; 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38016">
                <a:tc>
                  <a:txBody>
                    <a:bodyPr/>
                    <a:lstStyle/>
                    <a:p>
                      <a:r>
                        <a:rPr lang="en-US" dirty="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142dB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142dB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38016">
                <a:tc>
                  <a:txBody>
                    <a:bodyPr/>
                    <a:lstStyle/>
                    <a:p>
                      <a:r>
                        <a:rPr lang="en-US" dirty="0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Superior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38016">
                <a:tc>
                  <a:txBody>
                    <a:bodyPr/>
                    <a:lstStyle/>
                    <a:p>
                      <a:r>
                        <a:rPr lang="en-US" dirty="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38016">
                <a:tc>
                  <a:txBody>
                    <a:bodyPr/>
                    <a:lstStyle/>
                    <a:p>
                      <a:r>
                        <a:rPr lang="en-US" dirty="0"/>
                        <a:t>Local storage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MicroSDXC</a:t>
                      </a:r>
                      <a:r>
                        <a:rPr lang="en-US" dirty="0"/>
                        <a:t> (128GB)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/>
                        <a:t>MicroSDXC</a:t>
                      </a:r>
                      <a:r>
                        <a:rPr lang="en-US" dirty="0"/>
                        <a:t> (</a:t>
                      </a:r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256GB</a:t>
                      </a:r>
                      <a:r>
                        <a:rPr lang="en-US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338016">
                <a:tc>
                  <a:txBody>
                    <a:bodyPr/>
                    <a:lstStyle/>
                    <a:p>
                      <a:r>
                        <a:rPr lang="en-US" dirty="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074322"/>
                  </a:ext>
                </a:extLst>
              </a:tr>
              <a:tr h="338016">
                <a:tc>
                  <a:txBody>
                    <a:bodyPr/>
                    <a:lstStyle/>
                    <a:p>
                      <a:r>
                        <a:rPr lang="en-US" dirty="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553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BC15C82-9325-4341-8B45-1E7A92ECD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91" y="2060848"/>
            <a:ext cx="701824" cy="70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83A5427-5D58-4C99-F13D-70FEE0F50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488" y="2079104"/>
            <a:ext cx="701824" cy="70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431539" y="159984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Analytics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5588500"/>
              </p:ext>
            </p:extLst>
          </p:nvPr>
        </p:nvGraphicFramePr>
        <p:xfrm>
          <a:off x="431539" y="2132856"/>
          <a:ext cx="8280921" cy="36551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544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728193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</a:tblGrid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Analytics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E17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E19</a:t>
                      </a:r>
                      <a:endParaRPr 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Face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0" dirty="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People Counting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47799050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Temperature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Object Line Crossing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0" dirty="0"/>
                        <a:t>Object Enter/Exit Area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0" dirty="0"/>
                        <a:t>Appear in Area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3964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930345"/>
              </p:ext>
            </p:extLst>
          </p:nvPr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Solutions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6"/>
                        </a:rPr>
                        <a:t>S120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7"/>
                        </a:rPr>
                        <a:t>S121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8"/>
                        </a:rPr>
                        <a:t>S122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9"/>
                        </a:rPr>
                        <a:t>S60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10"/>
                        </a:rPr>
                        <a:t>S72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Supported VMS</a:t>
            </a:r>
            <a:r>
              <a:rPr lang="et-EE" sz="2400" b="1" dirty="0"/>
              <a:t> and Solutions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F5A19AE-FC78-ADD3-D559-800A6DE3822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Applications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FF0B5F-3F82-99C2-9310-33351BAEAFD2}"/>
              </a:ext>
            </a:extLst>
          </p:cNvPr>
          <p:cNvSpPr txBox="1"/>
          <p:nvPr/>
        </p:nvSpPr>
        <p:spPr>
          <a:xfrm>
            <a:off x="539552" y="1988840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Budget driven </a:t>
            </a:r>
            <a:r>
              <a:rPr lang="en-US" dirty="0">
                <a:highlight>
                  <a:srgbClr val="FFFF00"/>
                </a:highlight>
              </a:rPr>
              <a:t>indoor</a:t>
            </a:r>
            <a:r>
              <a:rPr lang="en-US" dirty="0"/>
              <a:t> applications, where fixed lens compact cameras are sufficient: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B03C79-C0FB-AC3A-86A6-79B0AF429E95}"/>
              </a:ext>
            </a:extLst>
          </p:cNvPr>
          <p:cNvSpPr txBox="1"/>
          <p:nvPr/>
        </p:nvSpPr>
        <p:spPr>
          <a:xfrm>
            <a:off x="611560" y="2745502"/>
            <a:ext cx="5256584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Residential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Hospital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Retail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School</a:t>
            </a:r>
          </a:p>
        </p:txBody>
      </p:sp>
    </p:spTree>
    <p:extLst>
      <p:ext uri="{BB962C8B-B14F-4D97-AF65-F5344CB8AC3E}">
        <p14:creationId xmlns:p14="http://schemas.microsoft.com/office/powerpoint/2010/main" val="78354337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258A91EA23E7468A2CF3DB7883AA05" ma:contentTypeVersion="16" ma:contentTypeDescription="Create a new document." ma:contentTypeScope="" ma:versionID="94433f7b97605dd143d5ccb2d8c86f1f">
  <xsd:schema xmlns:xsd="http://www.w3.org/2001/XMLSchema" xmlns:xs="http://www.w3.org/2001/XMLSchema" xmlns:p="http://schemas.microsoft.com/office/2006/metadata/properties" xmlns:ns3="1ef54f22-c3cc-4b46-b250-4224c7aa4172" xmlns:ns4="4b9f4816-f4b0-42e4-bb14-aba21dfc02ce" targetNamespace="http://schemas.microsoft.com/office/2006/metadata/properties" ma:root="true" ma:fieldsID="a2f7a55f03cf1029180b751f06b3d4ac" ns3:_="" ns4:_="">
    <xsd:import namespace="1ef54f22-c3cc-4b46-b250-4224c7aa4172"/>
    <xsd:import namespace="4b9f4816-f4b0-42e4-bb14-aba21dfc02ce"/>
    <xsd:element name="properties">
      <xsd:complexType>
        <xsd:sequence>
          <xsd:element name="documentManagement">
            <xsd:complexType>
              <xsd:all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f54f22-c3cc-4b46-b250-4224c7aa4172" elementFormDefault="qualified">
    <xsd:import namespace="http://schemas.microsoft.com/office/2006/documentManagement/types"/>
    <xsd:import namespace="http://schemas.microsoft.com/office/infopath/2007/PartnerControls"/>
    <xsd:element name="_activity" ma:index="8" nillable="true" ma:displayName="_activity" ma:hidden="true" ma:internalName="_activity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9f4816-f4b0-42e4-bb14-aba21dfc02ce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ef54f22-c3cc-4b46-b250-4224c7aa4172" xsi:nil="true"/>
  </documentManagement>
</p:properties>
</file>

<file path=customXml/itemProps1.xml><?xml version="1.0" encoding="utf-8"?>
<ds:datastoreItem xmlns:ds="http://schemas.openxmlformats.org/officeDocument/2006/customXml" ds:itemID="{7C53D8BD-D47B-44F5-92B0-AB7D9095F9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ef54f22-c3cc-4b46-b250-4224c7aa4172"/>
    <ds:schemaRef ds:uri="4b9f4816-f4b0-42e4-bb14-aba21dfc02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527810-B4F9-499B-85FB-A8B4D84C76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3FB96A-1A90-4095-9811-061111A85631}">
  <ds:schemaRefs>
    <ds:schemaRef ds:uri="4b9f4816-f4b0-42e4-bb14-aba21dfc02ce"/>
    <ds:schemaRef ds:uri="http://schemas.microsoft.com/office/2006/documentManagement/types"/>
    <ds:schemaRef ds:uri="http://purl.org/dc/dcmitype/"/>
    <ds:schemaRef ds:uri="1ef54f22-c3cc-4b46-b250-4224c7aa4172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36482</TotalTime>
  <Words>284</Words>
  <Application>Microsoft Office PowerPoint</Application>
  <PresentationFormat>如螢幕大小 (4:3)</PresentationFormat>
  <Paragraphs>132</Paragraphs>
  <Slides>7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7</vt:i4>
      </vt:variant>
    </vt:vector>
  </HeadingPairs>
  <TitlesOfParts>
    <vt:vector size="12" baseType="lpstr">
      <vt:lpstr>新細明體</vt:lpstr>
      <vt:lpstr>Arial</vt:lpstr>
      <vt:lpstr>Calibri</vt:lpstr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Bella.Liu (劉家瑀)</cp:lastModifiedBy>
  <cp:revision>1616</cp:revision>
  <dcterms:created xsi:type="dcterms:W3CDTF">2015-08-31T10:30:03Z</dcterms:created>
  <dcterms:modified xsi:type="dcterms:W3CDTF">2024-07-17T10:14:37Z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0x010100B9258A91EA23E7468A2CF3DB7883AA05</vt:lpwstr>
  </property>
</Properties>
</file>