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4"/>
  </p:notesMasterIdLst>
  <p:sldIdLst>
    <p:sldId id="279" r:id="rId3"/>
    <p:sldId id="469" r:id="rId4"/>
    <p:sldId id="419" r:id="rId5"/>
    <p:sldId id="413" r:id="rId6"/>
    <p:sldId id="465" r:id="rId7"/>
    <p:sldId id="466" r:id="rId8"/>
    <p:sldId id="468" r:id="rId9"/>
    <p:sldId id="416" r:id="rId10"/>
    <p:sldId id="463" r:id="rId11"/>
    <p:sldId id="470" r:id="rId12"/>
    <p:sldId id="471" r:id="rId1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A617D4-851A-4830-9F3F-46F5788E0D6B}" v="7" dt="2025-04-24T05:19:18.796"/>
    <p1510:client id="{B2FAB54A-A0AF-3232-A1C3-01305C8C33A4}" v="171" dt="2025-04-23T09:58:20.435"/>
    <p1510:client id="{B56AE544-765A-DF75-1247-511CDF3F600B}" v="207" dt="2025-04-23T06:51:02.91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100" d="100"/>
          <a:sy n="100" d="100"/>
        </p:scale>
        <p:origin x="189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19"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any.Chang(張芸榛)" userId="S::tiffany.chang@acti.com::a9d46895-0b79-4760-94a2-ece1d8924920" providerId="AD" clId="Web-{B2FAB54A-A0AF-3232-A1C3-01305C8C33A4}"/>
    <pc:docChg chg="modSld">
      <pc:chgData name="Tiffany.Chang(張芸榛)" userId="S::tiffany.chang@acti.com::a9d46895-0b79-4760-94a2-ece1d8924920" providerId="AD" clId="Web-{B2FAB54A-A0AF-3232-A1C3-01305C8C33A4}" dt="2025-04-23T09:58:08.965" v="138"/>
      <pc:docMkLst>
        <pc:docMk/>
      </pc:docMkLst>
      <pc:sldChg chg="modSp">
        <pc:chgData name="Tiffany.Chang(張芸榛)" userId="S::tiffany.chang@acti.com::a9d46895-0b79-4760-94a2-ece1d8924920" providerId="AD" clId="Web-{B2FAB54A-A0AF-3232-A1C3-01305C8C33A4}" dt="2025-04-23T09:51:19.528" v="5" actId="20577"/>
        <pc:sldMkLst>
          <pc:docMk/>
          <pc:sldMk cId="170510468" sldId="419"/>
        </pc:sldMkLst>
        <pc:spChg chg="mod">
          <ac:chgData name="Tiffany.Chang(張芸榛)" userId="S::tiffany.chang@acti.com::a9d46895-0b79-4760-94a2-ece1d8924920" providerId="AD" clId="Web-{B2FAB54A-A0AF-3232-A1C3-01305C8C33A4}" dt="2025-04-23T09:51:16.919" v="3" actId="20577"/>
          <ac:spMkLst>
            <pc:docMk/>
            <pc:sldMk cId="170510468" sldId="419"/>
            <ac:spMk id="8" creationId="{9337A1FF-3CAE-F588-A779-8E6DEABBEB1E}"/>
          </ac:spMkLst>
        </pc:spChg>
        <pc:spChg chg="mod">
          <ac:chgData name="Tiffany.Chang(張芸榛)" userId="S::tiffany.chang@acti.com::a9d46895-0b79-4760-94a2-ece1d8924920" providerId="AD" clId="Web-{B2FAB54A-A0AF-3232-A1C3-01305C8C33A4}" dt="2025-04-23T09:49:40.697" v="1" actId="20577"/>
          <ac:spMkLst>
            <pc:docMk/>
            <pc:sldMk cId="170510468" sldId="419"/>
            <ac:spMk id="10" creationId="{1E2E9D5E-8050-513C-7070-82E323DEA103}"/>
          </ac:spMkLst>
        </pc:spChg>
        <pc:spChg chg="mod">
          <ac:chgData name="Tiffany.Chang(張芸榛)" userId="S::tiffany.chang@acti.com::a9d46895-0b79-4760-94a2-ece1d8924920" providerId="AD" clId="Web-{B2FAB54A-A0AF-3232-A1C3-01305C8C33A4}" dt="2025-04-23T09:51:19.528" v="5" actId="20577"/>
          <ac:spMkLst>
            <pc:docMk/>
            <pc:sldMk cId="170510468" sldId="419"/>
            <ac:spMk id="20" creationId="{0C06F971-8649-656F-C711-4D15FEF6DB52}"/>
          </ac:spMkLst>
        </pc:spChg>
      </pc:sldChg>
      <pc:sldChg chg="modSp">
        <pc:chgData name="Tiffany.Chang(張芸榛)" userId="S::tiffany.chang@acti.com::a9d46895-0b79-4760-94a2-ece1d8924920" providerId="AD" clId="Web-{B2FAB54A-A0AF-3232-A1C3-01305C8C33A4}" dt="2025-04-23T09:53:28.799" v="14" actId="1076"/>
        <pc:sldMkLst>
          <pc:docMk/>
          <pc:sldMk cId="542450011" sldId="465"/>
        </pc:sldMkLst>
        <pc:graphicFrameChg chg="mod modGraphic">
          <ac:chgData name="Tiffany.Chang(張芸榛)" userId="S::tiffany.chang@acti.com::a9d46895-0b79-4760-94a2-ece1d8924920" providerId="AD" clId="Web-{B2FAB54A-A0AF-3232-A1C3-01305C8C33A4}" dt="2025-04-23T09:52:03.968" v="11"/>
          <ac:graphicFrameMkLst>
            <pc:docMk/>
            <pc:sldMk cId="542450011" sldId="465"/>
            <ac:graphicFrameMk id="2" creationId="{F1AC43A9-F812-48EA-0DD9-35CBAB9E0FFB}"/>
          </ac:graphicFrameMkLst>
        </pc:graphicFrameChg>
        <pc:picChg chg="mod">
          <ac:chgData name="Tiffany.Chang(張芸榛)" userId="S::tiffany.chang@acti.com::a9d46895-0b79-4760-94a2-ece1d8924920" providerId="AD" clId="Web-{B2FAB54A-A0AF-3232-A1C3-01305C8C33A4}" dt="2025-04-23T09:53:28.799" v="14" actId="1076"/>
          <ac:picMkLst>
            <pc:docMk/>
            <pc:sldMk cId="542450011" sldId="465"/>
            <ac:picMk id="4" creationId="{A0137D19-251B-B849-5E07-6AF6E09C200D}"/>
          </ac:picMkLst>
        </pc:picChg>
        <pc:picChg chg="mod">
          <ac:chgData name="Tiffany.Chang(張芸榛)" userId="S::tiffany.chang@acti.com::a9d46895-0b79-4760-94a2-ece1d8924920" providerId="AD" clId="Web-{B2FAB54A-A0AF-3232-A1C3-01305C8C33A4}" dt="2025-04-23T09:53:23.861" v="13" actId="1076"/>
          <ac:picMkLst>
            <pc:docMk/>
            <pc:sldMk cId="542450011" sldId="465"/>
            <ac:picMk id="9" creationId="{F3FE03AF-38B3-1873-A9AB-3AEA155003FF}"/>
          </ac:picMkLst>
        </pc:picChg>
      </pc:sldChg>
      <pc:sldChg chg="modSp">
        <pc:chgData name="Tiffany.Chang(張芸榛)" userId="S::tiffany.chang@acti.com::a9d46895-0b79-4760-94a2-ece1d8924920" providerId="AD" clId="Web-{B2FAB54A-A0AF-3232-A1C3-01305C8C33A4}" dt="2025-04-23T09:55:41.757" v="134"/>
        <pc:sldMkLst>
          <pc:docMk/>
          <pc:sldMk cId="2597664070" sldId="466"/>
        </pc:sldMkLst>
        <pc:graphicFrameChg chg="mod modGraphic">
          <ac:chgData name="Tiffany.Chang(張芸榛)" userId="S::tiffany.chang@acti.com::a9d46895-0b79-4760-94a2-ece1d8924920" providerId="AD" clId="Web-{B2FAB54A-A0AF-3232-A1C3-01305C8C33A4}" dt="2025-04-23T09:55:41.757" v="134"/>
          <ac:graphicFrameMkLst>
            <pc:docMk/>
            <pc:sldMk cId="2597664070" sldId="466"/>
            <ac:graphicFrameMk id="2" creationId="{BDEA6440-AA06-4B38-415A-2E0839A2774E}"/>
          </ac:graphicFrameMkLst>
        </pc:graphicFrameChg>
      </pc:sldChg>
      <pc:sldChg chg="modSp">
        <pc:chgData name="Tiffany.Chang(張芸榛)" userId="S::tiffany.chang@acti.com::a9d46895-0b79-4760-94a2-ece1d8924920" providerId="AD" clId="Web-{B2FAB54A-A0AF-3232-A1C3-01305C8C33A4}" dt="2025-04-23T09:58:08.965" v="138"/>
        <pc:sldMkLst>
          <pc:docMk/>
          <pc:sldMk cId="2396395539" sldId="468"/>
        </pc:sldMkLst>
        <pc:graphicFrameChg chg="mod modGraphic">
          <ac:chgData name="Tiffany.Chang(張芸榛)" userId="S::tiffany.chang@acti.com::a9d46895-0b79-4760-94a2-ece1d8924920" providerId="AD" clId="Web-{B2FAB54A-A0AF-3232-A1C3-01305C8C33A4}" dt="2025-04-23T09:58:08.965" v="138"/>
          <ac:graphicFrameMkLst>
            <pc:docMk/>
            <pc:sldMk cId="2396395539" sldId="468"/>
            <ac:graphicFrameMk id="2" creationId="{C812E4B1-D623-91B6-D8A5-346BF9396970}"/>
          </ac:graphicFrameMkLst>
        </pc:graphicFrameChg>
      </pc:sldChg>
    </pc:docChg>
  </pc:docChgLst>
  <pc:docChgLst>
    <pc:chgData name="Bella.Liu (劉家瑀)" userId="6122b3cf-428f-4cd4-a3fb-11ae43be01db" providerId="ADAL" clId="{38A617D4-851A-4830-9F3F-46F5788E0D6B}"/>
    <pc:docChg chg="undo custSel addSld modSld">
      <pc:chgData name="Bella.Liu (劉家瑀)" userId="6122b3cf-428f-4cd4-a3fb-11ae43be01db" providerId="ADAL" clId="{38A617D4-851A-4830-9F3F-46F5788E0D6B}" dt="2025-04-24T05:19:53.838" v="69" actId="1076"/>
      <pc:docMkLst>
        <pc:docMk/>
      </pc:docMkLst>
      <pc:sldChg chg="modSp">
        <pc:chgData name="Bella.Liu (劉家瑀)" userId="6122b3cf-428f-4cd4-a3fb-11ae43be01db" providerId="ADAL" clId="{38A617D4-851A-4830-9F3F-46F5788E0D6B}" dt="2025-04-24T05:19:18.795" v="64"/>
        <pc:sldMkLst>
          <pc:docMk/>
          <pc:sldMk cId="4111692102" sldId="416"/>
        </pc:sldMkLst>
        <pc:graphicFrameChg chg="mod">
          <ac:chgData name="Bella.Liu (劉家瑀)" userId="6122b3cf-428f-4cd4-a3fb-11ae43be01db" providerId="ADAL" clId="{38A617D4-851A-4830-9F3F-46F5788E0D6B}" dt="2025-04-24T05:19:18.795" v="64"/>
          <ac:graphicFrameMkLst>
            <pc:docMk/>
            <pc:sldMk cId="4111692102" sldId="416"/>
            <ac:graphicFrameMk id="6" creationId="{DB029695-6493-CE69-8C7D-08DC0C7CC446}"/>
          </ac:graphicFrameMkLst>
        </pc:graphicFrameChg>
      </pc:sldChg>
      <pc:sldChg chg="modSp mod">
        <pc:chgData name="Bella.Liu (劉家瑀)" userId="6122b3cf-428f-4cd4-a3fb-11ae43be01db" providerId="ADAL" clId="{38A617D4-851A-4830-9F3F-46F5788E0D6B}" dt="2025-04-23T09:28:58.718" v="34" actId="313"/>
        <pc:sldMkLst>
          <pc:docMk/>
          <pc:sldMk cId="542450011" sldId="465"/>
        </pc:sldMkLst>
        <pc:graphicFrameChg chg="modGraphic">
          <ac:chgData name="Bella.Liu (劉家瑀)" userId="6122b3cf-428f-4cd4-a3fb-11ae43be01db" providerId="ADAL" clId="{38A617D4-851A-4830-9F3F-46F5788E0D6B}" dt="2025-04-23T09:28:58.718" v="34" actId="313"/>
          <ac:graphicFrameMkLst>
            <pc:docMk/>
            <pc:sldMk cId="542450011" sldId="465"/>
            <ac:graphicFrameMk id="2" creationId="{F1AC43A9-F812-48EA-0DD9-35CBAB9E0FFB}"/>
          </ac:graphicFrameMkLst>
        </pc:graphicFrameChg>
      </pc:sldChg>
      <pc:sldChg chg="modSp mod">
        <pc:chgData name="Bella.Liu (劉家瑀)" userId="6122b3cf-428f-4cd4-a3fb-11ae43be01db" providerId="ADAL" clId="{38A617D4-851A-4830-9F3F-46F5788E0D6B}" dt="2025-04-23T09:33:06.823" v="37"/>
        <pc:sldMkLst>
          <pc:docMk/>
          <pc:sldMk cId="2597664070" sldId="466"/>
        </pc:sldMkLst>
        <pc:graphicFrameChg chg="mod modGraphic">
          <ac:chgData name="Bella.Liu (劉家瑀)" userId="6122b3cf-428f-4cd4-a3fb-11ae43be01db" providerId="ADAL" clId="{38A617D4-851A-4830-9F3F-46F5788E0D6B}" dt="2025-04-23T09:33:06.823" v="37"/>
          <ac:graphicFrameMkLst>
            <pc:docMk/>
            <pc:sldMk cId="2597664070" sldId="466"/>
            <ac:graphicFrameMk id="2" creationId="{BDEA6440-AA06-4B38-415A-2E0839A2774E}"/>
          </ac:graphicFrameMkLst>
        </pc:graphicFrameChg>
      </pc:sldChg>
      <pc:sldChg chg="modSp mod">
        <pc:chgData name="Bella.Liu (劉家瑀)" userId="6122b3cf-428f-4cd4-a3fb-11ae43be01db" providerId="ADAL" clId="{38A617D4-851A-4830-9F3F-46F5788E0D6B}" dt="2025-04-23T09:33:17.634" v="40"/>
        <pc:sldMkLst>
          <pc:docMk/>
          <pc:sldMk cId="2396395539" sldId="468"/>
        </pc:sldMkLst>
        <pc:graphicFrameChg chg="mod modGraphic">
          <ac:chgData name="Bella.Liu (劉家瑀)" userId="6122b3cf-428f-4cd4-a3fb-11ae43be01db" providerId="ADAL" clId="{38A617D4-851A-4830-9F3F-46F5788E0D6B}" dt="2025-04-23T09:33:17.634" v="40"/>
          <ac:graphicFrameMkLst>
            <pc:docMk/>
            <pc:sldMk cId="2396395539" sldId="468"/>
            <ac:graphicFrameMk id="2" creationId="{C812E4B1-D623-91B6-D8A5-346BF9396970}"/>
          </ac:graphicFrameMkLst>
        </pc:graphicFrameChg>
      </pc:sldChg>
      <pc:sldChg chg="addSp delSp modSp add mod modAnim">
        <pc:chgData name="Bella.Liu (劉家瑀)" userId="6122b3cf-428f-4cd4-a3fb-11ae43be01db" providerId="ADAL" clId="{38A617D4-851A-4830-9F3F-46F5788E0D6B}" dt="2025-04-24T05:19:53.838" v="69" actId="1076"/>
        <pc:sldMkLst>
          <pc:docMk/>
          <pc:sldMk cId="2676846770" sldId="471"/>
        </pc:sldMkLst>
        <pc:spChg chg="mod">
          <ac:chgData name="Bella.Liu (劉家瑀)" userId="6122b3cf-428f-4cd4-a3fb-11ae43be01db" providerId="ADAL" clId="{38A617D4-851A-4830-9F3F-46F5788E0D6B}" dt="2025-04-24T05:19:45.550" v="68" actId="20577"/>
          <ac:spMkLst>
            <pc:docMk/>
            <pc:sldMk cId="2676846770" sldId="471"/>
            <ac:spMk id="3" creationId="{68F0D479-1109-080E-F6A5-0FD9894F0FC8}"/>
          </ac:spMkLst>
        </pc:spChg>
        <pc:spChg chg="add mod">
          <ac:chgData name="Bella.Liu (劉家瑀)" userId="6122b3cf-428f-4cd4-a3fb-11ae43be01db" providerId="ADAL" clId="{38A617D4-851A-4830-9F3F-46F5788E0D6B}" dt="2025-04-24T05:19:53.838" v="69" actId="1076"/>
          <ac:spMkLst>
            <pc:docMk/>
            <pc:sldMk cId="2676846770" sldId="471"/>
            <ac:spMk id="6" creationId="{575B64EE-F823-34F3-E832-F4E8E24B09D3}"/>
          </ac:spMkLst>
        </pc:spChg>
        <pc:graphicFrameChg chg="del modGraphic">
          <ac:chgData name="Bella.Liu (劉家瑀)" userId="6122b3cf-428f-4cd4-a3fb-11ae43be01db" providerId="ADAL" clId="{38A617D4-851A-4830-9F3F-46F5788E0D6B}" dt="2025-04-24T05:17:24.668" v="51" actId="478"/>
          <ac:graphicFrameMkLst>
            <pc:docMk/>
            <pc:sldMk cId="2676846770" sldId="471"/>
            <ac:graphicFrameMk id="2" creationId="{6D0CB257-FFD5-E58A-82BE-D388E760151B}"/>
          </ac:graphicFrameMkLst>
        </pc:graphicFrameChg>
        <pc:picChg chg="add mod">
          <ac:chgData name="Bella.Liu (劉家瑀)" userId="6122b3cf-428f-4cd4-a3fb-11ae43be01db" providerId="ADAL" clId="{38A617D4-851A-4830-9F3F-46F5788E0D6B}" dt="2025-04-24T05:18:19.351" v="55" actId="1076"/>
          <ac:picMkLst>
            <pc:docMk/>
            <pc:sldMk cId="2676846770" sldId="471"/>
            <ac:picMk id="4" creationId="{6C1C0DB3-22B8-AB6F-53B5-6F6D579073E4}"/>
          </ac:picMkLst>
        </pc:picChg>
      </pc:sldChg>
    </pc:docChg>
  </pc:docChgLst>
  <pc:docChgLst>
    <pc:chgData name="Ando.Meritee" userId="S::ando.meritee@acti.com::16748e08-7dbb-430e-baa8-a2f638470044" providerId="AD" clId="Web-{B56AE544-765A-DF75-1247-511CDF3F600B}"/>
    <pc:docChg chg="modSld">
      <pc:chgData name="Ando.Meritee" userId="S::ando.meritee@acti.com::16748e08-7dbb-430e-baa8-a2f638470044" providerId="AD" clId="Web-{B56AE544-765A-DF75-1247-511CDF3F600B}" dt="2025-04-23T06:51:01.340" v="29"/>
      <pc:docMkLst>
        <pc:docMk/>
      </pc:docMkLst>
      <pc:sldChg chg="modSp">
        <pc:chgData name="Ando.Meritee" userId="S::ando.meritee@acti.com::16748e08-7dbb-430e-baa8-a2f638470044" providerId="AD" clId="Web-{B56AE544-765A-DF75-1247-511CDF3F600B}" dt="2025-04-23T06:50:36.996" v="9" actId="20577"/>
        <pc:sldMkLst>
          <pc:docMk/>
          <pc:sldMk cId="170510468" sldId="419"/>
        </pc:sldMkLst>
        <pc:spChg chg="mod">
          <ac:chgData name="Ando.Meritee" userId="S::ando.meritee@acti.com::16748e08-7dbb-430e-baa8-a2f638470044" providerId="AD" clId="Web-{B56AE544-765A-DF75-1247-511CDF3F600B}" dt="2025-04-23T06:50:34.011" v="5" actId="20577"/>
          <ac:spMkLst>
            <pc:docMk/>
            <pc:sldMk cId="170510468" sldId="419"/>
            <ac:spMk id="8" creationId="{9337A1FF-3CAE-F588-A779-8E6DEABBEB1E}"/>
          </ac:spMkLst>
        </pc:spChg>
        <pc:spChg chg="mod">
          <ac:chgData name="Ando.Meritee" userId="S::ando.meritee@acti.com::16748e08-7dbb-430e-baa8-a2f638470044" providerId="AD" clId="Web-{B56AE544-765A-DF75-1247-511CDF3F600B}" dt="2025-04-23T06:50:30.355" v="2" actId="20577"/>
          <ac:spMkLst>
            <pc:docMk/>
            <pc:sldMk cId="170510468" sldId="419"/>
            <ac:spMk id="10" creationId="{1E2E9D5E-8050-513C-7070-82E323DEA103}"/>
          </ac:spMkLst>
        </pc:spChg>
        <pc:spChg chg="mod">
          <ac:chgData name="Ando.Meritee" userId="S::ando.meritee@acti.com::16748e08-7dbb-430e-baa8-a2f638470044" providerId="AD" clId="Web-{B56AE544-765A-DF75-1247-511CDF3F600B}" dt="2025-04-23T06:50:36.996" v="9" actId="20577"/>
          <ac:spMkLst>
            <pc:docMk/>
            <pc:sldMk cId="170510468" sldId="419"/>
            <ac:spMk id="20" creationId="{0C06F971-8649-656F-C711-4D15FEF6DB52}"/>
          </ac:spMkLst>
        </pc:spChg>
      </pc:sldChg>
      <pc:sldChg chg="modSp">
        <pc:chgData name="Ando.Meritee" userId="S::ando.meritee@acti.com::16748e08-7dbb-430e-baa8-a2f638470044" providerId="AD" clId="Web-{B56AE544-765A-DF75-1247-511CDF3F600B}" dt="2025-04-23T06:50:42.636" v="15"/>
        <pc:sldMkLst>
          <pc:docMk/>
          <pc:sldMk cId="542450011" sldId="465"/>
        </pc:sldMkLst>
        <pc:graphicFrameChg chg="mod modGraphic">
          <ac:chgData name="Ando.Meritee" userId="S::ando.meritee@acti.com::16748e08-7dbb-430e-baa8-a2f638470044" providerId="AD" clId="Web-{B56AE544-765A-DF75-1247-511CDF3F600B}" dt="2025-04-23T06:50:42.636" v="15"/>
          <ac:graphicFrameMkLst>
            <pc:docMk/>
            <pc:sldMk cId="542450011" sldId="465"/>
            <ac:graphicFrameMk id="2" creationId="{F1AC43A9-F812-48EA-0DD9-35CBAB9E0FFB}"/>
          </ac:graphicFrameMkLst>
        </pc:graphicFrameChg>
      </pc:sldChg>
      <pc:sldChg chg="modSp">
        <pc:chgData name="Ando.Meritee" userId="S::ando.meritee@acti.com::16748e08-7dbb-430e-baa8-a2f638470044" providerId="AD" clId="Web-{B56AE544-765A-DF75-1247-511CDF3F600B}" dt="2025-04-23T06:50:52.074" v="21"/>
        <pc:sldMkLst>
          <pc:docMk/>
          <pc:sldMk cId="2597664070" sldId="466"/>
        </pc:sldMkLst>
        <pc:graphicFrameChg chg="mod modGraphic">
          <ac:chgData name="Ando.Meritee" userId="S::ando.meritee@acti.com::16748e08-7dbb-430e-baa8-a2f638470044" providerId="AD" clId="Web-{B56AE544-765A-DF75-1247-511CDF3F600B}" dt="2025-04-23T06:50:52.074" v="21"/>
          <ac:graphicFrameMkLst>
            <pc:docMk/>
            <pc:sldMk cId="2597664070" sldId="466"/>
            <ac:graphicFrameMk id="2" creationId="{BDEA6440-AA06-4B38-415A-2E0839A2774E}"/>
          </ac:graphicFrameMkLst>
        </pc:graphicFrameChg>
      </pc:sldChg>
      <pc:sldChg chg="modSp">
        <pc:chgData name="Ando.Meritee" userId="S::ando.meritee@acti.com::16748e08-7dbb-430e-baa8-a2f638470044" providerId="AD" clId="Web-{B56AE544-765A-DF75-1247-511CDF3F600B}" dt="2025-04-23T06:51:01.340" v="29"/>
        <pc:sldMkLst>
          <pc:docMk/>
          <pc:sldMk cId="2396395539" sldId="468"/>
        </pc:sldMkLst>
        <pc:graphicFrameChg chg="mod modGraphic">
          <ac:chgData name="Ando.Meritee" userId="S::ando.meritee@acti.com::16748e08-7dbb-430e-baa8-a2f638470044" providerId="AD" clId="Web-{B56AE544-765A-DF75-1247-511CDF3F600B}" dt="2025-04-23T06:51:01.340" v="29"/>
          <ac:graphicFrameMkLst>
            <pc:docMk/>
            <pc:sldMk cId="2396395539" sldId="468"/>
            <ac:graphicFrameMk id="2" creationId="{C812E4B1-D623-91B6-D8A5-346BF939697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2025/4/23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ABB75D-6389-788F-17B0-922F48711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274A1-7589-EBDC-7512-323C1B6326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F8E1C8-E7EB-E1FF-0A2E-C90666015D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8AD01E1-4B0D-97DE-CCAB-87D20CC33A51}"/>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334903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94355-DAF1-D4E0-2443-2DB08678D8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CCB7F0-F994-2EC8-CECE-09645B0CE2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4BF280-FCA1-80EE-DF12-F183F1996B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2BCFD-33DA-E5B1-A0E7-3C93EA907F26}"/>
              </a:ext>
            </a:extLst>
          </p:cNvPr>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811213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43DE5-B4D1-C2D6-DFA9-41DD95EC89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AAB48-0B1C-6BC4-1F1F-DDB1AAA9E0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A37CC7-9B9E-1E1A-0833-280A304C30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C67EFD-612E-0ED4-2D12-58E1E14B2217}"/>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1525729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676-15B1-7841-7561-0A38B1F02E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F379B5-6D8C-C106-729E-2DEBBF87CA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CDF0E4-56EB-B53F-C99C-DECFC03735C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E989CC-5A01-AA62-4351-E94988110F92}"/>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0930947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2025/4/23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2025/4/23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8.xml"/><Relationship Id="rId1" Type="http://schemas.openxmlformats.org/officeDocument/2006/relationships/video" Target="https://www.youtube.com/embed/KJHIAKLxjZc?feature=oembed" TargetMode="External"/><Relationship Id="rId4" Type="http://schemas.openxmlformats.org/officeDocument/2006/relationships/hyperlink" Target="https://download.acti.com/?id=3386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Z54, Z324, Z724</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65991" y="4149080"/>
            <a:ext cx="4608512" cy="707886"/>
          </a:xfrm>
          <a:prstGeom prst="rect">
            <a:avLst/>
          </a:prstGeom>
          <a:noFill/>
        </p:spPr>
        <p:txBody>
          <a:bodyPr wrap="square" rtlCol="0">
            <a:spAutoFit/>
          </a:bodyPr>
          <a:lstStyle/>
          <a:p>
            <a:r>
              <a:rPr lang="en-US" sz="2000" b="1" dirty="0" err="1">
                <a:solidFill>
                  <a:schemeClr val="accent6">
                    <a:lumMod val="75000"/>
                  </a:schemeClr>
                </a:solidFill>
              </a:rPr>
              <a:t>ColorVizion</a:t>
            </a:r>
            <a:r>
              <a:rPr lang="en-US" sz="2000" b="1" dirty="0">
                <a:solidFill>
                  <a:schemeClr val="accent6">
                    <a:lumMod val="75000"/>
                  </a:schemeClr>
                </a:solidFill>
              </a:rPr>
              <a:t> Technology – always true colors, even at night!</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7BEE8FA-DEA1-A820-F950-3A91C5CD830E}"/>
              </a:ext>
            </a:extLst>
          </p:cNvPr>
          <p:cNvGraphicFramePr>
            <a:graphicFrameLocks noGrp="1"/>
          </p:cNvGraphicFramePr>
          <p:nvPr>
            <p:extLst>
              <p:ext uri="{D42A27DB-BD31-4B8C-83A1-F6EECF244321}">
                <p14:modId xmlns:p14="http://schemas.microsoft.com/office/powerpoint/2010/main" val="3347601599"/>
              </p:ext>
            </p:extLst>
          </p:nvPr>
        </p:nvGraphicFramePr>
        <p:xfrm>
          <a:off x="539552" y="1844824"/>
          <a:ext cx="8064896" cy="4525963"/>
        </p:xfrm>
        <a:graphic>
          <a:graphicData uri="http://schemas.openxmlformats.org/drawingml/2006/table">
            <a:tbl>
              <a:tblPr/>
              <a:tblGrid>
                <a:gridCol w="8064896">
                  <a:extLst>
                    <a:ext uri="{9D8B030D-6E8A-4147-A177-3AD203B41FA5}">
                      <a16:colId xmlns:a16="http://schemas.microsoft.com/office/drawing/2014/main" val="3344564565"/>
                    </a:ext>
                  </a:extLst>
                </a:gridCol>
              </a:tblGrid>
              <a:tr h="4525963">
                <a:tc>
                  <a:txBody>
                    <a:bodyPr/>
                    <a:lstStyle/>
                    <a:p>
                      <a:pPr algn="l" fontAlgn="t"/>
                      <a:r>
                        <a:rPr lang="en-US" sz="1800" b="0" i="0" u="none" strike="noStrike" dirty="0">
                          <a:solidFill>
                            <a:srgbClr val="000000"/>
                          </a:solidFill>
                          <a:effectLst/>
                          <a:latin typeface="Calibri" panose="020F0502020204030204" pitchFamily="34" charset="0"/>
                        </a:rPr>
                        <a:t>These </a:t>
                      </a:r>
                      <a:r>
                        <a:rPr lang="en-US" sz="1800" b="1" i="0" u="none" strike="noStrike" dirty="0" err="1">
                          <a:solidFill>
                            <a:srgbClr val="000000"/>
                          </a:solidFill>
                          <a:effectLst/>
                          <a:latin typeface="Calibri" panose="020F0502020204030204" pitchFamily="34" charset="0"/>
                        </a:rPr>
                        <a:t>ColorVizion</a:t>
                      </a:r>
                      <a:r>
                        <a:rPr lang="en-US" sz="1800" b="0" i="0" u="none" strike="noStrike" dirty="0">
                          <a:solidFill>
                            <a:srgbClr val="000000"/>
                          </a:solidFill>
                          <a:effectLst/>
                          <a:latin typeface="Calibri" panose="020F0502020204030204" pitchFamily="34" charset="0"/>
                        </a:rPr>
                        <a:t> cameras can see clear and true colors even at 0.0003 lux. The cameras come with the large 1/1.8" sensors and the F1.0 aperture and collect so much visible light that the colors look excellent even at night when the human eye barely sees anything.</a:t>
                      </a:r>
                      <a:br>
                        <a:rPr lang="en-US" sz="1800" b="0" i="0" u="none" strike="noStrike" dirty="0">
                          <a:solidFill>
                            <a:srgbClr val="000000"/>
                          </a:solidFill>
                          <a:effectLst/>
                          <a:latin typeface="Calibri" panose="020F0502020204030204" pitchFamily="34" charset="0"/>
                        </a:rPr>
                      </a:b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Additionally, all these cameras are equipped with the smart white LED which can be configured to illuminate automatically upon the intrusion to capture even clearer images or to deter the intrusion, up to 40 meters.</a:t>
                      </a:r>
                      <a:br>
                        <a:rPr lang="en-US" sz="1800" b="0" i="0" u="none" strike="noStrike" dirty="0">
                          <a:solidFill>
                            <a:srgbClr val="000000"/>
                          </a:solidFill>
                          <a:effectLst/>
                          <a:latin typeface="Calibri" panose="020F0502020204030204" pitchFamily="34" charset="0"/>
                        </a:rPr>
                      </a:br>
                      <a:br>
                        <a:rPr lang="en-US" sz="1800" b="0" i="0" u="none" strike="noStrike" dirty="0">
                          <a:solidFill>
                            <a:srgbClr val="000000"/>
                          </a:solidFill>
                          <a:effectLst/>
                          <a:latin typeface="Calibri" panose="020F0502020204030204" pitchFamily="34" charset="0"/>
                        </a:rPr>
                      </a:br>
                      <a:r>
                        <a:rPr lang="en-US" sz="1800" b="0" i="0" u="none" strike="noStrike" dirty="0">
                          <a:solidFill>
                            <a:srgbClr val="000000"/>
                          </a:solidFill>
                          <a:effectLst/>
                          <a:latin typeface="Calibri" panose="020F0502020204030204" pitchFamily="34" charset="0"/>
                        </a:rPr>
                        <a:t>The true color technology is combined with the built-in artificial intelligence capabilities - while the smart ISP ensures the colors are accurate, the deep learning-based AI can use these precise colors to analyze and record specific appearance properties of the target people and vehicles in the view. Having the precise colors, it would be possible to track and find the same suspect across different channels regardless of the differences in lighting conditions.</a:t>
                      </a:r>
                    </a:p>
                  </a:txBody>
                  <a:tcPr marL="6175" marR="6175" marT="6175" marB="3704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72274340"/>
                  </a:ext>
                </a:extLst>
              </a:tr>
            </a:tbl>
          </a:graphicData>
        </a:graphic>
      </p:graphicFrame>
      <p:sp>
        <p:nvSpPr>
          <p:cNvPr id="3" name="TextBox 2">
            <a:extLst>
              <a:ext uri="{FF2B5EF4-FFF2-40B4-BE49-F238E27FC236}">
                <a16:creationId xmlns:a16="http://schemas.microsoft.com/office/drawing/2014/main" id="{E4DA2CDD-864A-E6CB-B673-9AC8FB9D1DB9}"/>
              </a:ext>
            </a:extLst>
          </p:cNvPr>
          <p:cNvSpPr txBox="1"/>
          <p:nvPr/>
        </p:nvSpPr>
        <p:spPr>
          <a:xfrm>
            <a:off x="251520" y="1085934"/>
            <a:ext cx="6120680" cy="461665"/>
          </a:xfrm>
          <a:prstGeom prst="rect">
            <a:avLst/>
          </a:prstGeom>
          <a:noFill/>
        </p:spPr>
        <p:txBody>
          <a:bodyPr wrap="square" rtlCol="0">
            <a:spAutoFit/>
          </a:bodyPr>
          <a:lstStyle/>
          <a:p>
            <a:r>
              <a:rPr lang="en-US" sz="2400" b="1" dirty="0"/>
              <a:t>Introduction:</a:t>
            </a:r>
          </a:p>
        </p:txBody>
      </p:sp>
    </p:spTree>
    <p:extLst>
      <p:ext uri="{BB962C8B-B14F-4D97-AF65-F5344CB8AC3E}">
        <p14:creationId xmlns:p14="http://schemas.microsoft.com/office/powerpoint/2010/main" val="38055011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23B330-1A89-20F5-BD19-827D24D4D25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B144A543-EF3B-480B-459D-31E986C9549F}"/>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C4B00A1-1791-8462-1C23-7C793971EC6B}"/>
              </a:ext>
            </a:extLst>
          </p:cNvPr>
          <p:cNvGrpSpPr/>
          <p:nvPr/>
        </p:nvGrpSpPr>
        <p:grpSpPr>
          <a:xfrm>
            <a:off x="611560" y="1844824"/>
            <a:ext cx="8064896" cy="1380891"/>
            <a:chOff x="611560" y="1844824"/>
            <a:chExt cx="8064896" cy="1380891"/>
          </a:xfrm>
        </p:grpSpPr>
        <p:sp>
          <p:nvSpPr>
            <p:cNvPr id="9" name="Rectangle 8">
              <a:extLst>
                <a:ext uri="{FF2B5EF4-FFF2-40B4-BE49-F238E27FC236}">
                  <a16:creationId xmlns:a16="http://schemas.microsoft.com/office/drawing/2014/main" id="{ED74F082-BD7D-04FF-55AB-8FF43F2D712B}"/>
                </a:ext>
              </a:extLst>
            </p:cNvPr>
            <p:cNvSpPr/>
            <p:nvPr/>
          </p:nvSpPr>
          <p:spPr>
            <a:xfrm>
              <a:off x="611560" y="1844824"/>
              <a:ext cx="8064896" cy="1380891"/>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1E2E9D5E-8050-513C-7070-82E323DEA103}"/>
                </a:ext>
              </a:extLst>
            </p:cNvPr>
            <p:cNvSpPr txBox="1"/>
            <p:nvPr/>
          </p:nvSpPr>
          <p:spPr>
            <a:xfrm>
              <a:off x="2644042" y="2455728"/>
              <a:ext cx="6032414" cy="584775"/>
            </a:xfrm>
            <a:prstGeom prst="rect">
              <a:avLst/>
            </a:prstGeom>
            <a:solidFill>
              <a:schemeClr val="bg1">
                <a:lumMod val="95000"/>
              </a:schemeClr>
            </a:solidFill>
          </p:spPr>
          <p:txBody>
            <a:bodyPr wrap="square" lIns="91440" tIns="45720" rIns="91440" bIns="45720" anchor="t">
              <a:spAutoFit/>
            </a:bodyPr>
            <a:lstStyle/>
            <a:p>
              <a:r>
                <a:rPr lang="en-US" sz="1600" b="1" i="0">
                  <a:solidFill>
                    <a:srgbClr val="FF0000"/>
                  </a:solidFill>
                  <a:effectLst/>
                  <a:latin typeface="Open Sans"/>
                  <a:ea typeface="Open Sans"/>
                  <a:cs typeface="Open Sans"/>
                </a:rPr>
                <a:t>4MP</a:t>
              </a:r>
              <a:r>
                <a:rPr lang="en-US" sz="1600" b="1" i="0">
                  <a:solidFill>
                    <a:srgbClr val="535353"/>
                  </a:solidFill>
                  <a:effectLst/>
                  <a:latin typeface="Open Sans"/>
                  <a:ea typeface="Open Sans"/>
                  <a:cs typeface="Open Sans"/>
                </a:rPr>
                <a:t> </a:t>
              </a:r>
              <a:r>
                <a:rPr lang="en-US" sz="1600" b="1" i="0">
                  <a:solidFill>
                    <a:srgbClr val="FF0000"/>
                  </a:solidFill>
                  <a:effectLst/>
                  <a:latin typeface="Open Sans"/>
                  <a:ea typeface="Open Sans"/>
                  <a:cs typeface="Open Sans"/>
                </a:rPr>
                <a:t>Deep Learning AI </a:t>
              </a:r>
              <a:r>
                <a:rPr lang="en-US" sz="1600" b="1" i="0" err="1">
                  <a:solidFill>
                    <a:srgbClr val="FF0000"/>
                  </a:solidFill>
                  <a:effectLst/>
                  <a:latin typeface="Open Sans"/>
                  <a:ea typeface="Open Sans"/>
                  <a:cs typeface="Open Sans"/>
                </a:rPr>
                <a:t>ColorGuard</a:t>
              </a:r>
              <a:r>
                <a:rPr lang="en-US" sz="1600" b="1" i="0">
                  <a:solidFill>
                    <a:srgbClr val="FF0000"/>
                  </a:solidFill>
                  <a:effectLst/>
                  <a:latin typeface="Open Sans"/>
                  <a:ea typeface="Open Sans"/>
                  <a:cs typeface="Open Sans"/>
                </a:rPr>
                <a:t> </a:t>
              </a:r>
              <a:r>
                <a:rPr lang="en-US" sz="1600" b="1" i="0">
                  <a:solidFill>
                    <a:srgbClr val="535353"/>
                  </a:solidFill>
                  <a:effectLst/>
                  <a:latin typeface="Open Sans"/>
                  <a:ea typeface="Open Sans"/>
                  <a:cs typeface="Open Sans"/>
                </a:rPr>
                <a:t>f2.8mm Outdoor Turret with D/N, White LED </a:t>
              </a:r>
              <a:r>
                <a:rPr lang="en-US" sz="1600" b="1">
                  <a:solidFill>
                    <a:srgbClr val="535353"/>
                  </a:solidFill>
                  <a:latin typeface="Open Sans"/>
                  <a:ea typeface="Open Sans"/>
                  <a:cs typeface="Open Sans"/>
                </a:rPr>
                <a:t>40m</a:t>
              </a:r>
              <a:r>
                <a:rPr lang="en-US" sz="1600" b="1" i="0">
                  <a:solidFill>
                    <a:srgbClr val="535353"/>
                  </a:solidFill>
                  <a:effectLst/>
                  <a:latin typeface="Open Sans"/>
                  <a:ea typeface="Open Sans"/>
                  <a:cs typeface="Open Sans"/>
                </a:rPr>
                <a:t>, </a:t>
              </a:r>
              <a:r>
                <a:rPr lang="en-US" sz="1600" b="1" i="0" err="1">
                  <a:solidFill>
                    <a:srgbClr val="FF0000"/>
                  </a:solidFill>
                  <a:effectLst/>
                  <a:latin typeface="Open Sans"/>
                  <a:ea typeface="Open Sans"/>
                  <a:cs typeface="Open Sans"/>
                </a:rPr>
                <a:t>ColorVizion</a:t>
              </a:r>
              <a:r>
                <a:rPr lang="en-US" sz="1600" b="1" i="0">
                  <a:solidFill>
                    <a:srgbClr val="535353"/>
                  </a:solidFill>
                  <a:effectLst/>
                  <a:latin typeface="Open Sans"/>
                  <a:ea typeface="Open Sans"/>
                  <a:cs typeface="Open Sans"/>
                </a:rPr>
                <a:t>, WDR </a:t>
              </a:r>
              <a:r>
                <a:rPr lang="en-US" sz="1600" b="1">
                  <a:solidFill>
                    <a:srgbClr val="535353"/>
                  </a:solidFill>
                  <a:latin typeface="Open Sans"/>
                  <a:ea typeface="Open Sans"/>
                  <a:cs typeface="Open Sans"/>
                </a:rPr>
                <a:t>135dB</a:t>
              </a:r>
              <a:endParaRPr lang="en-US" sz="1600" b="1">
                <a:solidFill>
                  <a:srgbClr val="FF0000"/>
                </a:solidFill>
              </a:endParaRPr>
            </a:p>
          </p:txBody>
        </p:sp>
        <p:sp>
          <p:nvSpPr>
            <p:cNvPr id="11" name="TextBox 10">
              <a:extLst>
                <a:ext uri="{FF2B5EF4-FFF2-40B4-BE49-F238E27FC236}">
                  <a16:creationId xmlns:a16="http://schemas.microsoft.com/office/drawing/2014/main" id="{EC3E4836-B10E-5EB4-1FE5-C40C5608D3FB}"/>
                </a:ext>
              </a:extLst>
            </p:cNvPr>
            <p:cNvSpPr txBox="1"/>
            <p:nvPr/>
          </p:nvSpPr>
          <p:spPr>
            <a:xfrm>
              <a:off x="2644042" y="1884950"/>
              <a:ext cx="1368152" cy="584775"/>
            </a:xfrm>
            <a:prstGeom prst="rect">
              <a:avLst/>
            </a:prstGeom>
            <a:noFill/>
          </p:spPr>
          <p:txBody>
            <a:bodyPr wrap="square" rtlCol="0">
              <a:spAutoFit/>
            </a:bodyPr>
            <a:lstStyle/>
            <a:p>
              <a:r>
                <a:rPr lang="en-US" sz="3200" b="1">
                  <a:solidFill>
                    <a:srgbClr val="00B050"/>
                  </a:solidFill>
                </a:rPr>
                <a:t>Z54</a:t>
              </a:r>
            </a:p>
          </p:txBody>
        </p:sp>
      </p:grpSp>
      <p:grpSp>
        <p:nvGrpSpPr>
          <p:cNvPr id="6" name="Group 5">
            <a:extLst>
              <a:ext uri="{FF2B5EF4-FFF2-40B4-BE49-F238E27FC236}">
                <a16:creationId xmlns:a16="http://schemas.microsoft.com/office/drawing/2014/main" id="{132F86C3-EA87-18B7-3FB5-3E4A7E7B7FA9}"/>
              </a:ext>
            </a:extLst>
          </p:cNvPr>
          <p:cNvGrpSpPr/>
          <p:nvPr/>
        </p:nvGrpSpPr>
        <p:grpSpPr>
          <a:xfrm>
            <a:off x="611560" y="3415674"/>
            <a:ext cx="8064896" cy="1380891"/>
            <a:chOff x="611560" y="1844824"/>
            <a:chExt cx="8064896" cy="1380891"/>
          </a:xfrm>
        </p:grpSpPr>
        <p:sp>
          <p:nvSpPr>
            <p:cNvPr id="7" name="Rectangle 6">
              <a:extLst>
                <a:ext uri="{FF2B5EF4-FFF2-40B4-BE49-F238E27FC236}">
                  <a16:creationId xmlns:a16="http://schemas.microsoft.com/office/drawing/2014/main" id="{DB970690-3D1A-918D-FC97-39E59F4E04B5}"/>
                </a:ext>
              </a:extLst>
            </p:cNvPr>
            <p:cNvSpPr/>
            <p:nvPr/>
          </p:nvSpPr>
          <p:spPr>
            <a:xfrm>
              <a:off x="611560" y="1844824"/>
              <a:ext cx="8064896" cy="1380891"/>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337A1FF-3CAE-F588-A779-8E6DEABBEB1E}"/>
                </a:ext>
              </a:extLst>
            </p:cNvPr>
            <p:cNvSpPr txBox="1"/>
            <p:nvPr/>
          </p:nvSpPr>
          <p:spPr>
            <a:xfrm>
              <a:off x="2644042" y="2455728"/>
              <a:ext cx="6032414" cy="584775"/>
            </a:xfrm>
            <a:prstGeom prst="rect">
              <a:avLst/>
            </a:prstGeom>
            <a:solidFill>
              <a:schemeClr val="bg1">
                <a:lumMod val="95000"/>
              </a:schemeClr>
            </a:solidFill>
          </p:spPr>
          <p:txBody>
            <a:bodyPr wrap="square" lIns="91440" tIns="45720" rIns="91440" bIns="45720" anchor="t">
              <a:spAutoFit/>
            </a:bodyPr>
            <a:lstStyle/>
            <a:p>
              <a:pPr>
                <a:spcBef>
                  <a:spcPts val="1650"/>
                </a:spcBef>
                <a:spcAft>
                  <a:spcPts val="900"/>
                </a:spcAft>
                <a:buNone/>
              </a:pPr>
              <a:r>
                <a:rPr lang="en-US" sz="1600" b="1" i="0">
                  <a:solidFill>
                    <a:srgbClr val="FF0000"/>
                  </a:solidFill>
                  <a:effectLst/>
                  <a:latin typeface="Open Sans"/>
                  <a:ea typeface="Open Sans"/>
                  <a:cs typeface="Open Sans"/>
                </a:rPr>
                <a:t>4MP Deep Learning AI </a:t>
              </a:r>
              <a:r>
                <a:rPr lang="en-US" sz="1600" b="1" i="0" err="1">
                  <a:solidFill>
                    <a:srgbClr val="FF0000"/>
                  </a:solidFill>
                  <a:effectLst/>
                  <a:latin typeface="Open Sans"/>
                  <a:ea typeface="Open Sans"/>
                  <a:cs typeface="Open Sans"/>
                </a:rPr>
                <a:t>ColorGuard</a:t>
              </a:r>
              <a:r>
                <a:rPr lang="en-US" sz="1600" b="1" i="0">
                  <a:solidFill>
                    <a:srgbClr val="FF0000"/>
                  </a:solidFill>
                  <a:effectLst/>
                  <a:latin typeface="Open Sans"/>
                  <a:ea typeface="Open Sans"/>
                  <a:cs typeface="Open Sans"/>
                </a:rPr>
                <a:t> </a:t>
              </a:r>
              <a:r>
                <a:rPr lang="en-US" sz="1600" b="1" i="0">
                  <a:solidFill>
                    <a:srgbClr val="535353"/>
                  </a:solidFill>
                  <a:effectLst/>
                  <a:latin typeface="Open Sans"/>
                  <a:ea typeface="Open Sans"/>
                  <a:cs typeface="Open Sans"/>
                </a:rPr>
                <a:t>f2.8mm Mini Bullet with D/N, White LED </a:t>
              </a:r>
              <a:r>
                <a:rPr lang="en-US" sz="1600" b="1">
                  <a:solidFill>
                    <a:srgbClr val="535353"/>
                  </a:solidFill>
                  <a:latin typeface="Open Sans"/>
                  <a:ea typeface="Open Sans"/>
                  <a:cs typeface="Open Sans"/>
                </a:rPr>
                <a:t>40m</a:t>
              </a:r>
              <a:r>
                <a:rPr lang="en-US" sz="1600" b="1" i="0">
                  <a:solidFill>
                    <a:srgbClr val="535353"/>
                  </a:solidFill>
                  <a:effectLst/>
                  <a:latin typeface="Open Sans"/>
                  <a:ea typeface="Open Sans"/>
                  <a:cs typeface="Open Sans"/>
                </a:rPr>
                <a:t>, </a:t>
              </a:r>
              <a:r>
                <a:rPr lang="en-US" sz="1600" b="1" i="0" err="1">
                  <a:solidFill>
                    <a:srgbClr val="FF0000"/>
                  </a:solidFill>
                  <a:effectLst/>
                  <a:latin typeface="Open Sans"/>
                  <a:ea typeface="Open Sans"/>
                  <a:cs typeface="Open Sans"/>
                </a:rPr>
                <a:t>ColorVizion</a:t>
              </a:r>
              <a:r>
                <a:rPr lang="en-US" sz="1600" b="1" i="0">
                  <a:solidFill>
                    <a:srgbClr val="535353"/>
                  </a:solidFill>
                  <a:effectLst/>
                  <a:latin typeface="Open Sans"/>
                  <a:ea typeface="Open Sans"/>
                  <a:cs typeface="Open Sans"/>
                </a:rPr>
                <a:t>, WDR </a:t>
              </a:r>
              <a:r>
                <a:rPr lang="en-US" sz="1600" b="1">
                  <a:solidFill>
                    <a:srgbClr val="535353"/>
                  </a:solidFill>
                  <a:latin typeface="Open Sans"/>
                  <a:ea typeface="Open Sans"/>
                  <a:cs typeface="Open Sans"/>
                </a:rPr>
                <a:t>135dB</a:t>
              </a:r>
              <a:endParaRPr lang="en-US" sz="1600" b="1">
                <a:solidFill>
                  <a:srgbClr val="FF0000"/>
                </a:solidFill>
              </a:endParaRPr>
            </a:p>
          </p:txBody>
        </p:sp>
        <p:sp>
          <p:nvSpPr>
            <p:cNvPr id="16" name="TextBox 15">
              <a:extLst>
                <a:ext uri="{FF2B5EF4-FFF2-40B4-BE49-F238E27FC236}">
                  <a16:creationId xmlns:a16="http://schemas.microsoft.com/office/drawing/2014/main" id="{BA97570C-61B5-7F98-339E-C1D7227069FD}"/>
                </a:ext>
              </a:extLst>
            </p:cNvPr>
            <p:cNvSpPr txBox="1"/>
            <p:nvPr/>
          </p:nvSpPr>
          <p:spPr>
            <a:xfrm>
              <a:off x="2644042" y="1884950"/>
              <a:ext cx="1368152" cy="584775"/>
            </a:xfrm>
            <a:prstGeom prst="rect">
              <a:avLst/>
            </a:prstGeom>
            <a:noFill/>
          </p:spPr>
          <p:txBody>
            <a:bodyPr wrap="square" rtlCol="0">
              <a:spAutoFit/>
            </a:bodyPr>
            <a:lstStyle/>
            <a:p>
              <a:r>
                <a:rPr lang="en-US" sz="3200" b="1">
                  <a:solidFill>
                    <a:srgbClr val="00B050"/>
                  </a:solidFill>
                </a:rPr>
                <a:t>Z324</a:t>
              </a:r>
            </a:p>
          </p:txBody>
        </p:sp>
      </p:grpSp>
      <p:grpSp>
        <p:nvGrpSpPr>
          <p:cNvPr id="18" name="Group 17">
            <a:extLst>
              <a:ext uri="{FF2B5EF4-FFF2-40B4-BE49-F238E27FC236}">
                <a16:creationId xmlns:a16="http://schemas.microsoft.com/office/drawing/2014/main" id="{87EF7597-87EA-7852-C854-70B1D40A0FD9}"/>
              </a:ext>
            </a:extLst>
          </p:cNvPr>
          <p:cNvGrpSpPr/>
          <p:nvPr/>
        </p:nvGrpSpPr>
        <p:grpSpPr>
          <a:xfrm>
            <a:off x="592024" y="4966410"/>
            <a:ext cx="8064896" cy="1380891"/>
            <a:chOff x="611560" y="1844824"/>
            <a:chExt cx="8064896" cy="1380891"/>
          </a:xfrm>
        </p:grpSpPr>
        <p:sp>
          <p:nvSpPr>
            <p:cNvPr id="19" name="Rectangle 18">
              <a:extLst>
                <a:ext uri="{FF2B5EF4-FFF2-40B4-BE49-F238E27FC236}">
                  <a16:creationId xmlns:a16="http://schemas.microsoft.com/office/drawing/2014/main" id="{1EE5131E-A7E7-A21F-A3DB-3340F60FF895}"/>
                </a:ext>
              </a:extLst>
            </p:cNvPr>
            <p:cNvSpPr/>
            <p:nvPr/>
          </p:nvSpPr>
          <p:spPr>
            <a:xfrm>
              <a:off x="611560" y="1844824"/>
              <a:ext cx="8064896" cy="1380891"/>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0C06F971-8649-656F-C711-4D15FEF6DB52}"/>
                </a:ext>
              </a:extLst>
            </p:cNvPr>
            <p:cNvSpPr txBox="1"/>
            <p:nvPr/>
          </p:nvSpPr>
          <p:spPr>
            <a:xfrm>
              <a:off x="2644042" y="2455728"/>
              <a:ext cx="6032414" cy="584775"/>
            </a:xfrm>
            <a:prstGeom prst="rect">
              <a:avLst/>
            </a:prstGeom>
            <a:solidFill>
              <a:schemeClr val="bg1">
                <a:lumMod val="95000"/>
              </a:schemeClr>
            </a:solidFill>
          </p:spPr>
          <p:txBody>
            <a:bodyPr wrap="square" lIns="91440" tIns="45720" rIns="91440" bIns="45720" anchor="t">
              <a:spAutoFit/>
            </a:bodyPr>
            <a:lstStyle/>
            <a:p>
              <a:r>
                <a:rPr lang="en-US" sz="1600" b="1" i="0">
                  <a:solidFill>
                    <a:srgbClr val="FF0000"/>
                  </a:solidFill>
                  <a:effectLst/>
                  <a:latin typeface="Open Sans"/>
                  <a:ea typeface="Open Sans"/>
                  <a:cs typeface="Open Sans"/>
                </a:rPr>
                <a:t>4MP Deep Learning AI </a:t>
              </a:r>
              <a:r>
                <a:rPr lang="en-US" sz="1600" b="1" i="0" err="1">
                  <a:solidFill>
                    <a:srgbClr val="FF0000"/>
                  </a:solidFill>
                  <a:effectLst/>
                  <a:latin typeface="Open Sans"/>
                  <a:ea typeface="Open Sans"/>
                  <a:cs typeface="Open Sans"/>
                </a:rPr>
                <a:t>ColorGuard</a:t>
              </a:r>
              <a:r>
                <a:rPr lang="en-US" sz="1600" b="1" i="0">
                  <a:solidFill>
                    <a:srgbClr val="FF0000"/>
                  </a:solidFill>
                  <a:effectLst/>
                  <a:latin typeface="Open Sans"/>
                  <a:ea typeface="Open Sans"/>
                  <a:cs typeface="Open Sans"/>
                </a:rPr>
                <a:t> </a:t>
              </a:r>
              <a:r>
                <a:rPr lang="en-US" sz="1600" b="1" i="0">
                  <a:solidFill>
                    <a:srgbClr val="535353"/>
                  </a:solidFill>
                  <a:effectLst/>
                  <a:latin typeface="Open Sans"/>
                  <a:ea typeface="Open Sans"/>
                  <a:cs typeface="Open Sans"/>
                </a:rPr>
                <a:t>f2.8mm Outdoor Dome with D/N, White LED </a:t>
              </a:r>
              <a:r>
                <a:rPr lang="en-US" sz="1600" b="1">
                  <a:solidFill>
                    <a:srgbClr val="535353"/>
                  </a:solidFill>
                  <a:latin typeface="Open Sans"/>
                  <a:ea typeface="Open Sans"/>
                  <a:cs typeface="Open Sans"/>
                </a:rPr>
                <a:t>40m</a:t>
              </a:r>
              <a:r>
                <a:rPr lang="en-US" sz="1600" b="1" i="0">
                  <a:solidFill>
                    <a:srgbClr val="535353"/>
                  </a:solidFill>
                  <a:effectLst/>
                  <a:latin typeface="Open Sans"/>
                  <a:ea typeface="Open Sans"/>
                  <a:cs typeface="Open Sans"/>
                </a:rPr>
                <a:t>, </a:t>
              </a:r>
              <a:r>
                <a:rPr lang="en-US" sz="1600" b="1" i="0" err="1">
                  <a:solidFill>
                    <a:srgbClr val="FF0000"/>
                  </a:solidFill>
                  <a:effectLst/>
                  <a:latin typeface="Open Sans"/>
                  <a:ea typeface="Open Sans"/>
                  <a:cs typeface="Open Sans"/>
                </a:rPr>
                <a:t>ColorVizion</a:t>
              </a:r>
              <a:r>
                <a:rPr lang="en-US" sz="1600" b="1" i="0">
                  <a:solidFill>
                    <a:srgbClr val="535353"/>
                  </a:solidFill>
                  <a:effectLst/>
                  <a:latin typeface="Open Sans"/>
                  <a:ea typeface="Open Sans"/>
                  <a:cs typeface="Open Sans"/>
                </a:rPr>
                <a:t>, WDR </a:t>
              </a:r>
              <a:r>
                <a:rPr lang="en-US" sz="1600" b="1">
                  <a:solidFill>
                    <a:srgbClr val="535353"/>
                  </a:solidFill>
                  <a:latin typeface="Open Sans"/>
                  <a:ea typeface="Open Sans"/>
                  <a:cs typeface="Open Sans"/>
                </a:rPr>
                <a:t>135dB</a:t>
              </a:r>
              <a:endParaRPr lang="en-US" sz="1600" b="1" i="0">
                <a:effectLst/>
                <a:latin typeface="Open Sans" panose="020B0606030504020204" pitchFamily="34" charset="0"/>
              </a:endParaRPr>
            </a:p>
          </p:txBody>
        </p:sp>
        <p:sp>
          <p:nvSpPr>
            <p:cNvPr id="21" name="TextBox 20">
              <a:extLst>
                <a:ext uri="{FF2B5EF4-FFF2-40B4-BE49-F238E27FC236}">
                  <a16:creationId xmlns:a16="http://schemas.microsoft.com/office/drawing/2014/main" id="{886517A4-934A-D657-3391-D198CC26197D}"/>
                </a:ext>
              </a:extLst>
            </p:cNvPr>
            <p:cNvSpPr txBox="1"/>
            <p:nvPr/>
          </p:nvSpPr>
          <p:spPr>
            <a:xfrm>
              <a:off x="2644042" y="1884950"/>
              <a:ext cx="1368152" cy="584775"/>
            </a:xfrm>
            <a:prstGeom prst="rect">
              <a:avLst/>
            </a:prstGeom>
            <a:noFill/>
          </p:spPr>
          <p:txBody>
            <a:bodyPr wrap="square" rtlCol="0">
              <a:spAutoFit/>
            </a:bodyPr>
            <a:lstStyle/>
            <a:p>
              <a:r>
                <a:rPr lang="en-US" sz="3200" b="1">
                  <a:solidFill>
                    <a:srgbClr val="00B050"/>
                  </a:solidFill>
                </a:rPr>
                <a:t>Z724</a:t>
              </a:r>
            </a:p>
          </p:txBody>
        </p:sp>
      </p:grpSp>
      <p:pic>
        <p:nvPicPr>
          <p:cNvPr id="1026" name="Picture 2">
            <a:extLst>
              <a:ext uri="{FF2B5EF4-FFF2-40B4-BE49-F238E27FC236}">
                <a16:creationId xmlns:a16="http://schemas.microsoft.com/office/drawing/2014/main" id="{D3002484-F25A-B16C-BECC-0205A413C6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0929" y="1862944"/>
            <a:ext cx="1368152" cy="136815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C47157DB-3122-83B4-BEA9-A838DC2F5A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982" y="3448040"/>
            <a:ext cx="1296045" cy="129604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3F821885-9419-E7D7-EF5D-CF8CC62C2A0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3036" y="4966410"/>
            <a:ext cx="1296045" cy="129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104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50696A-FF8E-E330-F6DE-99BC2789DAAC}"/>
              </a:ext>
            </a:extLst>
          </p:cNvPr>
          <p:cNvPicPr>
            <a:picLocks noChangeAspect="1"/>
          </p:cNvPicPr>
          <p:nvPr/>
        </p:nvPicPr>
        <p:blipFill>
          <a:blip r:embed="rId3"/>
          <a:stretch>
            <a:fillRect/>
          </a:stretch>
        </p:blipFill>
        <p:spPr>
          <a:xfrm>
            <a:off x="2948077" y="1703527"/>
            <a:ext cx="6016411" cy="4442103"/>
          </a:xfrm>
          <a:prstGeom prst="rect">
            <a:avLst/>
          </a:prstGeom>
        </p:spPr>
      </p:pic>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6" name="Rectangle 5">
            <a:extLst>
              <a:ext uri="{FF2B5EF4-FFF2-40B4-BE49-F238E27FC236}">
                <a16:creationId xmlns:a16="http://schemas.microsoft.com/office/drawing/2014/main" id="{0B7A183C-0B1E-F810-94AF-3C1AC4D7B99E}"/>
              </a:ext>
            </a:extLst>
          </p:cNvPr>
          <p:cNvSpPr/>
          <p:nvPr/>
        </p:nvSpPr>
        <p:spPr>
          <a:xfrm>
            <a:off x="8151275" y="4191610"/>
            <a:ext cx="570360" cy="21518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3E5C299-2341-F5CA-05B8-0CE82A874CE4}"/>
              </a:ext>
            </a:extLst>
          </p:cNvPr>
          <p:cNvSpPr txBox="1"/>
          <p:nvPr/>
        </p:nvSpPr>
        <p:spPr>
          <a:xfrm>
            <a:off x="202407" y="1988840"/>
            <a:ext cx="2592288" cy="1477328"/>
          </a:xfrm>
          <a:prstGeom prst="rect">
            <a:avLst/>
          </a:prstGeom>
          <a:noFill/>
        </p:spPr>
        <p:txBody>
          <a:bodyPr wrap="square" rtlCol="0">
            <a:spAutoFit/>
          </a:bodyPr>
          <a:lstStyle/>
          <a:p>
            <a:r>
              <a:rPr lang="en-US" b="1" dirty="0"/>
              <a:t>Z54</a:t>
            </a:r>
            <a:r>
              <a:rPr lang="en-US" dirty="0"/>
              <a:t> (and previously announced Z722) can be considered as the migration of Z79 eventually.</a:t>
            </a:r>
          </a:p>
        </p:txBody>
      </p:sp>
      <p:sp>
        <p:nvSpPr>
          <p:cNvPr id="7" name="Rectangle 6">
            <a:extLst>
              <a:ext uri="{FF2B5EF4-FFF2-40B4-BE49-F238E27FC236}">
                <a16:creationId xmlns:a16="http://schemas.microsoft.com/office/drawing/2014/main" id="{E0B28A0B-29C5-BA15-96B6-925C5B676CA7}"/>
              </a:ext>
            </a:extLst>
          </p:cNvPr>
          <p:cNvSpPr/>
          <p:nvPr/>
        </p:nvSpPr>
        <p:spPr>
          <a:xfrm>
            <a:off x="5385922" y="4607122"/>
            <a:ext cx="482222" cy="21518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053D76C-AA9B-6A8A-58E1-37B02BF91C20}"/>
              </a:ext>
            </a:extLst>
          </p:cNvPr>
          <p:cNvSpPr/>
          <p:nvPr/>
        </p:nvSpPr>
        <p:spPr>
          <a:xfrm>
            <a:off x="8172400" y="4653136"/>
            <a:ext cx="570360" cy="215188"/>
          </a:xfrm>
          <a:prstGeom prst="rect">
            <a:avLst/>
          </a:prstGeom>
          <a:noFill/>
          <a:ln w="5715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1B24ECD-09A3-89A1-1204-7CB90D419723}"/>
              </a:ext>
            </a:extLst>
          </p:cNvPr>
          <p:cNvSpPr/>
          <p:nvPr/>
        </p:nvSpPr>
        <p:spPr>
          <a:xfrm>
            <a:off x="7426200" y="4330439"/>
            <a:ext cx="482222" cy="21518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D5DC642-791D-62B2-2ACA-A7F4F8DB9DAB}"/>
              </a:ext>
            </a:extLst>
          </p:cNvPr>
          <p:cNvSpPr/>
          <p:nvPr/>
        </p:nvSpPr>
        <p:spPr>
          <a:xfrm>
            <a:off x="5365682" y="4084016"/>
            <a:ext cx="570360" cy="215188"/>
          </a:xfrm>
          <a:prstGeom prst="rect">
            <a:avLst/>
          </a:prstGeom>
          <a:noFill/>
          <a:ln w="5715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15C36CD-9646-CAC3-182D-AF626936F95C}"/>
              </a:ext>
            </a:extLst>
          </p:cNvPr>
          <p:cNvSpPr txBox="1"/>
          <p:nvPr/>
        </p:nvSpPr>
        <p:spPr>
          <a:xfrm>
            <a:off x="192035" y="3591775"/>
            <a:ext cx="2592288" cy="1477328"/>
          </a:xfrm>
          <a:prstGeom prst="rect">
            <a:avLst/>
          </a:prstGeom>
          <a:noFill/>
        </p:spPr>
        <p:txBody>
          <a:bodyPr wrap="square" rtlCol="0">
            <a:spAutoFit/>
          </a:bodyPr>
          <a:lstStyle/>
          <a:p>
            <a:r>
              <a:rPr lang="en-US" b="1" dirty="0"/>
              <a:t>Z324</a:t>
            </a:r>
            <a:r>
              <a:rPr lang="en-US" dirty="0"/>
              <a:t> (and previously announced Z322) can be considered as the migration of Z317 eventually.</a:t>
            </a:r>
          </a:p>
        </p:txBody>
      </p:sp>
      <p:sp>
        <p:nvSpPr>
          <p:cNvPr id="14" name="Rectangle 13">
            <a:extLst>
              <a:ext uri="{FF2B5EF4-FFF2-40B4-BE49-F238E27FC236}">
                <a16:creationId xmlns:a16="http://schemas.microsoft.com/office/drawing/2014/main" id="{C45E1CFA-A0C7-C9C4-77A3-629EBD002026}"/>
              </a:ext>
            </a:extLst>
          </p:cNvPr>
          <p:cNvSpPr/>
          <p:nvPr/>
        </p:nvSpPr>
        <p:spPr>
          <a:xfrm>
            <a:off x="5220072" y="4084016"/>
            <a:ext cx="936104" cy="929160"/>
          </a:xfrm>
          <a:prstGeom prst="rect">
            <a:avLst/>
          </a:prstGeom>
          <a:noFill/>
          <a:ln>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C35282F-A68B-F4A5-95E4-CC4944210E57}"/>
              </a:ext>
            </a:extLst>
          </p:cNvPr>
          <p:cNvSpPr/>
          <p:nvPr/>
        </p:nvSpPr>
        <p:spPr>
          <a:xfrm>
            <a:off x="6675110" y="4081047"/>
            <a:ext cx="1353273" cy="929160"/>
          </a:xfrm>
          <a:prstGeom prst="rect">
            <a:avLst/>
          </a:prstGeom>
          <a:noFill/>
          <a:ln>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F4F1116-D7C1-635B-768A-45E5F4750D17}"/>
              </a:ext>
            </a:extLst>
          </p:cNvPr>
          <p:cNvSpPr/>
          <p:nvPr/>
        </p:nvSpPr>
        <p:spPr>
          <a:xfrm>
            <a:off x="8130149" y="4081047"/>
            <a:ext cx="834339" cy="929160"/>
          </a:xfrm>
          <a:prstGeom prst="rect">
            <a:avLst/>
          </a:prstGeom>
          <a:noFill/>
          <a:ln>
            <a:solidFill>
              <a:srgbClr val="0000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9F9D3DB8-1D41-C105-D929-804F4DA9EBA9}"/>
              </a:ext>
            </a:extLst>
          </p:cNvPr>
          <p:cNvSpPr txBox="1"/>
          <p:nvPr/>
        </p:nvSpPr>
        <p:spPr>
          <a:xfrm>
            <a:off x="202407" y="5301208"/>
            <a:ext cx="2592288" cy="923330"/>
          </a:xfrm>
          <a:prstGeom prst="rect">
            <a:avLst/>
          </a:prstGeom>
          <a:noFill/>
        </p:spPr>
        <p:txBody>
          <a:bodyPr wrap="square" rtlCol="0">
            <a:spAutoFit/>
          </a:bodyPr>
          <a:lstStyle/>
          <a:p>
            <a:r>
              <a:rPr lang="en-US" b="1" dirty="0"/>
              <a:t>Z724</a:t>
            </a:r>
            <a:r>
              <a:rPr lang="en-US" dirty="0"/>
              <a:t> adds the </a:t>
            </a:r>
            <a:r>
              <a:rPr lang="en-US" dirty="0" err="1"/>
              <a:t>ColorVizion</a:t>
            </a:r>
            <a:r>
              <a:rPr lang="en-US" dirty="0"/>
              <a:t> value to the 4MP cluster of domes.</a:t>
            </a:r>
          </a:p>
        </p:txBody>
      </p:sp>
    </p:spTree>
    <p:extLst>
      <p:ext uri="{BB962C8B-B14F-4D97-AF65-F5344CB8AC3E}">
        <p14:creationId xmlns:p14="http://schemas.microsoft.com/office/powerpoint/2010/main" val="4241682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DF77E-0085-9A0E-49BD-9F67ABB0976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C3C56D9-E677-1C2F-895E-C60790D656C3}"/>
              </a:ext>
            </a:extLst>
          </p:cNvPr>
          <p:cNvSpPr txBox="1"/>
          <p:nvPr/>
        </p:nvSpPr>
        <p:spPr>
          <a:xfrm>
            <a:off x="179512" y="908720"/>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F1AC43A9-F812-48EA-0DD9-35CBAB9E0FFB}"/>
              </a:ext>
            </a:extLst>
          </p:cNvPr>
          <p:cNvGraphicFramePr>
            <a:graphicFrameLocks noGrp="1"/>
          </p:cNvGraphicFramePr>
          <p:nvPr>
            <p:extLst>
              <p:ext uri="{D42A27DB-BD31-4B8C-83A1-F6EECF244321}">
                <p14:modId xmlns:p14="http://schemas.microsoft.com/office/powerpoint/2010/main" val="3802334600"/>
              </p:ext>
            </p:extLst>
          </p:nvPr>
        </p:nvGraphicFramePr>
        <p:xfrm>
          <a:off x="539552" y="1340768"/>
          <a:ext cx="7920880" cy="5448455"/>
        </p:xfrm>
        <a:graphic>
          <a:graphicData uri="http://schemas.openxmlformats.org/drawingml/2006/table">
            <a:tbl>
              <a:tblPr firstRow="1" bandRow="1">
                <a:tableStyleId>{5940675A-B579-460E-94D1-54222C63F5DA}</a:tableStyleId>
              </a:tblPr>
              <a:tblGrid>
                <a:gridCol w="1980220">
                  <a:extLst>
                    <a:ext uri="{9D8B030D-6E8A-4147-A177-3AD203B41FA5}">
                      <a16:colId xmlns:a16="http://schemas.microsoft.com/office/drawing/2014/main" val="1674525478"/>
                    </a:ext>
                  </a:extLst>
                </a:gridCol>
                <a:gridCol w="1980220">
                  <a:extLst>
                    <a:ext uri="{9D8B030D-6E8A-4147-A177-3AD203B41FA5}">
                      <a16:colId xmlns:a16="http://schemas.microsoft.com/office/drawing/2014/main" val="4292778239"/>
                    </a:ext>
                  </a:extLst>
                </a:gridCol>
                <a:gridCol w="1980220">
                  <a:extLst>
                    <a:ext uri="{9D8B030D-6E8A-4147-A177-3AD203B41FA5}">
                      <a16:colId xmlns:a16="http://schemas.microsoft.com/office/drawing/2014/main" val="1898860449"/>
                    </a:ext>
                  </a:extLst>
                </a:gridCol>
                <a:gridCol w="1980220">
                  <a:extLst>
                    <a:ext uri="{9D8B030D-6E8A-4147-A177-3AD203B41FA5}">
                      <a16:colId xmlns:a16="http://schemas.microsoft.com/office/drawing/2014/main" val="3901705552"/>
                    </a:ext>
                  </a:extLst>
                </a:gridCol>
              </a:tblGrid>
              <a:tr h="337156">
                <a:tc>
                  <a:txBody>
                    <a:bodyPr/>
                    <a:lstStyle/>
                    <a:p>
                      <a:r>
                        <a:rPr lang="en-US" dirty="0"/>
                        <a:t>Model</a:t>
                      </a:r>
                    </a:p>
                  </a:txBody>
                  <a:tcPr>
                    <a:solidFill>
                      <a:schemeClr val="bg1">
                        <a:lumMod val="95000"/>
                      </a:schemeClr>
                    </a:solidFill>
                  </a:tcPr>
                </a:tc>
                <a:tc>
                  <a:txBody>
                    <a:bodyPr/>
                    <a:lstStyle/>
                    <a:p>
                      <a:r>
                        <a:rPr lang="en-US" dirty="0"/>
                        <a:t>Z79</a:t>
                      </a:r>
                      <a:endParaRPr lang="en-US" dirty="0">
                        <a:solidFill>
                          <a:schemeClr val="tx1">
                            <a:lumMod val="50000"/>
                            <a:lumOff val="50000"/>
                          </a:schemeClr>
                        </a:solidFill>
                      </a:endParaRPr>
                    </a:p>
                  </a:txBody>
                  <a:tcPr>
                    <a:solidFill>
                      <a:schemeClr val="bg1">
                        <a:lumMod val="95000"/>
                      </a:schemeClr>
                    </a:solidFill>
                  </a:tcPr>
                </a:tc>
                <a:tc>
                  <a:txBody>
                    <a:bodyPr/>
                    <a:lstStyle/>
                    <a:p>
                      <a:r>
                        <a:rPr lang="en-US" dirty="0"/>
                        <a:t>Z722</a:t>
                      </a:r>
                      <a:endParaRPr lang="en-US" dirty="0">
                        <a:solidFill>
                          <a:schemeClr val="tx1">
                            <a:lumMod val="50000"/>
                            <a:lumOff val="50000"/>
                          </a:schemeClr>
                        </a:solidFill>
                      </a:endParaRPr>
                    </a:p>
                  </a:txBody>
                  <a:tcPr>
                    <a:solidFill>
                      <a:schemeClr val="accent3">
                        <a:lumMod val="20000"/>
                        <a:lumOff val="80000"/>
                      </a:schemeClr>
                    </a:solidFill>
                  </a:tcPr>
                </a:tc>
                <a:tc>
                  <a:txBody>
                    <a:bodyPr/>
                    <a:lstStyle/>
                    <a:p>
                      <a:r>
                        <a:rPr lang="en-US" dirty="0">
                          <a:solidFill>
                            <a:schemeClr val="tx1"/>
                          </a:solidFill>
                        </a:rPr>
                        <a:t>Z54 (new)</a:t>
                      </a:r>
                    </a:p>
                  </a:txBody>
                  <a:tcPr>
                    <a:solidFill>
                      <a:schemeClr val="accent3">
                        <a:lumMod val="20000"/>
                        <a:lumOff val="80000"/>
                      </a:schemeClr>
                    </a:solidFill>
                  </a:tcPr>
                </a:tc>
                <a:extLst>
                  <a:ext uri="{0D108BD9-81ED-4DB2-BD59-A6C34878D82A}">
                    <a16:rowId xmlns:a16="http://schemas.microsoft.com/office/drawing/2014/main" val="2842435519"/>
                  </a:ext>
                </a:extLst>
              </a:tr>
              <a:tr h="693575">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37156">
                <a:tc>
                  <a:txBody>
                    <a:bodyPr/>
                    <a:lstStyle/>
                    <a:p>
                      <a:r>
                        <a:rPr lang="en-US"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Turret</a:t>
                      </a:r>
                    </a:p>
                  </a:txBody>
                  <a:tcPr/>
                </a:tc>
                <a:extLst>
                  <a:ext uri="{0D108BD9-81ED-4DB2-BD59-A6C34878D82A}">
                    <a16:rowId xmlns:a16="http://schemas.microsoft.com/office/drawing/2014/main" val="411042822"/>
                  </a:ext>
                </a:extLst>
              </a:tr>
              <a:tr h="337156">
                <a:tc>
                  <a:txBody>
                    <a:bodyPr/>
                    <a:lstStyle/>
                    <a:p>
                      <a:r>
                        <a:rPr lang="en-US" dirty="0"/>
                        <a:t>Resolution</a:t>
                      </a:r>
                    </a:p>
                  </a:txBody>
                  <a:tcPr/>
                </a:tc>
                <a:tc>
                  <a:txBody>
                    <a:bodyPr/>
                    <a:lstStyle/>
                    <a:p>
                      <a:r>
                        <a:rPr lang="en-US" dirty="0"/>
                        <a:t>4MP</a:t>
                      </a:r>
                    </a:p>
                  </a:txBody>
                  <a:tcPr/>
                </a:tc>
                <a:tc>
                  <a:txBody>
                    <a:bodyPr/>
                    <a:lstStyle/>
                    <a:p>
                      <a:r>
                        <a:rPr lang="en-US" dirty="0"/>
                        <a:t>4MP</a:t>
                      </a:r>
                    </a:p>
                  </a:txBody>
                  <a:tcPr/>
                </a:tc>
                <a:tc>
                  <a:txBody>
                    <a:bodyPr/>
                    <a:lstStyle/>
                    <a:p>
                      <a:r>
                        <a:rPr lang="en-US" dirty="0"/>
                        <a:t>4MP</a:t>
                      </a:r>
                    </a:p>
                  </a:txBody>
                  <a:tcPr/>
                </a:tc>
                <a:extLst>
                  <a:ext uri="{0D108BD9-81ED-4DB2-BD59-A6C34878D82A}">
                    <a16:rowId xmlns:a16="http://schemas.microsoft.com/office/drawing/2014/main" val="1174545042"/>
                  </a:ext>
                </a:extLst>
              </a:tr>
              <a:tr h="337156">
                <a:tc>
                  <a:txBody>
                    <a:bodyPr/>
                    <a:lstStyle/>
                    <a:p>
                      <a:r>
                        <a:rPr lang="en-US" dirty="0" err="1"/>
                        <a:t>ColorVizion</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rgbClr val="00B050"/>
                          </a:solidFill>
                          <a:latin typeface="+mn-lt"/>
                          <a:ea typeface="+mn-ea"/>
                          <a:cs typeface="+mn-cs"/>
                        </a:rPr>
                        <a:t>Yes</a:t>
                      </a:r>
                    </a:p>
                  </a:txBody>
                  <a:tcPr>
                    <a:noFill/>
                  </a:tcPr>
                </a:tc>
                <a:extLst>
                  <a:ext uri="{0D108BD9-81ED-4DB2-BD59-A6C34878D82A}">
                    <a16:rowId xmlns:a16="http://schemas.microsoft.com/office/drawing/2014/main" val="2863899393"/>
                  </a:ext>
                </a:extLst>
              </a:tr>
              <a:tr h="337156">
                <a:tc>
                  <a:txBody>
                    <a:bodyPr/>
                    <a:lstStyle/>
                    <a:p>
                      <a:r>
                        <a:rPr lang="en-US" altLang="zh-TW" dirty="0"/>
                        <a:t>Sensor Size</a:t>
                      </a:r>
                      <a:endParaRPr lang="en-US" dirty="0"/>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rPr>
                        <a:t>1/3</a:t>
                      </a:r>
                      <a:r>
                        <a:rPr lang="en-US" sz="1800" b="0" i="0" u="none" strike="noStrike" kern="1200" noProof="0">
                          <a:solidFill>
                            <a:schemeClr val="tx1"/>
                          </a:solidFill>
                          <a:latin typeface="Calibri"/>
                        </a:rPr>
                        <a:t>”</a:t>
                      </a:r>
                      <a:endParaRPr lang="zh-TW" altLang="en-US"/>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rPr>
                        <a:t>1/3"</a:t>
                      </a:r>
                      <a:endParaRPr lang="zh-TW"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rgbClr val="00B050"/>
                          </a:solidFill>
                          <a:latin typeface="+mn-lt"/>
                          <a:ea typeface="+mn-ea"/>
                          <a:cs typeface="+mn-cs"/>
                        </a:rPr>
                        <a:t>1/1.8”</a:t>
                      </a:r>
                    </a:p>
                  </a:txBody>
                  <a:tcPr/>
                </a:tc>
                <a:extLst>
                  <a:ext uri="{0D108BD9-81ED-4DB2-BD59-A6C34878D82A}">
                    <a16:rowId xmlns:a16="http://schemas.microsoft.com/office/drawing/2014/main" val="1042805803"/>
                  </a:ext>
                </a:extLst>
              </a:tr>
              <a:tr h="337156">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f2.8mm/F2.0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f2.8mm/F1.6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a:t>
                      </a:r>
                      <a:r>
                        <a:rPr lang="en-US" sz="1800" b="1" kern="1200" noProof="0" dirty="0">
                          <a:solidFill>
                            <a:srgbClr val="00B050"/>
                          </a:solidFill>
                          <a:latin typeface="+mn-lt"/>
                          <a:ea typeface="+mn-ea"/>
                          <a:cs typeface="+mn-cs"/>
                        </a:rPr>
                        <a:t>F1.0</a:t>
                      </a:r>
                    </a:p>
                  </a:txBody>
                  <a:tcPr/>
                </a:tc>
                <a:extLst>
                  <a:ext uri="{0D108BD9-81ED-4DB2-BD59-A6C34878D82A}">
                    <a16:rowId xmlns:a16="http://schemas.microsoft.com/office/drawing/2014/main" val="1522604302"/>
                  </a:ext>
                </a:extLst>
              </a:tr>
              <a:tr h="337156">
                <a:tc>
                  <a:txBody>
                    <a:bodyPr/>
                    <a:lstStyle/>
                    <a:p>
                      <a:r>
                        <a:rPr lang="en-US" dirty="0"/>
                        <a:t>HOR</a:t>
                      </a:r>
                    </a:p>
                  </a:txBody>
                  <a:tcPr/>
                </a:tc>
                <a:tc>
                  <a:txBody>
                    <a:bodyPr/>
                    <a:lstStyle/>
                    <a:p>
                      <a:r>
                        <a:rPr lang="en-US" sz="1800" kern="1200" dirty="0">
                          <a:solidFill>
                            <a:schemeClr val="tx1"/>
                          </a:solidFill>
                          <a:latin typeface="+mn-lt"/>
                          <a:ea typeface="+mn-ea"/>
                          <a:cs typeface="+mn-cs"/>
                        </a:rPr>
                        <a:t>101.1°</a:t>
                      </a:r>
                    </a:p>
                  </a:txBody>
                  <a:tcPr/>
                </a:tc>
                <a:tc>
                  <a:txBody>
                    <a:bodyPr/>
                    <a:lstStyle/>
                    <a:p>
                      <a:r>
                        <a:rPr lang="en-US" sz="1800" kern="1200" dirty="0">
                          <a:solidFill>
                            <a:schemeClr val="tx1"/>
                          </a:solidFill>
                          <a:latin typeface="+mn-lt"/>
                          <a:ea typeface="+mn-ea"/>
                          <a:cs typeface="+mn-cs"/>
                        </a:rPr>
                        <a:t>97°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110.4°</a:t>
                      </a:r>
                    </a:p>
                  </a:txBody>
                  <a:tcPr/>
                </a:tc>
                <a:extLst>
                  <a:ext uri="{0D108BD9-81ED-4DB2-BD59-A6C34878D82A}">
                    <a16:rowId xmlns:a16="http://schemas.microsoft.com/office/drawing/2014/main" val="1762527708"/>
                  </a:ext>
                </a:extLst>
              </a:tr>
              <a:tr h="337156">
                <a:tc>
                  <a:txBody>
                    <a:bodyPr/>
                    <a:lstStyle/>
                    <a:p>
                      <a:r>
                        <a:rPr lang="en-US" dirty="0"/>
                        <a:t>LED</a:t>
                      </a:r>
                    </a:p>
                  </a:txBody>
                  <a:tcPr/>
                </a:tc>
                <a:tc>
                  <a:txBody>
                    <a:bodyPr/>
                    <a:lstStyle/>
                    <a:p>
                      <a:r>
                        <a:rPr lang="en-US" sz="1800" kern="1200" dirty="0">
                          <a:solidFill>
                            <a:schemeClr val="tx1"/>
                          </a:solidFill>
                          <a:latin typeface="+mn-lt"/>
                          <a:ea typeface="+mn-ea"/>
                          <a:cs typeface="+mn-cs"/>
                        </a:rPr>
                        <a:t>IR LED</a:t>
                      </a:r>
                    </a:p>
                  </a:txBody>
                  <a:tcPr/>
                </a:tc>
                <a:tc>
                  <a:txBody>
                    <a:bodyPr/>
                    <a:lstStyle/>
                    <a:p>
                      <a:r>
                        <a:rPr lang="en-US" sz="1800" b="1" kern="1200" dirty="0">
                          <a:solidFill>
                            <a:srgbClr val="00B050"/>
                          </a:solidFill>
                          <a:latin typeface="+mn-lt"/>
                          <a:ea typeface="+mn-ea"/>
                          <a:cs typeface="+mn-cs"/>
                        </a:rPr>
                        <a:t>IR</a:t>
                      </a:r>
                      <a:r>
                        <a:rPr lang="en-US" sz="1800" kern="1200" dirty="0">
                          <a:solidFill>
                            <a:schemeClr val="tx1"/>
                          </a:solidFill>
                          <a:latin typeface="+mn-lt"/>
                          <a:ea typeface="+mn-ea"/>
                          <a:cs typeface="+mn-cs"/>
                        </a:rPr>
                        <a:t> &amp; </a:t>
                      </a:r>
                      <a:r>
                        <a:rPr lang="en-US" sz="1800" b="1" kern="1200" dirty="0">
                          <a:solidFill>
                            <a:srgbClr val="00B050"/>
                          </a:solidFill>
                          <a:latin typeface="+mn-lt"/>
                          <a:ea typeface="+mn-ea"/>
                          <a:cs typeface="+mn-cs"/>
                        </a:rPr>
                        <a:t>WHITE 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WHITE LED</a:t>
                      </a:r>
                    </a:p>
                  </a:txBody>
                  <a:tcPr/>
                </a:tc>
                <a:extLst>
                  <a:ext uri="{0D108BD9-81ED-4DB2-BD59-A6C34878D82A}">
                    <a16:rowId xmlns:a16="http://schemas.microsoft.com/office/drawing/2014/main" val="731546296"/>
                  </a:ext>
                </a:extLst>
              </a:tr>
              <a:tr h="337156">
                <a:tc>
                  <a:txBody>
                    <a:bodyPr/>
                    <a:lstStyle/>
                    <a:p>
                      <a:r>
                        <a:rPr lang="en-US" dirty="0"/>
                        <a:t>WDR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Superior 120dB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Superior 120dB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Extreme </a:t>
                      </a:r>
                      <a:r>
                        <a:rPr lang="en-US" sz="1800" b="1" i="0" u="none" strike="noStrike" kern="1200" cap="none" spc="0" normalizeH="0" baseline="0" noProof="0" dirty="0">
                          <a:ln>
                            <a:noFill/>
                          </a:ln>
                          <a:solidFill>
                            <a:srgbClr val="00B050"/>
                          </a:solidFill>
                          <a:effectLst/>
                          <a:uLnTx/>
                          <a:uFillTx/>
                          <a:latin typeface="Calibri"/>
                          <a:ea typeface="+mn-ea"/>
                          <a:cs typeface="+mn-cs"/>
                        </a:rPr>
                        <a:t>135dB</a:t>
                      </a:r>
                      <a:endParaRPr kumimoji="0" lang="en-US" sz="1800" b="1" i="0" u="none" strike="noStrike" kern="1200" cap="none" spc="0" normalizeH="0" baseline="0" noProof="0" dirty="0">
                        <a:ln>
                          <a:noFill/>
                        </a:ln>
                        <a:solidFill>
                          <a:srgbClr val="00B050"/>
                        </a:solidFill>
                        <a:effectLst/>
                        <a:uLnTx/>
                        <a:uFillTx/>
                        <a:latin typeface="Calibri"/>
                        <a:ea typeface="+mn-ea"/>
                        <a:cs typeface="+mn-cs"/>
                      </a:endParaRPr>
                    </a:p>
                  </a:txBody>
                  <a:tcPr/>
                </a:tc>
                <a:extLst>
                  <a:ext uri="{0D108BD9-81ED-4DB2-BD59-A6C34878D82A}">
                    <a16:rowId xmlns:a16="http://schemas.microsoft.com/office/drawing/2014/main" val="2506643403"/>
                  </a:ext>
                </a:extLst>
              </a:tr>
              <a:tr h="337156">
                <a:tc>
                  <a:txBody>
                    <a:bodyPr/>
                    <a:lstStyle/>
                    <a:p>
                      <a:r>
                        <a:rPr lang="en-US" dirty="0"/>
                        <a:t>Min Illumination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Color 0.003 lux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Color 0.01 lux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Color 0.0003 lux</a:t>
                      </a:r>
                    </a:p>
                  </a:txBody>
                  <a:tcPr/>
                </a:tc>
                <a:extLst>
                  <a:ext uri="{0D108BD9-81ED-4DB2-BD59-A6C34878D82A}">
                    <a16:rowId xmlns:a16="http://schemas.microsoft.com/office/drawing/2014/main" val="1480851632"/>
                  </a:ext>
                </a:extLst>
              </a:tr>
              <a:tr h="337156">
                <a:tc>
                  <a:txBody>
                    <a:bodyPr/>
                    <a:lstStyle/>
                    <a:p>
                      <a:r>
                        <a:rPr lang="en-US"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Built-in Mic</a:t>
                      </a:r>
                    </a:p>
                  </a:txBody>
                  <a:tcPr/>
                </a:tc>
                <a:extLst>
                  <a:ext uri="{0D108BD9-81ED-4DB2-BD59-A6C34878D82A}">
                    <a16:rowId xmlns:a16="http://schemas.microsoft.com/office/drawing/2014/main" val="3782413204"/>
                  </a:ext>
                </a:extLst>
              </a:tr>
              <a:tr h="337156">
                <a:tc>
                  <a:txBody>
                    <a:bodyPr/>
                    <a:lstStyle/>
                    <a:p>
                      <a:r>
                        <a:rPr lang="en-US" dirty="0"/>
                        <a:t>Temperature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-40°</a:t>
                      </a:r>
                      <a:r>
                        <a:rPr kumimoji="0" lang="en-US" sz="1800" b="0" i="0" u="none" strike="noStrike" kern="1200" cap="none" spc="0" normalizeH="0" baseline="0" noProof="0" dirty="0">
                          <a:ln>
                            <a:noFill/>
                          </a:ln>
                          <a:solidFill>
                            <a:prstClr val="black"/>
                          </a:solidFill>
                          <a:effectLst/>
                          <a:uLnTx/>
                          <a:uFillTx/>
                          <a:latin typeface="Calibri"/>
                          <a:ea typeface="+mn-ea"/>
                          <a:cs typeface="+mn-cs"/>
                        </a:rPr>
                        <a:t>C ~ </a:t>
                      </a:r>
                      <a:r>
                        <a:rPr kumimoji="0" lang="en-US" sz="1800" b="1" i="0" u="none" strike="noStrike" kern="1200" cap="none" spc="0" normalizeH="0" baseline="0" noProof="0" dirty="0">
                          <a:ln>
                            <a:noFill/>
                          </a:ln>
                          <a:solidFill>
                            <a:srgbClr val="00B050"/>
                          </a:solidFill>
                          <a:effectLst/>
                          <a:uLnTx/>
                          <a:uFillTx/>
                          <a:latin typeface="Calibri"/>
                          <a:ea typeface="+mn-ea"/>
                          <a:cs typeface="+mn-cs"/>
                        </a:rPr>
                        <a:t>60°</a:t>
                      </a:r>
                      <a:r>
                        <a:rPr kumimoji="0" lang="en-US" sz="1800" b="0" i="0" u="none" strike="noStrike" kern="1200" cap="none" spc="0" normalizeH="0" baseline="0" noProof="0" dirty="0">
                          <a:ln>
                            <a:noFill/>
                          </a:ln>
                          <a:solidFill>
                            <a:prstClr val="black"/>
                          </a:solidFill>
                          <a:effectLst/>
                          <a:uLnTx/>
                          <a:uFillTx/>
                          <a:latin typeface="Calibri"/>
                          <a:ea typeface="+mn-ea"/>
                          <a:cs typeface="+mn-cs"/>
                        </a:rPr>
                        <a:t>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B050"/>
                          </a:solidFill>
                          <a:effectLst/>
                          <a:uLnTx/>
                          <a:uFillTx/>
                          <a:latin typeface="Calibri"/>
                          <a:ea typeface="+mn-ea"/>
                          <a:cs typeface="+mn-cs"/>
                        </a:rPr>
                        <a:t>-40°</a:t>
                      </a:r>
                      <a:r>
                        <a:rPr kumimoji="0" lang="en-US" sz="1800" b="0" i="0" u="none" strike="noStrike" kern="1200" cap="none" spc="0" normalizeH="0" baseline="0" noProof="0">
                          <a:ln>
                            <a:noFill/>
                          </a:ln>
                          <a:solidFill>
                            <a:prstClr val="black"/>
                          </a:solidFill>
                          <a:effectLst/>
                          <a:uLnTx/>
                          <a:uFillTx/>
                          <a:latin typeface="Calibri"/>
                          <a:ea typeface="+mn-ea"/>
                          <a:cs typeface="+mn-cs"/>
                        </a:rPr>
                        <a:t>C ~ </a:t>
                      </a:r>
                      <a:r>
                        <a:rPr kumimoji="0" lang="en-US" sz="1800" b="1" i="0" u="none" strike="noStrike" kern="1200" cap="none" spc="0" normalizeH="0" baseline="0" noProof="0">
                          <a:ln>
                            <a:noFill/>
                          </a:ln>
                          <a:solidFill>
                            <a:srgbClr val="00B050"/>
                          </a:solidFill>
                          <a:effectLst/>
                          <a:uLnTx/>
                          <a:uFillTx/>
                          <a:latin typeface="Calibri"/>
                          <a:ea typeface="+mn-ea"/>
                          <a:cs typeface="+mn-cs"/>
                        </a:rPr>
                        <a:t>60°</a:t>
                      </a:r>
                      <a:r>
                        <a:rPr kumimoji="0" lang="en-US" sz="1800" b="0" i="0" u="none" strike="noStrike" kern="1200" cap="none" spc="0" normalizeH="0" baseline="0" noProof="0">
                          <a:ln>
                            <a:noFill/>
                          </a:ln>
                          <a:solidFill>
                            <a:prstClr val="black"/>
                          </a:solidFill>
                          <a:effectLst/>
                          <a:uLnTx/>
                          <a:uFillTx/>
                          <a:latin typeface="Calibri"/>
                          <a:ea typeface="+mn-ea"/>
                          <a:cs typeface="+mn-cs"/>
                        </a:rPr>
                        <a:t>C</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-40°</a:t>
                      </a:r>
                      <a:r>
                        <a:rPr kumimoji="0" lang="en-US" sz="1800" b="0" i="0" u="none" strike="noStrike" kern="1200" cap="none" spc="0" normalizeH="0" baseline="0" noProof="0" dirty="0">
                          <a:ln>
                            <a:noFill/>
                          </a:ln>
                          <a:solidFill>
                            <a:prstClr val="black"/>
                          </a:solidFill>
                          <a:effectLst/>
                          <a:uLnTx/>
                          <a:uFillTx/>
                          <a:latin typeface="Calibri"/>
                          <a:ea typeface="+mn-ea"/>
                          <a:cs typeface="+mn-cs"/>
                        </a:rPr>
                        <a:t>C ~ </a:t>
                      </a:r>
                      <a:r>
                        <a:rPr kumimoji="0" lang="en-US" sz="1800" b="1" i="0" u="none" strike="noStrike" kern="1200" cap="none" spc="0" normalizeH="0" baseline="0" noProof="0" dirty="0">
                          <a:ln>
                            <a:noFill/>
                          </a:ln>
                          <a:solidFill>
                            <a:srgbClr val="00B050"/>
                          </a:solidFill>
                          <a:effectLst/>
                          <a:uLnTx/>
                          <a:uFillTx/>
                          <a:latin typeface="Calibri"/>
                          <a:ea typeface="+mn-ea"/>
                          <a:cs typeface="+mn-cs"/>
                        </a:rPr>
                        <a:t>60°</a:t>
                      </a:r>
                      <a:r>
                        <a:rPr kumimoji="0" lang="en-US" sz="1800" b="0" i="0" u="none" strike="noStrike" kern="1200" cap="none" spc="0" normalizeH="0" baseline="0" noProof="0" dirty="0">
                          <a:ln>
                            <a:noFill/>
                          </a:ln>
                          <a:solidFill>
                            <a:prstClr val="black"/>
                          </a:solidFill>
                          <a:effectLst/>
                          <a:uLnTx/>
                          <a:uFillTx/>
                          <a:latin typeface="Calibri"/>
                          <a:ea typeface="+mn-ea"/>
                          <a:cs typeface="+mn-cs"/>
                        </a:rPr>
                        <a:t>C</a:t>
                      </a:r>
                    </a:p>
                  </a:txBody>
                  <a:tcPr/>
                </a:tc>
                <a:extLst>
                  <a:ext uri="{0D108BD9-81ED-4DB2-BD59-A6C34878D82A}">
                    <a16:rowId xmlns:a16="http://schemas.microsoft.com/office/drawing/2014/main" val="2061901685"/>
                  </a:ext>
                </a:extLst>
              </a:tr>
              <a:tr h="337156">
                <a:tc>
                  <a:txBody>
                    <a:bodyPr/>
                    <a:lstStyle/>
                    <a:p>
                      <a:r>
                        <a:rPr lang="en-US" dirty="0"/>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extLst>
                  <a:ext uri="{0D108BD9-81ED-4DB2-BD59-A6C34878D82A}">
                    <a16:rowId xmlns:a16="http://schemas.microsoft.com/office/drawing/2014/main" val="3248055311"/>
                  </a:ext>
                </a:extLst>
              </a:tr>
            </a:tbl>
          </a:graphicData>
        </a:graphic>
      </p:graphicFrame>
      <p:pic>
        <p:nvPicPr>
          <p:cNvPr id="4" name="Picture 3">
            <a:extLst>
              <a:ext uri="{FF2B5EF4-FFF2-40B4-BE49-F238E27FC236}">
                <a16:creationId xmlns:a16="http://schemas.microsoft.com/office/drawing/2014/main" id="{A0137D19-251B-B849-5E07-6AF6E09C200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49073" y="1711859"/>
            <a:ext cx="660586" cy="66058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a:extLst>
              <a:ext uri="{FF2B5EF4-FFF2-40B4-BE49-F238E27FC236}">
                <a16:creationId xmlns:a16="http://schemas.microsoft.com/office/drawing/2014/main" id="{27F8F723-C1B4-2597-C2E5-6A29DDAE1C2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5168" y="1700808"/>
            <a:ext cx="660586" cy="66058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F3FE03AF-38B3-1873-A9AB-3AEA155003F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20272" y="1647271"/>
            <a:ext cx="845976" cy="845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2450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87295-1F8C-D9DC-FFD2-DCA84B398EA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E000BCC-FAD9-25B4-D4EF-ABBCEEC74982}"/>
              </a:ext>
            </a:extLst>
          </p:cNvPr>
          <p:cNvSpPr txBox="1"/>
          <p:nvPr/>
        </p:nvSpPr>
        <p:spPr>
          <a:xfrm>
            <a:off x="179512" y="908720"/>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BDEA6440-AA06-4B38-415A-2E0839A2774E}"/>
              </a:ext>
            </a:extLst>
          </p:cNvPr>
          <p:cNvGraphicFramePr>
            <a:graphicFrameLocks noGrp="1"/>
          </p:cNvGraphicFramePr>
          <p:nvPr>
            <p:extLst>
              <p:ext uri="{D42A27DB-BD31-4B8C-83A1-F6EECF244321}">
                <p14:modId xmlns:p14="http://schemas.microsoft.com/office/powerpoint/2010/main" val="4232393586"/>
              </p:ext>
            </p:extLst>
          </p:nvPr>
        </p:nvGraphicFramePr>
        <p:xfrm>
          <a:off x="539552" y="1340768"/>
          <a:ext cx="7920880" cy="5448455"/>
        </p:xfrm>
        <a:graphic>
          <a:graphicData uri="http://schemas.openxmlformats.org/drawingml/2006/table">
            <a:tbl>
              <a:tblPr firstRow="1" bandRow="1">
                <a:tableStyleId>{5940675A-B579-460E-94D1-54222C63F5DA}</a:tableStyleId>
              </a:tblPr>
              <a:tblGrid>
                <a:gridCol w="1980220">
                  <a:extLst>
                    <a:ext uri="{9D8B030D-6E8A-4147-A177-3AD203B41FA5}">
                      <a16:colId xmlns:a16="http://schemas.microsoft.com/office/drawing/2014/main" val="1674525478"/>
                    </a:ext>
                  </a:extLst>
                </a:gridCol>
                <a:gridCol w="1980220">
                  <a:extLst>
                    <a:ext uri="{9D8B030D-6E8A-4147-A177-3AD203B41FA5}">
                      <a16:colId xmlns:a16="http://schemas.microsoft.com/office/drawing/2014/main" val="4292778239"/>
                    </a:ext>
                  </a:extLst>
                </a:gridCol>
                <a:gridCol w="1980220">
                  <a:extLst>
                    <a:ext uri="{9D8B030D-6E8A-4147-A177-3AD203B41FA5}">
                      <a16:colId xmlns:a16="http://schemas.microsoft.com/office/drawing/2014/main" val="1898860449"/>
                    </a:ext>
                  </a:extLst>
                </a:gridCol>
                <a:gridCol w="1980220">
                  <a:extLst>
                    <a:ext uri="{9D8B030D-6E8A-4147-A177-3AD203B41FA5}">
                      <a16:colId xmlns:a16="http://schemas.microsoft.com/office/drawing/2014/main" val="3901705552"/>
                    </a:ext>
                  </a:extLst>
                </a:gridCol>
              </a:tblGrid>
              <a:tr h="337156">
                <a:tc>
                  <a:txBody>
                    <a:bodyPr/>
                    <a:lstStyle/>
                    <a:p>
                      <a:pPr lvl="0">
                        <a:buNone/>
                      </a:pPr>
                      <a:r>
                        <a:rPr lang="en-US"/>
                        <a:t>Model</a:t>
                      </a:r>
                      <a:endParaRPr lang="zh-TW" altLang="en-US"/>
                    </a:p>
                  </a:txBody>
                  <a:tcPr>
                    <a:solidFill>
                      <a:schemeClr val="bg1">
                        <a:lumMod val="95000"/>
                      </a:schemeClr>
                    </a:solidFill>
                  </a:tcPr>
                </a:tc>
                <a:tc>
                  <a:txBody>
                    <a:bodyPr/>
                    <a:lstStyle/>
                    <a:p>
                      <a:pPr lvl="0">
                        <a:buNone/>
                      </a:pPr>
                      <a:r>
                        <a:rPr lang="en-US"/>
                        <a:t>Z317</a:t>
                      </a:r>
                      <a:endParaRPr lang="en-US" altLang="zh-TW">
                        <a:solidFill>
                          <a:schemeClr val="tx1">
                            <a:lumMod val="50000"/>
                            <a:lumOff val="50000"/>
                          </a:schemeClr>
                        </a:solidFill>
                      </a:endParaRPr>
                    </a:p>
                  </a:txBody>
                  <a:tcPr>
                    <a:solidFill>
                      <a:schemeClr val="bg1">
                        <a:lumMod val="95000"/>
                      </a:schemeClr>
                    </a:solidFill>
                  </a:tcPr>
                </a:tc>
                <a:tc>
                  <a:txBody>
                    <a:bodyPr/>
                    <a:lstStyle/>
                    <a:p>
                      <a:pPr lvl="0">
                        <a:buNone/>
                      </a:pPr>
                      <a:r>
                        <a:rPr lang="en-US"/>
                        <a:t>Z322</a:t>
                      </a:r>
                      <a:endParaRPr lang="en-US" altLang="zh-TW">
                        <a:solidFill>
                          <a:schemeClr val="tx1">
                            <a:lumMod val="50000"/>
                            <a:lumOff val="50000"/>
                          </a:schemeClr>
                        </a:solidFill>
                      </a:endParaRPr>
                    </a:p>
                  </a:txBody>
                  <a:tcPr>
                    <a:solidFill>
                      <a:schemeClr val="accent3">
                        <a:lumMod val="20000"/>
                        <a:lumOff val="80000"/>
                      </a:schemeClr>
                    </a:solidFill>
                  </a:tcPr>
                </a:tc>
                <a:tc>
                  <a:txBody>
                    <a:bodyPr/>
                    <a:lstStyle/>
                    <a:p>
                      <a:pPr lvl="0">
                        <a:buNone/>
                      </a:pPr>
                      <a:r>
                        <a:rPr lang="en-US">
                          <a:solidFill>
                            <a:schemeClr val="tx1"/>
                          </a:solidFill>
                        </a:rPr>
                        <a:t>Z324 (new)</a:t>
                      </a:r>
                      <a:endParaRPr lang="zh-TW" altLang="en-US"/>
                    </a:p>
                  </a:txBody>
                  <a:tcPr>
                    <a:solidFill>
                      <a:schemeClr val="accent3">
                        <a:lumMod val="20000"/>
                        <a:lumOff val="80000"/>
                      </a:schemeClr>
                    </a:solidFill>
                  </a:tcPr>
                </a:tc>
                <a:extLst>
                  <a:ext uri="{0D108BD9-81ED-4DB2-BD59-A6C34878D82A}">
                    <a16:rowId xmlns:a16="http://schemas.microsoft.com/office/drawing/2014/main" val="2842435519"/>
                  </a:ext>
                </a:extLst>
              </a:tr>
              <a:tr h="693575">
                <a:tc>
                  <a:txBody>
                    <a:bodyPr/>
                    <a:lstStyle/>
                    <a:p>
                      <a:pPr lvl="0">
                        <a:buNone/>
                      </a:pPr>
                      <a:r>
                        <a:rPr lang="en-US"/>
                        <a:t>Photo</a:t>
                      </a:r>
                      <a:endParaRPr lang="zh-TW" altLang="en-US"/>
                    </a:p>
                  </a:txBody>
                  <a:tcPr/>
                </a:tc>
                <a:tc>
                  <a:txBody>
                    <a:bodyPr/>
                    <a:lstStyle/>
                    <a:p>
                      <a:pPr lvl="0">
                        <a:buNone/>
                      </a:pPr>
                      <a:endParaRPr lang="en-US" altLang="zh-TW"/>
                    </a:p>
                  </a:txBody>
                  <a:tcPr/>
                </a:tc>
                <a:tc>
                  <a:txBody>
                    <a:bodyPr/>
                    <a:lstStyle/>
                    <a:p>
                      <a:pPr lvl="0">
                        <a:buNone/>
                      </a:pPr>
                      <a:endParaRPr lang="en-US" altLang="zh-TW"/>
                    </a:p>
                  </a:txBody>
                  <a:tcPr/>
                </a:tc>
                <a:tc>
                  <a:txBody>
                    <a:bodyPr/>
                    <a:lstStyle/>
                    <a:p>
                      <a:pPr lvl="0">
                        <a:buNone/>
                      </a:pPr>
                      <a:endParaRPr lang="en-US" altLang="zh-TW"/>
                    </a:p>
                  </a:txBody>
                  <a:tcPr/>
                </a:tc>
                <a:extLst>
                  <a:ext uri="{0D108BD9-81ED-4DB2-BD59-A6C34878D82A}">
                    <a16:rowId xmlns:a16="http://schemas.microsoft.com/office/drawing/2014/main" val="3709142187"/>
                  </a:ext>
                </a:extLst>
              </a:tr>
              <a:tr h="337156">
                <a:tc>
                  <a:txBody>
                    <a:bodyPr/>
                    <a:lstStyle/>
                    <a:p>
                      <a:pPr lvl="0">
                        <a:buNone/>
                      </a:pPr>
                      <a:r>
                        <a:rPr lang="en-US"/>
                        <a:t>Product type</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Fixed Bullet</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Fixed Bullet</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Fixed Bullet</a:t>
                      </a:r>
                      <a:endParaRPr kumimoji="0" lang="zh-TW" altLang="en-US"/>
                    </a:p>
                  </a:txBody>
                  <a:tcPr/>
                </a:tc>
                <a:extLst>
                  <a:ext uri="{0D108BD9-81ED-4DB2-BD59-A6C34878D82A}">
                    <a16:rowId xmlns:a16="http://schemas.microsoft.com/office/drawing/2014/main" val="411042822"/>
                  </a:ext>
                </a:extLst>
              </a:tr>
              <a:tr h="337156">
                <a:tc>
                  <a:txBody>
                    <a:bodyPr/>
                    <a:lstStyle/>
                    <a:p>
                      <a:pPr lvl="0">
                        <a:buNone/>
                      </a:pPr>
                      <a:r>
                        <a:rPr lang="en-US"/>
                        <a:t>Resolution</a:t>
                      </a:r>
                      <a:endParaRPr lang="zh-TW" altLang="en-US"/>
                    </a:p>
                  </a:txBody>
                  <a:tcPr/>
                </a:tc>
                <a:tc>
                  <a:txBody>
                    <a:bodyPr/>
                    <a:lstStyle/>
                    <a:p>
                      <a:pPr lvl="0">
                        <a:buNone/>
                      </a:pPr>
                      <a:r>
                        <a:rPr lang="en-US"/>
                        <a:t>4MP</a:t>
                      </a:r>
                      <a:endParaRPr lang="zh-TW" altLang="en-US"/>
                    </a:p>
                  </a:txBody>
                  <a:tcPr/>
                </a:tc>
                <a:tc>
                  <a:txBody>
                    <a:bodyPr/>
                    <a:lstStyle/>
                    <a:p>
                      <a:pPr lvl="0">
                        <a:buNone/>
                      </a:pPr>
                      <a:r>
                        <a:rPr lang="en-US"/>
                        <a:t>4MP</a:t>
                      </a:r>
                      <a:endParaRPr lang="zh-TW" altLang="en-US"/>
                    </a:p>
                  </a:txBody>
                  <a:tcPr/>
                </a:tc>
                <a:tc>
                  <a:txBody>
                    <a:bodyPr/>
                    <a:lstStyle/>
                    <a:p>
                      <a:pPr lvl="0">
                        <a:buNone/>
                      </a:pPr>
                      <a:r>
                        <a:rPr lang="en-US"/>
                        <a:t>4MP</a:t>
                      </a:r>
                      <a:endParaRPr lang="zh-TW" altLang="en-US"/>
                    </a:p>
                  </a:txBody>
                  <a:tcPr/>
                </a:tc>
                <a:extLst>
                  <a:ext uri="{0D108BD9-81ED-4DB2-BD59-A6C34878D82A}">
                    <a16:rowId xmlns:a16="http://schemas.microsoft.com/office/drawing/2014/main" val="1174545042"/>
                  </a:ext>
                </a:extLst>
              </a:tr>
              <a:tr h="337156">
                <a:tc>
                  <a:txBody>
                    <a:bodyPr/>
                    <a:lstStyle/>
                    <a:p>
                      <a:pPr lvl="0">
                        <a:buNone/>
                      </a:pPr>
                      <a:r>
                        <a:rPr lang="en-US"/>
                        <a:t>ColorVizion</a:t>
                      </a:r>
                      <a:endParaRPr lang="en-US" altLang="zh-TW"/>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b="1" kern="1200" noProof="0">
                          <a:solidFill>
                            <a:srgbClr val="00B050"/>
                          </a:solidFill>
                          <a:latin typeface="+mn-lt"/>
                          <a:ea typeface="+mn-ea"/>
                          <a:cs typeface="+mn-cs"/>
                        </a:rPr>
                        <a:t>Yes</a:t>
                      </a:r>
                      <a:endParaRPr lang="zh-TW" altLang="en-US"/>
                    </a:p>
                  </a:txBody>
                  <a:tcPr>
                    <a:noFill/>
                  </a:tcPr>
                </a:tc>
                <a:extLst>
                  <a:ext uri="{0D108BD9-81ED-4DB2-BD59-A6C34878D82A}">
                    <a16:rowId xmlns:a16="http://schemas.microsoft.com/office/drawing/2014/main" val="2863899393"/>
                  </a:ext>
                </a:extLst>
              </a:tr>
              <a:tr h="337156">
                <a:tc>
                  <a:txBody>
                    <a:bodyPr/>
                    <a:lstStyle/>
                    <a:p>
                      <a:pPr lvl="0">
                        <a:buNone/>
                      </a:pPr>
                      <a:r>
                        <a:rPr lang="en-US" altLang="zh-TW"/>
                        <a:t>Sensor Size</a:t>
                      </a:r>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latin typeface="Calibri"/>
                        </a:rPr>
                        <a:t>1/3"</a:t>
                      </a:r>
                      <a:endParaRPr lang="zh-TW"/>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latin typeface="Calibri"/>
                        </a:rPr>
                        <a:t>1/3"</a:t>
                      </a:r>
                      <a:endParaRPr lang="zh-TW"/>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b="1" kern="1200" noProof="0">
                          <a:solidFill>
                            <a:srgbClr val="00B050"/>
                          </a:solidFill>
                          <a:latin typeface="+mn-lt"/>
                          <a:ea typeface="+mn-ea"/>
                          <a:cs typeface="+mn-cs"/>
                        </a:rPr>
                        <a:t>1/1.8</a:t>
                      </a:r>
                      <a:r>
                        <a:rPr lang="en-US" altLang="zh-TW" sz="1800" b="1" kern="1200" noProof="0">
                          <a:solidFill>
                            <a:srgbClr val="00B050"/>
                          </a:solidFill>
                          <a:latin typeface="+mn-lt"/>
                          <a:ea typeface="+mn-ea"/>
                          <a:cs typeface="+mn-cs"/>
                        </a:rPr>
                        <a:t>”</a:t>
                      </a:r>
                      <a:endParaRPr lang="zh-TW" altLang="en-US"/>
                    </a:p>
                  </a:txBody>
                  <a:tcPr/>
                </a:tc>
                <a:extLst>
                  <a:ext uri="{0D108BD9-81ED-4DB2-BD59-A6C34878D82A}">
                    <a16:rowId xmlns:a16="http://schemas.microsoft.com/office/drawing/2014/main" val="323046092"/>
                  </a:ext>
                </a:extLst>
              </a:tr>
              <a:tr h="337156">
                <a:tc>
                  <a:txBody>
                    <a:bodyPr/>
                    <a:lstStyle/>
                    <a:p>
                      <a:pPr lvl="0">
                        <a:buNone/>
                      </a:pPr>
                      <a:r>
                        <a:rPr lang="en-US"/>
                        <a:t>Lens</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f2.8mm/F2.0</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f2.8mm/F1.6</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noProof="0">
                          <a:solidFill>
                            <a:schemeClr val="tx1"/>
                          </a:solidFill>
                          <a:latin typeface="+mn-lt"/>
                          <a:ea typeface="+mn-ea"/>
                          <a:cs typeface="+mn-cs"/>
                        </a:rPr>
                        <a:t>f2.8/</a:t>
                      </a:r>
                      <a:r>
                        <a:rPr lang="en-US" sz="1800" b="1" kern="1200" noProof="0">
                          <a:solidFill>
                            <a:srgbClr val="00B050"/>
                          </a:solidFill>
                          <a:latin typeface="+mn-lt"/>
                          <a:ea typeface="+mn-ea"/>
                          <a:cs typeface="+mn-cs"/>
                        </a:rPr>
                        <a:t>F1.0</a:t>
                      </a:r>
                      <a:endParaRPr lang="zh-TW" altLang="en-US"/>
                    </a:p>
                  </a:txBody>
                  <a:tcPr/>
                </a:tc>
                <a:extLst>
                  <a:ext uri="{0D108BD9-81ED-4DB2-BD59-A6C34878D82A}">
                    <a16:rowId xmlns:a16="http://schemas.microsoft.com/office/drawing/2014/main" val="1522604302"/>
                  </a:ext>
                </a:extLst>
              </a:tr>
              <a:tr h="337156">
                <a:tc>
                  <a:txBody>
                    <a:bodyPr/>
                    <a:lstStyle/>
                    <a:p>
                      <a:pPr lvl="0">
                        <a:buNone/>
                      </a:pPr>
                      <a:r>
                        <a:rPr lang="en-US"/>
                        <a:t>HOR</a:t>
                      </a:r>
                      <a:endParaRPr lang="zh-TW" altLang="en-US"/>
                    </a:p>
                  </a:txBody>
                  <a:tcPr/>
                </a:tc>
                <a:tc>
                  <a:txBody>
                    <a:bodyPr/>
                    <a:lstStyle/>
                    <a:p>
                      <a:pPr lvl="0">
                        <a:buNone/>
                      </a:pPr>
                      <a:r>
                        <a:rPr lang="en-US" sz="1800" kern="1200">
                          <a:solidFill>
                            <a:schemeClr val="tx1"/>
                          </a:solidFill>
                          <a:latin typeface="+mn-lt"/>
                          <a:ea typeface="+mn-ea"/>
                          <a:cs typeface="+mn-cs"/>
                        </a:rPr>
                        <a:t>99°</a:t>
                      </a:r>
                      <a:endParaRPr lang="zh-TW" altLang="en-US"/>
                    </a:p>
                  </a:txBody>
                  <a:tcPr/>
                </a:tc>
                <a:tc>
                  <a:txBody>
                    <a:bodyPr/>
                    <a:lstStyle/>
                    <a:p>
                      <a:pPr lvl="0">
                        <a:buNone/>
                      </a:pPr>
                      <a:r>
                        <a:rPr lang="en-US" sz="1800" kern="1200">
                          <a:solidFill>
                            <a:schemeClr val="tx1"/>
                          </a:solidFill>
                          <a:latin typeface="+mn-lt"/>
                          <a:ea typeface="+mn-ea"/>
                          <a:cs typeface="+mn-cs"/>
                        </a:rPr>
                        <a:t>97°</a:t>
                      </a:r>
                      <a:endParaRPr lang="zh-TW" altLang="en-US"/>
                    </a:p>
                  </a:txBody>
                  <a:tcPr/>
                </a:tc>
                <a:tc>
                  <a:txBody>
                    <a:bodyPr/>
                    <a:lstStyle/>
                    <a:p>
                      <a:pPr marL="0" marR="0" lvl="0" indent="0" algn="l" defTabSz="914400" rtl="0">
                        <a:lnSpc>
                          <a:spcPct val="100000"/>
                        </a:lnSpc>
                        <a:spcBef>
                          <a:spcPts val="0"/>
                        </a:spcBef>
                        <a:spcAft>
                          <a:spcPts val="0"/>
                        </a:spcAft>
                        <a:buClrTx/>
                        <a:buSzTx/>
                        <a:buFontTx/>
                        <a:buNone/>
                        <a:tabLst/>
                        <a:defRPr/>
                      </a:pPr>
                      <a:r>
                        <a:rPr lang="en-US" sz="1800" kern="1200">
                          <a:solidFill>
                            <a:schemeClr val="tx1"/>
                          </a:solidFill>
                          <a:latin typeface="+mn-lt"/>
                          <a:ea typeface="+mn-ea"/>
                          <a:cs typeface="+mn-cs"/>
                        </a:rPr>
                        <a:t>110.4°</a:t>
                      </a:r>
                      <a:endParaRPr lang="zh-TW" altLang="en-US"/>
                    </a:p>
                  </a:txBody>
                  <a:tcPr/>
                </a:tc>
                <a:extLst>
                  <a:ext uri="{0D108BD9-81ED-4DB2-BD59-A6C34878D82A}">
                    <a16:rowId xmlns:a16="http://schemas.microsoft.com/office/drawing/2014/main" val="1762527708"/>
                  </a:ext>
                </a:extLst>
              </a:tr>
              <a:tr h="337156">
                <a:tc>
                  <a:txBody>
                    <a:bodyPr/>
                    <a:lstStyle/>
                    <a:p>
                      <a:pPr lvl="0">
                        <a:buNone/>
                      </a:pPr>
                      <a:r>
                        <a:rPr lang="en-US"/>
                        <a:t>LED</a:t>
                      </a:r>
                      <a:endParaRPr lang="zh-TW" altLang="en-US"/>
                    </a:p>
                  </a:txBody>
                  <a:tcPr/>
                </a:tc>
                <a:tc>
                  <a:txBody>
                    <a:bodyPr/>
                    <a:lstStyle/>
                    <a:p>
                      <a:pPr lvl="0">
                        <a:buNone/>
                      </a:pPr>
                      <a:r>
                        <a:rPr lang="en-US" sz="1800" kern="1200">
                          <a:solidFill>
                            <a:schemeClr val="tx1"/>
                          </a:solidFill>
                          <a:latin typeface="+mn-lt"/>
                          <a:ea typeface="+mn-ea"/>
                          <a:cs typeface="+mn-cs"/>
                        </a:rPr>
                        <a:t>IR LED</a:t>
                      </a:r>
                      <a:endParaRPr lang="zh-TW" altLang="en-US"/>
                    </a:p>
                  </a:txBody>
                  <a:tcPr/>
                </a:tc>
                <a:tc>
                  <a:txBody>
                    <a:bodyPr/>
                    <a:lstStyle/>
                    <a:p>
                      <a:pPr lvl="0">
                        <a:buNone/>
                      </a:pPr>
                      <a:r>
                        <a:rPr lang="en-US" sz="1800" b="1" kern="1200">
                          <a:solidFill>
                            <a:srgbClr val="00B050"/>
                          </a:solidFill>
                          <a:latin typeface="+mn-lt"/>
                          <a:ea typeface="+mn-ea"/>
                          <a:cs typeface="+mn-cs"/>
                        </a:rPr>
                        <a:t>IR</a:t>
                      </a:r>
                      <a:r>
                        <a:rPr lang="en-US" sz="1800" kern="1200">
                          <a:solidFill>
                            <a:schemeClr val="tx1"/>
                          </a:solidFill>
                          <a:latin typeface="+mn-lt"/>
                          <a:ea typeface="+mn-ea"/>
                          <a:cs typeface="+mn-cs"/>
                        </a:rPr>
                        <a:t> &amp; </a:t>
                      </a:r>
                      <a:r>
                        <a:rPr lang="en-US" sz="1800" b="1" kern="1200">
                          <a:solidFill>
                            <a:srgbClr val="00B050"/>
                          </a:solidFill>
                          <a:latin typeface="+mn-lt"/>
                          <a:ea typeface="+mn-ea"/>
                          <a:cs typeface="+mn-cs"/>
                        </a:rPr>
                        <a:t>WHITE LED</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1" kern="1200">
                          <a:solidFill>
                            <a:schemeClr val="tx1"/>
                          </a:solidFill>
                          <a:latin typeface="+mn-lt"/>
                          <a:ea typeface="+mn-ea"/>
                          <a:cs typeface="+mn-cs"/>
                        </a:rPr>
                        <a:t>WHITE LED</a:t>
                      </a:r>
                      <a:endParaRPr lang="zh-TW" altLang="en-US"/>
                    </a:p>
                  </a:txBody>
                  <a:tcPr/>
                </a:tc>
                <a:extLst>
                  <a:ext uri="{0D108BD9-81ED-4DB2-BD59-A6C34878D82A}">
                    <a16:rowId xmlns:a16="http://schemas.microsoft.com/office/drawing/2014/main" val="731546296"/>
                  </a:ext>
                </a:extLst>
              </a:tr>
              <a:tr h="337156">
                <a:tc>
                  <a:txBody>
                    <a:bodyPr/>
                    <a:lstStyle/>
                    <a:p>
                      <a:pPr lvl="0">
                        <a:buNone/>
                      </a:pPr>
                      <a:r>
                        <a:rPr lang="en-US"/>
                        <a:t>WDR</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kern="1200" noProof="0">
                          <a:solidFill>
                            <a:schemeClr val="tx1"/>
                          </a:solidFill>
                          <a:latin typeface="+mn-lt"/>
                          <a:ea typeface="+mn-ea"/>
                          <a:cs typeface="+mn-cs"/>
                        </a:rPr>
                        <a:t>Superior 120dB</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kern="1200" noProof="0">
                          <a:solidFill>
                            <a:schemeClr val="tx1"/>
                          </a:solidFill>
                          <a:latin typeface="+mn-lt"/>
                          <a:ea typeface="+mn-ea"/>
                          <a:cs typeface="+mn-cs"/>
                        </a:rPr>
                        <a:t>Superior 120dB</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1" i="0" u="none" strike="noStrike" kern="1200" cap="none" spc="0" normalizeH="0" baseline="0" noProof="0">
                          <a:ln>
                            <a:noFill/>
                          </a:ln>
                          <a:solidFill>
                            <a:srgbClr val="00B050"/>
                          </a:solidFill>
                          <a:effectLst/>
                          <a:uLnTx/>
                          <a:uFillTx/>
                          <a:latin typeface="Calibri"/>
                          <a:ea typeface="+mn-ea"/>
                          <a:cs typeface="+mn-cs"/>
                        </a:rPr>
                        <a:t>Extreme 135dB</a:t>
                      </a:r>
                      <a:endParaRPr kumimoji="0" lang="en-US" sz="1800" b="1" i="0" u="none" strike="noStrike" kern="1200" cap="none" spc="0" normalizeH="0" baseline="0" noProof="0">
                        <a:ln>
                          <a:noFill/>
                        </a:ln>
                        <a:solidFill>
                          <a:srgbClr val="00B050"/>
                        </a:solidFill>
                        <a:effectLst/>
                        <a:uLnTx/>
                        <a:uFillTx/>
                        <a:latin typeface="Calibri"/>
                        <a:ea typeface="+mn-ea"/>
                        <a:cs typeface="+mn-cs"/>
                      </a:endParaRPr>
                    </a:p>
                  </a:txBody>
                  <a:tcPr/>
                </a:tc>
                <a:extLst>
                  <a:ext uri="{0D108BD9-81ED-4DB2-BD59-A6C34878D82A}">
                    <a16:rowId xmlns:a16="http://schemas.microsoft.com/office/drawing/2014/main" val="2506643403"/>
                  </a:ext>
                </a:extLst>
              </a:tr>
              <a:tr h="337156">
                <a:tc>
                  <a:txBody>
                    <a:bodyPr/>
                    <a:lstStyle/>
                    <a:p>
                      <a:pPr lvl="0">
                        <a:buNone/>
                      </a:pPr>
                      <a:r>
                        <a:rPr lang="en-US"/>
                        <a:t>Min Illumination</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Color 0.003 lux</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Color 0.01 lux</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1" i="0" u="none" strike="noStrike" kern="1200" cap="none" spc="0" normalizeH="0" baseline="0" noProof="0">
                          <a:ln>
                            <a:noFill/>
                          </a:ln>
                          <a:solidFill>
                            <a:srgbClr val="00B050"/>
                          </a:solidFill>
                          <a:effectLst/>
                          <a:uLnTx/>
                          <a:uFillTx/>
                          <a:latin typeface="Calibri"/>
                          <a:ea typeface="+mn-ea"/>
                          <a:cs typeface="+mn-cs"/>
                        </a:rPr>
                        <a:t>Color 0.0003 lux</a:t>
                      </a:r>
                      <a:endParaRPr kumimoji="0" lang="zh-TW" altLang="en-US"/>
                    </a:p>
                  </a:txBody>
                  <a:tcPr/>
                </a:tc>
                <a:extLst>
                  <a:ext uri="{0D108BD9-81ED-4DB2-BD59-A6C34878D82A}">
                    <a16:rowId xmlns:a16="http://schemas.microsoft.com/office/drawing/2014/main" val="1480851632"/>
                  </a:ext>
                </a:extLst>
              </a:tr>
              <a:tr h="337156">
                <a:tc>
                  <a:txBody>
                    <a:bodyPr/>
                    <a:lstStyle/>
                    <a:p>
                      <a:pPr lvl="0">
                        <a:buNone/>
                      </a:pPr>
                      <a:r>
                        <a:rPr lang="en-US"/>
                        <a:t>Audio</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Built-in Mic</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Calibri"/>
                          <a:ea typeface="+mn-ea"/>
                          <a:cs typeface="+mn-cs"/>
                        </a:rPr>
                        <a:t>Built-in Mic</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mn-lt"/>
                          <a:ea typeface="+mn-ea"/>
                          <a:cs typeface="+mn-cs"/>
                        </a:rPr>
                        <a:t>Built-in Mic</a:t>
                      </a:r>
                      <a:endParaRPr kumimoji="0" lang="zh-TW" altLang="en-US"/>
                    </a:p>
                  </a:txBody>
                  <a:tcPr/>
                </a:tc>
                <a:extLst>
                  <a:ext uri="{0D108BD9-81ED-4DB2-BD59-A6C34878D82A}">
                    <a16:rowId xmlns:a16="http://schemas.microsoft.com/office/drawing/2014/main" val="3782413204"/>
                  </a:ext>
                </a:extLst>
              </a:tr>
              <a:tr h="337156">
                <a:tc>
                  <a:txBody>
                    <a:bodyPr/>
                    <a:lstStyle/>
                    <a:p>
                      <a:pPr lvl="0">
                        <a:buNone/>
                      </a:pPr>
                      <a:r>
                        <a:rPr lang="en-US"/>
                        <a:t>Temperature</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1" i="0" u="none" strike="noStrike" kern="1200" cap="none" spc="0" normalizeH="0" baseline="0" noProof="0">
                          <a:ln>
                            <a:noFill/>
                          </a:ln>
                          <a:solidFill>
                            <a:srgbClr val="00B050"/>
                          </a:solidFill>
                          <a:effectLst/>
                          <a:uLnTx/>
                          <a:uFillTx/>
                          <a:latin typeface="Calibri"/>
                          <a:ea typeface="+mn-ea"/>
                          <a:cs typeface="+mn-cs"/>
                        </a:rPr>
                        <a:t>-40°</a:t>
                      </a:r>
                      <a:r>
                        <a:rPr lang="en-US" sz="1800" b="0" i="0" u="none" strike="noStrike" kern="1200" cap="none" spc="0" normalizeH="0" baseline="0" noProof="0">
                          <a:ln>
                            <a:noFill/>
                          </a:ln>
                          <a:solidFill>
                            <a:prstClr val="black"/>
                          </a:solidFill>
                          <a:effectLst/>
                          <a:uLnTx/>
                          <a:uFillTx/>
                          <a:latin typeface="Calibri"/>
                          <a:ea typeface="+mn-ea"/>
                          <a:cs typeface="+mn-cs"/>
                        </a:rPr>
                        <a:t>C ~ </a:t>
                      </a:r>
                      <a:r>
                        <a:rPr lang="en-US" sz="1800" b="1" i="0" u="none" strike="noStrike" kern="1200" cap="none" spc="0" normalizeH="0" baseline="0" noProof="0">
                          <a:ln>
                            <a:noFill/>
                          </a:ln>
                          <a:solidFill>
                            <a:srgbClr val="00B050"/>
                          </a:solidFill>
                          <a:effectLst/>
                          <a:uLnTx/>
                          <a:uFillTx/>
                          <a:latin typeface="Calibri"/>
                          <a:ea typeface="+mn-ea"/>
                          <a:cs typeface="+mn-cs"/>
                        </a:rPr>
                        <a:t>60°</a:t>
                      </a:r>
                      <a:r>
                        <a:rPr lang="en-US" sz="1800" b="0" i="0" u="none" strike="noStrike" kern="1200" cap="none" spc="0" normalizeH="0" baseline="0" noProof="0">
                          <a:ln>
                            <a:noFill/>
                          </a:ln>
                          <a:solidFill>
                            <a:prstClr val="black"/>
                          </a:solidFill>
                          <a:effectLst/>
                          <a:uLnTx/>
                          <a:uFillTx/>
                          <a:latin typeface="Calibri"/>
                          <a:ea typeface="+mn-ea"/>
                          <a:cs typeface="+mn-cs"/>
                        </a:rPr>
                        <a:t>C</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1" i="0" u="none" strike="noStrike" kern="1200" cap="none" spc="0" normalizeH="0" baseline="0" noProof="0">
                          <a:ln>
                            <a:noFill/>
                          </a:ln>
                          <a:solidFill>
                            <a:srgbClr val="00B050"/>
                          </a:solidFill>
                          <a:effectLst/>
                          <a:uLnTx/>
                          <a:uFillTx/>
                          <a:latin typeface="Calibri"/>
                          <a:ea typeface="+mn-ea"/>
                          <a:cs typeface="+mn-cs"/>
                        </a:rPr>
                        <a:t>-40°</a:t>
                      </a:r>
                      <a:r>
                        <a:rPr lang="en-US" sz="1800" b="0" i="0" u="none" strike="noStrike" kern="1200" cap="none" spc="0" normalizeH="0" baseline="0" noProof="0">
                          <a:ln>
                            <a:noFill/>
                          </a:ln>
                          <a:solidFill>
                            <a:prstClr val="black"/>
                          </a:solidFill>
                          <a:effectLst/>
                          <a:uLnTx/>
                          <a:uFillTx/>
                          <a:latin typeface="Calibri"/>
                          <a:ea typeface="+mn-ea"/>
                          <a:cs typeface="+mn-cs"/>
                        </a:rPr>
                        <a:t>C ~ </a:t>
                      </a:r>
                      <a:r>
                        <a:rPr lang="en-US" sz="1800" b="1" i="0" u="none" strike="noStrike" kern="1200" cap="none" spc="0" normalizeH="0" baseline="0" noProof="0">
                          <a:ln>
                            <a:noFill/>
                          </a:ln>
                          <a:solidFill>
                            <a:srgbClr val="00B050"/>
                          </a:solidFill>
                          <a:effectLst/>
                          <a:uLnTx/>
                          <a:uFillTx/>
                          <a:latin typeface="Calibri"/>
                          <a:ea typeface="+mn-ea"/>
                          <a:cs typeface="+mn-cs"/>
                        </a:rPr>
                        <a:t>60°</a:t>
                      </a:r>
                      <a:r>
                        <a:rPr lang="en-US" sz="1800" b="0" i="0" u="none" strike="noStrike" kern="1200" cap="none" spc="0" normalizeH="0" baseline="0" noProof="0">
                          <a:ln>
                            <a:noFill/>
                          </a:ln>
                          <a:solidFill>
                            <a:prstClr val="black"/>
                          </a:solidFill>
                          <a:effectLst/>
                          <a:uLnTx/>
                          <a:uFillTx/>
                          <a:latin typeface="Calibri"/>
                          <a:ea typeface="+mn-ea"/>
                          <a:cs typeface="+mn-cs"/>
                        </a:rPr>
                        <a:t>C</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1" i="0" u="none" strike="noStrike" kern="1200" cap="none" spc="0" normalizeH="0" baseline="0" noProof="0">
                          <a:ln>
                            <a:noFill/>
                          </a:ln>
                          <a:solidFill>
                            <a:srgbClr val="00B050"/>
                          </a:solidFill>
                          <a:effectLst/>
                          <a:uLnTx/>
                          <a:uFillTx/>
                          <a:latin typeface="Calibri"/>
                          <a:ea typeface="+mn-ea"/>
                          <a:cs typeface="+mn-cs"/>
                        </a:rPr>
                        <a:t>-40°</a:t>
                      </a:r>
                      <a:r>
                        <a:rPr lang="en-US" sz="1800" b="0" i="0" u="none" strike="noStrike" kern="1200" cap="none" spc="0" normalizeH="0" baseline="0" noProof="0">
                          <a:ln>
                            <a:noFill/>
                          </a:ln>
                          <a:solidFill>
                            <a:prstClr val="black"/>
                          </a:solidFill>
                          <a:effectLst/>
                          <a:uLnTx/>
                          <a:uFillTx/>
                          <a:latin typeface="Calibri"/>
                          <a:ea typeface="+mn-ea"/>
                          <a:cs typeface="+mn-cs"/>
                        </a:rPr>
                        <a:t>C ~ </a:t>
                      </a:r>
                      <a:r>
                        <a:rPr lang="en-US" sz="1800" b="1" i="0" u="none" strike="noStrike" kern="1200" cap="none" spc="0" normalizeH="0" baseline="0" noProof="0">
                          <a:ln>
                            <a:noFill/>
                          </a:ln>
                          <a:solidFill>
                            <a:srgbClr val="00B050"/>
                          </a:solidFill>
                          <a:effectLst/>
                          <a:uLnTx/>
                          <a:uFillTx/>
                          <a:latin typeface="Calibri"/>
                          <a:ea typeface="+mn-ea"/>
                          <a:cs typeface="+mn-cs"/>
                        </a:rPr>
                        <a:t>60°</a:t>
                      </a:r>
                      <a:r>
                        <a:rPr lang="en-US" sz="1800" b="0" i="0" u="none" strike="noStrike" kern="1200" cap="none" spc="0" normalizeH="0" baseline="0" noProof="0">
                          <a:ln>
                            <a:noFill/>
                          </a:ln>
                          <a:solidFill>
                            <a:prstClr val="black"/>
                          </a:solidFill>
                          <a:effectLst/>
                          <a:uLnTx/>
                          <a:uFillTx/>
                          <a:latin typeface="Calibri"/>
                          <a:ea typeface="+mn-ea"/>
                          <a:cs typeface="+mn-cs"/>
                        </a:rPr>
                        <a:t>C</a:t>
                      </a:r>
                      <a:endParaRPr kumimoji="0" lang="zh-TW" altLang="en-US"/>
                    </a:p>
                  </a:txBody>
                  <a:tcPr/>
                </a:tc>
                <a:extLst>
                  <a:ext uri="{0D108BD9-81ED-4DB2-BD59-A6C34878D82A}">
                    <a16:rowId xmlns:a16="http://schemas.microsoft.com/office/drawing/2014/main" val="2061901685"/>
                  </a:ext>
                </a:extLst>
              </a:tr>
              <a:tr h="337156">
                <a:tc>
                  <a:txBody>
                    <a:bodyPr/>
                    <a:lstStyle/>
                    <a:p>
                      <a:pPr lvl="0">
                        <a:buNone/>
                      </a:pPr>
                      <a:r>
                        <a:rPr lang="en-US"/>
                        <a:t>Environment</a:t>
                      </a:r>
                      <a:endParaRPr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mn-lt"/>
                          <a:ea typeface="+mn-ea"/>
                          <a:cs typeface="+mn-cs"/>
                        </a:rPr>
                        <a:t>IP68, IK10</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mn-lt"/>
                          <a:ea typeface="+mn-ea"/>
                          <a:cs typeface="+mn-cs"/>
                        </a:rPr>
                        <a:t>IP68, IK10</a:t>
                      </a:r>
                      <a:endParaRPr kumimoji="0" lang="zh-TW" altLang="en-US"/>
                    </a:p>
                  </a:txBody>
                  <a:tcPr/>
                </a:tc>
                <a:tc>
                  <a:txBody>
                    <a:bodyPr/>
                    <a:lstStyle/>
                    <a:p>
                      <a:pPr marL="0" marR="0" lvl="0" indent="0" algn="l" rtl="0">
                        <a:lnSpc>
                          <a:spcPct val="100000"/>
                        </a:lnSpc>
                        <a:spcBef>
                          <a:spcPts val="0"/>
                        </a:spcBef>
                        <a:spcAft>
                          <a:spcPts val="0"/>
                        </a:spcAft>
                        <a:buClrTx/>
                        <a:buSzTx/>
                        <a:buFontTx/>
                        <a:buNone/>
                      </a:pPr>
                      <a:r>
                        <a:rPr lang="en-US" sz="1800" b="0" i="0" u="none" strike="noStrike" kern="1200" cap="none" spc="0" normalizeH="0" baseline="0" noProof="0">
                          <a:ln>
                            <a:noFill/>
                          </a:ln>
                          <a:solidFill>
                            <a:prstClr val="black"/>
                          </a:solidFill>
                          <a:effectLst/>
                          <a:uLnTx/>
                          <a:uFillTx/>
                          <a:latin typeface="+mn-lt"/>
                          <a:ea typeface="+mn-ea"/>
                          <a:cs typeface="+mn-cs"/>
                        </a:rPr>
                        <a:t>IP68, IK10</a:t>
                      </a:r>
                      <a:endParaRPr kumimoji="0" lang="zh-TW" altLang="en-US"/>
                    </a:p>
                  </a:txBody>
                  <a:tcPr/>
                </a:tc>
                <a:extLst>
                  <a:ext uri="{0D108BD9-81ED-4DB2-BD59-A6C34878D82A}">
                    <a16:rowId xmlns:a16="http://schemas.microsoft.com/office/drawing/2014/main" val="3248055311"/>
                  </a:ext>
                </a:extLst>
              </a:tr>
            </a:tbl>
          </a:graphicData>
        </a:graphic>
      </p:graphicFrame>
      <p:pic>
        <p:nvPicPr>
          <p:cNvPr id="2050" name="Picture 2">
            <a:extLst>
              <a:ext uri="{FF2B5EF4-FFF2-40B4-BE49-F238E27FC236}">
                <a16:creationId xmlns:a16="http://schemas.microsoft.com/office/drawing/2014/main" id="{08A29A90-6EF7-B12A-7476-F2B8580A2A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5816" y="155679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56A58A61-5220-F166-3E5B-76A7474A4C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8" y="155679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4788AD6B-DD3E-612D-27B1-0475308D80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155679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664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46912-9CA7-FD45-9759-81C9F939447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784F6E1-E012-E637-DE8D-7A14E4CC2B90}"/>
              </a:ext>
            </a:extLst>
          </p:cNvPr>
          <p:cNvSpPr txBox="1"/>
          <p:nvPr/>
        </p:nvSpPr>
        <p:spPr>
          <a:xfrm>
            <a:off x="179512" y="908720"/>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812E4B1-D623-91B6-D8A5-346BF9396970}"/>
              </a:ext>
            </a:extLst>
          </p:cNvPr>
          <p:cNvGraphicFramePr>
            <a:graphicFrameLocks noGrp="1"/>
          </p:cNvGraphicFramePr>
          <p:nvPr>
            <p:extLst>
              <p:ext uri="{D42A27DB-BD31-4B8C-83A1-F6EECF244321}">
                <p14:modId xmlns:p14="http://schemas.microsoft.com/office/powerpoint/2010/main" val="2541657999"/>
              </p:ext>
            </p:extLst>
          </p:nvPr>
        </p:nvGraphicFramePr>
        <p:xfrm>
          <a:off x="539552" y="1340768"/>
          <a:ext cx="7920880" cy="5448455"/>
        </p:xfrm>
        <a:graphic>
          <a:graphicData uri="http://schemas.openxmlformats.org/drawingml/2006/table">
            <a:tbl>
              <a:tblPr firstRow="1" bandRow="1">
                <a:tableStyleId>{5940675A-B579-460E-94D1-54222C63F5DA}</a:tableStyleId>
              </a:tblPr>
              <a:tblGrid>
                <a:gridCol w="1980220">
                  <a:extLst>
                    <a:ext uri="{9D8B030D-6E8A-4147-A177-3AD203B41FA5}">
                      <a16:colId xmlns:a16="http://schemas.microsoft.com/office/drawing/2014/main" val="1674525478"/>
                    </a:ext>
                  </a:extLst>
                </a:gridCol>
                <a:gridCol w="1980220">
                  <a:extLst>
                    <a:ext uri="{9D8B030D-6E8A-4147-A177-3AD203B41FA5}">
                      <a16:colId xmlns:a16="http://schemas.microsoft.com/office/drawing/2014/main" val="4292778239"/>
                    </a:ext>
                  </a:extLst>
                </a:gridCol>
                <a:gridCol w="1980220">
                  <a:extLst>
                    <a:ext uri="{9D8B030D-6E8A-4147-A177-3AD203B41FA5}">
                      <a16:colId xmlns:a16="http://schemas.microsoft.com/office/drawing/2014/main" val="1898860449"/>
                    </a:ext>
                  </a:extLst>
                </a:gridCol>
                <a:gridCol w="1980220">
                  <a:extLst>
                    <a:ext uri="{9D8B030D-6E8A-4147-A177-3AD203B41FA5}">
                      <a16:colId xmlns:a16="http://schemas.microsoft.com/office/drawing/2014/main" val="3901705552"/>
                    </a:ext>
                  </a:extLst>
                </a:gridCol>
              </a:tblGrid>
              <a:tr h="337156">
                <a:tc>
                  <a:txBody>
                    <a:bodyPr/>
                    <a:lstStyle/>
                    <a:p>
                      <a:r>
                        <a:rPr lang="en-US" dirty="0"/>
                        <a:t>Model</a:t>
                      </a:r>
                    </a:p>
                  </a:txBody>
                  <a:tcPr>
                    <a:solidFill>
                      <a:schemeClr val="bg1">
                        <a:lumMod val="95000"/>
                      </a:schemeClr>
                    </a:solidFill>
                  </a:tcPr>
                </a:tc>
                <a:tc>
                  <a:txBody>
                    <a:bodyPr/>
                    <a:lstStyle/>
                    <a:p>
                      <a:r>
                        <a:rPr lang="en-US" dirty="0"/>
                        <a:t>Z911</a:t>
                      </a:r>
                      <a:endParaRPr lang="en-US" dirty="0">
                        <a:solidFill>
                          <a:schemeClr val="tx1">
                            <a:lumMod val="50000"/>
                            <a:lumOff val="50000"/>
                          </a:schemeClr>
                        </a:solidFill>
                      </a:endParaRPr>
                    </a:p>
                  </a:txBody>
                  <a:tcPr>
                    <a:solidFill>
                      <a:schemeClr val="bg1">
                        <a:lumMod val="95000"/>
                      </a:schemeClr>
                    </a:solidFill>
                  </a:tcPr>
                </a:tc>
                <a:tc>
                  <a:txBody>
                    <a:bodyPr/>
                    <a:lstStyle/>
                    <a:p>
                      <a:r>
                        <a:rPr lang="en-US" dirty="0"/>
                        <a:t>Z721</a:t>
                      </a:r>
                      <a:endParaRPr lang="en-US" dirty="0">
                        <a:solidFill>
                          <a:schemeClr val="tx1">
                            <a:lumMod val="50000"/>
                            <a:lumOff val="50000"/>
                          </a:schemeClr>
                        </a:solidFill>
                      </a:endParaRPr>
                    </a:p>
                  </a:txBody>
                  <a:tcPr>
                    <a:solidFill>
                      <a:schemeClr val="bg1">
                        <a:lumMod val="95000"/>
                      </a:schemeClr>
                    </a:solidFill>
                  </a:tcPr>
                </a:tc>
                <a:tc>
                  <a:txBody>
                    <a:bodyPr/>
                    <a:lstStyle/>
                    <a:p>
                      <a:r>
                        <a:rPr lang="en-US" dirty="0">
                          <a:solidFill>
                            <a:schemeClr val="tx1"/>
                          </a:solidFill>
                        </a:rPr>
                        <a:t>Z724 (new)</a:t>
                      </a:r>
                    </a:p>
                  </a:txBody>
                  <a:tcPr>
                    <a:solidFill>
                      <a:schemeClr val="accent3">
                        <a:lumMod val="20000"/>
                        <a:lumOff val="80000"/>
                      </a:schemeClr>
                    </a:solidFill>
                  </a:tcPr>
                </a:tc>
                <a:extLst>
                  <a:ext uri="{0D108BD9-81ED-4DB2-BD59-A6C34878D82A}">
                    <a16:rowId xmlns:a16="http://schemas.microsoft.com/office/drawing/2014/main" val="2842435519"/>
                  </a:ext>
                </a:extLst>
              </a:tr>
              <a:tr h="693575">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37156">
                <a:tc>
                  <a:txBody>
                    <a:bodyPr/>
                    <a:lstStyle/>
                    <a:p>
                      <a:r>
                        <a:rPr lang="en-US"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Fixed Dome</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Dome</a:t>
                      </a:r>
                    </a:p>
                  </a:txBody>
                  <a:tcPr/>
                </a:tc>
                <a:extLst>
                  <a:ext uri="{0D108BD9-81ED-4DB2-BD59-A6C34878D82A}">
                    <a16:rowId xmlns:a16="http://schemas.microsoft.com/office/drawing/2014/main" val="411042822"/>
                  </a:ext>
                </a:extLst>
              </a:tr>
              <a:tr h="337156">
                <a:tc>
                  <a:txBody>
                    <a:bodyPr/>
                    <a:lstStyle/>
                    <a:p>
                      <a:r>
                        <a:rPr lang="en-US" dirty="0"/>
                        <a:t>Resolution</a:t>
                      </a:r>
                    </a:p>
                  </a:txBody>
                  <a:tcPr/>
                </a:tc>
                <a:tc>
                  <a:txBody>
                    <a:bodyPr/>
                    <a:lstStyle/>
                    <a:p>
                      <a:r>
                        <a:rPr lang="en-US" dirty="0"/>
                        <a:t>4MP</a:t>
                      </a:r>
                    </a:p>
                  </a:txBody>
                  <a:tcPr/>
                </a:tc>
                <a:tc>
                  <a:txBody>
                    <a:bodyPr/>
                    <a:lstStyle/>
                    <a:p>
                      <a:r>
                        <a:rPr lang="en-US" dirty="0"/>
                        <a:t>4MP</a:t>
                      </a:r>
                    </a:p>
                  </a:txBody>
                  <a:tcPr/>
                </a:tc>
                <a:tc>
                  <a:txBody>
                    <a:bodyPr/>
                    <a:lstStyle/>
                    <a:p>
                      <a:r>
                        <a:rPr lang="en-US" dirty="0"/>
                        <a:t>4MP</a:t>
                      </a:r>
                    </a:p>
                  </a:txBody>
                  <a:tcPr/>
                </a:tc>
                <a:extLst>
                  <a:ext uri="{0D108BD9-81ED-4DB2-BD59-A6C34878D82A}">
                    <a16:rowId xmlns:a16="http://schemas.microsoft.com/office/drawing/2014/main" val="1174545042"/>
                  </a:ext>
                </a:extLst>
              </a:tr>
              <a:tr h="337156">
                <a:tc>
                  <a:txBody>
                    <a:bodyPr/>
                    <a:lstStyle/>
                    <a:p>
                      <a:r>
                        <a:rPr lang="en-US" dirty="0" err="1"/>
                        <a:t>ColorVizion</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rgbClr val="00B050"/>
                          </a:solidFill>
                          <a:latin typeface="+mn-lt"/>
                          <a:ea typeface="+mn-ea"/>
                          <a:cs typeface="+mn-cs"/>
                        </a:rPr>
                        <a:t>Yes</a:t>
                      </a:r>
                    </a:p>
                  </a:txBody>
                  <a:tcPr>
                    <a:noFill/>
                  </a:tcPr>
                </a:tc>
                <a:extLst>
                  <a:ext uri="{0D108BD9-81ED-4DB2-BD59-A6C34878D82A}">
                    <a16:rowId xmlns:a16="http://schemas.microsoft.com/office/drawing/2014/main" val="2863899393"/>
                  </a:ext>
                </a:extLst>
              </a:tr>
              <a:tr h="337156">
                <a:tc>
                  <a:txBody>
                    <a:bodyPr/>
                    <a:lstStyle/>
                    <a:p>
                      <a:r>
                        <a:rPr lang="en-US" altLang="zh-TW" dirty="0"/>
                        <a:t>Sensor Size</a:t>
                      </a:r>
                      <a:endParaRPr lang="en-US" dirty="0"/>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latin typeface="Calibri"/>
                        </a:rPr>
                        <a:t>1/3"</a:t>
                      </a:r>
                      <a:endParaRPr lang="zh-TW" altLang="en-US"/>
                    </a:p>
                  </a:txBody>
                  <a:tcPr/>
                </a:tc>
                <a:tc>
                  <a:txBody>
                    <a:bodyPr/>
                    <a:lstStyle/>
                    <a:p>
                      <a:pPr marL="0" marR="0" lvl="0" indent="0" algn="l" defTabSz="914400">
                        <a:lnSpc>
                          <a:spcPct val="100000"/>
                        </a:lnSpc>
                        <a:spcBef>
                          <a:spcPts val="0"/>
                        </a:spcBef>
                        <a:spcAft>
                          <a:spcPts val="0"/>
                        </a:spcAft>
                        <a:buNone/>
                        <a:tabLst/>
                        <a:defRPr/>
                      </a:pPr>
                      <a:r>
                        <a:rPr lang="en-US" sz="1800" b="0" i="0" u="none" strike="noStrike" kern="1200" noProof="0">
                          <a:solidFill>
                            <a:schemeClr val="tx1"/>
                          </a:solidFill>
                          <a:latin typeface="Calibri"/>
                        </a:rPr>
                        <a:t>1/3"</a:t>
                      </a:r>
                      <a:endParaRPr lang="zh-TW" alt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rgbClr val="00B050"/>
                          </a:solidFill>
                          <a:latin typeface="+mn-lt"/>
                          <a:ea typeface="+mn-ea"/>
                          <a:cs typeface="+mn-cs"/>
                        </a:rPr>
                        <a:t>1/1.8”</a:t>
                      </a:r>
                    </a:p>
                  </a:txBody>
                  <a:tcPr/>
                </a:tc>
                <a:extLst>
                  <a:ext uri="{0D108BD9-81ED-4DB2-BD59-A6C34878D82A}">
                    <a16:rowId xmlns:a16="http://schemas.microsoft.com/office/drawing/2014/main" val="2086540453"/>
                  </a:ext>
                </a:extLst>
              </a:tr>
              <a:tr h="337156">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f2.8mm/F2.0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f2.8mm/F1.6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a:t>
                      </a:r>
                      <a:r>
                        <a:rPr lang="en-US" sz="1800" b="1" kern="1200" noProof="0" dirty="0">
                          <a:solidFill>
                            <a:srgbClr val="00B050"/>
                          </a:solidFill>
                          <a:latin typeface="+mn-lt"/>
                          <a:ea typeface="+mn-ea"/>
                          <a:cs typeface="+mn-cs"/>
                        </a:rPr>
                        <a:t>F1.0</a:t>
                      </a:r>
                    </a:p>
                  </a:txBody>
                  <a:tcPr/>
                </a:tc>
                <a:extLst>
                  <a:ext uri="{0D108BD9-81ED-4DB2-BD59-A6C34878D82A}">
                    <a16:rowId xmlns:a16="http://schemas.microsoft.com/office/drawing/2014/main" val="1522604302"/>
                  </a:ext>
                </a:extLst>
              </a:tr>
              <a:tr h="337156">
                <a:tc>
                  <a:txBody>
                    <a:bodyPr/>
                    <a:lstStyle/>
                    <a:p>
                      <a:r>
                        <a:rPr lang="en-US" dirty="0"/>
                        <a:t>HOR</a:t>
                      </a:r>
                    </a:p>
                  </a:txBody>
                  <a:tcPr/>
                </a:tc>
                <a:tc>
                  <a:txBody>
                    <a:bodyPr/>
                    <a:lstStyle/>
                    <a:p>
                      <a:r>
                        <a:rPr lang="en-US" sz="1800" kern="1200" dirty="0">
                          <a:solidFill>
                            <a:schemeClr val="tx1"/>
                          </a:solidFill>
                          <a:latin typeface="+mn-lt"/>
                          <a:ea typeface="+mn-ea"/>
                          <a:cs typeface="+mn-cs"/>
                        </a:rPr>
                        <a:t>99°</a:t>
                      </a:r>
                    </a:p>
                  </a:txBody>
                  <a:tcPr/>
                </a:tc>
                <a:tc>
                  <a:txBody>
                    <a:bodyPr/>
                    <a:lstStyle/>
                    <a:p>
                      <a:r>
                        <a:rPr lang="en-US" sz="1800" kern="1200" dirty="0">
                          <a:solidFill>
                            <a:schemeClr val="tx1"/>
                          </a:solidFill>
                          <a:latin typeface="+mn-lt"/>
                          <a:ea typeface="+mn-ea"/>
                          <a:cs typeface="+mn-cs"/>
                        </a:rPr>
                        <a:t>101.1°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110.4°</a:t>
                      </a:r>
                    </a:p>
                  </a:txBody>
                  <a:tcPr/>
                </a:tc>
                <a:extLst>
                  <a:ext uri="{0D108BD9-81ED-4DB2-BD59-A6C34878D82A}">
                    <a16:rowId xmlns:a16="http://schemas.microsoft.com/office/drawing/2014/main" val="1762527708"/>
                  </a:ext>
                </a:extLst>
              </a:tr>
              <a:tr h="337156">
                <a:tc>
                  <a:txBody>
                    <a:bodyPr/>
                    <a:lstStyle/>
                    <a:p>
                      <a:r>
                        <a:rPr lang="en-US" dirty="0"/>
                        <a:t>LED</a:t>
                      </a:r>
                    </a:p>
                  </a:txBody>
                  <a:tcPr/>
                </a:tc>
                <a:tc>
                  <a:txBody>
                    <a:bodyPr/>
                    <a:lstStyle/>
                    <a:p>
                      <a:r>
                        <a:rPr lang="en-US" sz="1800" kern="1200" dirty="0">
                          <a:solidFill>
                            <a:schemeClr val="tx1"/>
                          </a:solidFill>
                          <a:latin typeface="+mn-lt"/>
                          <a:ea typeface="+mn-ea"/>
                          <a:cs typeface="+mn-cs"/>
                        </a:rPr>
                        <a:t>IR LED</a:t>
                      </a:r>
                    </a:p>
                  </a:txBody>
                  <a:tcPr/>
                </a:tc>
                <a:tc>
                  <a:txBody>
                    <a:bodyPr/>
                    <a:lstStyle/>
                    <a:p>
                      <a:r>
                        <a:rPr lang="en-US" sz="1800" kern="1200" dirty="0">
                          <a:solidFill>
                            <a:schemeClr val="tx1"/>
                          </a:solidFill>
                          <a:latin typeface="+mn-lt"/>
                          <a:ea typeface="+mn-ea"/>
                          <a:cs typeface="+mn-cs"/>
                        </a:rPr>
                        <a:t>IR 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WHITE LED</a:t>
                      </a:r>
                    </a:p>
                  </a:txBody>
                  <a:tcPr/>
                </a:tc>
                <a:extLst>
                  <a:ext uri="{0D108BD9-81ED-4DB2-BD59-A6C34878D82A}">
                    <a16:rowId xmlns:a16="http://schemas.microsoft.com/office/drawing/2014/main" val="731546296"/>
                  </a:ext>
                </a:extLst>
              </a:tr>
              <a:tr h="337156">
                <a:tc>
                  <a:txBody>
                    <a:bodyPr/>
                    <a:lstStyle/>
                    <a:p>
                      <a:r>
                        <a:rPr lang="en-US" dirty="0"/>
                        <a:t>WDR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Superior 120dB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kern="1200" noProof="0" dirty="0">
                          <a:solidFill>
                            <a:srgbClr val="00B050"/>
                          </a:solidFill>
                          <a:latin typeface="+mn-lt"/>
                          <a:ea typeface="+mn-ea"/>
                          <a:cs typeface="+mn-cs"/>
                        </a:rPr>
                        <a:t>Extreme 135dB</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B050"/>
                          </a:solidFill>
                          <a:effectLst/>
                          <a:uLnTx/>
                          <a:uFillTx/>
                          <a:latin typeface="Calibri"/>
                          <a:ea typeface="+mn-ea"/>
                          <a:cs typeface="+mn-cs"/>
                        </a:rPr>
                        <a:t>Extreme </a:t>
                      </a:r>
                      <a:r>
                        <a:rPr lang="en-US" sz="1800" b="1" i="0" u="none" strike="noStrike" kern="1200" cap="none" spc="0" normalizeH="0" baseline="0" noProof="0">
                          <a:ln>
                            <a:noFill/>
                          </a:ln>
                          <a:solidFill>
                            <a:srgbClr val="00B050"/>
                          </a:solidFill>
                          <a:effectLst/>
                          <a:uLnTx/>
                          <a:uFillTx/>
                          <a:latin typeface="Calibri"/>
                          <a:ea typeface="+mn-ea"/>
                          <a:cs typeface="+mn-cs"/>
                        </a:rPr>
                        <a:t>135dB</a:t>
                      </a:r>
                      <a:endParaRPr kumimoji="0" lang="en-US" sz="1800" b="1" i="0" u="none" strike="noStrike" kern="1200" cap="none" spc="0" normalizeH="0" baseline="0" noProof="0">
                        <a:ln>
                          <a:noFill/>
                        </a:ln>
                        <a:solidFill>
                          <a:srgbClr val="00B050"/>
                        </a:solidFill>
                        <a:effectLst/>
                        <a:uLnTx/>
                        <a:uFillTx/>
                        <a:latin typeface="Calibri"/>
                        <a:ea typeface="+mn-ea"/>
                        <a:cs typeface="+mn-cs"/>
                      </a:endParaRPr>
                    </a:p>
                  </a:txBody>
                  <a:tcPr/>
                </a:tc>
                <a:extLst>
                  <a:ext uri="{0D108BD9-81ED-4DB2-BD59-A6C34878D82A}">
                    <a16:rowId xmlns:a16="http://schemas.microsoft.com/office/drawing/2014/main" val="2506643403"/>
                  </a:ext>
                </a:extLst>
              </a:tr>
              <a:tr h="337156">
                <a:tc>
                  <a:txBody>
                    <a:bodyPr/>
                    <a:lstStyle/>
                    <a:p>
                      <a:r>
                        <a:rPr lang="en-US" dirty="0"/>
                        <a:t>Min Illumination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Color 0.003 lux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Color 0.002 lux</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Color 0.0003 lux</a:t>
                      </a:r>
                    </a:p>
                  </a:txBody>
                  <a:tcPr/>
                </a:tc>
                <a:extLst>
                  <a:ext uri="{0D108BD9-81ED-4DB2-BD59-A6C34878D82A}">
                    <a16:rowId xmlns:a16="http://schemas.microsoft.com/office/drawing/2014/main" val="1480851632"/>
                  </a:ext>
                </a:extLst>
              </a:tr>
              <a:tr h="337156">
                <a:tc>
                  <a:txBody>
                    <a:bodyPr/>
                    <a:lstStyle/>
                    <a:p>
                      <a:r>
                        <a:rPr lang="en-US"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Built-in Mic, </a:t>
                      </a:r>
                      <a:r>
                        <a:rPr kumimoji="0" lang="en-US" sz="1800" b="1" i="0" u="none" strike="noStrike" kern="1200" cap="none" spc="0" normalizeH="0" baseline="0" noProof="0" dirty="0">
                          <a:ln>
                            <a:noFill/>
                          </a:ln>
                          <a:solidFill>
                            <a:srgbClr val="00B050"/>
                          </a:solidFill>
                          <a:effectLst/>
                          <a:uLnTx/>
                          <a:uFillTx/>
                          <a:latin typeface="Calibri"/>
                          <a:ea typeface="+mn-ea"/>
                          <a:cs typeface="+mn-cs"/>
                        </a:rPr>
                        <a:t>2-way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Built-in Mic</a:t>
                      </a:r>
                    </a:p>
                  </a:txBody>
                  <a:tcPr/>
                </a:tc>
                <a:extLst>
                  <a:ext uri="{0D108BD9-81ED-4DB2-BD59-A6C34878D82A}">
                    <a16:rowId xmlns:a16="http://schemas.microsoft.com/office/drawing/2014/main" val="3782413204"/>
                  </a:ext>
                </a:extLst>
              </a:tr>
              <a:tr h="337156">
                <a:tc>
                  <a:txBody>
                    <a:bodyPr/>
                    <a:lstStyle/>
                    <a:p>
                      <a:r>
                        <a:rPr lang="en-US" dirty="0"/>
                        <a:t>Temperature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-40°</a:t>
                      </a:r>
                      <a:r>
                        <a:rPr kumimoji="0" lang="en-US" sz="1800" b="0" i="0" u="none" strike="noStrike" kern="1200" cap="none" spc="0" normalizeH="0" baseline="0" noProof="0" dirty="0">
                          <a:ln>
                            <a:noFill/>
                          </a:ln>
                          <a:solidFill>
                            <a:prstClr val="black"/>
                          </a:solidFill>
                          <a:effectLst/>
                          <a:uLnTx/>
                          <a:uFillTx/>
                          <a:latin typeface="Calibri"/>
                          <a:ea typeface="+mn-ea"/>
                          <a:cs typeface="+mn-cs"/>
                        </a:rPr>
                        <a:t>C ~ </a:t>
                      </a:r>
                      <a:r>
                        <a:rPr kumimoji="0" lang="en-US" sz="1800" b="1" i="0" u="none" strike="noStrike" kern="1200" cap="none" spc="0" normalizeH="0" baseline="0" noProof="0" dirty="0">
                          <a:ln>
                            <a:noFill/>
                          </a:ln>
                          <a:solidFill>
                            <a:srgbClr val="00B050"/>
                          </a:solidFill>
                          <a:effectLst/>
                          <a:uLnTx/>
                          <a:uFillTx/>
                          <a:latin typeface="Calibri"/>
                          <a:ea typeface="+mn-ea"/>
                          <a:cs typeface="+mn-cs"/>
                        </a:rPr>
                        <a:t>60°</a:t>
                      </a:r>
                      <a:r>
                        <a:rPr kumimoji="0" lang="en-US" sz="1800" b="0" i="0" u="none" strike="noStrike" kern="1200" cap="none" spc="0" normalizeH="0" baseline="0" noProof="0" dirty="0">
                          <a:ln>
                            <a:noFill/>
                          </a:ln>
                          <a:solidFill>
                            <a:prstClr val="black"/>
                          </a:solidFill>
                          <a:effectLst/>
                          <a:uLnTx/>
                          <a:uFillTx/>
                          <a:latin typeface="Calibri"/>
                          <a:ea typeface="+mn-ea"/>
                          <a:cs typeface="+mn-cs"/>
                        </a:rPr>
                        <a:t>C</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00B050"/>
                          </a:solidFill>
                          <a:effectLst/>
                          <a:uLnTx/>
                          <a:uFillTx/>
                          <a:latin typeface="Calibri"/>
                          <a:ea typeface="+mn-ea"/>
                          <a:cs typeface="+mn-cs"/>
                        </a:rPr>
                        <a:t>-40°</a:t>
                      </a:r>
                      <a:r>
                        <a:rPr kumimoji="0" lang="en-US" sz="1800" b="0" i="0" u="none" strike="noStrike" kern="1200" cap="none" spc="0" normalizeH="0" baseline="0" noProof="0">
                          <a:ln>
                            <a:noFill/>
                          </a:ln>
                          <a:solidFill>
                            <a:prstClr val="black"/>
                          </a:solidFill>
                          <a:effectLst/>
                          <a:uLnTx/>
                          <a:uFillTx/>
                          <a:latin typeface="Calibri"/>
                          <a:ea typeface="+mn-ea"/>
                          <a:cs typeface="+mn-cs"/>
                        </a:rPr>
                        <a:t>C ~ </a:t>
                      </a:r>
                      <a:r>
                        <a:rPr kumimoji="0" lang="en-US" sz="1800" b="1" i="0" u="none" strike="noStrike" kern="1200" cap="none" spc="0" normalizeH="0" baseline="0" noProof="0">
                          <a:ln>
                            <a:noFill/>
                          </a:ln>
                          <a:solidFill>
                            <a:srgbClr val="00B050"/>
                          </a:solidFill>
                          <a:effectLst/>
                          <a:uLnTx/>
                          <a:uFillTx/>
                          <a:latin typeface="Calibri"/>
                          <a:ea typeface="+mn-ea"/>
                          <a:cs typeface="+mn-cs"/>
                        </a:rPr>
                        <a:t>60°</a:t>
                      </a:r>
                      <a:r>
                        <a:rPr kumimoji="0" lang="en-US" sz="1800" b="0" i="0" u="none" strike="noStrike" kern="1200" cap="none" spc="0" normalizeH="0" baseline="0" noProof="0">
                          <a:ln>
                            <a:noFill/>
                          </a:ln>
                          <a:solidFill>
                            <a:prstClr val="black"/>
                          </a:solidFill>
                          <a:effectLst/>
                          <a:uLnTx/>
                          <a:uFillTx/>
                          <a:latin typeface="Calibri"/>
                          <a:ea typeface="+mn-ea"/>
                          <a:cs typeface="+mn-cs"/>
                        </a:rPr>
                        <a:t>C</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B050"/>
                          </a:solidFill>
                          <a:effectLst/>
                          <a:uLnTx/>
                          <a:uFillTx/>
                          <a:latin typeface="Calibri"/>
                          <a:ea typeface="+mn-ea"/>
                          <a:cs typeface="+mn-cs"/>
                        </a:rPr>
                        <a:t>-40°</a:t>
                      </a:r>
                      <a:r>
                        <a:rPr kumimoji="0" lang="en-US" sz="1800" b="0" i="0" u="none" strike="noStrike" kern="1200" cap="none" spc="0" normalizeH="0" baseline="0" noProof="0" dirty="0">
                          <a:ln>
                            <a:noFill/>
                          </a:ln>
                          <a:solidFill>
                            <a:prstClr val="black"/>
                          </a:solidFill>
                          <a:effectLst/>
                          <a:uLnTx/>
                          <a:uFillTx/>
                          <a:latin typeface="Calibri"/>
                          <a:ea typeface="+mn-ea"/>
                          <a:cs typeface="+mn-cs"/>
                        </a:rPr>
                        <a:t>C ~ </a:t>
                      </a:r>
                      <a:r>
                        <a:rPr kumimoji="0" lang="en-US" sz="1800" b="1" i="0" u="none" strike="noStrike" kern="1200" cap="none" spc="0" normalizeH="0" baseline="0" noProof="0" dirty="0">
                          <a:ln>
                            <a:noFill/>
                          </a:ln>
                          <a:solidFill>
                            <a:srgbClr val="00B050"/>
                          </a:solidFill>
                          <a:effectLst/>
                          <a:uLnTx/>
                          <a:uFillTx/>
                          <a:latin typeface="Calibri"/>
                          <a:ea typeface="+mn-ea"/>
                          <a:cs typeface="+mn-cs"/>
                        </a:rPr>
                        <a:t>60°</a:t>
                      </a:r>
                      <a:r>
                        <a:rPr kumimoji="0" lang="en-US" sz="1800" b="0" i="0" u="none" strike="noStrike" kern="1200" cap="none" spc="0" normalizeH="0" baseline="0" noProof="0" dirty="0">
                          <a:ln>
                            <a:noFill/>
                          </a:ln>
                          <a:solidFill>
                            <a:prstClr val="black"/>
                          </a:solidFill>
                          <a:effectLst/>
                          <a:uLnTx/>
                          <a:uFillTx/>
                          <a:latin typeface="Calibri"/>
                          <a:ea typeface="+mn-ea"/>
                          <a:cs typeface="+mn-cs"/>
                        </a:rPr>
                        <a:t>C</a:t>
                      </a:r>
                    </a:p>
                  </a:txBody>
                  <a:tcPr/>
                </a:tc>
                <a:extLst>
                  <a:ext uri="{0D108BD9-81ED-4DB2-BD59-A6C34878D82A}">
                    <a16:rowId xmlns:a16="http://schemas.microsoft.com/office/drawing/2014/main" val="2061901685"/>
                  </a:ext>
                </a:extLst>
              </a:tr>
              <a:tr h="337156">
                <a:tc>
                  <a:txBody>
                    <a:bodyPr/>
                    <a:lstStyle/>
                    <a:p>
                      <a:r>
                        <a:rPr lang="en-US" dirty="0"/>
                        <a:t>Environment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IP68, IK10</a:t>
                      </a:r>
                    </a:p>
                  </a:txBody>
                  <a:tcPr/>
                </a:tc>
                <a:extLst>
                  <a:ext uri="{0D108BD9-81ED-4DB2-BD59-A6C34878D82A}">
                    <a16:rowId xmlns:a16="http://schemas.microsoft.com/office/drawing/2014/main" val="3248055311"/>
                  </a:ext>
                </a:extLst>
              </a:tr>
            </a:tbl>
          </a:graphicData>
        </a:graphic>
      </p:graphicFrame>
      <p:pic>
        <p:nvPicPr>
          <p:cNvPr id="4098" name="Picture 2">
            <a:extLst>
              <a:ext uri="{FF2B5EF4-FFF2-40B4-BE49-F238E27FC236}">
                <a16:creationId xmlns:a16="http://schemas.microsoft.com/office/drawing/2014/main" id="{90375AFE-DE15-B432-5052-830CF319A7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7824" y="155679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63C542EE-17B3-D334-79A2-0B568E236C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155679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a:extLst>
              <a:ext uri="{FF2B5EF4-FFF2-40B4-BE49-F238E27FC236}">
                <a16:creationId xmlns:a16="http://schemas.microsoft.com/office/drawing/2014/main" id="{01707663-94F2-E1E8-44DB-927014F7614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155679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6395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575036590"/>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endParaRPr lang="en-US"/>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spTree>
    <p:extLst>
      <p:ext uri="{BB962C8B-B14F-4D97-AF65-F5344CB8AC3E}">
        <p14:creationId xmlns:p14="http://schemas.microsoft.com/office/powerpoint/2010/main" val="4111692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5D78C22D-E9A0-50E9-5C71-813A9E7CC7C4}"/>
              </a:ext>
            </a:extLst>
          </p:cNvPr>
          <p:cNvGrpSpPr/>
          <p:nvPr/>
        </p:nvGrpSpPr>
        <p:grpSpPr>
          <a:xfrm>
            <a:off x="719572" y="2850148"/>
            <a:ext cx="5390300" cy="2539403"/>
            <a:chOff x="719572" y="2850148"/>
            <a:chExt cx="5390300" cy="2539403"/>
          </a:xfrm>
        </p:grpSpPr>
        <p:pic>
          <p:nvPicPr>
            <p:cNvPr id="3074" name="Picture 2">
              <a:extLst>
                <a:ext uri="{FF2B5EF4-FFF2-40B4-BE49-F238E27FC236}">
                  <a16:creationId xmlns:a16="http://schemas.microsoft.com/office/drawing/2014/main" id="{BBE365A8-095C-2215-6DD4-2737E949EC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01623" y="2850148"/>
              <a:ext cx="1908249" cy="1908249"/>
            </a:xfrm>
            <a:prstGeom prst="rect">
              <a:avLst/>
            </a:prstGeom>
            <a:noFill/>
            <a:extLst>
              <a:ext uri="{909E8E84-426E-40DD-AFC4-6F175D3DCCD1}">
                <a14:hiddenFill xmlns:a14="http://schemas.microsoft.com/office/drawing/2010/main">
                  <a:solidFill>
                    <a:srgbClr val="FFFFFF"/>
                  </a:solidFill>
                </a14:hiddenFill>
              </a:ext>
            </a:extLst>
          </p:spPr>
        </p:pic>
        <p:cxnSp>
          <p:nvCxnSpPr>
            <p:cNvPr id="15" name="Straight Arrow Connector 14">
              <a:extLst>
                <a:ext uri="{FF2B5EF4-FFF2-40B4-BE49-F238E27FC236}">
                  <a16:creationId xmlns:a16="http://schemas.microsoft.com/office/drawing/2014/main" id="{4B42F1EA-AC9D-CF7B-B2BF-587C332DC779}"/>
                </a:ext>
              </a:extLst>
            </p:cNvPr>
            <p:cNvCxnSpPr/>
            <p:nvPr/>
          </p:nvCxnSpPr>
          <p:spPr>
            <a:xfrm>
              <a:off x="2426993" y="3076577"/>
              <a:ext cx="1712959" cy="4964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92E53ECA-346F-9B9C-86BC-2EED9C4D9F8C}"/>
                </a:ext>
              </a:extLst>
            </p:cNvPr>
            <p:cNvCxnSpPr>
              <a:cxnSpLocks/>
            </p:cNvCxnSpPr>
            <p:nvPr/>
          </p:nvCxnSpPr>
          <p:spPr>
            <a:xfrm flipV="1">
              <a:off x="2426993" y="3939547"/>
              <a:ext cx="1856975" cy="636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F5B07F8B-8932-96BF-A8D6-0A7485018591}"/>
                </a:ext>
              </a:extLst>
            </p:cNvPr>
            <p:cNvSpPr txBox="1"/>
            <p:nvPr/>
          </p:nvSpPr>
          <p:spPr>
            <a:xfrm>
              <a:off x="719572" y="3473529"/>
              <a:ext cx="2808312" cy="646331"/>
            </a:xfrm>
            <a:prstGeom prst="rect">
              <a:avLst/>
            </a:prstGeom>
            <a:noFill/>
          </p:spPr>
          <p:txBody>
            <a:bodyPr wrap="square" rtlCol="0">
              <a:spAutoFit/>
            </a:bodyPr>
            <a:lstStyle/>
            <a:p>
              <a:r>
                <a:rPr lang="en-US" dirty="0"/>
                <a:t>Z-Series AI Cameras (smart motion detection)</a:t>
              </a:r>
            </a:p>
          </p:txBody>
        </p:sp>
        <p:sp>
          <p:nvSpPr>
            <p:cNvPr id="20" name="TextBox 19">
              <a:extLst>
                <a:ext uri="{FF2B5EF4-FFF2-40B4-BE49-F238E27FC236}">
                  <a16:creationId xmlns:a16="http://schemas.microsoft.com/office/drawing/2014/main" id="{66566EA5-D67B-5F39-EAE3-293787ED8278}"/>
                </a:ext>
              </a:extLst>
            </p:cNvPr>
            <p:cNvSpPr txBox="1"/>
            <p:nvPr/>
          </p:nvSpPr>
          <p:spPr>
            <a:xfrm>
              <a:off x="863588" y="5020219"/>
              <a:ext cx="2808312" cy="369332"/>
            </a:xfrm>
            <a:prstGeom prst="rect">
              <a:avLst/>
            </a:prstGeom>
            <a:noFill/>
          </p:spPr>
          <p:txBody>
            <a:bodyPr wrap="square" rtlCol="0">
              <a:spAutoFit/>
            </a:bodyPr>
            <a:lstStyle/>
            <a:p>
              <a:r>
                <a:rPr lang="en-US" dirty="0"/>
                <a:t>Other Cameras</a:t>
              </a:r>
            </a:p>
          </p:txBody>
        </p:sp>
        <p:sp>
          <p:nvSpPr>
            <p:cNvPr id="21" name="TextBox 20">
              <a:extLst>
                <a:ext uri="{FF2B5EF4-FFF2-40B4-BE49-F238E27FC236}">
                  <a16:creationId xmlns:a16="http://schemas.microsoft.com/office/drawing/2014/main" id="{9C197AE1-3A1F-806F-5109-858ADD753B47}"/>
                </a:ext>
              </a:extLst>
            </p:cNvPr>
            <p:cNvSpPr txBox="1"/>
            <p:nvPr/>
          </p:nvSpPr>
          <p:spPr>
            <a:xfrm>
              <a:off x="4195991" y="4245374"/>
              <a:ext cx="1866423" cy="369332"/>
            </a:xfrm>
            <a:prstGeom prst="rect">
              <a:avLst/>
            </a:prstGeom>
            <a:noFill/>
          </p:spPr>
          <p:txBody>
            <a:bodyPr wrap="square" rtlCol="0">
              <a:spAutoFit/>
            </a:bodyPr>
            <a:lstStyle/>
            <a:p>
              <a:r>
                <a:rPr lang="en-US" b="1" dirty="0"/>
                <a:t>ZNR-Series NVR</a:t>
              </a:r>
            </a:p>
          </p:txBody>
        </p:sp>
      </p:grpSp>
      <p:sp>
        <p:nvSpPr>
          <p:cNvPr id="22" name="TextBox 21">
            <a:extLst>
              <a:ext uri="{FF2B5EF4-FFF2-40B4-BE49-F238E27FC236}">
                <a16:creationId xmlns:a16="http://schemas.microsoft.com/office/drawing/2014/main" id="{61CEA1F9-5C88-CA47-F86B-764C088A744B}"/>
              </a:ext>
            </a:extLst>
          </p:cNvPr>
          <p:cNvSpPr txBox="1"/>
          <p:nvPr/>
        </p:nvSpPr>
        <p:spPr>
          <a:xfrm>
            <a:off x="223132" y="1234392"/>
            <a:ext cx="6120680" cy="461665"/>
          </a:xfrm>
          <a:prstGeom prst="rect">
            <a:avLst/>
          </a:prstGeom>
          <a:noFill/>
        </p:spPr>
        <p:txBody>
          <a:bodyPr wrap="square" rtlCol="0">
            <a:spAutoFit/>
          </a:bodyPr>
          <a:lstStyle/>
          <a:p>
            <a:r>
              <a:rPr lang="en-US" sz="2400" b="1" dirty="0"/>
              <a:t>ZNR-Based Architecture Example</a:t>
            </a:r>
          </a:p>
        </p:txBody>
      </p:sp>
      <p:pic>
        <p:nvPicPr>
          <p:cNvPr id="3076" name="Picture 4" descr="High-res browser logos - Paul Irish">
            <a:extLst>
              <a:ext uri="{FF2B5EF4-FFF2-40B4-BE49-F238E27FC236}">
                <a16:creationId xmlns:a16="http://schemas.microsoft.com/office/drawing/2014/main" id="{AFFF02DD-CF6A-9FAD-12CE-7A3356FC2A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0936" y="1994335"/>
            <a:ext cx="2376264" cy="47241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462D7C5-F7F0-9A43-861C-DB7695235D99}"/>
              </a:ext>
            </a:extLst>
          </p:cNvPr>
          <p:cNvSpPr txBox="1"/>
          <p:nvPr/>
        </p:nvSpPr>
        <p:spPr>
          <a:xfrm>
            <a:off x="6979840" y="2466137"/>
            <a:ext cx="1276187" cy="369332"/>
          </a:xfrm>
          <a:prstGeom prst="rect">
            <a:avLst/>
          </a:prstGeom>
          <a:noFill/>
        </p:spPr>
        <p:txBody>
          <a:bodyPr wrap="square" rtlCol="0">
            <a:spAutoFit/>
          </a:bodyPr>
          <a:lstStyle/>
          <a:p>
            <a:r>
              <a:rPr lang="en-US" dirty="0"/>
              <a:t>Web Client</a:t>
            </a:r>
          </a:p>
        </p:txBody>
      </p:sp>
      <p:cxnSp>
        <p:nvCxnSpPr>
          <p:cNvPr id="25" name="Straight Arrow Connector 24">
            <a:extLst>
              <a:ext uri="{FF2B5EF4-FFF2-40B4-BE49-F238E27FC236}">
                <a16:creationId xmlns:a16="http://schemas.microsoft.com/office/drawing/2014/main" id="{53208A66-D483-87C7-91CC-1118D43A2769}"/>
              </a:ext>
            </a:extLst>
          </p:cNvPr>
          <p:cNvCxnSpPr>
            <a:cxnSpLocks/>
          </p:cNvCxnSpPr>
          <p:nvPr/>
        </p:nvCxnSpPr>
        <p:spPr>
          <a:xfrm flipV="1">
            <a:off x="6002233" y="2888397"/>
            <a:ext cx="1447389" cy="72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78" name="Picture 6" descr="Email Icon PNG vector in SVG, PDF, AI, CDR format">
            <a:extLst>
              <a:ext uri="{FF2B5EF4-FFF2-40B4-BE49-F238E27FC236}">
                <a16:creationId xmlns:a16="http://schemas.microsoft.com/office/drawing/2014/main" id="{D1CFF1C7-B3B6-D53B-BCC6-F29D066ADE1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0284" y="3009994"/>
            <a:ext cx="861113" cy="646332"/>
          </a:xfrm>
          <a:prstGeom prst="rect">
            <a:avLst/>
          </a:prstGeom>
          <a:noFill/>
          <a:extLst>
            <a:ext uri="{909E8E84-426E-40DD-AFC4-6F175D3DCCD1}">
              <a14:hiddenFill xmlns:a14="http://schemas.microsoft.com/office/drawing/2010/main">
                <a:solidFill>
                  <a:srgbClr val="FFFFFF"/>
                </a:solidFill>
              </a14:hiddenFill>
            </a:ext>
          </a:extLst>
        </p:spPr>
      </p:pic>
      <p:sp>
        <p:nvSpPr>
          <p:cNvPr id="28" name="TextBox 27">
            <a:extLst>
              <a:ext uri="{FF2B5EF4-FFF2-40B4-BE49-F238E27FC236}">
                <a16:creationId xmlns:a16="http://schemas.microsoft.com/office/drawing/2014/main" id="{9919B561-342B-CC9E-A02F-98BBD1FDB289}"/>
              </a:ext>
            </a:extLst>
          </p:cNvPr>
          <p:cNvSpPr txBox="1"/>
          <p:nvPr/>
        </p:nvSpPr>
        <p:spPr>
          <a:xfrm>
            <a:off x="6768835" y="3599043"/>
            <a:ext cx="1984650" cy="646331"/>
          </a:xfrm>
          <a:prstGeom prst="rect">
            <a:avLst/>
          </a:prstGeom>
          <a:noFill/>
        </p:spPr>
        <p:txBody>
          <a:bodyPr wrap="square" rtlCol="0">
            <a:spAutoFit/>
          </a:bodyPr>
          <a:lstStyle/>
          <a:p>
            <a:r>
              <a:rPr lang="en-US" dirty="0"/>
              <a:t>E-Mail Notification with Snapshots</a:t>
            </a:r>
          </a:p>
        </p:txBody>
      </p:sp>
      <p:pic>
        <p:nvPicPr>
          <p:cNvPr id="3080" name="Picture 8" descr="Alarm Sound Icons - Free SVG &amp; PNG Alarm Sound Images - Noun Project">
            <a:extLst>
              <a:ext uri="{FF2B5EF4-FFF2-40B4-BE49-F238E27FC236}">
                <a16:creationId xmlns:a16="http://schemas.microsoft.com/office/drawing/2014/main" id="{8D73D9EB-881A-69EB-0BB0-3C13F72FCDC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34612" y="4325731"/>
            <a:ext cx="756785" cy="756785"/>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3C89AF4A-BF7D-E91D-7079-856CDE8B12C3}"/>
              </a:ext>
            </a:extLst>
          </p:cNvPr>
          <p:cNvSpPr txBox="1"/>
          <p:nvPr/>
        </p:nvSpPr>
        <p:spPr>
          <a:xfrm>
            <a:off x="6832672" y="4897850"/>
            <a:ext cx="1856975" cy="369332"/>
          </a:xfrm>
          <a:prstGeom prst="rect">
            <a:avLst/>
          </a:prstGeom>
          <a:noFill/>
        </p:spPr>
        <p:txBody>
          <a:bodyPr wrap="square" rtlCol="0">
            <a:spAutoFit/>
          </a:bodyPr>
          <a:lstStyle/>
          <a:p>
            <a:r>
              <a:rPr lang="en-US" dirty="0"/>
              <a:t>Automatic Alarm</a:t>
            </a:r>
          </a:p>
        </p:txBody>
      </p:sp>
      <p:pic>
        <p:nvPicPr>
          <p:cNvPr id="3082" name="Picture 10" descr="Ftp - Free security icons">
            <a:extLst>
              <a:ext uri="{FF2B5EF4-FFF2-40B4-BE49-F238E27FC236}">
                <a16:creationId xmlns:a16="http://schemas.microsoft.com/office/drawing/2014/main" id="{F84C9257-8634-8785-FAF5-545F104D565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06055" y="5379888"/>
            <a:ext cx="710208" cy="710208"/>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D51EC890-5C9B-2A63-3F2B-9303A069008D}"/>
              </a:ext>
            </a:extLst>
          </p:cNvPr>
          <p:cNvSpPr txBox="1"/>
          <p:nvPr/>
        </p:nvSpPr>
        <p:spPr>
          <a:xfrm>
            <a:off x="6726647" y="6090096"/>
            <a:ext cx="2165331" cy="369332"/>
          </a:xfrm>
          <a:prstGeom prst="rect">
            <a:avLst/>
          </a:prstGeom>
          <a:noFill/>
        </p:spPr>
        <p:txBody>
          <a:bodyPr wrap="square" rtlCol="0">
            <a:spAutoFit/>
          </a:bodyPr>
          <a:lstStyle/>
          <a:p>
            <a:r>
              <a:rPr lang="en-US" dirty="0"/>
              <a:t>Auto Upload to FTP</a:t>
            </a:r>
          </a:p>
        </p:txBody>
      </p:sp>
      <p:cxnSp>
        <p:nvCxnSpPr>
          <p:cNvPr id="31" name="Straight Arrow Connector 30">
            <a:extLst>
              <a:ext uri="{FF2B5EF4-FFF2-40B4-BE49-F238E27FC236}">
                <a16:creationId xmlns:a16="http://schemas.microsoft.com/office/drawing/2014/main" id="{252D78D8-65F8-B763-4CF4-DBF4D0718098}"/>
              </a:ext>
            </a:extLst>
          </p:cNvPr>
          <p:cNvCxnSpPr>
            <a:cxnSpLocks/>
          </p:cNvCxnSpPr>
          <p:nvPr/>
        </p:nvCxnSpPr>
        <p:spPr>
          <a:xfrm>
            <a:off x="6122871" y="3689654"/>
            <a:ext cx="603056" cy="1070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3EA29523-A93C-171F-1213-A7DB5C26CF4B}"/>
              </a:ext>
            </a:extLst>
          </p:cNvPr>
          <p:cNvCxnSpPr>
            <a:cxnSpLocks/>
          </p:cNvCxnSpPr>
          <p:nvPr/>
        </p:nvCxnSpPr>
        <p:spPr>
          <a:xfrm>
            <a:off x="6156730" y="3830851"/>
            <a:ext cx="1073554" cy="9165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E459FD0-E643-5C88-F57F-876F41DFFAEF}"/>
              </a:ext>
            </a:extLst>
          </p:cNvPr>
          <p:cNvCxnSpPr>
            <a:cxnSpLocks/>
          </p:cNvCxnSpPr>
          <p:nvPr/>
        </p:nvCxnSpPr>
        <p:spPr>
          <a:xfrm>
            <a:off x="6115504" y="3948531"/>
            <a:ext cx="976776" cy="19711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084" name="Picture 12" descr="Gear icon isolated on white background. Settings symbol">
            <a:extLst>
              <a:ext uri="{FF2B5EF4-FFF2-40B4-BE49-F238E27FC236}">
                <a16:creationId xmlns:a16="http://schemas.microsoft.com/office/drawing/2014/main" id="{33822D22-3D0F-18A3-653E-9996D9AA7A1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18840" y="2821802"/>
            <a:ext cx="1128873" cy="7512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a:extLst>
              <a:ext uri="{FF2B5EF4-FFF2-40B4-BE49-F238E27FC236}">
                <a16:creationId xmlns:a16="http://schemas.microsoft.com/office/drawing/2014/main" id="{0FA81BD7-EBC2-4E85-A85C-041EA991650A}"/>
              </a:ext>
            </a:extLst>
          </p:cNvPr>
          <p:cNvSpPr txBox="1"/>
          <p:nvPr/>
        </p:nvSpPr>
        <p:spPr>
          <a:xfrm>
            <a:off x="3859120" y="2284873"/>
            <a:ext cx="2203295" cy="923330"/>
          </a:xfrm>
          <a:prstGeom prst="rect">
            <a:avLst/>
          </a:prstGeom>
          <a:noFill/>
        </p:spPr>
        <p:txBody>
          <a:bodyPr wrap="square" rtlCol="0">
            <a:spAutoFit/>
          </a:bodyPr>
          <a:lstStyle/>
          <a:p>
            <a:r>
              <a:rPr lang="en-US" dirty="0">
                <a:solidFill>
                  <a:schemeClr val="accent5">
                    <a:lumMod val="75000"/>
                  </a:schemeClr>
                </a:solidFill>
              </a:rPr>
              <a:t>Processing Events by Built-in AI or Camera AI</a:t>
            </a:r>
          </a:p>
        </p:txBody>
      </p:sp>
      <p:pic>
        <p:nvPicPr>
          <p:cNvPr id="3" name="Picture 2">
            <a:extLst>
              <a:ext uri="{FF2B5EF4-FFF2-40B4-BE49-F238E27FC236}">
                <a16:creationId xmlns:a16="http://schemas.microsoft.com/office/drawing/2014/main" id="{295661AE-3D36-8984-2579-87B452C54C4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47258" y="2682622"/>
            <a:ext cx="808484" cy="8084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1F6EA86A-E92B-41C4-E81F-50CDC41682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75539" y="4172288"/>
            <a:ext cx="808484" cy="808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71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217A9-605F-21D4-D15D-239FCBEE7EF3}"/>
            </a:ext>
          </a:extLst>
        </p:cNvPr>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5CC011B-EE57-9645-6DCD-4E080562CE00}"/>
              </a:ext>
            </a:extLst>
          </p:cNvPr>
          <p:cNvGraphicFramePr>
            <a:graphicFrameLocks noGrp="1"/>
          </p:cNvGraphicFramePr>
          <p:nvPr>
            <p:extLst>
              <p:ext uri="{D42A27DB-BD31-4B8C-83A1-F6EECF244321}">
                <p14:modId xmlns:p14="http://schemas.microsoft.com/office/powerpoint/2010/main" val="1407851897"/>
              </p:ext>
            </p:extLst>
          </p:nvPr>
        </p:nvGraphicFramePr>
        <p:xfrm>
          <a:off x="539552" y="1844824"/>
          <a:ext cx="8064896" cy="4525963"/>
        </p:xfrm>
        <a:graphic>
          <a:graphicData uri="http://schemas.openxmlformats.org/drawingml/2006/table">
            <a:tbl>
              <a:tblPr/>
              <a:tblGrid>
                <a:gridCol w="8064896">
                  <a:extLst>
                    <a:ext uri="{9D8B030D-6E8A-4147-A177-3AD203B41FA5}">
                      <a16:colId xmlns:a16="http://schemas.microsoft.com/office/drawing/2014/main" val="3344564565"/>
                    </a:ext>
                  </a:extLst>
                </a:gridCol>
              </a:tblGrid>
              <a:tr h="4525963">
                <a:tc>
                  <a:txBody>
                    <a:bodyPr/>
                    <a:lstStyle/>
                    <a:p>
                      <a:pPr algn="l" fontAlgn="t"/>
                      <a:r>
                        <a:rPr lang="en-US" sz="1800" b="0" i="0" kern="1200" dirty="0">
                          <a:solidFill>
                            <a:schemeClr val="tx1"/>
                          </a:solidFill>
                          <a:effectLst/>
                          <a:latin typeface="+mn-lt"/>
                          <a:ea typeface="+mn-ea"/>
                          <a:cs typeface="+mn-cs"/>
                        </a:rPr>
                        <a:t>The most valuable applications of these cameras are the AI-powered physical security surveillance based on true colors. </a:t>
                      </a:r>
                    </a:p>
                    <a:p>
                      <a:pPr algn="l" fontAlgn="t"/>
                      <a:endParaRPr lang="en-US" sz="1800" b="0" i="0" kern="1200" dirty="0">
                        <a:solidFill>
                          <a:schemeClr val="tx1"/>
                        </a:solidFill>
                        <a:effectLst/>
                        <a:latin typeface="+mn-lt"/>
                        <a:ea typeface="+mn-ea"/>
                        <a:cs typeface="+mn-cs"/>
                      </a:endParaRPr>
                    </a:p>
                    <a:p>
                      <a:pPr algn="l" fontAlgn="t"/>
                      <a:r>
                        <a:rPr lang="en-US" sz="1800" b="0" i="0" kern="1200" dirty="0">
                          <a:solidFill>
                            <a:schemeClr val="tx1"/>
                          </a:solidFill>
                          <a:effectLst/>
                          <a:latin typeface="+mn-lt"/>
                          <a:ea typeface="+mn-ea"/>
                          <a:cs typeface="+mn-cs"/>
                        </a:rPr>
                        <a:t>The cameras collect the precise appearance metadata, such as the color of the jacket, color of the pants, color of hair, color of the vehicle. </a:t>
                      </a:r>
                    </a:p>
                    <a:p>
                      <a:pPr algn="l" fontAlgn="t"/>
                      <a:endParaRPr lang="en-US" sz="1800" b="0" i="0" kern="1200" dirty="0">
                        <a:solidFill>
                          <a:schemeClr val="tx1"/>
                        </a:solidFill>
                        <a:effectLst/>
                        <a:latin typeface="+mn-lt"/>
                        <a:ea typeface="+mn-ea"/>
                        <a:cs typeface="+mn-cs"/>
                      </a:endParaRPr>
                    </a:p>
                    <a:p>
                      <a:pPr algn="l" fontAlgn="t"/>
                      <a:r>
                        <a:rPr lang="en-US" sz="1800" b="0" i="0" kern="1200" dirty="0">
                          <a:solidFill>
                            <a:schemeClr val="tx1"/>
                          </a:solidFill>
                          <a:effectLst/>
                          <a:latin typeface="+mn-lt"/>
                          <a:ea typeface="+mn-ea"/>
                          <a:cs typeface="+mn-cs"/>
                        </a:rPr>
                        <a:t>Thanks to the color precision, it is possible to identify the same suspect through different locations, which is very challenging for the conventional IP cameras.</a:t>
                      </a:r>
                      <a:endParaRPr lang="en-US" sz="1800" b="0" i="0" u="none" strike="noStrike" dirty="0">
                        <a:solidFill>
                          <a:srgbClr val="000000"/>
                        </a:solidFill>
                        <a:effectLst/>
                        <a:latin typeface="Calibri" panose="020F0502020204030204" pitchFamily="34" charset="0"/>
                      </a:endParaRPr>
                    </a:p>
                  </a:txBody>
                  <a:tcPr marL="6175" marR="6175" marT="6175" marB="37047">
                    <a:lnL w="6350" cap="flat" cmpd="sng" algn="ctr">
                      <a:no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72274340"/>
                  </a:ext>
                </a:extLst>
              </a:tr>
            </a:tbl>
          </a:graphicData>
        </a:graphic>
      </p:graphicFrame>
      <p:sp>
        <p:nvSpPr>
          <p:cNvPr id="3" name="TextBox 2">
            <a:extLst>
              <a:ext uri="{FF2B5EF4-FFF2-40B4-BE49-F238E27FC236}">
                <a16:creationId xmlns:a16="http://schemas.microsoft.com/office/drawing/2014/main" id="{5DAA1A09-278A-4F9D-C4A6-B08797A918C2}"/>
              </a:ext>
            </a:extLst>
          </p:cNvPr>
          <p:cNvSpPr txBox="1"/>
          <p:nvPr/>
        </p:nvSpPr>
        <p:spPr>
          <a:xfrm>
            <a:off x="251520" y="1085934"/>
            <a:ext cx="6120680" cy="461665"/>
          </a:xfrm>
          <a:prstGeom prst="rect">
            <a:avLst/>
          </a:prstGeom>
          <a:noFill/>
        </p:spPr>
        <p:txBody>
          <a:bodyPr wrap="square" rtlCol="0">
            <a:spAutoFit/>
          </a:bodyPr>
          <a:lstStyle/>
          <a:p>
            <a:r>
              <a:rPr lang="en-US" sz="2400" b="1" dirty="0"/>
              <a:t>Application:</a:t>
            </a:r>
          </a:p>
        </p:txBody>
      </p:sp>
    </p:spTree>
    <p:extLst>
      <p:ext uri="{BB962C8B-B14F-4D97-AF65-F5344CB8AC3E}">
        <p14:creationId xmlns:p14="http://schemas.microsoft.com/office/powerpoint/2010/main" val="300279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816C2-F5B7-E596-2763-0D5F92E1A47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8F0D479-1109-080E-F6A5-0FD9894F0FC8}"/>
              </a:ext>
            </a:extLst>
          </p:cNvPr>
          <p:cNvSpPr txBox="1"/>
          <p:nvPr/>
        </p:nvSpPr>
        <p:spPr>
          <a:xfrm>
            <a:off x="251520" y="1085934"/>
            <a:ext cx="6120680" cy="461665"/>
          </a:xfrm>
          <a:prstGeom prst="rect">
            <a:avLst/>
          </a:prstGeom>
          <a:noFill/>
        </p:spPr>
        <p:txBody>
          <a:bodyPr wrap="square" rtlCol="0">
            <a:spAutoFit/>
          </a:bodyPr>
          <a:lstStyle/>
          <a:p>
            <a:r>
              <a:rPr lang="en-US" sz="2400" b="1" dirty="0"/>
              <a:t>Brand </a:t>
            </a:r>
            <a:r>
              <a:rPr lang="en-US" altLang="zh-TW" sz="2400" b="1" dirty="0"/>
              <a:t>C</a:t>
            </a:r>
            <a:r>
              <a:rPr lang="en-US" sz="2400" b="1" dirty="0"/>
              <a:t>omparison </a:t>
            </a:r>
            <a:r>
              <a:rPr lang="en-US" altLang="zh-TW" sz="2400" b="1" dirty="0"/>
              <a:t>V</a:t>
            </a:r>
            <a:r>
              <a:rPr lang="en-US" sz="2400" b="1" dirty="0"/>
              <a:t>ideo:</a:t>
            </a:r>
          </a:p>
        </p:txBody>
      </p:sp>
      <p:pic>
        <p:nvPicPr>
          <p:cNvPr id="4" name="線上媒體 3" title="Z54 Brand comparison video">
            <a:hlinkClick r:id="" action="ppaction://media"/>
            <a:extLst>
              <a:ext uri="{FF2B5EF4-FFF2-40B4-BE49-F238E27FC236}">
                <a16:creationId xmlns:a16="http://schemas.microsoft.com/office/drawing/2014/main" id="{6C1C0DB3-22B8-AB6F-53B5-6F6D579073E4}"/>
              </a:ext>
            </a:extLst>
          </p:cNvPr>
          <p:cNvPicPr>
            <a:picLocks noRot="1" noChangeAspect="1"/>
          </p:cNvPicPr>
          <p:nvPr>
            <a:videoFile r:link="rId1"/>
          </p:nvPr>
        </p:nvPicPr>
        <p:blipFill>
          <a:blip r:embed="rId3"/>
          <a:stretch>
            <a:fillRect/>
          </a:stretch>
        </p:blipFill>
        <p:spPr>
          <a:xfrm>
            <a:off x="1547664" y="1874108"/>
            <a:ext cx="5508104" cy="3109784"/>
          </a:xfrm>
          <a:prstGeom prst="rect">
            <a:avLst/>
          </a:prstGeom>
        </p:spPr>
      </p:pic>
      <p:sp>
        <p:nvSpPr>
          <p:cNvPr id="6" name="文字方塊 5">
            <a:hlinkClick r:id="rId4"/>
            <a:extLst>
              <a:ext uri="{FF2B5EF4-FFF2-40B4-BE49-F238E27FC236}">
                <a16:creationId xmlns:a16="http://schemas.microsoft.com/office/drawing/2014/main" id="{575B64EE-F823-34F3-E832-F4E8E24B09D3}"/>
              </a:ext>
            </a:extLst>
          </p:cNvPr>
          <p:cNvSpPr txBox="1"/>
          <p:nvPr/>
        </p:nvSpPr>
        <p:spPr>
          <a:xfrm>
            <a:off x="2465512" y="5125735"/>
            <a:ext cx="3672408" cy="369332"/>
          </a:xfrm>
          <a:prstGeom prst="rect">
            <a:avLst/>
          </a:prstGeom>
          <a:noFill/>
        </p:spPr>
        <p:txBody>
          <a:bodyPr wrap="square">
            <a:spAutoFit/>
          </a:bodyPr>
          <a:lstStyle/>
          <a:p>
            <a:r>
              <a:rPr lang="zh-TW" altLang="en-US" u="sng" dirty="0">
                <a:solidFill>
                  <a:srgbClr val="0000FF"/>
                </a:solidFill>
              </a:rPr>
              <a:t>https://Download.acti.com?id=33868</a:t>
            </a:r>
          </a:p>
        </p:txBody>
      </p:sp>
    </p:spTree>
    <p:extLst>
      <p:ext uri="{BB962C8B-B14F-4D97-AF65-F5344CB8AC3E}">
        <p14:creationId xmlns:p14="http://schemas.microsoft.com/office/powerpoint/2010/main" val="267684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38150</TotalTime>
  <Words>859</Words>
  <Application>Microsoft Office PowerPoint</Application>
  <PresentationFormat>如螢幕大小 (4:3)</PresentationFormat>
  <Paragraphs>224</Paragraphs>
  <Slides>11</Slides>
  <Notes>7</Notes>
  <HiddenSlides>0</HiddenSlides>
  <MMClips>1</MMClips>
  <ScaleCrop>false</ScaleCrop>
  <HeadingPairs>
    <vt:vector size="6" baseType="variant">
      <vt:variant>
        <vt:lpstr>使用字型</vt:lpstr>
      </vt:variant>
      <vt:variant>
        <vt:i4>4</vt:i4>
      </vt:variant>
      <vt:variant>
        <vt:lpstr>佈景主題</vt:lpstr>
      </vt:variant>
      <vt:variant>
        <vt:i4>2</vt:i4>
      </vt:variant>
      <vt:variant>
        <vt:lpstr>投影片標題</vt:lpstr>
      </vt:variant>
      <vt:variant>
        <vt:i4>11</vt:i4>
      </vt:variant>
    </vt:vector>
  </HeadingPairs>
  <TitlesOfParts>
    <vt:vector size="17" baseType="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1630</cp:revision>
  <dcterms:created xsi:type="dcterms:W3CDTF">2015-08-31T10:30:03Z</dcterms:created>
  <dcterms:modified xsi:type="dcterms:W3CDTF">2025-04-24T05:19:54Z</dcterms:modified>
</cp:coreProperties>
</file>