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0"/>
  </p:notesMasterIdLst>
  <p:sldIdLst>
    <p:sldId id="279" r:id="rId3"/>
    <p:sldId id="376" r:id="rId4"/>
    <p:sldId id="377" r:id="rId5"/>
    <p:sldId id="413" r:id="rId6"/>
    <p:sldId id="397" r:id="rId7"/>
    <p:sldId id="402" r:id="rId8"/>
    <p:sldId id="390" r:id="rId9"/>
    <p:sldId id="392" r:id="rId10"/>
    <p:sldId id="394" r:id="rId11"/>
    <p:sldId id="398" r:id="rId12"/>
    <p:sldId id="399" r:id="rId13"/>
    <p:sldId id="400" r:id="rId14"/>
    <p:sldId id="401" r:id="rId15"/>
    <p:sldId id="410" r:id="rId16"/>
    <p:sldId id="409" r:id="rId17"/>
    <p:sldId id="388" r:id="rId18"/>
    <p:sldId id="387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E5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103" d="100"/>
          <a:sy n="103" d="100"/>
        </p:scale>
        <p:origin x="183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712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73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817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3870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59097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19820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9095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6561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768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7697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00682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48892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3132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937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ST3-8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Windows-based NVR products with the scale of 501-1000 channels.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1475656" y="2132856"/>
            <a:ext cx="6192688" cy="37888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Introduction of Large-Scale Solution Architecture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Introduction of CMS Options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by Scale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Standalone CMS Comparison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Lite Web Client Introduction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ACTi Mobile Client for CMS 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Introduction of Large-Scale Solution Architecture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97250C-82B0-58DC-D719-6FB035D26658}"/>
              </a:ext>
            </a:extLst>
          </p:cNvPr>
          <p:cNvSpPr txBox="1"/>
          <p:nvPr/>
        </p:nvSpPr>
        <p:spPr>
          <a:xfrm>
            <a:off x="395536" y="1916832"/>
            <a:ext cx="8352928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The system that is larger than 256 channels usually consists of multiple NVR servers, managed by Central Management System (CMS).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25BA33A-2FDA-2BA1-3BE0-3AEE5FA3A7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Introduction of CMS Options</a:t>
            </a:r>
          </a:p>
        </p:txBody>
      </p:sp>
      <p:pic>
        <p:nvPicPr>
          <p:cNvPr id="4" name="Picture 2" descr="https://download.acti.com/corpweb/DownloadCenter/Ajax/MakeThumbImage.ashx?t=%5b%22Product+Images%22%5d&amp;p=%5b%22NVR%203%20Corporate%22%5d&amp;tDef=%5b%22Coming+Soon%22%5d&amp;ext=png&amp;maxWidth=1000&amp;toext=png">
            <a:extLst>
              <a:ext uri="{FF2B5EF4-FFF2-40B4-BE49-F238E27FC236}">
                <a16:creationId xmlns:a16="http://schemas.microsoft.com/office/drawing/2014/main" id="{50946726-5DD8-35DC-0BF2-062EB74C9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52" y="3430215"/>
            <a:ext cx="2591073" cy="259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0B5A8D-7FE4-9800-7B25-1B32280E96DA}"/>
              </a:ext>
            </a:extLst>
          </p:cNvPr>
          <p:cNvSpPr txBox="1"/>
          <p:nvPr/>
        </p:nvSpPr>
        <p:spPr>
          <a:xfrm>
            <a:off x="460375" y="5448180"/>
            <a:ext cx="38235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Software edition of CMS 2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Unlimited number of channels depending on selected hardware</a:t>
            </a:r>
          </a:p>
          <a:p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F3B3C6-1F80-1DC0-9F91-68830AEF6826}"/>
              </a:ext>
            </a:extLst>
          </p:cNvPr>
          <p:cNvSpPr txBox="1"/>
          <p:nvPr/>
        </p:nvSpPr>
        <p:spPr>
          <a:xfrm>
            <a:off x="5076056" y="537321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Standalone CMS Server: CMS-100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Up to 800 channels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F75EE6-C18E-C323-B5A2-E6A63CEEFF7E}"/>
              </a:ext>
            </a:extLst>
          </p:cNvPr>
          <p:cNvSpPr txBox="1"/>
          <p:nvPr/>
        </p:nvSpPr>
        <p:spPr>
          <a:xfrm>
            <a:off x="612774" y="2206079"/>
            <a:ext cx="7565936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/>
              <a:t>CMS 2 </a:t>
            </a:r>
            <a:r>
              <a:rPr lang="en-US" dirty="0"/>
              <a:t>is Central Management System software that can manage thousands of NVR servers up to unlimited number of channels.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97250C-82B0-58DC-D719-6FB035D26658}"/>
              </a:ext>
            </a:extLst>
          </p:cNvPr>
          <p:cNvSpPr txBox="1"/>
          <p:nvPr/>
        </p:nvSpPr>
        <p:spPr>
          <a:xfrm>
            <a:off x="612774" y="3341050"/>
            <a:ext cx="7565936" cy="3693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Both standalone and software versions available.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06302702-0354-065A-8C3C-C24843B32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54251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218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by Scale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36F456B-2F53-8DB9-7B11-30725A76C7C0}"/>
              </a:ext>
            </a:extLst>
          </p:cNvPr>
          <p:cNvGrpSpPr/>
          <p:nvPr/>
        </p:nvGrpSpPr>
        <p:grpSpPr>
          <a:xfrm>
            <a:off x="1016215" y="5799012"/>
            <a:ext cx="7948273" cy="413658"/>
            <a:chOff x="728183" y="2511286"/>
            <a:chExt cx="7948273" cy="413658"/>
          </a:xfrm>
        </p:grpSpPr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E2F9DCE2-8E7E-BA24-BB76-D24A1A143705}"/>
                </a:ext>
              </a:extLst>
            </p:cNvPr>
            <p:cNvCxnSpPr>
              <a:cxnSpLocks/>
            </p:cNvCxnSpPr>
            <p:nvPr/>
          </p:nvCxnSpPr>
          <p:spPr>
            <a:xfrm>
              <a:off x="728183" y="2924944"/>
              <a:ext cx="7948273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744F9FF-6851-16EF-5391-FE480B882414}"/>
                </a:ext>
              </a:extLst>
            </p:cNvPr>
            <p:cNvSpPr txBox="1"/>
            <p:nvPr/>
          </p:nvSpPr>
          <p:spPr>
            <a:xfrm>
              <a:off x="728183" y="251128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4ch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FDD91-A6E5-4760-AFCA-F21A0B06F3BC}"/>
                </a:ext>
              </a:extLst>
            </p:cNvPr>
            <p:cNvSpPr txBox="1"/>
            <p:nvPr/>
          </p:nvSpPr>
          <p:spPr>
            <a:xfrm>
              <a:off x="1691680" y="254078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16ch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9FA317-9EC1-721B-052C-7BCD251CA62A}"/>
                </a:ext>
              </a:extLst>
            </p:cNvPr>
            <p:cNvSpPr txBox="1"/>
            <p:nvPr/>
          </p:nvSpPr>
          <p:spPr>
            <a:xfrm>
              <a:off x="2987824" y="2539416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32ch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C89AD9A-87BD-809B-7886-B1CCBD2846F0}"/>
                </a:ext>
              </a:extLst>
            </p:cNvPr>
            <p:cNvSpPr txBox="1"/>
            <p:nvPr/>
          </p:nvSpPr>
          <p:spPr>
            <a:xfrm>
              <a:off x="4067944" y="2520270"/>
              <a:ext cx="7236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64ch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C2060B52-7091-9EB0-BB99-0C5D0C1888F1}"/>
                </a:ext>
              </a:extLst>
            </p:cNvPr>
            <p:cNvSpPr txBox="1"/>
            <p:nvPr/>
          </p:nvSpPr>
          <p:spPr>
            <a:xfrm>
              <a:off x="5148064" y="2520270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100ch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1685D67-7441-F12F-7F96-B88839EA8642}"/>
                </a:ext>
              </a:extLst>
            </p:cNvPr>
            <p:cNvSpPr txBox="1"/>
            <p:nvPr/>
          </p:nvSpPr>
          <p:spPr>
            <a:xfrm>
              <a:off x="6338410" y="251128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200ch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26B398D-D9E8-6E77-02B9-9E49251D2BDD}"/>
                </a:ext>
              </a:extLst>
            </p:cNvPr>
            <p:cNvSpPr txBox="1"/>
            <p:nvPr/>
          </p:nvSpPr>
          <p:spPr>
            <a:xfrm>
              <a:off x="7579332" y="2511286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500ch+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D094075-80CE-D655-7F9E-4FC3222504AA}"/>
              </a:ext>
            </a:extLst>
          </p:cNvPr>
          <p:cNvSpPr/>
          <p:nvPr/>
        </p:nvSpPr>
        <p:spPr>
          <a:xfrm>
            <a:off x="2264178" y="4395035"/>
            <a:ext cx="3484326" cy="43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NVR 3 Business, BNR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5B759F3-6494-98B9-89B6-E7CC3B56B753}"/>
              </a:ext>
            </a:extLst>
          </p:cNvPr>
          <p:cNvSpPr/>
          <p:nvPr/>
        </p:nvSpPr>
        <p:spPr>
          <a:xfrm>
            <a:off x="4499862" y="3541206"/>
            <a:ext cx="2918668" cy="701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NVR 3 Corporate, GNR, INR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CB927D6-D0E2-8FE6-24D4-3D5A3237C194}"/>
              </a:ext>
            </a:extLst>
          </p:cNvPr>
          <p:cNvSpPr/>
          <p:nvPr/>
        </p:nvSpPr>
        <p:spPr>
          <a:xfrm>
            <a:off x="5956394" y="2902812"/>
            <a:ext cx="2844207" cy="432039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CMS 2 + NVR 3 Corporate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A909AD9-04B6-B1D0-0D66-7E2E3C55ECAA}"/>
              </a:ext>
            </a:extLst>
          </p:cNvPr>
          <p:cNvSpPr/>
          <p:nvPr/>
        </p:nvSpPr>
        <p:spPr>
          <a:xfrm>
            <a:off x="1089935" y="4950266"/>
            <a:ext cx="1962046" cy="4320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ZNR, ENR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108A3A1-8712-EBFD-0C3E-1ABE924E6521}"/>
              </a:ext>
            </a:extLst>
          </p:cNvPr>
          <p:cNvCxnSpPr>
            <a:cxnSpLocks/>
          </p:cNvCxnSpPr>
          <p:nvPr/>
        </p:nvCxnSpPr>
        <p:spPr>
          <a:xfrm flipH="1" flipV="1">
            <a:off x="979709" y="2457299"/>
            <a:ext cx="35939" cy="377162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A0C32BF-24CA-0E21-512C-AC675380CD12}"/>
              </a:ext>
            </a:extLst>
          </p:cNvPr>
          <p:cNvSpPr txBox="1"/>
          <p:nvPr/>
        </p:nvSpPr>
        <p:spPr>
          <a:xfrm>
            <a:off x="395536" y="2087967"/>
            <a:ext cx="2160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Features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3152EB-D00B-55EC-4445-E49174262DF8}"/>
              </a:ext>
            </a:extLst>
          </p:cNvPr>
          <p:cNvSpPr txBox="1"/>
          <p:nvPr/>
        </p:nvSpPr>
        <p:spPr>
          <a:xfrm>
            <a:off x="107504" y="2650957"/>
            <a:ext cx="81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Full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30278AA-504E-D6FF-0387-9AB025D61EB4}"/>
              </a:ext>
            </a:extLst>
          </p:cNvPr>
          <p:cNvSpPr txBox="1"/>
          <p:nvPr/>
        </p:nvSpPr>
        <p:spPr>
          <a:xfrm>
            <a:off x="7965816" y="6300028"/>
            <a:ext cx="120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Channels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D24AB10-CD83-EB04-43E6-E22B0B7C125A}"/>
              </a:ext>
            </a:extLst>
          </p:cNvPr>
          <p:cNvSpPr txBox="1"/>
          <p:nvPr/>
        </p:nvSpPr>
        <p:spPr>
          <a:xfrm>
            <a:off x="-16485" y="5498257"/>
            <a:ext cx="1106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Essential</a:t>
            </a:r>
          </a:p>
        </p:txBody>
      </p:sp>
    </p:spTree>
    <p:extLst>
      <p:ext uri="{BB962C8B-B14F-4D97-AF65-F5344CB8AC3E}">
        <p14:creationId xmlns:p14="http://schemas.microsoft.com/office/powerpoint/2010/main" val="1076507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Standalone CMS Comparison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AE5D16D-00F8-0576-61EF-850747E8EC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814001"/>
              </p:ext>
            </p:extLst>
          </p:nvPr>
        </p:nvGraphicFramePr>
        <p:xfrm>
          <a:off x="503548" y="2193710"/>
          <a:ext cx="8136904" cy="3611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84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021">
                  <a:extLst>
                    <a:ext uri="{9D8B030D-6E8A-4147-A177-3AD203B41FA5}">
                      <a16:colId xmlns:a16="http://schemas.microsoft.com/office/drawing/2014/main" val="468612955"/>
                    </a:ext>
                  </a:extLst>
                </a:gridCol>
                <a:gridCol w="2079432">
                  <a:extLst>
                    <a:ext uri="{9D8B030D-6E8A-4147-A177-3AD203B41FA5}">
                      <a16:colId xmlns:a16="http://schemas.microsoft.com/office/drawing/2014/main" val="866930826"/>
                    </a:ext>
                  </a:extLst>
                </a:gridCol>
              </a:tblGrid>
              <a:tr h="311543">
                <a:tc>
                  <a:txBody>
                    <a:bodyPr/>
                    <a:lstStyle/>
                    <a:p>
                      <a:r>
                        <a:rPr lang="en-US" sz="1400" b="1" dirty="0"/>
                        <a:t>Feature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CMS-100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CMS-201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2593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sz="14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Product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Desktop Standalone CMS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Rackmount Standalone CMS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Number of Channels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dirty="0"/>
                        <a:t>800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zh-TW" sz="1400" dirty="0"/>
                        <a:t>6400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32438586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Free License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0548930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CPU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Intel Core i7-6700TE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Intel Core i7-7700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Maximum Display layouts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64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Storage Bays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238445"/>
                  </a:ext>
                </a:extLst>
              </a:tr>
              <a:tr h="311543">
                <a:tc>
                  <a:txBody>
                    <a:bodyPr/>
                    <a:lstStyle/>
                    <a:p>
                      <a:r>
                        <a:rPr lang="en-US" sz="1400" dirty="0"/>
                        <a:t>System Drive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SSD, 128GB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SSD, 256GB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2262903"/>
                  </a:ext>
                </a:extLst>
              </a:tr>
            </a:tbl>
          </a:graphicData>
        </a:graphic>
      </p:graphicFrame>
      <p:pic>
        <p:nvPicPr>
          <p:cNvPr id="2054" name="Picture 6">
            <a:extLst>
              <a:ext uri="{FF2B5EF4-FFF2-40B4-BE49-F238E27FC236}">
                <a16:creationId xmlns:a16="http://schemas.microsoft.com/office/drawing/2014/main" id="{7FE6E3DF-7F09-1828-F413-592F76CEB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404180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0FAD789-0BBA-BF94-B95D-DFF3CB9A1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080144"/>
            <a:ext cx="1791072" cy="179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6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844824"/>
            <a:ext cx="7488832" cy="46707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The most affordable high-quality CMS in the industry!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Standalone CMS has at least 100 free channel licenses.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Very competitive price per channel for the add-on licenses.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No perpetual fees.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Has all the features you need!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Get over 95% of all the features that the top ISV brands have, in many cases, even for free.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0" i="0" dirty="0">
                <a:solidFill>
                  <a:srgbClr val="444444"/>
                </a:solidFill>
                <a:effectLst/>
                <a:latin typeface="Calibri" panose="020F0502020204030204" pitchFamily="34" charset="0"/>
              </a:rPr>
              <a:t>ACTi continuously adds more features to ensure it has all you need!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Free Upgrades!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offers quarterly software upgrades, for free!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Get more features every quarter.	</a:t>
            </a:r>
          </a:p>
        </p:txBody>
      </p:sp>
    </p:spTree>
    <p:extLst>
      <p:ext uri="{BB962C8B-B14F-4D97-AF65-F5344CB8AC3E}">
        <p14:creationId xmlns:p14="http://schemas.microsoft.com/office/powerpoint/2010/main" val="376961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844824"/>
            <a:ext cx="7488832" cy="430143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Unique Features help you win projects!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CMS provides several world leading features for you to win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Our service personnel helps with A&amp;E requirements fulfillment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Exclusive custom-made CMS features for you!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For the large projects, ACTi helps develop customized features by request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Turn ACTi CMS into your own brand!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White label and non-brand CMS options available.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Secure your business with exclusive CMS branding.</a:t>
            </a:r>
          </a:p>
        </p:txBody>
      </p:sp>
    </p:spTree>
    <p:extLst>
      <p:ext uri="{BB962C8B-B14F-4D97-AF65-F5344CB8AC3E}">
        <p14:creationId xmlns:p14="http://schemas.microsoft.com/office/powerpoint/2010/main" val="1086439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827584" y="1919328"/>
            <a:ext cx="7488832" cy="425526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Expand CMS up to any number of Channels!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You can combine hundreds of NVR servers into a single system using ACTi CMS 2, up to unlimited number of channels.			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ACTi smart network architecture ensures stable and seamless data flow even in the large-scale projects.	</a:t>
            </a:r>
          </a:p>
          <a:p>
            <a:pPr lvl="1">
              <a:lnSpc>
                <a:spcPct val="150000"/>
              </a:lnSpc>
            </a:pPr>
            <a:r>
              <a:rPr lang="en-US" sz="1600" dirty="0"/>
              <a:t>		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70C0"/>
                </a:solidFill>
              </a:rPr>
              <a:t>Wide range of Service Tools &amp; Utilities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- Free project planning tools for your VMS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- Additional special purpose utilities to work along with CMS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7382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Lite Web Client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CED7A2-6D39-2955-320A-67FEA747388F}"/>
              </a:ext>
            </a:extLst>
          </p:cNvPr>
          <p:cNvSpPr txBox="1"/>
          <p:nvPr/>
        </p:nvSpPr>
        <p:spPr>
          <a:xfrm>
            <a:off x="395536" y="2056780"/>
            <a:ext cx="8208912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In addition to already supporting Workstation client, Mobile client and Full-featured Web client, the CMS 2 also introduces Lite Web Client option.</a:t>
            </a:r>
          </a:p>
          <a:p>
            <a:endParaRPr lang="en-US" dirty="0"/>
          </a:p>
          <a:p>
            <a:r>
              <a:rPr lang="en-US" b="1" dirty="0"/>
              <a:t>Lite Web Client </a:t>
            </a:r>
            <a:r>
              <a:rPr lang="en-US" dirty="0"/>
              <a:t>is the simplified edition of the browser-based client application. It has </a:t>
            </a:r>
            <a:r>
              <a:rPr lang="en-US" b="1" dirty="0">
                <a:solidFill>
                  <a:srgbClr val="0000FF"/>
                </a:solidFill>
              </a:rPr>
              <a:t>less features enabled and simpler appearance</a:t>
            </a:r>
            <a:r>
              <a:rPr lang="en-US" dirty="0"/>
              <a:t>, making it very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user-friendly</a:t>
            </a:r>
            <a:r>
              <a:rPr lang="en-US" dirty="0"/>
              <a:t> for the types of users who are not very technical and do not require full set of features.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FE01E6-602D-3D07-0E80-A7E33B8EE45B}"/>
              </a:ext>
            </a:extLst>
          </p:cNvPr>
          <p:cNvSpPr txBox="1"/>
          <p:nvPr/>
        </p:nvSpPr>
        <p:spPr>
          <a:xfrm>
            <a:off x="395536" y="4221088"/>
            <a:ext cx="8208912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While the Full-featured web client is available for Microsoft Edge browser (compatibility mode), the Lite web client can be used with various browsers: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Chrome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Firefox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Safari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Edge</a:t>
            </a:r>
          </a:p>
        </p:txBody>
      </p:sp>
    </p:spTree>
    <p:extLst>
      <p:ext uri="{BB962C8B-B14F-4D97-AF65-F5344CB8AC3E}">
        <p14:creationId xmlns:p14="http://schemas.microsoft.com/office/powerpoint/2010/main" val="3058588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Primary Users of the Lite Web Client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0F3A4F8-AD65-3AB5-F9F1-6EAC15C87D68}"/>
              </a:ext>
            </a:extLst>
          </p:cNvPr>
          <p:cNvGraphicFramePr>
            <a:graphicFrameLocks noGrp="1"/>
          </p:cNvGraphicFramePr>
          <p:nvPr/>
        </p:nvGraphicFramePr>
        <p:xfrm>
          <a:off x="755576" y="2108800"/>
          <a:ext cx="7848873" cy="4114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6124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13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3157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ACTi Web Client Value Position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3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Role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Client PC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Workstation app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Full Web Client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Lite Web Client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4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IT Admin (setup)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Dedicated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09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Security Officer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Dedicated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313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Supervisor/ Manager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May change anytime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Y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15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Owner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May change anytime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 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Y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T="91440" marB="9144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5579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Full Client vs Lite Client Comparison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B4B969E-E59E-D965-4FF3-8D9B7585E5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594724"/>
              </p:ext>
            </p:extLst>
          </p:nvPr>
        </p:nvGraphicFramePr>
        <p:xfrm>
          <a:off x="323528" y="1844824"/>
          <a:ext cx="8208911" cy="46734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44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31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004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it-IT" sz="1400" u="none" strike="noStrike" dirty="0">
                          <a:effectLst/>
                        </a:rPr>
                        <a:t>CMS 2</a:t>
                      </a:r>
                      <a:endParaRPr lang="it-IT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</a:rPr>
                        <a:t>Workstation Application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b="1" u="none" strike="noStrike" dirty="0">
                          <a:effectLst/>
                        </a:rPr>
                        <a:t>Web Browser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marT="0" marB="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7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>
                          <a:effectLst/>
                        </a:rPr>
                        <a:t>Full Client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</a:rPr>
                        <a:t>Lite Client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57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Edge in IE Mode (Windows 10 or later)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Chrome, Firefox, Safari, Edge (normal mode)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Chrome, Firefox, Safari, Edge (normal mode)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15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Live View Layouts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144 channels</a:t>
                      </a: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144 channels</a:t>
                      </a:r>
                    </a:p>
                  </a:txBody>
                  <a:tcPr marL="45720" marR="45720" anchor="ctr"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-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Up to 16 channels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Playback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Embedded Playback </a:t>
                      </a: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Events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PTZ control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Mouse, Joystick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Mouse, Joystick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Mouse only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Codec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H.265, 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H.265, 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H.264, MJPEG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2-way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2-way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Audio-in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Stream Switcher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Default Stream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95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Setup, Playback tab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171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Export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L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45720" marR="45720" anchor="ctr">
                    <a:lnR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7650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How to Enable Full Web Client</a:t>
            </a:r>
          </a:p>
        </p:txBody>
      </p:sp>
      <p:pic>
        <p:nvPicPr>
          <p:cNvPr id="2" name="Picture 1">
            <a:hlinkClick r:id="rId3"/>
            <a:extLst>
              <a:ext uri="{FF2B5EF4-FFF2-40B4-BE49-F238E27FC236}">
                <a16:creationId xmlns:a16="http://schemas.microsoft.com/office/drawing/2014/main" id="{FF6C8DBE-083A-A988-C270-95FD5C80C5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2276872"/>
            <a:ext cx="2936272" cy="414908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0D1C4A-B01F-39E6-CA16-CA946A83440C}"/>
              </a:ext>
            </a:extLst>
          </p:cNvPr>
          <p:cNvSpPr txBox="1"/>
          <p:nvPr/>
        </p:nvSpPr>
        <p:spPr>
          <a:xfrm>
            <a:off x="340722" y="2276872"/>
            <a:ext cx="4879350" cy="23083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It is very easy to enable the </a:t>
            </a:r>
            <a:r>
              <a:rPr lang="en-US" b="1" dirty="0"/>
              <a:t>NVR 3 or CMS 2</a:t>
            </a:r>
            <a:r>
              <a:rPr lang="en-US" dirty="0"/>
              <a:t> </a:t>
            </a:r>
            <a:r>
              <a:rPr lang="en-US" b="1" dirty="0"/>
              <a:t>Full Web Client </a:t>
            </a:r>
            <a:r>
              <a:rPr lang="en-US" dirty="0"/>
              <a:t>in your </a:t>
            </a:r>
            <a:r>
              <a:rPr lang="en-US" b="1" dirty="0"/>
              <a:t>Microsoft Edge </a:t>
            </a:r>
            <a:r>
              <a:rPr lang="en-US" dirty="0"/>
              <a:t>Browser. It just requires one-time setup with a few clicks.</a:t>
            </a:r>
          </a:p>
          <a:p>
            <a:endParaRPr lang="en-US" dirty="0"/>
          </a:p>
          <a:p>
            <a:r>
              <a:rPr lang="en-US" dirty="0"/>
              <a:t>For the convenience, the simple instruction can be found here:</a:t>
            </a:r>
          </a:p>
          <a:p>
            <a:r>
              <a:rPr lang="en-US" dirty="0">
                <a:hlinkClick r:id="rId3"/>
              </a:rPr>
              <a:t>https://Download.acti.com?id=31324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262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Mobile Client for CMS 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5C6A0F-B77D-62B1-EBC6-2DB6D27149E8}"/>
              </a:ext>
            </a:extLst>
          </p:cNvPr>
          <p:cNvSpPr txBox="1"/>
          <p:nvPr/>
        </p:nvSpPr>
        <p:spPr>
          <a:xfrm>
            <a:off x="683568" y="184482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 very professional Mobile Client for NVR 3 for free!</a:t>
            </a:r>
          </a:p>
        </p:txBody>
      </p:sp>
      <p:pic>
        <p:nvPicPr>
          <p:cNvPr id="7170" name="Picture 2" descr="Ios Android Icon Png Clip Art Free - Ios And Android Icons Transparent PNG  - 614x284 - Free Download on NicePNG">
            <a:extLst>
              <a:ext uri="{FF2B5EF4-FFF2-40B4-BE49-F238E27FC236}">
                <a16:creationId xmlns:a16="http://schemas.microsoft.com/office/drawing/2014/main" id="{9B096961-09A8-311F-706A-F974E8ED96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2636912"/>
            <a:ext cx="2232248" cy="9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70E7E6B-D39E-8080-5FC1-88A492A14C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61048"/>
            <a:ext cx="6260182" cy="2734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03779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ACTi Mobile Client for CMS 2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85C5478-C167-FA10-9D76-04420EEEEE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876291"/>
              </p:ext>
            </p:extLst>
          </p:nvPr>
        </p:nvGraphicFramePr>
        <p:xfrm>
          <a:off x="467544" y="1897969"/>
          <a:ext cx="8136903" cy="455536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84176">
                  <a:extLst>
                    <a:ext uri="{9D8B030D-6E8A-4147-A177-3AD203B41FA5}">
                      <a16:colId xmlns:a16="http://schemas.microsoft.com/office/drawing/2014/main" val="4057014135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1558796481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3331176991"/>
                    </a:ext>
                  </a:extLst>
                </a:gridCol>
                <a:gridCol w="2016223">
                  <a:extLst>
                    <a:ext uri="{9D8B030D-6E8A-4147-A177-3AD203B41FA5}">
                      <a16:colId xmlns:a16="http://schemas.microsoft.com/office/drawing/2014/main" val="616095107"/>
                    </a:ext>
                  </a:extLst>
                </a:gridCol>
              </a:tblGrid>
              <a:tr h="25679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Function Family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Function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ACTi Mobile Client for Android v1.0.16 or newer</a:t>
                      </a:r>
                      <a:br>
                        <a:rPr lang="en-US" sz="1400" u="none" strike="noStrike" dirty="0">
                          <a:effectLst/>
                        </a:rPr>
                      </a:br>
                      <a:r>
                        <a:rPr lang="en-US" sz="1400" u="none" strike="noStrike" dirty="0">
                          <a:effectLst/>
                        </a:rPr>
                        <a:t>ACTi Mobile Client for iOS v1.02 or newer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761146"/>
                  </a:ext>
                </a:extLst>
              </a:tr>
              <a:tr h="3347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NVR 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CMS 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999298"/>
                  </a:ext>
                </a:extLst>
              </a:tr>
              <a:tr h="247124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Live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Video Live View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4011884864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Event Message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793530390"/>
                  </a:ext>
                </a:extLst>
              </a:tr>
              <a:tr h="23845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Audio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 In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2766240135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Audio Out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409467969"/>
                  </a:ext>
                </a:extLst>
              </a:tr>
              <a:tr h="11922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Digital PTZ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Digital PTZ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81357347"/>
                  </a:ext>
                </a:extLst>
              </a:tr>
              <a:tr h="238450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PTZ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Optical PTZ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99301323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Preset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871479726"/>
                  </a:ext>
                </a:extLst>
              </a:tr>
              <a:tr h="21189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Preset Tour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722487835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PTZ Speed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319372129"/>
                  </a:ext>
                </a:extLst>
              </a:tr>
              <a:tr h="119225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Control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Manual Record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842916367"/>
                  </a:ext>
                </a:extLst>
              </a:tr>
              <a:tr h="1192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Snapshot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2753380126"/>
                  </a:ext>
                </a:extLst>
              </a:tr>
              <a:tr h="27426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DO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686975584"/>
                  </a:ext>
                </a:extLst>
              </a:tr>
              <a:tr h="216024">
                <a:tc rowSpan="4"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 dirty="0">
                          <a:effectLst/>
                        </a:rPr>
                        <a:t>Playback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Main playback functions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581399724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Additional playback functions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3718547758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TimeTrack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>
                          <a:effectLst/>
                        </a:rPr>
                        <a:t>Y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758016857"/>
                  </a:ext>
                </a:extLst>
              </a:tr>
              <a:tr h="238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u="none" strike="noStrike">
                          <a:effectLst/>
                        </a:rPr>
                        <a:t>Event Search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effectLst/>
                        </a:rPr>
                        <a:t>Y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T="4586" marB="9144" anchor="ctr"/>
                </a:tc>
                <a:extLst>
                  <a:ext uri="{0D108BD9-81ED-4DB2-BD59-A6C34878D82A}">
                    <a16:rowId xmlns:a16="http://schemas.microsoft.com/office/drawing/2014/main" val="1949622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3635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37000</TotalTime>
  <Words>1088</Words>
  <Application>Microsoft Office PowerPoint</Application>
  <PresentationFormat>On-screen Show (4:3)</PresentationFormat>
  <Paragraphs>297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1616</cp:revision>
  <dcterms:created xsi:type="dcterms:W3CDTF">2015-08-31T10:30:03Z</dcterms:created>
  <dcterms:modified xsi:type="dcterms:W3CDTF">2023-12-07T14:35:53Z</dcterms:modified>
</cp:coreProperties>
</file>