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09" r:id="rId22"/>
    <p:sldId id="511" r:id="rId23"/>
    <p:sldId id="402" r:id="rId24"/>
    <p:sldId id="413"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878"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2025/1/16</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 Target="slide16.xml"/><Relationship Id="rId7" Type="http://schemas.openxmlformats.org/officeDocument/2006/relationships/slide" Target="slide27.xm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2.jp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6.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7.png"/><Relationship Id="rId3" Type="http://schemas.openxmlformats.org/officeDocument/2006/relationships/slide" Target="slide21.xm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6.png"/><Relationship Id="rId5" Type="http://schemas.openxmlformats.org/officeDocument/2006/relationships/image" Target="../media/image19.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5.png"/><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12"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slide" Target="slide21.xml"/><Relationship Id="rId5" Type="http://schemas.openxmlformats.org/officeDocument/2006/relationships/image" Target="../media/image20.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8.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9.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6.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3.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7.png"/><Relationship Id="rId5" Type="http://schemas.openxmlformats.org/officeDocument/2006/relationships/hyperlink" Target="https://www.acti.com/product/A952" TargetMode="External"/><Relationship Id="rId10" Type="http://schemas.openxmlformats.org/officeDocument/2006/relationships/image" Target="../media/image36.png"/><Relationship Id="rId4" Type="http://schemas.openxmlformats.org/officeDocument/2006/relationships/hyperlink" Target="https://www.acti.com/product/8426" TargetMode="External"/><Relationship Id="rId9"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2.pn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37.png"/><Relationship Id="rId7" Type="http://schemas.openxmlformats.org/officeDocument/2006/relationships/image" Target="../media/image46.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8.png"/></Relationships>
</file>

<file path=ppt/slides/_rels/slide28.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物流監控解決方案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82121" y="3712697"/>
            <a:ext cx="3015518"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物流：概述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830997"/>
          </a:xfrm>
          <a:prstGeom prst="rect">
            <a:avLst/>
          </a:prstGeom>
          <a:noFill/>
        </p:spPr>
        <p:txBody>
          <a:bodyPr wrap="square">
            <a:spAutoFit/>
          </a:bodyPr>
          <a:lstStyle/>
          <a:p>
            <a:r>
              <a:rPr lang="en-US" sz="1600" dirty="0">
                <a:solidFill>
                  <a:srgbClr val="535353"/>
                </a:solidFill>
                <a:latin typeface="Open Sans" panose="020B0606030504020204" pitchFamily="34" charset="0"/>
              </a:rPr>
              <a:t>ACTi 物流解決方案旨在解決安全和運營相關的挑戰，包括衝突、走私、犯罪、乘客流量和員工安全。 ACTi 結合深度學習 AI </a:t>
            </a:r>
            <a:r>
              <a:rPr lang="zh-TW" altLang="en-US" sz="1600" dirty="0">
                <a:solidFill>
                  <a:srgbClr val="535353"/>
                </a:solidFill>
                <a:latin typeface="Open Sans" panose="020B0606030504020204" pitchFamily="34" charset="0"/>
              </a:rPr>
              <a:t>攝影機</a:t>
            </a:r>
            <a:r>
              <a:rPr lang="en-US" sz="1600" dirty="0" err="1">
                <a:solidFill>
                  <a:srgbClr val="535353"/>
                </a:solidFill>
                <a:latin typeface="Open Sans" panose="020B0606030504020204" pitchFamily="34" charset="0"/>
              </a:rPr>
              <a:t>和伺服器，提供完整且自動化的解決方案</a:t>
            </a:r>
            <a:r>
              <a:rPr lang="en-US" sz="1600" dirty="0">
                <a:solidFill>
                  <a:srgbClr val="535353"/>
                </a:solidFill>
                <a:latin typeface="Open Sans" panose="020B0606030504020204" pitchFamily="34" charset="0"/>
              </a:rPr>
              <a:t>。</a:t>
            </a:r>
          </a:p>
        </p:txBody>
      </p:sp>
      <p:sp>
        <p:nvSpPr>
          <p:cNvPr id="10" name="TextBox 9">
            <a:extLst>
              <a:ext uri="{FF2B5EF4-FFF2-40B4-BE49-F238E27FC236}">
                <a16:creationId xmlns:a16="http://schemas.microsoft.com/office/drawing/2014/main" id="{60B4391B-8304-3719-A07B-BEE7D43097DE}"/>
              </a:ext>
            </a:extLst>
          </p:cNvPr>
          <p:cNvSpPr txBox="1"/>
          <p:nvPr/>
        </p:nvSpPr>
        <p:spPr>
          <a:xfrm>
            <a:off x="347911" y="3220230"/>
            <a:ext cx="8708542" cy="2308324"/>
          </a:xfrm>
          <a:prstGeom prst="rect">
            <a:avLst/>
          </a:prstGeom>
          <a:noFill/>
        </p:spPr>
        <p:txBody>
          <a:bodyPr wrap="square">
            <a:spAutoFit/>
          </a:bodyPr>
          <a:lstStyle/>
          <a:p>
            <a:r>
              <a:rPr lang="en-US" sz="1600" dirty="0">
                <a:solidFill>
                  <a:srgbClr val="535353"/>
                </a:solidFill>
                <a:latin typeface="Open Sans" panose="020B0606030504020204" pitchFamily="34" charset="0"/>
              </a:rPr>
              <a:t>物流的安全管理涵蓋靜態位置，如倉庫和停車區，以及運輸車隊。</a:t>
            </a:r>
          </a:p>
          <a:p>
            <a:endParaRPr lang="en-US" sz="1600" dirty="0">
              <a:solidFill>
                <a:srgbClr val="535353"/>
              </a:solidFill>
              <a:latin typeface="Open Sans" panose="020B0606030504020204" pitchFamily="34" charset="0"/>
            </a:endParaRPr>
          </a:p>
          <a:p>
            <a:r>
              <a:rPr lang="en-US" sz="1600" dirty="0" err="1">
                <a:solidFill>
                  <a:srgbClr val="535353"/>
                </a:solidFill>
                <a:latin typeface="Open Sans" panose="020B0606030504020204" pitchFamily="34" charset="0"/>
              </a:rPr>
              <a:t>倉庫配備了光學監控</a:t>
            </a:r>
            <a:r>
              <a:rPr lang="zh-TW" altLang="en-US" sz="1600" dirty="0">
                <a:solidFill>
                  <a:srgbClr val="535353"/>
                </a:solidFill>
                <a:latin typeface="Open Sans" panose="020B0606030504020204" pitchFamily="34" charset="0"/>
              </a:rPr>
              <a:t>攝影機</a:t>
            </a:r>
            <a:r>
              <a:rPr lang="en-US" sz="1600" dirty="0" err="1">
                <a:solidFill>
                  <a:srgbClr val="535353"/>
                </a:solidFill>
                <a:latin typeface="Open Sans" panose="020B0606030504020204" pitchFamily="34" charset="0"/>
              </a:rPr>
              <a:t>和熱成像監控</a:t>
            </a:r>
            <a:r>
              <a:rPr lang="zh-TW" altLang="en-US" sz="1600" dirty="0">
                <a:solidFill>
                  <a:srgbClr val="535353"/>
                </a:solidFill>
                <a:latin typeface="Open Sans" panose="020B0606030504020204" pitchFamily="34" charset="0"/>
              </a:rPr>
              <a:t>攝影機</a:t>
            </a:r>
            <a:r>
              <a:rPr lang="en-US" sz="1600" dirty="0">
                <a:solidFill>
                  <a:srgbClr val="535353"/>
                </a:solidFill>
                <a:latin typeface="Open Sans" panose="020B0606030504020204" pitchFamily="34" charset="0"/>
              </a:rPr>
              <a:t>。 </a:t>
            </a:r>
            <a:r>
              <a:rPr lang="en-US" sz="1600" dirty="0" err="1">
                <a:solidFill>
                  <a:srgbClr val="535353"/>
                </a:solidFill>
                <a:latin typeface="Open Sans" panose="020B0606030504020204" pitchFamily="34" charset="0"/>
              </a:rPr>
              <a:t>光學</a:t>
            </a:r>
            <a:r>
              <a:rPr lang="zh-TW" altLang="en-US" sz="1600" dirty="0">
                <a:solidFill>
                  <a:srgbClr val="535353"/>
                </a:solidFill>
                <a:latin typeface="Open Sans" panose="020B0606030504020204" pitchFamily="34" charset="0"/>
              </a:rPr>
              <a:t>攝影機</a:t>
            </a:r>
            <a:r>
              <a:rPr lang="en-US" sz="1600" dirty="0" err="1">
                <a:solidFill>
                  <a:srgbClr val="535353"/>
                </a:solidFill>
                <a:latin typeface="Open Sans" panose="020B0606030504020204" pitchFamily="34" charset="0"/>
              </a:rPr>
              <a:t>進行安全監控，而熱成像</a:t>
            </a:r>
            <a:r>
              <a:rPr lang="zh-TW" altLang="en-US" sz="1600" dirty="0">
                <a:solidFill>
                  <a:srgbClr val="535353"/>
                </a:solidFill>
                <a:latin typeface="Open Sans" panose="020B0606030504020204" pitchFamily="34" charset="0"/>
              </a:rPr>
              <a:t>攝影機</a:t>
            </a:r>
            <a:r>
              <a:rPr lang="en-US" sz="1600" dirty="0" err="1">
                <a:solidFill>
                  <a:srgbClr val="535353"/>
                </a:solidFill>
                <a:latin typeface="Open Sans" panose="020B0606030504020204" pitchFamily="34" charset="0"/>
              </a:rPr>
              <a:t>則會在房間、設備或貨物的溫度異常時發出警報</a:t>
            </a:r>
            <a:r>
              <a:rPr lang="en-US" sz="1600" dirty="0">
                <a:solidFill>
                  <a:srgbClr val="535353"/>
                </a:solidFill>
                <a:latin typeface="Open Sans" panose="020B0606030504020204" pitchFamily="34" charset="0"/>
              </a:rPr>
              <a:t>。</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ACTi </a:t>
            </a:r>
            <a:r>
              <a:rPr lang="en-US" sz="1600" dirty="0" err="1">
                <a:solidFill>
                  <a:srgbClr val="535353"/>
                </a:solidFill>
                <a:latin typeface="Open Sans" panose="020B0606030504020204" pitchFamily="34" charset="0"/>
              </a:rPr>
              <a:t>擁有多種防震</a:t>
            </a:r>
            <a:r>
              <a:rPr lang="zh-TW" altLang="en-US" sz="1600" dirty="0">
                <a:solidFill>
                  <a:srgbClr val="535353"/>
                </a:solidFill>
                <a:latin typeface="Open Sans" panose="020B0606030504020204" pitchFamily="34" charset="0"/>
              </a:rPr>
              <a:t>攝影機</a:t>
            </a:r>
            <a:r>
              <a:rPr lang="en-US" sz="1600" dirty="0" err="1">
                <a:solidFill>
                  <a:srgbClr val="535353"/>
                </a:solidFill>
                <a:latin typeface="Open Sans" panose="020B0606030504020204" pitchFamily="34" charset="0"/>
              </a:rPr>
              <a:t>用於車隊監控</a:t>
            </a:r>
            <a:r>
              <a:rPr lang="en-US" sz="1600" dirty="0">
                <a:solidFill>
                  <a:srgbClr val="535353"/>
                </a:solidFill>
                <a:latin typeface="Open Sans" panose="020B0606030504020204" pitchFamily="34" charset="0"/>
              </a:rPr>
              <a:t>。 </a:t>
            </a:r>
            <a:r>
              <a:rPr lang="en-US" sz="1600" dirty="0" err="1">
                <a:solidFill>
                  <a:srgbClr val="535353"/>
                </a:solidFill>
                <a:latin typeface="Open Sans" panose="020B0606030504020204" pitchFamily="34" charset="0"/>
              </a:rPr>
              <a:t>這些包括各種圓頂</a:t>
            </a:r>
            <a:r>
              <a:rPr lang="zh-TW" altLang="en-US" sz="1600" dirty="0">
                <a:solidFill>
                  <a:srgbClr val="535353"/>
                </a:solidFill>
                <a:latin typeface="Open Sans" panose="020B0606030504020204" pitchFamily="34" charset="0"/>
              </a:rPr>
              <a:t>攝影機</a:t>
            </a:r>
            <a:r>
              <a:rPr lang="en-US" sz="1600" dirty="0" err="1">
                <a:solidFill>
                  <a:srgbClr val="535353"/>
                </a:solidFill>
                <a:latin typeface="Open Sans" panose="020B0606030504020204" pitchFamily="34" charset="0"/>
              </a:rPr>
              <a:t>甚至隱蔽</a:t>
            </a:r>
            <a:r>
              <a:rPr lang="zh-TW" altLang="en-US" sz="1600" dirty="0">
                <a:solidFill>
                  <a:srgbClr val="535353"/>
                </a:solidFill>
                <a:latin typeface="Open Sans" panose="020B0606030504020204" pitchFamily="34" charset="0"/>
              </a:rPr>
              <a:t>攝影機</a:t>
            </a:r>
            <a:r>
              <a:rPr lang="en-US" sz="1600" dirty="0">
                <a:solidFill>
                  <a:srgbClr val="535353"/>
                </a:solidFill>
                <a:latin typeface="Open Sans" panose="020B0606030504020204" pitchFamily="34" charset="0"/>
              </a:rPr>
              <a:t>。</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ACTi 提供防震獨立 NVR 伺服器，用於車載錄影。 </a:t>
            </a:r>
            <a:r>
              <a:rPr lang="en-US" sz="1600" dirty="0" err="1">
                <a:solidFill>
                  <a:srgbClr val="535353"/>
                </a:solidFill>
                <a:latin typeface="Open Sans" panose="020B0606030504020204" pitchFamily="34" charset="0"/>
              </a:rPr>
              <a:t>同時，可以通過行動網絡串流</a:t>
            </a:r>
            <a:r>
              <a:rPr lang="zh-TW" altLang="en-US" sz="1600" dirty="0">
                <a:solidFill>
                  <a:srgbClr val="535353"/>
                </a:solidFill>
                <a:latin typeface="Open Sans" panose="020B0606030504020204" pitchFamily="34" charset="0"/>
              </a:rPr>
              <a:t>影像</a:t>
            </a:r>
            <a:r>
              <a:rPr lang="en-US" sz="1600" dirty="0">
                <a:solidFill>
                  <a:srgbClr val="535353"/>
                </a:solidFill>
                <a:latin typeface="Open Sans" panose="020B0606030504020204" pitchFamily="34" charset="0"/>
              </a:rPr>
              <a:t>。 中央管理系統監控整個車隊。</a:t>
            </a:r>
            <a:endParaRPr lang="en-US" sz="1600" dirty="0">
              <a:solidFill>
                <a:srgbClr val="535353"/>
              </a:solidFill>
              <a:effectLst/>
              <a:latin typeface="Open Sans" panose="020B0606030504020204" pitchFamily="34" charset="0"/>
            </a:endParaRP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17076" y="1756224"/>
            <a:ext cx="1956473" cy="1332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340063F-1EE0-8A9B-D51B-6333FC66A48E}"/>
              </a:ext>
            </a:extLst>
          </p:cNvPr>
          <p:cNvPicPr>
            <a:picLocks noChangeAspect="1"/>
          </p:cNvPicPr>
          <p:nvPr/>
        </p:nvPicPr>
        <p:blipFill>
          <a:blip r:embed="rId3"/>
          <a:stretch>
            <a:fillRect/>
          </a:stretch>
        </p:blipFill>
        <p:spPr>
          <a:xfrm>
            <a:off x="200616" y="1868081"/>
            <a:ext cx="8742768" cy="4588147"/>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物流：地圖</a:t>
            </a:r>
          </a:p>
        </p:txBody>
      </p:sp>
      <p:sp>
        <p:nvSpPr>
          <p:cNvPr id="14" name="TextBox 13">
            <a:extLst>
              <a:ext uri="{FF2B5EF4-FFF2-40B4-BE49-F238E27FC236}">
                <a16:creationId xmlns:a16="http://schemas.microsoft.com/office/drawing/2014/main" id="{5FFEC75D-72C6-0DE9-503E-82C713268AB5}"/>
              </a:ext>
            </a:extLst>
          </p:cNvPr>
          <p:cNvSpPr txBox="1"/>
          <p:nvPr/>
        </p:nvSpPr>
        <p:spPr>
          <a:xfrm>
            <a:off x="5860249" y="3147782"/>
            <a:ext cx="1127040" cy="307777"/>
          </a:xfrm>
          <a:prstGeom prst="rect">
            <a:avLst/>
          </a:prstGeom>
          <a:solidFill>
            <a:schemeClr val="bg1"/>
          </a:solidFill>
        </p:spPr>
        <p:txBody>
          <a:bodyPr wrap="square" rtlCol="0">
            <a:spAutoFit/>
          </a:bodyPr>
          <a:lstStyle/>
          <a:p>
            <a:r>
              <a:rPr lang="en-US" sz="1400" dirty="0"/>
              <a:t>倉庫</a:t>
            </a:r>
          </a:p>
        </p:txBody>
      </p:sp>
      <p:sp>
        <p:nvSpPr>
          <p:cNvPr id="16" name="TextBox 15">
            <a:extLst>
              <a:ext uri="{FF2B5EF4-FFF2-40B4-BE49-F238E27FC236}">
                <a16:creationId xmlns:a16="http://schemas.microsoft.com/office/drawing/2014/main" id="{458E1A64-B217-E2B6-09D4-DE910F0DB6DE}"/>
              </a:ext>
            </a:extLst>
          </p:cNvPr>
          <p:cNvSpPr txBox="1"/>
          <p:nvPr/>
        </p:nvSpPr>
        <p:spPr>
          <a:xfrm>
            <a:off x="5095506" y="4344291"/>
            <a:ext cx="1127040" cy="307777"/>
          </a:xfrm>
          <a:prstGeom prst="rect">
            <a:avLst/>
          </a:prstGeom>
          <a:solidFill>
            <a:schemeClr val="bg1"/>
          </a:solidFill>
        </p:spPr>
        <p:txBody>
          <a:bodyPr wrap="square" rtlCol="0">
            <a:spAutoFit/>
          </a:bodyPr>
          <a:lstStyle/>
          <a:p>
            <a:r>
              <a:rPr lang="en-US" sz="1400" dirty="0"/>
              <a:t>裝載區</a:t>
            </a:r>
          </a:p>
        </p:txBody>
      </p:sp>
      <p:sp>
        <p:nvSpPr>
          <p:cNvPr id="19" name="TextBox 18">
            <a:extLst>
              <a:ext uri="{FF2B5EF4-FFF2-40B4-BE49-F238E27FC236}">
                <a16:creationId xmlns:a16="http://schemas.microsoft.com/office/drawing/2014/main" id="{98F2A1F6-0B97-C35A-B47A-DC4ADF34348F}"/>
              </a:ext>
            </a:extLst>
          </p:cNvPr>
          <p:cNvSpPr txBox="1"/>
          <p:nvPr/>
        </p:nvSpPr>
        <p:spPr>
          <a:xfrm>
            <a:off x="7980146" y="3455559"/>
            <a:ext cx="677470" cy="307777"/>
          </a:xfrm>
          <a:prstGeom prst="rect">
            <a:avLst/>
          </a:prstGeom>
          <a:solidFill>
            <a:schemeClr val="bg1"/>
          </a:solidFill>
        </p:spPr>
        <p:txBody>
          <a:bodyPr wrap="square" rtlCol="0">
            <a:spAutoFit/>
          </a:bodyPr>
          <a:lstStyle/>
          <a:p>
            <a:r>
              <a:rPr lang="en-US" sz="1400" dirty="0"/>
              <a:t>辦公室</a:t>
            </a:r>
          </a:p>
        </p:txBody>
      </p:sp>
      <p:sp>
        <p:nvSpPr>
          <p:cNvPr id="20" name="TextBox 19">
            <a:extLst>
              <a:ext uri="{FF2B5EF4-FFF2-40B4-BE49-F238E27FC236}">
                <a16:creationId xmlns:a16="http://schemas.microsoft.com/office/drawing/2014/main" id="{E62FCADF-EC16-404F-311C-30B85DDA44BD}"/>
              </a:ext>
            </a:extLst>
          </p:cNvPr>
          <p:cNvSpPr txBox="1"/>
          <p:nvPr/>
        </p:nvSpPr>
        <p:spPr>
          <a:xfrm>
            <a:off x="3278906" y="5497487"/>
            <a:ext cx="806213" cy="307777"/>
          </a:xfrm>
          <a:prstGeom prst="rect">
            <a:avLst/>
          </a:prstGeom>
          <a:solidFill>
            <a:schemeClr val="bg1"/>
          </a:solidFill>
        </p:spPr>
        <p:txBody>
          <a:bodyPr wrap="square" rtlCol="0">
            <a:spAutoFit/>
          </a:bodyPr>
          <a:lstStyle/>
          <a:p>
            <a:r>
              <a:rPr lang="en-US" sz="1400" dirty="0"/>
              <a:t>閘門</a:t>
            </a:r>
          </a:p>
        </p:txBody>
      </p:sp>
      <p:sp>
        <p:nvSpPr>
          <p:cNvPr id="21" name="TextBox 20">
            <a:extLst>
              <a:ext uri="{FF2B5EF4-FFF2-40B4-BE49-F238E27FC236}">
                <a16:creationId xmlns:a16="http://schemas.microsoft.com/office/drawing/2014/main" id="{7A8DB00F-FA4D-EA66-8D42-3097ADA890D4}"/>
              </a:ext>
            </a:extLst>
          </p:cNvPr>
          <p:cNvSpPr txBox="1"/>
          <p:nvPr/>
        </p:nvSpPr>
        <p:spPr>
          <a:xfrm>
            <a:off x="3503041" y="3013281"/>
            <a:ext cx="2114015" cy="307777"/>
          </a:xfrm>
          <a:prstGeom prst="rect">
            <a:avLst/>
          </a:prstGeom>
          <a:solidFill>
            <a:schemeClr val="bg1"/>
          </a:solidFill>
        </p:spPr>
        <p:txBody>
          <a:bodyPr wrap="square" rtlCol="0">
            <a:spAutoFit/>
          </a:bodyPr>
          <a:lstStyle/>
          <a:p>
            <a:r>
              <a:rPr lang="en-US" sz="1400" dirty="0"/>
              <a:t>貨物分配區</a:t>
            </a:r>
          </a:p>
        </p:txBody>
      </p:sp>
      <p:sp>
        <p:nvSpPr>
          <p:cNvPr id="22" name="TextBox 21">
            <a:extLst>
              <a:ext uri="{FF2B5EF4-FFF2-40B4-BE49-F238E27FC236}">
                <a16:creationId xmlns:a16="http://schemas.microsoft.com/office/drawing/2014/main" id="{4E01FA23-7489-21D5-ECCB-6458583EFFB9}"/>
              </a:ext>
            </a:extLst>
          </p:cNvPr>
          <p:cNvSpPr txBox="1"/>
          <p:nvPr/>
        </p:nvSpPr>
        <p:spPr>
          <a:xfrm>
            <a:off x="2966713" y="3223362"/>
            <a:ext cx="829463" cy="307777"/>
          </a:xfrm>
          <a:prstGeom prst="rect">
            <a:avLst/>
          </a:prstGeom>
          <a:solidFill>
            <a:schemeClr val="bg1"/>
          </a:solidFill>
        </p:spPr>
        <p:txBody>
          <a:bodyPr wrap="square" rtlCol="0">
            <a:spAutoFit/>
          </a:bodyPr>
          <a:lstStyle/>
          <a:p>
            <a:r>
              <a:rPr lang="en-US" sz="1400" dirty="0"/>
              <a:t>入口</a:t>
            </a:r>
          </a:p>
        </p:txBody>
      </p:sp>
      <p:sp>
        <p:nvSpPr>
          <p:cNvPr id="7" name="TextBox 6">
            <a:extLst>
              <a:ext uri="{FF2B5EF4-FFF2-40B4-BE49-F238E27FC236}">
                <a16:creationId xmlns:a16="http://schemas.microsoft.com/office/drawing/2014/main" id="{6024A30D-933D-874D-3350-1C279B6AA7E7}"/>
              </a:ext>
            </a:extLst>
          </p:cNvPr>
          <p:cNvSpPr txBox="1"/>
          <p:nvPr/>
        </p:nvSpPr>
        <p:spPr>
          <a:xfrm>
            <a:off x="2512275" y="3534651"/>
            <a:ext cx="863224" cy="307777"/>
          </a:xfrm>
          <a:prstGeom prst="rect">
            <a:avLst/>
          </a:prstGeom>
          <a:solidFill>
            <a:schemeClr val="bg1"/>
          </a:solidFill>
        </p:spPr>
        <p:txBody>
          <a:bodyPr wrap="square" rtlCol="0">
            <a:spAutoFit/>
          </a:bodyPr>
          <a:lstStyle/>
          <a:p>
            <a:r>
              <a:rPr lang="en-US" sz="1400" dirty="0"/>
              <a:t>停車場</a:t>
            </a:r>
          </a:p>
        </p:txBody>
      </p:sp>
      <p:sp>
        <p:nvSpPr>
          <p:cNvPr id="5" name="TextBox 4">
            <a:extLst>
              <a:ext uri="{FF2B5EF4-FFF2-40B4-BE49-F238E27FC236}">
                <a16:creationId xmlns:a16="http://schemas.microsoft.com/office/drawing/2014/main" id="{1046FB61-EA0E-D23F-AF66-1364F00BB71B}"/>
              </a:ext>
            </a:extLst>
          </p:cNvPr>
          <p:cNvSpPr txBox="1"/>
          <p:nvPr/>
        </p:nvSpPr>
        <p:spPr>
          <a:xfrm>
            <a:off x="5860249" y="6004471"/>
            <a:ext cx="1127040" cy="307777"/>
          </a:xfrm>
          <a:prstGeom prst="rect">
            <a:avLst/>
          </a:prstGeom>
          <a:solidFill>
            <a:schemeClr val="bg1"/>
          </a:solidFill>
        </p:spPr>
        <p:txBody>
          <a:bodyPr wrap="square" rtlCol="0">
            <a:spAutoFit/>
          </a:bodyPr>
          <a:lstStyle/>
          <a:p>
            <a:r>
              <a:rPr lang="en-US" sz="1400" dirty="0"/>
              <a:t>周邊</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物流：應用與地點</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308142744"/>
              </p:ext>
            </p:extLst>
          </p:nvPr>
        </p:nvGraphicFramePr>
        <p:xfrm>
          <a:off x="102059" y="1700031"/>
          <a:ext cx="8939881" cy="4825688"/>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829521">
                  <a:extLst>
                    <a:ext uri="{9D8B030D-6E8A-4147-A177-3AD203B41FA5}">
                      <a16:colId xmlns:a16="http://schemas.microsoft.com/office/drawing/2014/main" val="2565856468"/>
                    </a:ext>
                  </a:extLst>
                </a:gridCol>
                <a:gridCol w="603114">
                  <a:extLst>
                    <a:ext uri="{9D8B030D-6E8A-4147-A177-3AD203B41FA5}">
                      <a16:colId xmlns:a16="http://schemas.microsoft.com/office/drawing/2014/main" val="3900648050"/>
                    </a:ext>
                  </a:extLst>
                </a:gridCol>
                <a:gridCol w="1001949">
                  <a:extLst>
                    <a:ext uri="{9D8B030D-6E8A-4147-A177-3AD203B41FA5}">
                      <a16:colId xmlns:a16="http://schemas.microsoft.com/office/drawing/2014/main" val="2122113404"/>
                    </a:ext>
                  </a:extLst>
                </a:gridCol>
                <a:gridCol w="612843">
                  <a:extLst>
                    <a:ext uri="{9D8B030D-6E8A-4147-A177-3AD203B41FA5}">
                      <a16:colId xmlns:a16="http://schemas.microsoft.com/office/drawing/2014/main" val="905671876"/>
                    </a:ext>
                  </a:extLst>
                </a:gridCol>
                <a:gridCol w="1410511">
                  <a:extLst>
                    <a:ext uri="{9D8B030D-6E8A-4147-A177-3AD203B41FA5}">
                      <a16:colId xmlns:a16="http://schemas.microsoft.com/office/drawing/2014/main" val="3155535811"/>
                    </a:ext>
                  </a:extLst>
                </a:gridCol>
                <a:gridCol w="701294">
                  <a:extLst>
                    <a:ext uri="{9D8B030D-6E8A-4147-A177-3AD203B41FA5}">
                      <a16:colId xmlns:a16="http://schemas.microsoft.com/office/drawing/2014/main" val="2748578960"/>
                    </a:ext>
                  </a:extLst>
                </a:gridCol>
                <a:gridCol w="729575">
                  <a:extLst>
                    <a:ext uri="{9D8B030D-6E8A-4147-A177-3AD203B41FA5}">
                      <a16:colId xmlns:a16="http://schemas.microsoft.com/office/drawing/2014/main" val="2393102404"/>
                    </a:ext>
                  </a:extLst>
                </a:gridCol>
                <a:gridCol w="1094442">
                  <a:extLst>
                    <a:ext uri="{9D8B030D-6E8A-4147-A177-3AD203B41FA5}">
                      <a16:colId xmlns:a16="http://schemas.microsoft.com/office/drawing/2014/main" val="3567203134"/>
                    </a:ext>
                  </a:extLst>
                </a:gridCol>
              </a:tblGrid>
              <a:tr h="450769">
                <a:tc>
                  <a:txBody>
                    <a:bodyPr/>
                    <a:lstStyle/>
                    <a:p>
                      <a:endParaRPr lang="en-US" sz="1300" dirty="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300" dirty="0">
                          <a:solidFill>
                            <a:schemeClr val="bg1"/>
                          </a:solidFill>
                        </a:rPr>
                        <a:t>閘門</a:t>
                      </a:r>
                    </a:p>
                  </a:txBody>
                  <a:tcPr/>
                </a:tc>
                <a:tc>
                  <a:txBody>
                    <a:bodyPr/>
                    <a:lstStyle/>
                    <a:p>
                      <a:r>
                        <a:rPr lang="en-US" sz="1300" dirty="0">
                          <a:solidFill>
                            <a:schemeClr val="bg1"/>
                          </a:solidFill>
                        </a:rPr>
                        <a:t>倉庫</a:t>
                      </a:r>
                    </a:p>
                  </a:txBody>
                  <a:tcPr/>
                </a:tc>
                <a:tc>
                  <a:txBody>
                    <a:bodyPr/>
                    <a:lstStyle/>
                    <a:p>
                      <a:r>
                        <a:rPr lang="en-US" sz="1300" dirty="0">
                          <a:solidFill>
                            <a:schemeClr val="bg1"/>
                          </a:solidFill>
                        </a:rPr>
                        <a:t>辦公室</a:t>
                      </a:r>
                    </a:p>
                  </a:txBody>
                  <a:tcPr/>
                </a:tc>
                <a:tc>
                  <a:txBody>
                    <a:bodyPr/>
                    <a:lstStyle/>
                    <a:p>
                      <a:r>
                        <a:rPr lang="en-US" sz="1300" dirty="0">
                          <a:solidFill>
                            <a:schemeClr val="bg1"/>
                          </a:solidFill>
                        </a:rPr>
                        <a:t>貨物分配區</a:t>
                      </a:r>
                    </a:p>
                  </a:txBody>
                  <a:tcPr/>
                </a:tc>
                <a:tc>
                  <a:txBody>
                    <a:bodyPr/>
                    <a:lstStyle/>
                    <a:p>
                      <a:r>
                        <a:rPr lang="en-US" sz="1300" dirty="0">
                          <a:solidFill>
                            <a:schemeClr val="bg1"/>
                          </a:solidFill>
                        </a:rPr>
                        <a:t>停車場</a:t>
                      </a:r>
                    </a:p>
                  </a:txBody>
                  <a:tcPr/>
                </a:tc>
                <a:tc>
                  <a:txBody>
                    <a:bodyPr/>
                    <a:lstStyle/>
                    <a:p>
                      <a:r>
                        <a:rPr lang="en-US" sz="1300" dirty="0">
                          <a:solidFill>
                            <a:schemeClr val="bg1"/>
                          </a:solidFill>
                        </a:rPr>
                        <a:t>裝載區</a:t>
                      </a:r>
                    </a:p>
                  </a:txBody>
                  <a:tcPr/>
                </a:tc>
                <a:tc>
                  <a:txBody>
                    <a:bodyPr/>
                    <a:lstStyle/>
                    <a:p>
                      <a:r>
                        <a:rPr lang="en-US" sz="1300" dirty="0">
                          <a:solidFill>
                            <a:schemeClr val="bg1"/>
                          </a:solidFill>
                        </a:rPr>
                        <a:t>周邊</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未經授權的進入檢測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尾隨檢測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實時嫌疑人追蹤</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車輛進入控制</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對講服務</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擅自闖入檢測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可疑物品檢測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隨時隨地監控</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安全保障</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188733179"/>
                  </a:ext>
                </a:extLst>
              </a:tr>
              <a:tr h="450769">
                <a:tc>
                  <a:txBody>
                    <a:bodyPr/>
                    <a:lstStyle/>
                    <a:p>
                      <a:pPr lvl="0">
                        <a:buNone/>
                      </a:pPr>
                      <a:r>
                        <a:rPr lang="en-US" sz="1300" dirty="0" err="1">
                          <a:solidFill>
                            <a:schemeClr val="tx1">
                              <a:lumMod val="76000"/>
                              <a:lumOff val="24000"/>
                            </a:schemeClr>
                          </a:solidFill>
                        </a:rPr>
                        <a:t>透過手機將</a:t>
                      </a:r>
                      <a:r>
                        <a:rPr lang="zh-TW" altLang="en-US" sz="1300" dirty="0">
                          <a:solidFill>
                            <a:schemeClr val="tx1">
                              <a:lumMod val="76000"/>
                              <a:lumOff val="24000"/>
                            </a:schemeClr>
                          </a:solidFill>
                        </a:rPr>
                        <a:t>影像</a:t>
                      </a:r>
                      <a:r>
                        <a:rPr lang="en-US" sz="1300" dirty="0" err="1">
                          <a:solidFill>
                            <a:schemeClr val="tx1">
                              <a:lumMod val="76000"/>
                              <a:lumOff val="24000"/>
                            </a:schemeClr>
                          </a:solidFill>
                        </a:rPr>
                        <a:t>證據推送至NVR</a:t>
                      </a:r>
                      <a:endParaRPr lang="en-US" sz="1300" dirty="0">
                        <a:solidFill>
                          <a:schemeClr val="tx1">
                            <a:lumMod val="76000"/>
                            <a:lumOff val="24000"/>
                          </a:schemeClr>
                        </a:solidFill>
                      </a:endParaRP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物流：應用</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830997"/>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未經授權的進入檢測</a:t>
            </a:r>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分析檢測入侵嘗試並通知保安人員</a:t>
            </a:r>
            <a:r>
              <a:rPr lang="en-US" sz="1200" dirty="0">
                <a:solidFill>
                  <a:srgbClr val="535353"/>
                </a:solidFill>
                <a:latin typeface="Open Sans"/>
                <a:ea typeface="Open Sans"/>
                <a:cs typeface="Open Sans"/>
              </a:rPr>
              <a:t>。</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尾隨檢測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通過比較檢測到的頭數與呈現的訪問憑證數量，檢測限制區域入口的尾隨行為。</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實時嫌疑人追蹤</a:t>
            </a:r>
            <a:endParaRPr lang="en-US" dirty="0"/>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通過在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管理系統中使用透明</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覆蓋按鈕無縫切換</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通道來追蹤嫌疑人</a:t>
            </a:r>
            <a:r>
              <a:rPr lang="en-US" sz="1200" dirty="0">
                <a:solidFill>
                  <a:srgbClr val="535353"/>
                </a:solidFill>
                <a:latin typeface="Open Sans"/>
                <a:ea typeface="Open Sans"/>
                <a:cs typeface="Open Sans"/>
              </a:rPr>
              <a:t>。</a:t>
            </a:r>
            <a:endParaRPr lang="en-US" dirty="0"/>
          </a:p>
          <a:p>
            <a:endParaRPr lang="en-US" sz="1200" b="1" dirty="0">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車輛進入控制</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可以方便地使用自動車牌識別（ALPR）技術進行閘口的訪問控制。</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對講服務</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通過本地語音通信系統與其他人互動。</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物流：應用</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6" name="Picture 5">
            <a:extLst>
              <a:ext uri="{FF2B5EF4-FFF2-40B4-BE49-F238E27FC236}">
                <a16:creationId xmlns:a16="http://schemas.microsoft.com/office/drawing/2014/main" id="{6D152099-2AB1-DA03-DF92-3C849513D640}"/>
              </a:ext>
            </a:extLst>
          </p:cNvPr>
          <p:cNvPicPr>
            <a:picLocks noChangeAspect="1"/>
          </p:cNvPicPr>
          <p:nvPr/>
        </p:nvPicPr>
        <p:blipFill>
          <a:blip r:embed="rId6"/>
          <a:stretch>
            <a:fillRect/>
          </a:stretch>
        </p:blipFill>
        <p:spPr>
          <a:xfrm>
            <a:off x="2010026" y="3363600"/>
            <a:ext cx="1786270" cy="1518723"/>
          </a:xfrm>
          <a:prstGeom prst="rect">
            <a:avLst/>
          </a:prstGeom>
        </p:spPr>
      </p:pic>
      <p:sp>
        <p:nvSpPr>
          <p:cNvPr id="12" name="TextBox 11">
            <a:extLst>
              <a:ext uri="{FF2B5EF4-FFF2-40B4-BE49-F238E27FC236}">
                <a16:creationId xmlns:a16="http://schemas.microsoft.com/office/drawing/2014/main" id="{1251492C-B6A5-8033-CA02-7253049860E6}"/>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擅自闖入檢測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檢測未經許可進入該區域的人。</a:t>
            </a:r>
            <a:endParaRPr lang="en-US" dirty="0">
              <a:cs typeface="Calibri"/>
            </a:endParaRPr>
          </a:p>
          <a:p>
            <a:endParaRPr lang="en-US" sz="1200" dirty="0">
              <a:solidFill>
                <a:srgbClr val="535353"/>
              </a:solidFill>
              <a:latin typeface="Open Sans"/>
              <a:ea typeface="Open Sans"/>
              <a:cs typeface="Open Sans"/>
            </a:endParaRPr>
          </a:p>
        </p:txBody>
      </p:sp>
      <p:sp>
        <p:nvSpPr>
          <p:cNvPr id="13" name="TextBox 12">
            <a:extLst>
              <a:ext uri="{FF2B5EF4-FFF2-40B4-BE49-F238E27FC236}">
                <a16:creationId xmlns:a16="http://schemas.microsoft.com/office/drawing/2014/main" id="{F82CC43F-CBEE-53E7-555B-79635B338821}"/>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可疑物品檢測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檢測未被看管的物品，以防止嚴重的安全和安全隱患。</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隨時隨地監控</a:t>
            </a:r>
            <a:endParaRPr lang="en-US" dirty="0"/>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在走動的同時，使用移動設備監控監視</a:t>
            </a:r>
            <a:r>
              <a:rPr lang="zh-TW" altLang="en-US" sz="1200" dirty="0">
                <a:solidFill>
                  <a:srgbClr val="535353"/>
                </a:solidFill>
                <a:latin typeface="Open Sans"/>
                <a:ea typeface="Open Sans"/>
                <a:cs typeface="Open Sans"/>
              </a:rPr>
              <a:t>攝影機</a:t>
            </a:r>
            <a:r>
              <a:rPr lang="en-US" sz="1200" dirty="0" err="1">
                <a:solidFill>
                  <a:srgbClr val="535353"/>
                </a:solidFill>
                <a:latin typeface="Open Sans"/>
                <a:ea typeface="Open Sans"/>
                <a:cs typeface="Open Sans"/>
              </a:rPr>
              <a:t>的視圖，以便即時應對事件</a:t>
            </a:r>
            <a:r>
              <a:rPr lang="en-US" sz="1200" dirty="0">
                <a:solidFill>
                  <a:srgbClr val="535353"/>
                </a:solidFill>
                <a:latin typeface="Open Sans"/>
                <a:ea typeface="Open Sans"/>
                <a:cs typeface="Open Sans"/>
              </a:rPr>
              <a:t>。</a:t>
            </a:r>
            <a:endParaRPr lang="en-US" dirty="0">
              <a:cs typeface="Calibri"/>
            </a:endParaRPr>
          </a:p>
          <a:p>
            <a:endParaRPr lang="en-US" sz="1200" dirty="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01566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安全保障</a:t>
            </a:r>
            <a:endParaRPr lang="en-US" dirty="0"/>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監控系統確保人員的安全</a:t>
            </a:r>
            <a:r>
              <a:rPr lang="en-US" sz="1200" dirty="0">
                <a:solidFill>
                  <a:srgbClr val="535353"/>
                </a:solidFill>
                <a:latin typeface="Open Sans"/>
                <a:ea typeface="Open Sans"/>
                <a:cs typeface="Open Sans"/>
              </a:rPr>
              <a:t>。</a:t>
            </a:r>
            <a:endParaRPr lang="en-US" dirty="0">
              <a:cs typeface="Calibri"/>
            </a:endParaRPr>
          </a:p>
          <a:p>
            <a:endParaRPr lang="en-US" sz="1200" dirty="0">
              <a:solidFill>
                <a:srgbClr val="535353"/>
              </a:solidFill>
              <a:latin typeface="Open Sans"/>
              <a:ea typeface="Open Sans"/>
              <a:cs typeface="Open Sans"/>
            </a:endParaRPr>
          </a:p>
        </p:txBody>
      </p:sp>
      <p:pic>
        <p:nvPicPr>
          <p:cNvPr id="3" name="Picture 2">
            <a:hlinkClick r:id="rId7" action="ppaction://hlinksldjump"/>
            <a:extLst>
              <a:ext uri="{FF2B5EF4-FFF2-40B4-BE49-F238E27FC236}">
                <a16:creationId xmlns:a16="http://schemas.microsoft.com/office/drawing/2014/main" id="{98177A80-A40F-EFFF-8479-225770ACDC25}"/>
              </a:ext>
            </a:extLst>
          </p:cNvPr>
          <p:cNvPicPr>
            <a:picLocks noChangeAspect="1"/>
          </p:cNvPicPr>
          <p:nvPr/>
        </p:nvPicPr>
        <p:blipFill>
          <a:blip r:embed="rId8"/>
          <a:srcRect r="3128" b="47569"/>
          <a:stretch/>
        </p:blipFill>
        <p:spPr>
          <a:xfrm>
            <a:off x="235486" y="2136266"/>
            <a:ext cx="1656867" cy="1145858"/>
          </a:xfrm>
          <a:prstGeom prst="rect">
            <a:avLst/>
          </a:prstGeom>
        </p:spPr>
      </p:pic>
      <p:sp>
        <p:nvSpPr>
          <p:cNvPr id="5" name="AutoShape 2" descr="A realistic scene of a suspicious item left at a container terminal. The setting is a busy cargo area with numerous stacked shipping containers in various colors. The suspicious item is a small, unmarked black duffle bag placed conspicuously in a central, visible location. The background features workers and machinery in motion, indicating a typical day's hustle and bustle at the terminal.">
            <a:extLst>
              <a:ext uri="{FF2B5EF4-FFF2-40B4-BE49-F238E27FC236}">
                <a16:creationId xmlns:a16="http://schemas.microsoft.com/office/drawing/2014/main" id="{BC8AFE7C-E85E-A807-19B3-62F8F55131F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a16="http://schemas.microsoft.com/office/drawing/2014/main" id="{C6AD926A-5B4A-D2C7-63E1-17498B852EC0}"/>
              </a:ext>
            </a:extLst>
          </p:cNvPr>
          <p:cNvPicPr>
            <a:picLocks noChangeAspect="1"/>
          </p:cNvPicPr>
          <p:nvPr/>
        </p:nvPicPr>
        <p:blipFill>
          <a:blip r:embed="rId9"/>
          <a:srcRect l="3107" r="10091"/>
          <a:stretch/>
        </p:blipFill>
        <p:spPr>
          <a:xfrm>
            <a:off x="2051850" y="2207013"/>
            <a:ext cx="1609754" cy="1063515"/>
          </a:xfrm>
          <a:prstGeom prst="rect">
            <a:avLst/>
          </a:prstGeom>
        </p:spPr>
      </p:pic>
      <p:pic>
        <p:nvPicPr>
          <p:cNvPr id="7" name="Picture 2">
            <a:extLst>
              <a:ext uri="{FF2B5EF4-FFF2-40B4-BE49-F238E27FC236}">
                <a16:creationId xmlns:a16="http://schemas.microsoft.com/office/drawing/2014/main" id="{B5AB8831-FD3B-2414-0FE9-0546B66CAF66}"/>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346069" y="2212515"/>
            <a:ext cx="1573254" cy="105801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23BC9CB-51DD-CBC1-36F5-7D1404949E7D}"/>
              </a:ext>
            </a:extLst>
          </p:cNvPr>
          <p:cNvSpPr txBox="1"/>
          <p:nvPr/>
        </p:nvSpPr>
        <p:spPr>
          <a:xfrm>
            <a:off x="7286485" y="3339281"/>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透過手機將</a:t>
            </a:r>
            <a:r>
              <a:rPr lang="zh-TW" altLang="en-US" sz="1200" b="1" dirty="0">
                <a:solidFill>
                  <a:srgbClr val="535353"/>
                </a:solidFill>
                <a:latin typeface="Open Sans"/>
                <a:ea typeface="Open Sans"/>
                <a:cs typeface="Open Sans"/>
              </a:rPr>
              <a:t>影像</a:t>
            </a:r>
            <a:r>
              <a:rPr lang="en-US" sz="1200" b="1" dirty="0" err="1">
                <a:solidFill>
                  <a:srgbClr val="535353"/>
                </a:solidFill>
                <a:latin typeface="Open Sans"/>
                <a:ea typeface="Open Sans"/>
                <a:cs typeface="Open Sans"/>
              </a:rPr>
              <a:t>證據推送至NVR</a:t>
            </a:r>
            <a:endParaRPr lang="en-US" sz="1200" b="1" dirty="0">
              <a:solidFill>
                <a:srgbClr val="535353"/>
              </a:solidFill>
              <a:latin typeface="Open Sans"/>
              <a:ea typeface="Open Sans"/>
              <a:cs typeface="Open Sans"/>
            </a:endParaRPr>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使用手機內建的相機將事件的</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證據串流至NVR</a:t>
            </a:r>
            <a:r>
              <a:rPr lang="en-US" sz="1200" dirty="0">
                <a:solidFill>
                  <a:srgbClr val="535353"/>
                </a:solidFill>
                <a:latin typeface="Open Sans"/>
                <a:ea typeface="Open Sans"/>
                <a:cs typeface="Open Sans"/>
              </a:rPr>
              <a:t>。</a:t>
            </a: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物流：應用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未經授權的進入檢測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338554"/>
          </a:xfrm>
          <a:prstGeom prst="rect">
            <a:avLst/>
          </a:prstGeom>
          <a:noFill/>
        </p:spPr>
        <p:txBody>
          <a:bodyPr wrap="square">
            <a:spAutoFit/>
          </a:bodyPr>
          <a:lstStyle/>
          <a:p>
            <a:r>
              <a:rPr lang="en-US" sz="1600" dirty="0" err="1">
                <a:solidFill>
                  <a:schemeClr val="tx1">
                    <a:lumMod val="50000"/>
                    <a:lumOff val="50000"/>
                  </a:schemeClr>
                </a:solidFill>
                <a:latin typeface="Open Sans" panose="020B0606030504020204" pitchFamily="34" charset="0"/>
              </a:rPr>
              <a:t>使用</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分析檢測入侵嘗試並通知保安人員</a:t>
            </a:r>
            <a:r>
              <a:rPr lang="en-US" sz="1600" dirty="0">
                <a:solidFill>
                  <a:schemeClr val="tx1">
                    <a:lumMod val="50000"/>
                    <a:lumOff val="50000"/>
                  </a:schemeClr>
                </a:solidFill>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p>
            <a:pPr algn="l"/>
            <a:r>
              <a:rPr lang="en-US" sz="1600" b="0" i="0" dirty="0" err="1">
                <a:solidFill>
                  <a:srgbClr val="535353"/>
                </a:solidFill>
                <a:effectLst/>
                <a:latin typeface="Open Sans" panose="020B0606030504020204" pitchFamily="34" charset="0"/>
              </a:rPr>
              <a:t>如果沒有監控</a:t>
            </a:r>
            <a:r>
              <a:rPr lang="zh-TW" altLang="en-US" sz="1600" b="0" i="0" dirty="0">
                <a:solidFill>
                  <a:srgbClr val="535353"/>
                </a:solidFill>
                <a:effectLst/>
                <a:latin typeface="Open Sans" panose="020B0606030504020204" pitchFamily="34" charset="0"/>
              </a:rPr>
              <a:t>影像</a:t>
            </a:r>
            <a:r>
              <a:rPr lang="en-US" sz="1600" b="0" i="0" dirty="0">
                <a:solidFill>
                  <a:srgbClr val="535353"/>
                </a:solidFill>
                <a:effectLst/>
                <a:latin typeface="Open Sans" panose="020B0606030504020204" pitchFamily="34" charset="0"/>
              </a:rPr>
              <a:t>，很難確定進入登記簿中顯示的身份是否與進入的人相符。 與監控系統集成的訪問控制可以顯著防止由未經授權訪問所造成的危機和損失。</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這是基於ACTi的門禁系統中的</a:t>
            </a:r>
            <a:r>
              <a:rPr lang="en-US" sz="1600" b="1" i="0" dirty="0">
                <a:solidFill>
                  <a:srgbClr val="535353"/>
                </a:solidFill>
                <a:effectLst/>
                <a:latin typeface="Open Sans" panose="020B0606030504020204" pitchFamily="34" charset="0"/>
              </a:rPr>
              <a:t>臉部</a:t>
            </a:r>
            <a:r>
              <a:rPr lang="en-US" sz="1600" b="1" dirty="0">
                <a:solidFill>
                  <a:srgbClr val="535353"/>
                </a:solidFill>
                <a:latin typeface="Open Sans" panose="020B0606030504020204" pitchFamily="34" charset="0"/>
              </a:rPr>
              <a:t>識別</a:t>
            </a:r>
            <a:r>
              <a:rPr lang="en-US" sz="1600" b="0" i="0" dirty="0">
                <a:solidFill>
                  <a:srgbClr val="535353"/>
                </a:solidFill>
                <a:effectLst/>
                <a:latin typeface="Open Sans" panose="020B0606030504020204" pitchFamily="34" charset="0"/>
              </a:rPr>
              <a:t>分析。</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物流：應用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尾隨檢測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通過比較檢測到的頭數與呈現的訪問憑證數量，檢測限制區域入口的尾隨行為。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每當RFID卡被刷卡時，系統將計算實際進入的次數。 當不匹配時，系統將觸發警報。 這可以防止尾隨和搭便車。</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dirty="0">
                <a:solidFill>
                  <a:srgbClr val="535353"/>
                </a:solidFill>
                <a:latin typeface="Open Sans" panose="020B0606030504020204" pitchFamily="34" charset="0"/>
              </a:rPr>
              <a:t>人數計算</a:t>
            </a:r>
            <a:r>
              <a:rPr lang="en-US" sz="1600" b="0" i="0" dirty="0">
                <a:solidFill>
                  <a:srgbClr val="535353"/>
                </a:solidFill>
                <a:effectLst/>
                <a:latin typeface="Open Sans" panose="020B0606030504020204" pitchFamily="34" charset="0"/>
              </a:rPr>
              <a:t>分析和</a:t>
            </a:r>
            <a:r>
              <a:rPr lang="en-US" sz="1600" b="1" i="0" dirty="0">
                <a:solidFill>
                  <a:srgbClr val="535353"/>
                </a:solidFill>
                <a:effectLst/>
                <a:latin typeface="Open Sans" panose="020B0606030504020204" pitchFamily="34" charset="0"/>
              </a:rPr>
              <a:t>RFID</a:t>
            </a:r>
            <a:r>
              <a:rPr lang="en-US" sz="1600" b="0" i="0" dirty="0">
                <a:solidFill>
                  <a:srgbClr val="535353"/>
                </a:solidFill>
                <a:effectLst/>
                <a:latin typeface="Open Sans" panose="020B0606030504020204" pitchFamily="34" charset="0"/>
              </a:rPr>
              <a:t>技術。</a:t>
            </a:r>
            <a:r>
              <a:rPr lang="en-US" sz="1600" b="0" i="0" dirty="0">
                <a:solidFill>
                  <a:schemeClr val="tx2">
                    <a:lumMod val="60000"/>
                    <a:lumOff val="40000"/>
                  </a:schemeClr>
                </a:solidFill>
                <a:effectLst/>
                <a:latin typeface="Open Sans" panose="020B0606030504020204" pitchFamily="34" charset="0"/>
                <a:hlinkClick r:id="" action="ppaction://noaction"/>
              </a:rPr>
              <a:t>閱讀更多</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物流：應用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即時嫌疑人追蹤</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584775"/>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通過在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管理系統中使用透明</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覆蓋按鈕無縫切換</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通道來追蹤嫌疑人</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通過使用</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管理系統界面中的方便功能，只需點擊一次</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即可切換視圖，打開嫌疑人正在移動的區域的下一個視圖。此方法適用於實時視圖和回放</a:t>
            </a:r>
            <a:r>
              <a:rPr lang="en-US" sz="1600" dirty="0">
                <a:solidFill>
                  <a:schemeClr val="tx1">
                    <a:lumMod val="50000"/>
                    <a:lumOff val="50000"/>
                  </a:schemeClr>
                </a:solidFill>
                <a:latin typeface="Open Sans" panose="020B0606030504020204" pitchFamily="34" charset="0"/>
              </a:rPr>
              <a:t>。 通過這種方法，可以立即找出嫌疑人的去向，並派遣警員立即處理情況。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這是基於ACTi的</a:t>
            </a:r>
            <a:r>
              <a:rPr lang="en-US" sz="1600" b="1" i="0" dirty="0">
                <a:solidFill>
                  <a:srgbClr val="535353"/>
                </a:solidFill>
                <a:effectLst/>
                <a:latin typeface="Open Sans" panose="020B0606030504020204" pitchFamily="34" charset="0"/>
              </a:rPr>
              <a:t>NVR 3和CMS 2</a:t>
            </a:r>
            <a:r>
              <a:rPr lang="en-US" sz="1600" b="0" i="0" dirty="0">
                <a:solidFill>
                  <a:srgbClr val="535353"/>
                </a:solidFill>
                <a:effectLst/>
                <a:latin typeface="Open Sans" panose="020B0606030504020204" pitchFamily="34" charset="0"/>
              </a:rPr>
              <a:t>的獨特</a:t>
            </a:r>
            <a:r>
              <a:rPr lang="en-US" sz="1600" b="1" i="0" dirty="0">
                <a:solidFill>
                  <a:srgbClr val="535353"/>
                </a:solidFill>
                <a:effectLst/>
                <a:latin typeface="Open Sans" panose="020B0606030504020204" pitchFamily="34" charset="0"/>
              </a:rPr>
              <a:t>視覺追蹤</a:t>
            </a:r>
            <a:r>
              <a:rPr lang="en-US" sz="1600" b="0" i="0" dirty="0">
                <a:solidFill>
                  <a:srgbClr val="535353"/>
                </a:solidFill>
                <a:effectLst/>
                <a:latin typeface="Open Sans" panose="020B0606030504020204" pitchFamily="34" charset="0"/>
              </a:rPr>
              <a:t>功能。</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物流：應用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車輛進入控制</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可以方便地使用自動車牌識別（ALPR）技術進行閘口的訪問控制。</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除了最高安全設施外，大多數地點都可以受益於自動門控制，而無需門衛隨時在場。 只有白名單上的車輛可以進入該區域。 此外，可以設置黑名單，當黑名單上的車輛出現時，會立即提醒保安人員。</a:t>
            </a:r>
          </a:p>
          <a:p>
            <a:pPr algn="l"/>
            <a:r>
              <a:rPr lang="en-US" sz="1600" b="0" i="0" dirty="0" err="1">
                <a:solidFill>
                  <a:srgbClr val="535353"/>
                </a:solidFill>
                <a:effectLst/>
                <a:latin typeface="Open Sans" panose="020B0606030504020204" pitchFamily="34" charset="0"/>
              </a:rPr>
              <a:t>這是基於</a:t>
            </a:r>
            <a:r>
              <a:rPr lang="en-US" sz="1600" b="1" i="0" dirty="0" err="1">
                <a:solidFill>
                  <a:srgbClr val="535353"/>
                </a:solidFill>
                <a:effectLst/>
                <a:latin typeface="Open Sans" panose="020B0606030504020204" pitchFamily="34" charset="0"/>
              </a:rPr>
              <a:t>ALPR</a:t>
            </a:r>
            <a:r>
              <a:rPr lang="en-US" sz="1600" b="0" i="0" dirty="0" err="1">
                <a:solidFill>
                  <a:srgbClr val="535353"/>
                </a:solidFill>
                <a:effectLst/>
                <a:latin typeface="Open Sans" panose="020B0606030504020204" pitchFamily="34" charset="0"/>
              </a:rPr>
              <a:t>分析技術，內置於ACTi</a:t>
            </a:r>
            <a:r>
              <a:rPr lang="zh-TW" altLang="en-US" sz="1600" b="0" i="0" dirty="0">
                <a:solidFill>
                  <a:srgbClr val="535353"/>
                </a:solidFill>
                <a:effectLst/>
                <a:latin typeface="Open Sans" panose="020B0606030504020204" pitchFamily="34" charset="0"/>
              </a:rPr>
              <a:t>攝影機</a:t>
            </a:r>
            <a:r>
              <a:rPr lang="en-US" sz="1600" b="0" i="0" dirty="0" err="1">
                <a:solidFill>
                  <a:srgbClr val="535353"/>
                </a:solidFill>
                <a:effectLst/>
                <a:latin typeface="Open Sans" panose="020B0606030504020204" pitchFamily="34" charset="0"/>
              </a:rPr>
              <a:t>中。</a:t>
            </a:r>
            <a:r>
              <a:rPr lang="en-US" sz="1600" b="0" i="0" dirty="0" err="1">
                <a:solidFill>
                  <a:schemeClr val="tx2">
                    <a:lumMod val="60000"/>
                    <a:lumOff val="40000"/>
                  </a:schemeClr>
                </a:solidFill>
                <a:effectLst/>
                <a:latin typeface="Open Sans" panose="020B0606030504020204" pitchFamily="34" charset="0"/>
                <a:hlinkClick r:id="rId4" action="ppaction://hlinksldjump"/>
              </a:rPr>
              <a:t>瞭解更多</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閱讀</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物流：應用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對講服務</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通過本地語音通信系統與其他人互動。</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在物流的各個地點，如大門和入口、裝卸區、停車場等，將設置語音接入點作為對講機。 員工和訪客可以立即使用該功能與保安人員交談。</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或CMS 2</a:t>
            </a:r>
            <a:r>
              <a:rPr lang="en-US" sz="1600" b="0" i="0" dirty="0">
                <a:solidFill>
                  <a:srgbClr val="535353"/>
                </a:solidFill>
                <a:effectLst/>
                <a:latin typeface="Open Sans" panose="020B0606030504020204" pitchFamily="34" charset="0"/>
              </a:rPr>
              <a:t>，並配合如</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等對講設備。</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in a red cap holding a pen  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物流：應用</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擅自闖入檢測</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檢測未經許可進入該區域的人。</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當一個人未經許可進入他人的土地或財產時，這被視為擅闖，並且是非法的。有些地方幾乎總是對陌生人限制進入，例如物流設施區域。 在夜間進入這些區域將被視為擅自闖入。</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a:solidFill>
                  <a:srgbClr val="535353"/>
                </a:solidFill>
                <a:latin typeface="Open Sans" panose="020B0606030504020204" pitchFamily="34" charset="0"/>
              </a:rPr>
              <a:t>人員進入區域</a:t>
            </a:r>
            <a:r>
              <a:rPr lang="en-US" sz="1600" b="1" i="0">
                <a:solidFill>
                  <a:srgbClr val="535353"/>
                </a:solidFill>
                <a:effectLst/>
                <a:latin typeface="Open Sans" panose="020B0606030504020204" pitchFamily="34" charset="0"/>
              </a:rPr>
              <a:t>檢測</a:t>
            </a:r>
            <a:r>
              <a:rPr lang="en-US" sz="1600" b="0" i="0">
                <a:solidFill>
                  <a:srgbClr val="535353"/>
                </a:solidFill>
                <a:effectLst/>
                <a:latin typeface="Open Sans" panose="020B0606030504020204" pitchFamily="34" charset="0"/>
              </a:rPr>
              <a:t>分析，內建於ACTi攝影機中。</a:t>
            </a:r>
            <a:r>
              <a:rPr lang="en-US" sz="1600" b="0" i="0">
                <a:solidFill>
                  <a:schemeClr val="tx2">
                    <a:lumMod val="60000"/>
                    <a:lumOff val="40000"/>
                  </a:schemeClr>
                </a:solidFill>
                <a:effectLst/>
                <a:latin typeface="Open Sans" panose="020B0606030504020204" pitchFamily="34" charset="0"/>
                <a:hlinkClick r:id="rId3" action="ppaction://hlinksldjump"/>
              </a:rPr>
              <a:t>閱讀更多</a:t>
            </a:r>
            <a:r>
              <a:rPr lang="en-US" sz="1600" b="0" i="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未被看管的物品，如包包、箱子、行李、推車，被視為風險物品，應迅速處理。 這些物品有時可能會被意外遺忘在那裡。 很少情況下，這些物品也可能構成惡意威脅。 它們可能隱藏爆炸物或其他危險物質。</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物流：應用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可疑物品檢測</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檢測未被看管的物品，以防止嚴重的安全和安全隱患。</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sp>
        <p:nvSpPr>
          <p:cNvPr id="16" name="TextBox 15">
            <a:extLst>
              <a:ext uri="{FF2B5EF4-FFF2-40B4-BE49-F238E27FC236}">
                <a16:creationId xmlns:a16="http://schemas.microsoft.com/office/drawing/2014/main" id="{4020DE54-FE0E-9463-1DE5-FDAFF466DE35}"/>
              </a:ext>
            </a:extLst>
          </p:cNvPr>
          <p:cNvSpPr txBox="1"/>
          <p:nvPr/>
        </p:nvSpPr>
        <p:spPr>
          <a:xfrm>
            <a:off x="233830" y="4781608"/>
            <a:ext cx="8964488"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chemeClr val="tx1">
                    <a:lumMod val="50000"/>
                    <a:lumOff val="50000"/>
                  </a:schemeClr>
                </a:solidFill>
                <a:effectLst/>
                <a:latin typeface="Open Sans" panose="020B0606030504020204" pitchFamily="34" charset="0"/>
              </a:rPr>
              <a:t>這是基於</a:t>
            </a:r>
            <a:r>
              <a:rPr lang="en-US" sz="1600" b="1" dirty="0">
                <a:solidFill>
                  <a:schemeClr val="tx1">
                    <a:lumMod val="50000"/>
                    <a:lumOff val="50000"/>
                  </a:schemeClr>
                </a:solidFill>
                <a:latin typeface="Open Sans" panose="020B0606030504020204" pitchFamily="34" charset="0"/>
              </a:rPr>
              <a:t>未被看管物品</a:t>
            </a:r>
            <a:r>
              <a:rPr lang="en-US" sz="1600" b="1" i="0" dirty="0">
                <a:solidFill>
                  <a:schemeClr val="tx1">
                    <a:lumMod val="50000"/>
                    <a:lumOff val="50000"/>
                  </a:schemeClr>
                </a:solidFill>
                <a:effectLst/>
                <a:latin typeface="Open Sans" panose="020B0606030504020204" pitchFamily="34" charset="0"/>
              </a:rPr>
              <a:t>檢測</a:t>
            </a:r>
            <a:r>
              <a:rPr lang="en-US" sz="1600" b="0" i="0" dirty="0">
                <a:solidFill>
                  <a:schemeClr val="tx1">
                    <a:lumMod val="50000"/>
                    <a:lumOff val="50000"/>
                  </a:schemeClr>
                </a:solidFill>
                <a:effectLst/>
                <a:latin typeface="Open Sans" panose="020B0606030504020204" pitchFamily="34" charset="0"/>
              </a:rPr>
              <a:t>分析，內建於ACTi攝影機中。</a:t>
            </a:r>
            <a:r>
              <a:rPr lang="en-US" sz="1600" b="0" i="0" dirty="0">
                <a:solidFill>
                  <a:schemeClr val="tx2">
                    <a:lumMod val="60000"/>
                    <a:lumOff val="40000"/>
                  </a:schemeClr>
                </a:solidFill>
                <a:effectLst/>
                <a:latin typeface="Open Sans" panose="020B0606030504020204" pitchFamily="34" charset="0"/>
                <a:hlinkClick r:id="rId11" action="ppaction://hlinksldjump"/>
              </a:rPr>
              <a:t>閱讀更多</a:t>
            </a:r>
            <a:r>
              <a:rPr lang="en-US" sz="1600" b="0" i="0" dirty="0">
                <a:solidFill>
                  <a:srgbClr val="535353"/>
                </a:solidFill>
                <a:effectLst/>
                <a:latin typeface="Open Sans" panose="020B0606030504020204" pitchFamily="34" charset="0"/>
              </a:rPr>
              <a:t>。</a:t>
            </a:r>
          </a:p>
        </p:txBody>
      </p:sp>
      <p:pic>
        <p:nvPicPr>
          <p:cNvPr id="2" name="Picture 1">
            <a:extLst>
              <a:ext uri="{FF2B5EF4-FFF2-40B4-BE49-F238E27FC236}">
                <a16:creationId xmlns:a16="http://schemas.microsoft.com/office/drawing/2014/main" id="{60641D62-29F2-BE15-3FB0-7317D00D9644}"/>
              </a:ext>
            </a:extLst>
          </p:cNvPr>
          <p:cNvPicPr>
            <a:picLocks noChangeAspect="1"/>
          </p:cNvPicPr>
          <p:nvPr/>
        </p:nvPicPr>
        <p:blipFill>
          <a:blip r:embed="rId12"/>
          <a:stretch>
            <a:fillRect/>
          </a:stretch>
        </p:blipFill>
        <p:spPr>
          <a:xfrm>
            <a:off x="359923" y="1760364"/>
            <a:ext cx="3129512" cy="1794710"/>
          </a:xfrm>
          <a:prstGeom prst="rect">
            <a:avLst/>
          </a:prstGeom>
        </p:spPr>
      </p:pic>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通用行動應用程式，設計用於遠端訪問NVR、CMS或攝影機以進行</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回放和管理</a:t>
            </a:r>
            <a:r>
              <a:rPr lang="en-US" sz="1600" dirty="0">
                <a:solidFill>
                  <a:schemeClr val="tx1">
                    <a:lumMod val="50000"/>
                    <a:lumOff val="50000"/>
                  </a:schemeClr>
                </a:solidFill>
                <a:latin typeface="Open Sans" panose="020B0606030504020204" pitchFamily="34" charset="0"/>
              </a:rPr>
              <a:t>。 </a:t>
            </a:r>
          </a:p>
          <a:p>
            <a:pPr algn="l"/>
            <a:r>
              <a:rPr lang="en-US" sz="1600" dirty="0" err="1">
                <a:solidFill>
                  <a:schemeClr val="tx1">
                    <a:lumMod val="50000"/>
                    <a:lumOff val="50000"/>
                  </a:schemeClr>
                </a:solidFill>
                <a:latin typeface="Open Sans" panose="020B0606030504020204" pitchFamily="34" charset="0"/>
              </a:rPr>
              <a:t>功能：即時查看和回放、按事件搜索</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錄像、PTZ控制、Google地圖、啟用數位輸出、從攝影機記憶卡回放</a:t>
            </a:r>
            <a:endParaRPr lang="en-US" sz="1600" dirty="0">
              <a:solidFill>
                <a:schemeClr val="tx1">
                  <a:lumMod val="50000"/>
                  <a:lumOff val="50000"/>
                </a:schemeClr>
              </a:solidFill>
              <a:latin typeface="Open Sans" panose="020B0606030504020204" pitchFamily="34" charset="0"/>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物流：應用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隨時隨地監控</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在場地內走動時，使用行動裝置監控監視攝影機的畫面，以便即時回應事件。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ACTi行動客戶端，</a:t>
            </a:r>
            <a:r>
              <a:rPr lang="en-US" sz="1600" b="0" i="0" dirty="0">
                <a:solidFill>
                  <a:srgbClr val="535353"/>
                </a:solidFill>
                <a:effectLst/>
                <a:latin typeface="Open Sans" panose="020B0606030504020204" pitchFamily="34" charset="0"/>
              </a:rPr>
              <a:t>適用於Android和iOS。它是免費的。</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169551"/>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ACTi提供監控解決方案，以確保安全，並進行全景和細節監控。 </a:t>
            </a:r>
            <a:r>
              <a:rPr lang="en-US" sz="1400" dirty="0" err="1">
                <a:solidFill>
                  <a:schemeClr val="tx1">
                    <a:lumMod val="50000"/>
                    <a:lumOff val="50000"/>
                  </a:schemeClr>
                </a:solidFill>
                <a:latin typeface="Open Sans" panose="020B0606030504020204" pitchFamily="34" charset="0"/>
              </a:rPr>
              <a:t>通過在商店的中央或角落安裝具有寬視角的</a:t>
            </a:r>
            <a:r>
              <a:rPr lang="zh-TW" altLang="en-US" sz="1400" dirty="0">
                <a:solidFill>
                  <a:schemeClr val="tx1">
                    <a:lumMod val="50000"/>
                    <a:lumOff val="50000"/>
                  </a:schemeClr>
                </a:solidFill>
                <a:latin typeface="Open Sans" panose="020B0606030504020204" pitchFamily="34" charset="0"/>
              </a:rPr>
              <a:t>攝影機</a:t>
            </a:r>
            <a:r>
              <a:rPr lang="en-US" sz="1400" dirty="0">
                <a:solidFill>
                  <a:schemeClr val="tx1">
                    <a:lumMod val="50000"/>
                    <a:lumOff val="50000"/>
                  </a:schemeClr>
                </a:solidFill>
                <a:latin typeface="Open Sans" panose="020B0606030504020204" pitchFamily="34" charset="0"/>
              </a:rPr>
              <a:t>，可以完美覆蓋整個區域。 </a:t>
            </a:r>
            <a:r>
              <a:rPr lang="en-US" sz="1400" dirty="0" err="1">
                <a:solidFill>
                  <a:schemeClr val="tx1">
                    <a:lumMod val="50000"/>
                    <a:lumOff val="50000"/>
                  </a:schemeClr>
                </a:solidFill>
                <a:latin typeface="Open Sans" panose="020B0606030504020204" pitchFamily="34" charset="0"/>
              </a:rPr>
              <a:t>同時，進入場地的人臉可以通過隱蔽安裝在入口高度條上的隱蔽</a:t>
            </a:r>
            <a:r>
              <a:rPr lang="zh-TW" altLang="en-US" sz="1400" dirty="0">
                <a:solidFill>
                  <a:schemeClr val="tx1">
                    <a:lumMod val="50000"/>
                    <a:lumOff val="50000"/>
                  </a:schemeClr>
                </a:solidFill>
                <a:latin typeface="Open Sans" panose="020B0606030504020204" pitchFamily="34" charset="0"/>
              </a:rPr>
              <a:t>攝影機</a:t>
            </a:r>
            <a:r>
              <a:rPr lang="en-US" sz="1400" dirty="0" err="1">
                <a:solidFill>
                  <a:schemeClr val="tx1">
                    <a:lumMod val="50000"/>
                    <a:lumOff val="50000"/>
                  </a:schemeClr>
                </a:solidFill>
                <a:latin typeface="Open Sans" panose="020B0606030504020204" pitchFamily="34" charset="0"/>
              </a:rPr>
              <a:t>被捕捉</a:t>
            </a:r>
            <a:r>
              <a:rPr lang="en-US" sz="1400" dirty="0">
                <a:solidFill>
                  <a:schemeClr val="tx1">
                    <a:lumMod val="50000"/>
                    <a:lumOff val="50000"/>
                  </a:schemeClr>
                </a:solidFill>
                <a:latin typeface="Open Sans" panose="020B0606030504020204" pitchFamily="34" charset="0"/>
              </a:rPr>
              <a:t>。</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對於大型項目，ACTi TV牆可以在不同的顯示器上同時顯示多個視圖。 獲得完整的概覽，以提高情境意識和運營效率。</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物流：應用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安全保障</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338554"/>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使用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監控系統確保人員的安全</a:t>
            </a:r>
            <a:r>
              <a:rPr lang="en-US" sz="1600" b="0" i="0" dirty="0">
                <a:solidFill>
                  <a:schemeClr val="tx1">
                    <a:lumMod val="50000"/>
                    <a:lumOff val="50000"/>
                  </a:schemeClr>
                </a:solidFill>
                <a:effectLst/>
                <a:latin typeface="Open Sans" panose="020B0606030504020204" pitchFamily="34" charset="0"/>
              </a:rPr>
              <a:t>。</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物流：應用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015663"/>
          </a:xfrm>
          <a:prstGeom prst="rect">
            <a:avLst/>
          </a:prstGeom>
          <a:noFill/>
        </p:spPr>
        <p:txBody>
          <a:bodyPr wrap="square">
            <a:spAutoFit/>
          </a:bodyPr>
          <a:lstStyle/>
          <a:p>
            <a:r>
              <a:rPr lang="en-US" sz="2400" b="1" i="0" dirty="0" err="1">
                <a:solidFill>
                  <a:schemeClr val="tx1">
                    <a:lumMod val="50000"/>
                    <a:lumOff val="50000"/>
                  </a:schemeClr>
                </a:solidFill>
                <a:effectLst/>
                <a:latin typeface="Open Sans" panose="020B0606030504020204" pitchFamily="34" charset="0"/>
              </a:rPr>
              <a:t>透過手機將</a:t>
            </a:r>
            <a:r>
              <a:rPr lang="zh-TW" altLang="en-US" sz="2400" b="1" i="0" dirty="0">
                <a:solidFill>
                  <a:schemeClr val="tx1">
                    <a:lumMod val="50000"/>
                    <a:lumOff val="50000"/>
                  </a:schemeClr>
                </a:solidFill>
                <a:effectLst/>
                <a:latin typeface="Open Sans" panose="020B0606030504020204" pitchFamily="34" charset="0"/>
              </a:rPr>
              <a:t>影像</a:t>
            </a:r>
            <a:r>
              <a:rPr lang="en-US" sz="2400" b="1" i="0" dirty="0" err="1">
                <a:solidFill>
                  <a:schemeClr val="tx1">
                    <a:lumMod val="50000"/>
                    <a:lumOff val="50000"/>
                  </a:schemeClr>
                </a:solidFill>
                <a:effectLst/>
                <a:latin typeface="Open Sans" panose="020B0606030504020204" pitchFamily="34" charset="0"/>
              </a:rPr>
              <a:t>證據推送至NVR</a:t>
            </a:r>
            <a:endParaRPr lang="en-US" sz="2400" b="1" i="0" dirty="0">
              <a:solidFill>
                <a:schemeClr val="tx1">
                  <a:lumMod val="50000"/>
                  <a:lumOff val="50000"/>
                </a:schemeClr>
              </a:solidFill>
              <a:effectLst/>
              <a:latin typeface="Open Sans" panose="020B0606030504020204" pitchFamily="34" charset="0"/>
            </a:endParaRP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584775"/>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使用手機內建的相機將事件的</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證據串流至NVR</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巡邏的保安現在可以使用他的智能手機與ACTi行動客戶端捕捉實時</a:t>
            </a:r>
            <a:r>
              <a:rPr lang="zh-TW" altLang="en-US" sz="1600" dirty="0">
                <a:solidFill>
                  <a:schemeClr val="tx1">
                    <a:lumMod val="50000"/>
                    <a:lumOff val="50000"/>
                  </a:schemeClr>
                </a:solidFill>
                <a:latin typeface="Open Sans" panose="020B0606030504020204" pitchFamily="34" charset="0"/>
              </a:rPr>
              <a:t>影像</a:t>
            </a:r>
            <a:r>
              <a:rPr lang="en-US" sz="1600" dirty="0">
                <a:solidFill>
                  <a:schemeClr val="tx1">
                    <a:lumMod val="50000"/>
                    <a:lumOff val="50000"/>
                  </a:schemeClr>
                </a:solidFill>
                <a:latin typeface="Open Sans" panose="020B0606030504020204" pitchFamily="34" charset="0"/>
              </a:rPr>
              <a:t>，並通過無線網絡將其“推送”到NVR 3。 </a:t>
            </a:r>
            <a:r>
              <a:rPr lang="en-US" sz="1600" dirty="0" err="1">
                <a:solidFill>
                  <a:schemeClr val="tx1">
                    <a:lumMod val="50000"/>
                    <a:lumOff val="50000"/>
                  </a:schemeClr>
                </a:solidFill>
                <a:latin typeface="Open Sans" panose="020B0606030504020204" pitchFamily="34" charset="0"/>
              </a:rPr>
              <a:t>此外，錄像可以在事件調查期間使用先進功能進行回顧，這些功能適用於監控</a:t>
            </a:r>
            <a:r>
              <a:rPr lang="zh-TW" altLang="en-US" sz="1600" dirty="0">
                <a:solidFill>
                  <a:schemeClr val="tx1">
                    <a:lumMod val="50000"/>
                    <a:lumOff val="50000"/>
                  </a:schemeClr>
                </a:solidFill>
                <a:latin typeface="Open Sans" panose="020B0606030504020204" pitchFamily="34" charset="0"/>
              </a:rPr>
              <a:t>攝影機</a:t>
            </a:r>
            <a:r>
              <a:rPr lang="en-US" sz="1600" dirty="0">
                <a:solidFill>
                  <a:schemeClr val="tx1">
                    <a:lumMod val="50000"/>
                    <a:lumOff val="50000"/>
                  </a:schemeClr>
                </a:solidFill>
                <a:latin typeface="Open Sans" panose="020B0606030504020204" pitchFamily="34" charset="0"/>
              </a:rPr>
              <a:t>，包括同步播放、書籤、時間線搜索等。</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ACTi行動客戶端，</a:t>
            </a:r>
            <a:r>
              <a:rPr lang="en-US" sz="1600" b="0" i="0">
                <a:solidFill>
                  <a:srgbClr val="535353"/>
                </a:solidFill>
                <a:effectLst/>
                <a:latin typeface="Open Sans" panose="020B0606030504020204" pitchFamily="34" charset="0"/>
              </a:rPr>
              <a:t>適用於Android和iOS。這是一個免費的應用程式。</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推薦產品與地點</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259441291"/>
              </p:ext>
            </p:extLst>
          </p:nvPr>
        </p:nvGraphicFramePr>
        <p:xfrm>
          <a:off x="83507" y="1680575"/>
          <a:ext cx="8939881" cy="513334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868431">
                  <a:extLst>
                    <a:ext uri="{9D8B030D-6E8A-4147-A177-3AD203B41FA5}">
                      <a16:colId xmlns:a16="http://schemas.microsoft.com/office/drawing/2014/main" val="2565856468"/>
                    </a:ext>
                  </a:extLst>
                </a:gridCol>
                <a:gridCol w="535021">
                  <a:extLst>
                    <a:ext uri="{9D8B030D-6E8A-4147-A177-3AD203B41FA5}">
                      <a16:colId xmlns:a16="http://schemas.microsoft.com/office/drawing/2014/main" val="3900648050"/>
                    </a:ext>
                  </a:extLst>
                </a:gridCol>
                <a:gridCol w="982494">
                  <a:extLst>
                    <a:ext uri="{9D8B030D-6E8A-4147-A177-3AD203B41FA5}">
                      <a16:colId xmlns:a16="http://schemas.microsoft.com/office/drawing/2014/main" val="2122113404"/>
                    </a:ext>
                  </a:extLst>
                </a:gridCol>
                <a:gridCol w="729575">
                  <a:extLst>
                    <a:ext uri="{9D8B030D-6E8A-4147-A177-3AD203B41FA5}">
                      <a16:colId xmlns:a16="http://schemas.microsoft.com/office/drawing/2014/main" val="905671876"/>
                    </a:ext>
                  </a:extLst>
                </a:gridCol>
                <a:gridCol w="1128408">
                  <a:extLst>
                    <a:ext uri="{9D8B030D-6E8A-4147-A177-3AD203B41FA5}">
                      <a16:colId xmlns:a16="http://schemas.microsoft.com/office/drawing/2014/main" val="3155535811"/>
                    </a:ext>
                  </a:extLst>
                </a:gridCol>
                <a:gridCol w="875489">
                  <a:extLst>
                    <a:ext uri="{9D8B030D-6E8A-4147-A177-3AD203B41FA5}">
                      <a16:colId xmlns:a16="http://schemas.microsoft.com/office/drawing/2014/main" val="2748578960"/>
                    </a:ext>
                  </a:extLst>
                </a:gridCol>
                <a:gridCol w="826852">
                  <a:extLst>
                    <a:ext uri="{9D8B030D-6E8A-4147-A177-3AD203B41FA5}">
                      <a16:colId xmlns:a16="http://schemas.microsoft.com/office/drawing/2014/main" val="2393102404"/>
                    </a:ext>
                  </a:extLst>
                </a:gridCol>
                <a:gridCol w="1036979">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300" dirty="0">
                          <a:solidFill>
                            <a:schemeClr val="bg1"/>
                          </a:solidFill>
                        </a:rPr>
                        <a:t>閘門</a:t>
                      </a:r>
                    </a:p>
                  </a:txBody>
                  <a:tcPr/>
                </a:tc>
                <a:tc>
                  <a:txBody>
                    <a:bodyPr/>
                    <a:lstStyle/>
                    <a:p>
                      <a:r>
                        <a:rPr lang="en-US" sz="1300" dirty="0">
                          <a:solidFill>
                            <a:schemeClr val="bg1"/>
                          </a:solidFill>
                        </a:rPr>
                        <a:t>倉庫</a:t>
                      </a:r>
                    </a:p>
                  </a:txBody>
                  <a:tcPr/>
                </a:tc>
                <a:tc>
                  <a:txBody>
                    <a:bodyPr/>
                    <a:lstStyle/>
                    <a:p>
                      <a:r>
                        <a:rPr lang="en-US" sz="1300" dirty="0">
                          <a:solidFill>
                            <a:schemeClr val="bg1"/>
                          </a:solidFill>
                        </a:rPr>
                        <a:t>辦公室</a:t>
                      </a:r>
                    </a:p>
                  </a:txBody>
                  <a:tcPr/>
                </a:tc>
                <a:tc>
                  <a:txBody>
                    <a:bodyPr/>
                    <a:lstStyle/>
                    <a:p>
                      <a:r>
                        <a:rPr lang="en-US" sz="1300" dirty="0">
                          <a:solidFill>
                            <a:schemeClr val="bg1"/>
                          </a:solidFill>
                        </a:rPr>
                        <a:t>貨物分配區</a:t>
                      </a:r>
                    </a:p>
                  </a:txBody>
                  <a:tcPr/>
                </a:tc>
                <a:tc>
                  <a:txBody>
                    <a:bodyPr/>
                    <a:lstStyle/>
                    <a:p>
                      <a:r>
                        <a:rPr lang="en-US" sz="1300" dirty="0">
                          <a:solidFill>
                            <a:schemeClr val="bg1"/>
                          </a:solidFill>
                        </a:rPr>
                        <a:t>停車場</a:t>
                      </a:r>
                    </a:p>
                  </a:txBody>
                  <a:tcPr/>
                </a:tc>
                <a:tc>
                  <a:txBody>
                    <a:bodyPr/>
                    <a:lstStyle/>
                    <a:p>
                      <a:r>
                        <a:rPr lang="en-US" sz="1300" dirty="0">
                          <a:solidFill>
                            <a:schemeClr val="bg1"/>
                          </a:solidFill>
                        </a:rPr>
                        <a:t>裝載區</a:t>
                      </a:r>
                    </a:p>
                  </a:txBody>
                  <a:tcPr/>
                </a:tc>
                <a:tc>
                  <a:txBody>
                    <a:bodyPr/>
                    <a:lstStyle/>
                    <a:p>
                      <a:r>
                        <a:rPr lang="en-US" sz="1300" dirty="0">
                          <a:solidFill>
                            <a:schemeClr val="bg1"/>
                          </a:solidFill>
                        </a:rPr>
                        <a:t>周邊</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熱成像攝影機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自動車牌識別子彈攝影機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門禁控制門口站 (</a:t>
                      </a:r>
                      <a:r>
                        <a:rPr lang="en-US" sz="1300" dirty="0">
                          <a:solidFill>
                            <a:schemeClr val="tx1">
                              <a:lumMod val="76000"/>
                              <a:lumOff val="24000"/>
                            </a:schemeClr>
                          </a:solidFill>
                          <a:hlinkClick r:id="rId7"/>
                        </a:rPr>
                        <a:t>R1- R7- 系列讀取器/控制器</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防止尾隨的計數器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一般監控子彈攝影機 (</a:t>
                      </a:r>
                      <a:r>
                        <a:rPr lang="en-US" sz="1300" dirty="0">
                          <a:solidFill>
                            <a:schemeClr val="tx1">
                              <a:lumMod val="76000"/>
                              <a:lumOff val="24000"/>
                            </a:schemeClr>
                          </a:solidFill>
                          <a:hlinkClick r:id="rId9"/>
                        </a:rPr>
                        <a:t>3xx, 4xx系列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一般監控圓頂攝影機 (</a:t>
                      </a:r>
                      <a:r>
                        <a:rPr lang="en-US" sz="1300" dirty="0">
                          <a:solidFill>
                            <a:schemeClr val="tx1">
                              <a:lumMod val="76000"/>
                              <a:lumOff val="24000"/>
                            </a:schemeClr>
                          </a:solidFill>
                          <a:hlinkClick r:id="rId10"/>
                        </a:rPr>
                        <a:t>91x, 7xx, 8xx系列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r>
                        <a:rPr lang="en-US" sz="1300" dirty="0">
                          <a:solidFill>
                            <a:schemeClr val="tx1">
                              <a:lumMod val="76000"/>
                              <a:lumOff val="24000"/>
                            </a:schemeClr>
                          </a:solidFill>
                        </a:rPr>
                        <a:t>監控PTZ (</a:t>
                      </a:r>
                      <a:r>
                        <a:rPr lang="en-US" sz="1300" dirty="0">
                          <a:solidFill>
                            <a:schemeClr val="tx1">
                              <a:lumMod val="76000"/>
                              <a:lumOff val="24000"/>
                            </a:schemeClr>
                          </a:solidFill>
                          <a:hlinkClick r:id="rId11"/>
                        </a:rPr>
                        <a:t>95x/96x/97x系列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2461882680"/>
              </p:ext>
            </p:extLst>
          </p:nvPr>
        </p:nvGraphicFramePr>
        <p:xfrm>
          <a:off x="463752" y="2078928"/>
          <a:ext cx="8028398" cy="4071140"/>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門禁控制智慧伺服器</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熱成像攝影機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自動車牌識別子彈攝影機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門禁控制門口站 (</a:t>
                      </a:r>
                      <a:r>
                        <a:rPr lang="en-US" sz="1300" dirty="0">
                          <a:solidFill>
                            <a:schemeClr val="tx1">
                              <a:lumMod val="76000"/>
                              <a:lumOff val="24000"/>
                            </a:schemeClr>
                          </a:solidFill>
                          <a:hlinkClick r:id="rId7"/>
                        </a:rPr>
                        <a:t>R1- R7- 系列讀取器/控制器</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防止尾隨的計數器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一般監控子彈攝影機 (</a:t>
                      </a:r>
                      <a:r>
                        <a:rPr lang="en-US" sz="1300" dirty="0">
                          <a:solidFill>
                            <a:schemeClr val="tx1">
                              <a:lumMod val="76000"/>
                              <a:lumOff val="24000"/>
                            </a:schemeClr>
                          </a:solidFill>
                          <a:hlinkClick r:id="rId9"/>
                        </a:rPr>
                        <a:t>3xx, 4xx系列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一般監控圓頂攝影機 (</a:t>
                      </a:r>
                      <a:r>
                        <a:rPr lang="en-US" sz="1300" dirty="0">
                          <a:solidFill>
                            <a:schemeClr val="tx1">
                              <a:lumMod val="76000"/>
                              <a:lumOff val="24000"/>
                            </a:schemeClr>
                          </a:solidFill>
                          <a:hlinkClick r:id="rId10"/>
                        </a:rPr>
                        <a:t>91x, 7xx, 8xx系列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監控PTZ (</a:t>
                      </a:r>
                      <a:r>
                        <a:rPr lang="en-US" sz="1300" dirty="0">
                          <a:solidFill>
                            <a:schemeClr val="tx1">
                              <a:lumMod val="76000"/>
                              <a:lumOff val="24000"/>
                            </a:schemeClr>
                          </a:solidFill>
                          <a:hlinkClick r:id="rId11"/>
                        </a:rPr>
                        <a:t>95x/96x/97x系列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913490209"/>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463751" y="6293796"/>
            <a:ext cx="4468171" cy="307777"/>
          </a:xfrm>
          <a:prstGeom prst="rect">
            <a:avLst/>
          </a:prstGeom>
          <a:noFill/>
        </p:spPr>
        <p:txBody>
          <a:bodyPr wrap="square" rtlCol="0">
            <a:spAutoFit/>
          </a:bodyPr>
          <a:lstStyle/>
          <a:p>
            <a:r>
              <a:rPr lang="en-US" sz="1400" dirty="0"/>
              <a:t>PTZ控制可透過NVR介面使用。</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功能</a:t>
                      </a:r>
                    </a:p>
                  </a:txBody>
                  <a:tcPr>
                    <a:solidFill>
                      <a:schemeClr val="bg1">
                        <a:lumMod val="95000"/>
                      </a:schemeClr>
                    </a:solidFill>
                  </a:tcPr>
                </a:tc>
                <a:tc>
                  <a:txBody>
                    <a:bodyPr/>
                    <a:lstStyle/>
                    <a:p>
                      <a:r>
                        <a:rPr lang="en-US" sz="1400" b="1" dirty="0"/>
                        <a:t>NVR 3商業版</a:t>
                      </a:r>
                    </a:p>
                  </a:txBody>
                  <a:tcPr>
                    <a:solidFill>
                      <a:schemeClr val="bg1">
                        <a:lumMod val="95000"/>
                      </a:schemeClr>
                    </a:solidFill>
                  </a:tcPr>
                </a:tc>
                <a:tc>
                  <a:txBody>
                    <a:bodyPr/>
                    <a:lstStyle/>
                    <a:p>
                      <a:r>
                        <a:rPr lang="en-US" sz="1400" b="1" dirty="0"/>
                        <a:t>NVR 3企業版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最大通道數</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(獨立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免費 ACTi 相機通道包含</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免費 3</a:t>
                      </a:r>
                      <a:r>
                        <a:rPr lang="en-US" sz="1400" baseline="30000" dirty="0"/>
                        <a:t>rd</a:t>
                      </a:r>
                      <a:r>
                        <a:rPr lang="en-US" sz="1400" dirty="0"/>
                        <a:t> 方相機通道包含</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400" dirty="0"/>
                        <a:t>CMS 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80548930"/>
                  </a:ext>
                </a:extLst>
              </a:tr>
              <a:tr h="273647">
                <a:tc>
                  <a:txBody>
                    <a:bodyPr/>
                    <a:lstStyle/>
                    <a:p>
                      <a:r>
                        <a:rPr lang="en-US" sz="1400" dirty="0"/>
                        <a:t>POS、門禁控制、網路 IO 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003"/>
                  </a:ext>
                </a:extLst>
              </a:tr>
              <a:tr h="273647">
                <a:tc>
                  <a:txBody>
                    <a:bodyPr/>
                    <a:lstStyle/>
                    <a:p>
                      <a:r>
                        <a:rPr lang="en-US" sz="1000" dirty="0" err="1"/>
                        <a:t>電子地圖</a:t>
                      </a:r>
                      <a:endParaRPr lang="en-US" sz="1400" dirty="0"/>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0004"/>
                  </a:ext>
                </a:extLst>
              </a:tr>
              <a:tr h="273647">
                <a:tc>
                  <a:txBody>
                    <a:bodyPr/>
                    <a:lstStyle/>
                    <a:p>
                      <a:r>
                        <a:rPr lang="en-US" sz="1400" dirty="0"/>
                        <a:t>Google 地圖</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420238445"/>
                  </a:ext>
                </a:extLst>
              </a:tr>
              <a:tr h="273647">
                <a:tc>
                  <a:txBody>
                    <a:bodyPr/>
                    <a:lstStyle/>
                    <a:p>
                      <a:r>
                        <a:rPr lang="en-US" sz="1400" dirty="0"/>
                        <a:t>顯示內嵌網站</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3112262903"/>
                  </a:ext>
                </a:extLst>
              </a:tr>
              <a:tr h="273647">
                <a:tc>
                  <a:txBody>
                    <a:bodyPr/>
                    <a:lstStyle/>
                    <a:p>
                      <a:r>
                        <a:rPr lang="en-US" sz="1400" dirty="0"/>
                        <a:t>PTZ 控制</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284105931"/>
                  </a:ext>
                </a:extLst>
              </a:tr>
              <a:tr h="273647">
                <a:tc>
                  <a:txBody>
                    <a:bodyPr/>
                    <a:lstStyle/>
                    <a:p>
                      <a:r>
                        <a:rPr lang="en-US" sz="1400" dirty="0"/>
                        <a:t>冗餘支援 (N+1, N-to-N)</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510118436"/>
                  </a:ext>
                </a:extLst>
              </a:tr>
              <a:tr h="273647">
                <a:tc>
                  <a:txBody>
                    <a:bodyPr/>
                    <a:lstStyle/>
                    <a:p>
                      <a:r>
                        <a:rPr lang="en-US" sz="1400" dirty="0"/>
                        <a:t>工作站、網頁客戶端、行動客戶端</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761452278"/>
                  </a:ext>
                </a:extLst>
              </a:tr>
              <a:tr h="273647">
                <a:tc>
                  <a:txBody>
                    <a:bodyPr/>
                    <a:lstStyle/>
                    <a:p>
                      <a:r>
                        <a:rPr lang="en-US" sz="1400" dirty="0"/>
                        <a:t>顯示佈局（最大網格大小）</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是最著名的 ACTi 產品之一 – 它是一個專業且優雅的網路錄影機平臺，擁有廣泛的功能和極其可靠的性能，提供兩個版本（</a:t>
            </a:r>
            <a:r>
              <a:rPr lang="en-US" sz="1600" dirty="0">
                <a:hlinkClick r:id="rId3"/>
              </a:rPr>
              <a:t>瞭解更多</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門禁控制智慧伺服器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門禁控制智慧伺服器 (ACSS) 是一款易於使用的門禁控制軟體，用於管理 </a:t>
            </a:r>
            <a:r>
              <a:rPr lang="en-US" sz="1400" b="1" dirty="0"/>
              <a:t>員工和訪客的進出 </a:t>
            </a:r>
            <a:r>
              <a:rPr lang="en-US" sz="1400" dirty="0"/>
              <a:t>通過門和閘門，以及管理 </a:t>
            </a:r>
            <a:r>
              <a:rPr lang="en-US" sz="1400" b="1" dirty="0"/>
              <a:t>員工考勤</a:t>
            </a:r>
            <a:r>
              <a:rPr lang="en-US" sz="1400" dirty="0"/>
              <a:t>。（</a:t>
            </a:r>
            <a:r>
              <a:rPr lang="en-US" sz="1400" dirty="0">
                <a:hlinkClick r:id="rId4"/>
              </a:rPr>
              <a:t>瞭解更多</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核心功能</a:t>
                      </a:r>
                    </a:p>
                  </a:txBody>
                  <a:tcPr anchor="ctr"/>
                </a:tc>
                <a:extLst>
                  <a:ext uri="{0D108BD9-81ED-4DB2-BD59-A6C34878D82A}">
                    <a16:rowId xmlns:a16="http://schemas.microsoft.com/office/drawing/2014/main" val="4120460234"/>
                  </a:ext>
                </a:extLst>
              </a:tr>
              <a:tr h="600747">
                <a:tc>
                  <a:txBody>
                    <a:bodyPr/>
                    <a:lstStyle/>
                    <a:p>
                      <a:r>
                        <a:rPr lang="en-US" sz="1600" b="1" dirty="0"/>
                        <a:t>門禁控制管理</a:t>
                      </a:r>
                    </a:p>
                    <a:p>
                      <a:r>
                        <a:rPr kumimoji="0" lang="en-US" altLang="en-US" sz="1100" b="0" i="0" u="none" strike="noStrike" cap="none" normalizeH="0" baseline="0" dirty="0">
                          <a:ln>
                            <a:noFill/>
                          </a:ln>
                          <a:solidFill>
                            <a:srgbClr val="202124"/>
                          </a:solidFill>
                          <a:effectLst/>
                          <a:latin typeface="Arial Unicode MS"/>
                          <a:ea typeface="inherit"/>
                        </a:rPr>
                        <a:t>門、閘、鎖、面部識別*、卡片、車牌自動識別*、尾隨*檢測</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訪客登記以獲得臨時訪問權限</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臨時場地管理</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餐飲訂購管理</a:t>
                      </a:r>
                    </a:p>
                    <a:p>
                      <a:r>
                        <a:rPr kumimoji="0" lang="en-US" sz="1100" b="0" i="0" u="none" strike="noStrike" kern="1200" cap="none" normalizeH="0" baseline="0" dirty="0">
                          <a:ln>
                            <a:noFill/>
                          </a:ln>
                          <a:solidFill>
                            <a:srgbClr val="202124"/>
                          </a:solidFill>
                          <a:effectLst/>
                          <a:latin typeface="Arial Unicode MS"/>
                          <a:ea typeface="+mn-ea"/>
                          <a:cs typeface="+mn-cs"/>
                        </a:rPr>
                        <a:t>方便地管理員工服務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追蹤客戶何時到達預約</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 AI 攝影機產品系列</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a:t>
                      </a:r>
                    </a:p>
                  </a:txBody>
                  <a:tcPr anchor="ctr"/>
                </a:tc>
                <a:tc>
                  <a:txBody>
                    <a:bodyPr/>
                    <a:lstStyle/>
                    <a:p>
                      <a:pPr algn="ctr"/>
                      <a:r>
                        <a:rPr lang="en-US" sz="1400"/>
                        <a:t>變焦圓頂</a:t>
                      </a:r>
                    </a:p>
                  </a:txBody>
                  <a:tcPr anchor="ctr"/>
                </a:tc>
                <a:tc>
                  <a:txBody>
                    <a:bodyPr/>
                    <a:lstStyle/>
                    <a:p>
                      <a:pPr algn="ctr"/>
                      <a:r>
                        <a:rPr lang="en-US" sz="1400"/>
                        <a:t>高速圓頂</a:t>
                      </a:r>
                    </a:p>
                  </a:txBody>
                  <a:tcPr anchor="ctr"/>
                </a:tc>
                <a:tc>
                  <a:txBody>
                    <a:bodyPr/>
                    <a:lstStyle/>
                    <a:p>
                      <a:pPr algn="ctr"/>
                      <a:r>
                        <a:rPr lang="en-US" sz="1400"/>
                        <a:t>高速圓頂</a:t>
                      </a:r>
                    </a:p>
                  </a:txBody>
                  <a:tcPr anchor="ctr"/>
                </a:tc>
                <a:tc>
                  <a:txBody>
                    <a:bodyPr/>
                    <a:lstStyle/>
                    <a:p>
                      <a:pPr algn="ctr"/>
                      <a:r>
                        <a:rPr lang="en-US" sz="1400"/>
                        <a:t>多影像器</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車輛計數、車輛越線檢測、車輛進入區域檢測、車輛錯誤方向檢測、車輛逗留檢測、車輛追蹤、停車檢測、車牌檢測、自動車牌識別</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0" i="0">
                <a:solidFill>
                  <a:srgbClr val="202124"/>
                </a:solidFill>
                <a:effectLst/>
                <a:latin typeface="Google Sans"/>
              </a:rPr>
              <a:t>深度學習是一種人工智慧（AI）中的方法，教導電腦以受人類大腦啟發的方式處理數據。 深度學習模型能夠識別圖片、文本、聲音及其他數據中的複雜模式，以產生準確的見解和預測。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A426物流安裝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帶接線盒的桿安裝，支援3.25"到7.0"的桿</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5MP變焦子彈型攝影機，具備日夜模式、自適應紅外線、極端寬動態範圍、SLLS、4.4倍變焦鏡頭，</a:t>
            </a:r>
            <a:r>
              <a:rPr lang="en-US" sz="1600" b="1"/>
              <a:t>深度學習AI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ALPR攝影機（A426）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err="1">
                  <a:solidFill>
                    <a:schemeClr val="tx1"/>
                  </a:solidFill>
                </a:rPr>
                <a:t>該AI攝影機可以同時識別多條車道上的多個車牌</a:t>
              </a:r>
              <a:r>
                <a:rPr lang="en-US" dirty="0">
                  <a:solidFill>
                    <a:schemeClr val="tx1"/>
                  </a:solidFill>
                </a:rPr>
                <a:t>。</a:t>
              </a:r>
            </a:p>
            <a:p>
              <a:endParaRPr lang="en-US" dirty="0">
                <a:solidFill>
                  <a:schemeClr val="tx1"/>
                </a:solidFill>
              </a:endParaRPr>
            </a:p>
            <a:p>
              <a:r>
                <a:rPr lang="en-US" dirty="0" err="1">
                  <a:solidFill>
                    <a:schemeClr val="tx1"/>
                  </a:solidFill>
                  <a:hlinkClick r:id="rId2"/>
                </a:rPr>
                <a:t>觀看</a:t>
              </a:r>
              <a:r>
                <a:rPr lang="zh-TW" altLang="en-US" dirty="0">
                  <a:solidFill>
                    <a:schemeClr val="tx1"/>
                  </a:solidFill>
                  <a:hlinkClick r:id="rId2"/>
                </a:rPr>
                <a:t>影像</a:t>
              </a:r>
              <a:endParaRPr lang="en-US" dirty="0">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ALPR攝影機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ACTi NVR 3 </a:t>
              </a:r>
              <a:r>
                <a:rPr lang="en-US" dirty="0" err="1">
                  <a:solidFill>
                    <a:schemeClr val="tx1"/>
                  </a:solidFill>
                </a:rPr>
                <a:t>支援深度學習</a:t>
              </a:r>
              <a:r>
                <a:rPr lang="en-US" dirty="0">
                  <a:solidFill>
                    <a:schemeClr val="tx1"/>
                  </a:solidFill>
                </a:rPr>
                <a:t> AI </a:t>
              </a:r>
              <a:r>
                <a:rPr lang="en-US" dirty="0" err="1">
                  <a:solidFill>
                    <a:schemeClr val="tx1"/>
                  </a:solidFill>
                </a:rPr>
                <a:t>事件和元數據</a:t>
              </a:r>
              <a:r>
                <a:rPr lang="en-US" dirty="0">
                  <a:solidFill>
                    <a:schemeClr val="tx1"/>
                  </a:solidFill>
                </a:rPr>
                <a:t>。 </a:t>
              </a:r>
              <a:r>
                <a:rPr lang="en-US" dirty="0" err="1">
                  <a:solidFill>
                    <a:schemeClr val="tx1"/>
                  </a:solidFill>
                </a:rPr>
                <a:t>當檢測到黑名單中的車輛時，NVR</a:t>
              </a:r>
              <a:r>
                <a:rPr lang="en-US" dirty="0">
                  <a:solidFill>
                    <a:schemeClr val="tx1"/>
                  </a:solidFill>
                </a:rPr>
                <a:t> </a:t>
              </a:r>
              <a:r>
                <a:rPr lang="en-US" dirty="0" err="1">
                  <a:solidFill>
                    <a:schemeClr val="tx1"/>
                  </a:solidFill>
                </a:rPr>
                <a:t>將顯示即時警報</a:t>
              </a:r>
              <a:r>
                <a:rPr lang="en-US" dirty="0">
                  <a:solidFill>
                    <a:schemeClr val="tx1"/>
                  </a:solidFill>
                </a:rPr>
                <a:t>。</a:t>
              </a:r>
            </a:p>
            <a:p>
              <a:endParaRPr lang="en-US" dirty="0">
                <a:solidFill>
                  <a:schemeClr val="tx1"/>
                </a:solidFill>
              </a:endParaRPr>
            </a:p>
            <a:p>
              <a:r>
                <a:rPr lang="en-US" dirty="0" err="1">
                  <a:solidFill>
                    <a:schemeClr val="tx1"/>
                  </a:solidFill>
                  <a:hlinkClick r:id="rId3"/>
                </a:rPr>
                <a:t>觀看</a:t>
              </a:r>
              <a:r>
                <a:rPr lang="zh-TW" altLang="en-US" dirty="0">
                  <a:solidFill>
                    <a:schemeClr val="tx1"/>
                  </a:solidFill>
                  <a:hlinkClick r:id="rId3"/>
                </a:rPr>
                <a:t>影像</a:t>
              </a:r>
              <a:endParaRPr lang="en-US" dirty="0">
                <a:solidFill>
                  <a:schemeClr val="tx1"/>
                </a:solidFill>
              </a:endParaRPr>
            </a:p>
            <a:p>
              <a:endParaRPr lang="en-US" dirty="0"/>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zh-TW" altLang="en-US" sz="1400" dirty="0"/>
              <a:t>影像</a:t>
            </a:r>
            <a:endParaRPr lang="en-US" sz="1400" dirty="0"/>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實時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實時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zh-TW" altLang="en-US" sz="1400" dirty="0"/>
              <a:t>影像</a:t>
            </a:r>
            <a:endParaRPr lang="en-US" sz="1400" dirty="0"/>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攝影機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伺服器</a:t>
            </a:r>
          </a:p>
          <a:p>
            <a:endParaRPr lang="en-US" sz="1400" b="1"/>
          </a:p>
          <a:p>
            <a:r>
              <a:rPr lang="en-US" sz="1400" b="1"/>
              <a:t>(ACTi NVR 3 企業版)</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移動客戶端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與基於伺服器的 AI 供應商相比的優勢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3970318"/>
          </a:xfrm>
          <a:prstGeom prst="rect">
            <a:avLst/>
          </a:prstGeom>
          <a:noFill/>
        </p:spPr>
        <p:txBody>
          <a:bodyPr wrap="square" rtlCol="0">
            <a:spAutoFit/>
          </a:bodyPr>
          <a:lstStyle/>
          <a:p>
            <a:pPr marL="285750" indent="-285750">
              <a:buFont typeface="Arial" panose="020B0604020202020204" pitchFamily="34" charset="0"/>
              <a:buChar char="•"/>
            </a:pPr>
            <a:r>
              <a:rPr lang="en-US" dirty="0" err="1"/>
              <a:t>單一</a:t>
            </a:r>
            <a:r>
              <a:rPr lang="en-US" dirty="0"/>
              <a:t> VMS </a:t>
            </a:r>
            <a:r>
              <a:rPr lang="en-US" dirty="0" err="1"/>
              <a:t>伺服器可以管理數百個通道的深度學習分析，只需使用普通的伺服器硬體配置</a:t>
            </a:r>
            <a:r>
              <a:rPr lang="en-US" dirty="0"/>
              <a:t>。 </a:t>
            </a:r>
            <a:r>
              <a:rPr lang="en-US" dirty="0" err="1"/>
              <a:t>基於伺服器的</a:t>
            </a:r>
            <a:r>
              <a:rPr lang="en-US" dirty="0"/>
              <a:t> AI </a:t>
            </a:r>
            <a:r>
              <a:rPr lang="en-US" dirty="0" err="1"/>
              <a:t>解決方案通道數量有限，並且需要非常昂貴的硬體</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當 VMS </a:t>
            </a:r>
            <a:r>
              <a:rPr lang="en-US" dirty="0" err="1"/>
              <a:t>不必承擔運行可能消耗伺服器資源到極限的分析時</a:t>
            </a:r>
            <a:r>
              <a:rPr lang="en-US" dirty="0"/>
              <a:t>，</a:t>
            </a:r>
            <a:r>
              <a:rPr lang="zh-TW" altLang="en-US" dirty="0"/>
              <a:t>影像</a:t>
            </a:r>
            <a:r>
              <a:rPr lang="en-US" dirty="0" err="1"/>
              <a:t>錄製功能的安全性會更好</a:t>
            </a:r>
            <a:r>
              <a:rPr lang="en-US" dirty="0"/>
              <a:t>。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更快的事件反應</a:t>
            </a:r>
            <a:r>
              <a:rPr lang="en-US" dirty="0"/>
              <a:t> – </a:t>
            </a:r>
            <a:r>
              <a:rPr lang="en-US" dirty="0" err="1"/>
              <a:t>AI攝影機可以控制附近的PTZ攝影機以實現即時反應，以獲得更好的現場</a:t>
            </a:r>
            <a:r>
              <a:rPr lang="zh-TW" altLang="en-US" dirty="0"/>
              <a:t>影像</a:t>
            </a:r>
            <a:r>
              <a:rPr lang="en-US" dirty="0" err="1"/>
              <a:t>覆蓋</a:t>
            </a:r>
            <a:r>
              <a:rPr lang="en-US" dirty="0"/>
              <a:t>。 </a:t>
            </a:r>
            <a:r>
              <a:rPr lang="en-US" dirty="0" err="1"/>
              <a:t>在VMS端處理的分析將對於適當的反應來說過於緩慢</a:t>
            </a:r>
            <a:r>
              <a:rPr lang="en-US" dirty="0"/>
              <a:t>。</a:t>
            </a:r>
          </a:p>
          <a:p>
            <a:endParaRPr lang="en-US" dirty="0"/>
          </a:p>
          <a:p>
            <a:pPr marL="285750" indent="-285750">
              <a:buFont typeface="Arial" panose="020B0604020202020204" pitchFamily="34" charset="0"/>
              <a:buChar char="•"/>
            </a:pPr>
            <a:r>
              <a:rPr lang="en-US" dirty="0" err="1"/>
              <a:t>由於AI功能內建於攝影機中，因此伺服器端不需要任何與分析相關的許可證</a:t>
            </a:r>
            <a:r>
              <a:rPr lang="en-US" dirty="0"/>
              <a:t>。 因此，在某些情況下，VMS的成本比伺服器端的AI解決方案低達10倍。</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NVR和CMS功能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2862322"/>
          </a:xfrm>
          <a:prstGeom prst="rect">
            <a:avLst/>
          </a:prstGeom>
          <a:noFill/>
        </p:spPr>
        <p:txBody>
          <a:bodyPr wrap="square" rtlCol="0">
            <a:spAutoFit/>
          </a:bodyPr>
          <a:lstStyle/>
          <a:p>
            <a:r>
              <a:rPr lang="en-US" dirty="0"/>
              <a:t>ACTi NVR 3 </a:t>
            </a:r>
            <a:r>
              <a:rPr lang="en-US" dirty="0" err="1"/>
              <a:t>Corporate（及CMS</a:t>
            </a:r>
            <a:r>
              <a:rPr lang="en-US" dirty="0"/>
              <a:t> 2）管理來自攝影機的分析事件如下：</a:t>
            </a:r>
          </a:p>
          <a:p>
            <a:endParaRPr lang="en-US" dirty="0"/>
          </a:p>
          <a:p>
            <a:pPr marL="342900" indent="-342900">
              <a:buAutoNum type="arabicPeriod"/>
            </a:pPr>
            <a:r>
              <a:rPr lang="en-US" dirty="0" err="1"/>
              <a:t>設置分析規則和閾值</a:t>
            </a:r>
            <a:r>
              <a:rPr lang="en-US" dirty="0"/>
              <a:t> – </a:t>
            </a:r>
            <a:r>
              <a:rPr lang="en-US" dirty="0" err="1"/>
              <a:t>例如，群眾的大小、被視為徘徊的時間長度</a:t>
            </a:r>
            <a:r>
              <a:rPr lang="en-US" dirty="0"/>
              <a:t>。</a:t>
            </a:r>
          </a:p>
          <a:p>
            <a:pPr marL="342900" indent="-342900">
              <a:buAutoNum type="arabicPeriod"/>
            </a:pPr>
            <a:endParaRPr lang="en-US" dirty="0"/>
          </a:p>
          <a:p>
            <a:pPr marL="342900" indent="-342900">
              <a:buAutoNum type="arabicPeriod"/>
            </a:pPr>
            <a:r>
              <a:rPr lang="en-US" dirty="0" err="1"/>
              <a:t>接收來自所有攝影機的即時分析事件，並根據預定義的行動作出反應，例如發送電子郵件、在VMS螢幕上即時彈出</a:t>
            </a:r>
            <a:r>
              <a:rPr lang="zh-TW" altLang="en-US" dirty="0"/>
              <a:t>影像</a:t>
            </a:r>
            <a:r>
              <a:rPr lang="en-US" dirty="0" err="1"/>
              <a:t>頻道等</a:t>
            </a:r>
            <a:r>
              <a:rPr lang="en-US" dirty="0"/>
              <a:t>。</a:t>
            </a:r>
          </a:p>
          <a:p>
            <a:pPr marL="342900" indent="-342900">
              <a:buAutoNum type="arabicPeriod"/>
            </a:pPr>
            <a:endParaRPr lang="en-US" dirty="0"/>
          </a:p>
          <a:p>
            <a:pPr marL="342900" indent="-342900">
              <a:buAutoNum type="arabicPeriod"/>
            </a:pPr>
            <a:r>
              <a:rPr lang="en-US" dirty="0" err="1"/>
              <a:t>自動將</a:t>
            </a:r>
            <a:r>
              <a:rPr lang="zh-TW" altLang="en-US" dirty="0"/>
              <a:t>影像</a:t>
            </a:r>
            <a:r>
              <a:rPr lang="en-US" dirty="0" err="1"/>
              <a:t>推送到巡邏保安的移動應用程式中</a:t>
            </a:r>
            <a:r>
              <a:rPr lang="en-US" dirty="0"/>
              <a:t>。</a:t>
            </a:r>
          </a:p>
          <a:p>
            <a:pPr marL="342900" indent="-342900">
              <a:buAutoNum type="arabicPeriod"/>
            </a:pPr>
            <a:endParaRPr lang="en-US" dirty="0"/>
          </a:p>
          <a:p>
            <a:pPr marL="342900" indent="-342900">
              <a:buAutoNum type="arabicPeriod"/>
            </a:pPr>
            <a:r>
              <a:rPr lang="en-US" dirty="0" err="1"/>
              <a:t>依據特定的篩選規則、書籤、縮圖進行搜尋</a:t>
            </a:r>
            <a:r>
              <a:rPr lang="en-US" dirty="0"/>
              <a:t>。</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透過授權經銷商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 ACTi 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+1-866-410-2284（免付費）</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在線客戶服務中心 - https://www.acti.com/chd</a:t>
            </a:r>
          </a:p>
          <a:p>
            <a:pPr>
              <a:lnSpc>
                <a:spcPct val="150000"/>
              </a:lnSpc>
            </a:pPr>
            <a:r>
              <a:rPr lang="en-US"/>
              <a:t>- 電話支援</a:t>
            </a:r>
          </a:p>
          <a:p>
            <a:pPr>
              <a:lnSpc>
                <a:spcPct val="150000"/>
              </a:lnSpc>
            </a:pPr>
            <a:r>
              <a:rPr lang="en-US"/>
              <a:t>美國： +1-866-410-2284（免付費）</a:t>
            </a:r>
          </a:p>
          <a:p>
            <a:pPr>
              <a:lnSpc>
                <a:spcPct val="150000"/>
              </a:lnSpc>
            </a:pPr>
            <a:r>
              <a:rPr lang="en-US"/>
              <a:t>其他地區： +886-2-2656-5200</a:t>
            </a:r>
          </a:p>
          <a:p>
            <a:pPr>
              <a:lnSpc>
                <a:spcPct val="150000"/>
              </a:lnSpc>
            </a:pPr>
            <a:r>
              <a:rPr lang="en-US" b="1"/>
              <a:t>RMA 服務</a:t>
            </a:r>
          </a:p>
          <a:p>
            <a:pPr>
              <a:lnSpc>
                <a:spcPct val="150000"/>
              </a:lnSpc>
            </a:pPr>
            <a:r>
              <a:rPr lang="en-US">
                <a:hlinkClick r:id="rId3"/>
              </a:rPr>
              <a:t>- 保固</a:t>
            </a:r>
            <a:endParaRPr lang="en-US"/>
          </a:p>
          <a:p>
            <a:pPr>
              <a:lnSpc>
                <a:spcPct val="150000"/>
              </a:lnSpc>
            </a:pPr>
            <a:r>
              <a:rPr lang="en-US">
                <a:hlinkClick r:id="rId4"/>
              </a:rPr>
              <a:t>- 維修服務</a:t>
            </a:r>
            <a:endParaRPr lang="en-US"/>
          </a:p>
          <a:p>
            <a:pPr>
              <a:lnSpc>
                <a:spcPct val="150000"/>
              </a:lnSpc>
            </a:pPr>
            <a:r>
              <a:rPr lang="en-US" b="1"/>
              <a:t>訓練</a:t>
            </a:r>
          </a:p>
          <a:p>
            <a:pPr>
              <a:lnSpc>
                <a:spcPct val="150000"/>
              </a:lnSpc>
            </a:pPr>
            <a:r>
              <a:rPr lang="en-US">
                <a:hlinkClick r:id="rId5"/>
              </a:rPr>
              <a:t>- 自學</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8072</TotalTime>
  <Words>1339</Words>
  <Application>Microsoft Office PowerPoint</Application>
  <PresentationFormat>如螢幕大小 (4:3)</PresentationFormat>
  <Paragraphs>516</Paragraphs>
  <Slides>28</Slides>
  <Notes>24</Notes>
  <HiddenSlides>0</HiddenSlides>
  <MMClips>0</MMClips>
  <ScaleCrop>false</ScaleCrop>
  <HeadingPairs>
    <vt:vector size="6" baseType="variant">
      <vt:variant>
        <vt:lpstr>使用字型</vt:lpstr>
      </vt:variant>
      <vt:variant>
        <vt:i4>6</vt:i4>
      </vt:variant>
      <vt:variant>
        <vt:lpstr>佈景主題</vt:lpstr>
      </vt:variant>
      <vt:variant>
        <vt:i4>2</vt:i4>
      </vt:variant>
      <vt:variant>
        <vt:lpstr>投影片標題</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22</cp:revision>
  <dcterms:created xsi:type="dcterms:W3CDTF">2015-08-31T10:30:03Z</dcterms:created>
  <dcterms:modified xsi:type="dcterms:W3CDTF">2025-01-16T09:36:00Z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