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5"/>
  </p:notesMasterIdLst>
  <p:sldIdLst>
    <p:sldId id="279" r:id="rId6"/>
    <p:sldId id="465" r:id="rId7"/>
    <p:sldId id="500" r:id="rId8"/>
    <p:sldId id="501" r:id="rId9"/>
    <p:sldId id="437" r:id="rId10"/>
    <p:sldId id="467" r:id="rId11"/>
    <p:sldId id="508" r:id="rId12"/>
    <p:sldId id="507" r:id="rId13"/>
    <p:sldId id="476" r:id="rId14"/>
    <p:sldId id="469" r:id="rId15"/>
    <p:sldId id="477" r:id="rId16"/>
    <p:sldId id="478" r:id="rId17"/>
    <p:sldId id="479" r:id="rId18"/>
    <p:sldId id="480" r:id="rId19"/>
    <p:sldId id="498" r:id="rId20"/>
    <p:sldId id="499" r:id="rId21"/>
    <p:sldId id="510" r:id="rId22"/>
    <p:sldId id="509" r:id="rId23"/>
    <p:sldId id="511" r:id="rId24"/>
    <p:sldId id="402" r:id="rId25"/>
    <p:sldId id="413" r:id="rId26"/>
    <p:sldId id="461" r:id="rId27"/>
    <p:sldId id="462" r:id="rId28"/>
    <p:sldId id="458" r:id="rId29"/>
    <p:sldId id="434" r:id="rId30"/>
    <p:sldId id="440" r:id="rId31"/>
    <p:sldId id="441" r:id="rId32"/>
    <p:sldId id="388" r:id="rId33"/>
    <p:sldId id="387" r:id="rId34"/>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145820-9953-BD9F-2AD3-B584A214065A}" v="33" dt="2024-10-21T08:59:03.821"/>
    <p1510:client id="{6BEA346D-6BBF-E4BD-2441-77AEFE3B0BBF}" v="31" dt="2024-10-21T08:57:22.446"/>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1570"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ableStyles" Target="tableStyles.xml"/><Relationship Id="rId21" Type="http://schemas.openxmlformats.org/officeDocument/2006/relationships/slide" Target="slides/slide16.xml"/><Relationship Id="rId34" Type="http://schemas.openxmlformats.org/officeDocument/2006/relationships/slide" Target="slides/slide29.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viewProps" Target="viewProps.xml"/><Relationship Id="rId40"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notesMaster" Target="notesMasters/notesMaster1.xml"/><Relationship Id="rId8" Type="http://schemas.openxmlformats.org/officeDocument/2006/relationships/slide" Target="slides/slide3.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2024/12/18</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6034882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20429834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23</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25</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29</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2024/12/18</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2024/12/18</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 Target="slide16.xml"/><Relationship Id="rId7"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8.png"/><Relationship Id="rId4" Type="http://schemas.openxmlformats.org/officeDocument/2006/relationships/hyperlink" Target="https://www.acti.com/solutions/access-control-solution?sid=S200"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8.xml"/><Relationship Id="rId5" Type="http://schemas.openxmlformats.org/officeDocument/2006/relationships/image" Target="../media/image19.png"/><Relationship Id="rId4" Type="http://schemas.openxmlformats.org/officeDocument/2006/relationships/hyperlink" Target="https://www.acti.com/solutions/access-control-solution?sid=S20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3.jp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17.png"/><Relationship Id="rId4" Type="http://schemas.openxmlformats.org/officeDocument/2006/relationships/slide" Target="slide22.xml"/></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5.PNG"/></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7.png"/><Relationship Id="rId3" Type="http://schemas.openxmlformats.org/officeDocument/2006/relationships/hyperlink" Target="https://www.acti.com/product/VMGB-370" TargetMode="External"/><Relationship Id="rId7" Type="http://schemas.openxmlformats.org/officeDocument/2006/relationships/image" Target="../media/image21.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6.png"/><Relationship Id="rId5" Type="http://schemas.openxmlformats.org/officeDocument/2006/relationships/image" Target="../media/image20.png"/><Relationship Id="rId15" Type="http://schemas.openxmlformats.org/officeDocument/2006/relationships/image" Target="../media/image28.png"/><Relationship Id="rId10" Type="http://schemas.openxmlformats.org/officeDocument/2006/relationships/hyperlink" Target="https://www.acti.com/solutions/cloud-based-NVR-solution?sid=S130" TargetMode="External"/><Relationship Id="rId4" Type="http://schemas.openxmlformats.org/officeDocument/2006/relationships/hyperlink" Target="https://www.acti.com/product/VMGB-371" TargetMode="External"/><Relationship Id="rId9" Type="http://schemas.openxmlformats.org/officeDocument/2006/relationships/image" Target="../media/image22.png"/><Relationship Id="rId14" Type="http://schemas.openxmlformats.org/officeDocument/2006/relationships/hyperlink" Target="https://www.acti.com/solutions/third-party-vms-integrated-solution-sf23?sid=S23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12" Type="http://schemas.openxmlformats.org/officeDocument/2006/relationships/slide" Target="slide22.xml"/><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image" Target="../media/image14.png"/><Relationship Id="rId5" Type="http://schemas.openxmlformats.org/officeDocument/2006/relationships/image" Target="../media/image21.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6.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9.png"/></Relationships>
</file>

<file path=ppt/slides/_rels/slide15.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30.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1.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6.png"/><Relationship Id="rId4" Type="http://schemas.openxmlformats.org/officeDocument/2006/relationships/image" Target="../media/image20.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hyperlink" Target="https://www.acti.com/solutions/windows-based-NVR-and-CMS-solution?sid=S120" TargetMode="External"/><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image" Target="../media/image21.png"/><Relationship Id="rId5" Type="http://schemas.openxmlformats.org/officeDocument/2006/relationships/hyperlink" Target="https://www.acti.com/solutions/windows-based-NVR-solution?sid=S110" TargetMode="Externa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19.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9.xml"/><Relationship Id="rId1" Type="http://schemas.openxmlformats.org/officeDocument/2006/relationships/slideLayout" Target="../slideLayouts/slideLayout8.xml"/><Relationship Id="rId4" Type="http://schemas.openxmlformats.org/officeDocument/2006/relationships/image" Target="../media/image36.png"/></Relationships>
</file>

<file path=ppt/slides/_rels/slide2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0.xml"/><Relationship Id="rId1" Type="http://schemas.openxmlformats.org/officeDocument/2006/relationships/slideLayout" Target="../slideLayouts/slideLayout8.xml"/><Relationship Id="rId5" Type="http://schemas.openxmlformats.org/officeDocument/2006/relationships/image" Target="../media/image38.png"/><Relationship Id="rId4" Type="http://schemas.openxmlformats.org/officeDocument/2006/relationships/hyperlink" Target="https://www.acti.com/products/access-control-server" TargetMode="External"/></Relationships>
</file>

<file path=ppt/slides/_rels/slide22.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43.png"/><Relationship Id="rId2" Type="http://schemas.openxmlformats.org/officeDocument/2006/relationships/notesSlide" Target="../notesSlides/notesSlide21.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42.png"/><Relationship Id="rId5" Type="http://schemas.openxmlformats.org/officeDocument/2006/relationships/hyperlink" Target="https://www.acti.com/product/A952" TargetMode="External"/><Relationship Id="rId10" Type="http://schemas.openxmlformats.org/officeDocument/2006/relationships/image" Target="../media/image41.png"/><Relationship Id="rId4" Type="http://schemas.openxmlformats.org/officeDocument/2006/relationships/hyperlink" Target="https://www.acti.com/product/8426" TargetMode="External"/><Relationship Id="rId9" Type="http://schemas.openxmlformats.org/officeDocument/2006/relationships/image" Target="../media/image40.png"/></Relationships>
</file>

<file path=ppt/slides/_rels/slide2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2.xml"/><Relationship Id="rId1" Type="http://schemas.openxmlformats.org/officeDocument/2006/relationships/slideLayout" Target="../slideLayouts/slideLayout8.xml"/><Relationship Id="rId4" Type="http://schemas.openxmlformats.org/officeDocument/2006/relationships/image" Target="../media/image45.png"/></Relationships>
</file>

<file path=ppt/slides/_rels/slide24.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7.png"/><Relationship Id="rId4" Type="http://schemas.openxmlformats.org/officeDocument/2006/relationships/image" Target="../media/image46.png"/></Relationships>
</file>

<file path=ppt/slides/_rels/slide25.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2.png"/><Relationship Id="rId7" Type="http://schemas.openxmlformats.org/officeDocument/2006/relationships/image" Target="../media/image51.png"/><Relationship Id="rId2" Type="http://schemas.openxmlformats.org/officeDocument/2006/relationships/notesSlide" Target="../notesSlides/notesSlide23.xml"/><Relationship Id="rId1" Type="http://schemas.openxmlformats.org/officeDocument/2006/relationships/slideLayout" Target="../slideLayouts/slideLayout8.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4.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53.png"/></Relationships>
</file>

<file path=ppt/slides/_rels/slide29.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25.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2" y="1351434"/>
            <a:ext cx="6552728"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dirty="0">
                <a:solidFill>
                  <a:schemeClr val="tx1">
                    <a:lumMod val="50000"/>
                    <a:lumOff val="50000"/>
                  </a:schemeClr>
                </a:solidFill>
                <a:ea typeface="新細明體" pitchFamily="18" charset="-120"/>
              </a:rPr>
              <a:t>ACTi Hotel Surveillance Solutions</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169711" y="3741880"/>
            <a:ext cx="3054347" cy="2054049"/>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Hotel: Overview</a:t>
            </a:r>
          </a:p>
        </p:txBody>
      </p:sp>
      <p:sp>
        <p:nvSpPr>
          <p:cNvPr id="8" name="TextBox 7">
            <a:extLst>
              <a:ext uri="{FF2B5EF4-FFF2-40B4-BE49-F238E27FC236}">
                <a16:creationId xmlns:a16="http://schemas.microsoft.com/office/drawing/2014/main" id="{DCBA5DF7-3777-89D3-2756-105E4C2E4B4B}"/>
              </a:ext>
            </a:extLst>
          </p:cNvPr>
          <p:cNvSpPr txBox="1"/>
          <p:nvPr/>
        </p:nvSpPr>
        <p:spPr>
          <a:xfrm>
            <a:off x="2688164" y="1821851"/>
            <a:ext cx="6120680" cy="1323439"/>
          </a:xfrm>
          <a:prstGeom prst="rect">
            <a:avLst/>
          </a:prstGeom>
          <a:noFill/>
        </p:spPr>
        <p:txBody>
          <a:bodyPr wrap="square">
            <a:spAutoFit/>
          </a:bodyPr>
          <a:lstStyle/>
          <a:p>
            <a:r>
              <a:rPr lang="en-US" sz="1600" dirty="0">
                <a:solidFill>
                  <a:srgbClr val="535353"/>
                </a:solidFill>
                <a:latin typeface="Open Sans" panose="020B0606030504020204" pitchFamily="34" charset="0"/>
              </a:rPr>
              <a:t>ACTi's hotel solutions help offer your customers the most comfortable accommodations by creating a safer and more efficient environment. The solutions consist of analytics and the integration of access control, alarm, intercom, digital signage systems and much more.</a:t>
            </a:r>
          </a:p>
        </p:txBody>
      </p:sp>
      <p:sp>
        <p:nvSpPr>
          <p:cNvPr id="10" name="TextBox 9">
            <a:extLst>
              <a:ext uri="{FF2B5EF4-FFF2-40B4-BE49-F238E27FC236}">
                <a16:creationId xmlns:a16="http://schemas.microsoft.com/office/drawing/2014/main" id="{60B4391B-8304-3719-A07B-BEE7D43097DE}"/>
              </a:ext>
            </a:extLst>
          </p:cNvPr>
          <p:cNvSpPr txBox="1"/>
          <p:nvPr/>
        </p:nvSpPr>
        <p:spPr>
          <a:xfrm>
            <a:off x="318726" y="3543602"/>
            <a:ext cx="8616577" cy="1815882"/>
          </a:xfrm>
          <a:prstGeom prst="rect">
            <a:avLst/>
          </a:prstGeom>
          <a:noFill/>
        </p:spPr>
        <p:txBody>
          <a:bodyPr wrap="square">
            <a:spAutoFit/>
          </a:bodyPr>
          <a:lstStyle/>
          <a:p>
            <a:r>
              <a:rPr lang="en-US" sz="1600" dirty="0">
                <a:solidFill>
                  <a:srgbClr val="535353"/>
                </a:solidFill>
                <a:latin typeface="Open Sans" panose="020B0606030504020204" pitchFamily="34" charset="0"/>
              </a:rPr>
              <a:t>Hotels are the home away from home that offer customers the most comfortable accommodations. To create a safer and more efficient environment, ACTi's end-to-end hotel solution consists of IP cameras, video management system, video analytics, access control, intercom, alarm system, incident management, digital signage and much more.</a:t>
            </a:r>
          </a:p>
          <a:p>
            <a:endParaRPr lang="en-US" sz="1600" dirty="0">
              <a:solidFill>
                <a:srgbClr val="535353"/>
              </a:solidFill>
              <a:latin typeface="Open Sans" panose="020B0606030504020204" pitchFamily="34" charset="0"/>
            </a:endParaRPr>
          </a:p>
          <a:p>
            <a:r>
              <a:rPr lang="en-US" sz="1600" dirty="0">
                <a:solidFill>
                  <a:srgbClr val="535353"/>
                </a:solidFill>
                <a:latin typeface="Open Sans" panose="020B0606030504020204" pitchFamily="34" charset="0"/>
              </a:rPr>
              <a:t>ACTi offers solutions for different scopes of hotel, including hostels, local five-star hotels or international hotel chains.</a:t>
            </a:r>
            <a:endParaRPr lang="en-US" sz="1600" dirty="0">
              <a:solidFill>
                <a:srgbClr val="535353"/>
              </a:solidFill>
              <a:effectLst/>
              <a:latin typeface="Open Sans" panose="020B0606030504020204" pitchFamily="34" charset="0"/>
            </a:endParaRPr>
          </a:p>
        </p:txBody>
      </p:sp>
      <p:pic>
        <p:nvPicPr>
          <p:cNvPr id="1026" name="Picture 2">
            <a:extLst>
              <a:ext uri="{FF2B5EF4-FFF2-40B4-BE49-F238E27FC236}">
                <a16:creationId xmlns:a16="http://schemas.microsoft.com/office/drawing/2014/main" id="{AAB417D3-8A8A-2509-5835-8A18020F23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1892" y="1918502"/>
            <a:ext cx="2174580" cy="14624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8656A5C-065F-681C-5F5F-8426A46AFD07}"/>
              </a:ext>
            </a:extLst>
          </p:cNvPr>
          <p:cNvPicPr>
            <a:picLocks noChangeAspect="1"/>
          </p:cNvPicPr>
          <p:nvPr/>
        </p:nvPicPr>
        <p:blipFill>
          <a:blip r:embed="rId3"/>
          <a:srcRect t="4026"/>
          <a:stretch/>
        </p:blipFill>
        <p:spPr>
          <a:xfrm>
            <a:off x="384852" y="1692611"/>
            <a:ext cx="8437568" cy="5089847"/>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Hotel: Map</a:t>
            </a:r>
          </a:p>
        </p:txBody>
      </p:sp>
      <p:sp>
        <p:nvSpPr>
          <p:cNvPr id="14" name="TextBox 13">
            <a:extLst>
              <a:ext uri="{FF2B5EF4-FFF2-40B4-BE49-F238E27FC236}">
                <a16:creationId xmlns:a16="http://schemas.microsoft.com/office/drawing/2014/main" id="{5FFEC75D-72C6-0DE9-503E-82C713268AB5}"/>
              </a:ext>
            </a:extLst>
          </p:cNvPr>
          <p:cNvSpPr txBox="1"/>
          <p:nvPr/>
        </p:nvSpPr>
        <p:spPr>
          <a:xfrm>
            <a:off x="5839531" y="4164892"/>
            <a:ext cx="1118008" cy="307777"/>
          </a:xfrm>
          <a:prstGeom prst="rect">
            <a:avLst/>
          </a:prstGeom>
          <a:solidFill>
            <a:schemeClr val="bg1"/>
          </a:solidFill>
        </p:spPr>
        <p:txBody>
          <a:bodyPr wrap="square" rtlCol="0">
            <a:spAutoFit/>
          </a:bodyPr>
          <a:lstStyle/>
          <a:p>
            <a:r>
              <a:rPr lang="en-US" sz="1400" dirty="0"/>
              <a:t>Lobby</a:t>
            </a:r>
          </a:p>
        </p:txBody>
      </p:sp>
      <p:sp>
        <p:nvSpPr>
          <p:cNvPr id="16" name="TextBox 15">
            <a:extLst>
              <a:ext uri="{FF2B5EF4-FFF2-40B4-BE49-F238E27FC236}">
                <a16:creationId xmlns:a16="http://schemas.microsoft.com/office/drawing/2014/main" id="{458E1A64-B217-E2B6-09D4-DE910F0DB6DE}"/>
              </a:ext>
            </a:extLst>
          </p:cNvPr>
          <p:cNvSpPr txBox="1"/>
          <p:nvPr/>
        </p:nvSpPr>
        <p:spPr>
          <a:xfrm>
            <a:off x="2288249" y="2616538"/>
            <a:ext cx="1201732" cy="307777"/>
          </a:xfrm>
          <a:prstGeom prst="rect">
            <a:avLst/>
          </a:prstGeom>
          <a:solidFill>
            <a:schemeClr val="bg1"/>
          </a:solidFill>
        </p:spPr>
        <p:txBody>
          <a:bodyPr wrap="square" rtlCol="0">
            <a:spAutoFit/>
          </a:bodyPr>
          <a:lstStyle/>
          <a:p>
            <a:r>
              <a:rPr lang="en-US" sz="1400" dirty="0"/>
              <a:t>Control Room</a:t>
            </a:r>
          </a:p>
        </p:txBody>
      </p:sp>
      <p:sp>
        <p:nvSpPr>
          <p:cNvPr id="17" name="TextBox 16">
            <a:extLst>
              <a:ext uri="{FF2B5EF4-FFF2-40B4-BE49-F238E27FC236}">
                <a16:creationId xmlns:a16="http://schemas.microsoft.com/office/drawing/2014/main" id="{C4C7C13B-B360-52A6-7E51-4B41408DD60C}"/>
              </a:ext>
            </a:extLst>
          </p:cNvPr>
          <p:cNvSpPr txBox="1"/>
          <p:nvPr/>
        </p:nvSpPr>
        <p:spPr>
          <a:xfrm>
            <a:off x="5444353" y="6072769"/>
            <a:ext cx="1523247" cy="307777"/>
          </a:xfrm>
          <a:prstGeom prst="rect">
            <a:avLst/>
          </a:prstGeom>
          <a:solidFill>
            <a:schemeClr val="bg1"/>
          </a:solidFill>
        </p:spPr>
        <p:txBody>
          <a:bodyPr wrap="square" rtlCol="0">
            <a:spAutoFit/>
          </a:bodyPr>
          <a:lstStyle/>
          <a:p>
            <a:r>
              <a:rPr lang="en-US" sz="1400" dirty="0"/>
              <a:t>Outdoor Parking</a:t>
            </a:r>
          </a:p>
        </p:txBody>
      </p:sp>
      <p:sp>
        <p:nvSpPr>
          <p:cNvPr id="19" name="TextBox 18">
            <a:extLst>
              <a:ext uri="{FF2B5EF4-FFF2-40B4-BE49-F238E27FC236}">
                <a16:creationId xmlns:a16="http://schemas.microsoft.com/office/drawing/2014/main" id="{98F2A1F6-0B97-C35A-B47A-DC4ADF34348F}"/>
              </a:ext>
            </a:extLst>
          </p:cNvPr>
          <p:cNvSpPr txBox="1"/>
          <p:nvPr/>
        </p:nvSpPr>
        <p:spPr>
          <a:xfrm>
            <a:off x="7653088" y="5314198"/>
            <a:ext cx="537387" cy="307777"/>
          </a:xfrm>
          <a:prstGeom prst="rect">
            <a:avLst/>
          </a:prstGeom>
          <a:solidFill>
            <a:schemeClr val="bg1"/>
          </a:solidFill>
        </p:spPr>
        <p:txBody>
          <a:bodyPr wrap="square" rtlCol="0">
            <a:spAutoFit/>
          </a:bodyPr>
          <a:lstStyle/>
          <a:p>
            <a:r>
              <a:rPr lang="en-US" sz="1400" dirty="0"/>
              <a:t>Gate</a:t>
            </a:r>
          </a:p>
        </p:txBody>
      </p:sp>
      <p:sp>
        <p:nvSpPr>
          <p:cNvPr id="20" name="TextBox 19">
            <a:extLst>
              <a:ext uri="{FF2B5EF4-FFF2-40B4-BE49-F238E27FC236}">
                <a16:creationId xmlns:a16="http://schemas.microsoft.com/office/drawing/2014/main" id="{E62FCADF-EC16-404F-311C-30B85DDA44BD}"/>
              </a:ext>
            </a:extLst>
          </p:cNvPr>
          <p:cNvSpPr txBox="1"/>
          <p:nvPr/>
        </p:nvSpPr>
        <p:spPr>
          <a:xfrm>
            <a:off x="1985625" y="5370697"/>
            <a:ext cx="1253120" cy="307777"/>
          </a:xfrm>
          <a:prstGeom prst="rect">
            <a:avLst/>
          </a:prstGeom>
          <a:solidFill>
            <a:schemeClr val="bg1"/>
          </a:solidFill>
        </p:spPr>
        <p:txBody>
          <a:bodyPr wrap="square" rtlCol="0">
            <a:spAutoFit/>
          </a:bodyPr>
          <a:lstStyle/>
          <a:p>
            <a:r>
              <a:rPr lang="en-US" sz="1400" dirty="0"/>
              <a:t>Surrounding</a:t>
            </a:r>
          </a:p>
        </p:txBody>
      </p:sp>
      <p:sp>
        <p:nvSpPr>
          <p:cNvPr id="21" name="TextBox 20">
            <a:extLst>
              <a:ext uri="{FF2B5EF4-FFF2-40B4-BE49-F238E27FC236}">
                <a16:creationId xmlns:a16="http://schemas.microsoft.com/office/drawing/2014/main" id="{7A8DB00F-FA4D-EA66-8D42-3097ADA890D4}"/>
              </a:ext>
            </a:extLst>
          </p:cNvPr>
          <p:cNvSpPr txBox="1"/>
          <p:nvPr/>
        </p:nvSpPr>
        <p:spPr>
          <a:xfrm>
            <a:off x="3489981" y="2662695"/>
            <a:ext cx="1025393" cy="305462"/>
          </a:xfrm>
          <a:prstGeom prst="rect">
            <a:avLst/>
          </a:prstGeom>
          <a:solidFill>
            <a:schemeClr val="bg1"/>
          </a:solidFill>
        </p:spPr>
        <p:txBody>
          <a:bodyPr wrap="square" rtlCol="0">
            <a:spAutoFit/>
          </a:bodyPr>
          <a:lstStyle/>
          <a:p>
            <a:r>
              <a:rPr lang="en-US" sz="1400" dirty="0"/>
              <a:t>Dining Area</a:t>
            </a:r>
          </a:p>
        </p:txBody>
      </p:sp>
      <p:sp>
        <p:nvSpPr>
          <p:cNvPr id="22" name="TextBox 21">
            <a:extLst>
              <a:ext uri="{FF2B5EF4-FFF2-40B4-BE49-F238E27FC236}">
                <a16:creationId xmlns:a16="http://schemas.microsoft.com/office/drawing/2014/main" id="{4E01FA23-7489-21D5-ECCB-6458583EFFB9}"/>
              </a:ext>
            </a:extLst>
          </p:cNvPr>
          <p:cNvSpPr txBox="1"/>
          <p:nvPr/>
        </p:nvSpPr>
        <p:spPr>
          <a:xfrm>
            <a:off x="4880790" y="4939053"/>
            <a:ext cx="829463" cy="307777"/>
          </a:xfrm>
          <a:prstGeom prst="rect">
            <a:avLst/>
          </a:prstGeom>
          <a:solidFill>
            <a:schemeClr val="bg1"/>
          </a:solidFill>
        </p:spPr>
        <p:txBody>
          <a:bodyPr wrap="square" rtlCol="0">
            <a:spAutoFit/>
          </a:bodyPr>
          <a:lstStyle/>
          <a:p>
            <a:r>
              <a:rPr lang="en-US" sz="1400" dirty="0"/>
              <a:t>Entrance</a:t>
            </a:r>
          </a:p>
        </p:txBody>
      </p:sp>
      <p:sp>
        <p:nvSpPr>
          <p:cNvPr id="4" name="TextBox 3">
            <a:extLst>
              <a:ext uri="{FF2B5EF4-FFF2-40B4-BE49-F238E27FC236}">
                <a16:creationId xmlns:a16="http://schemas.microsoft.com/office/drawing/2014/main" id="{39302DFA-5F16-0954-9401-53AA266FE95E}"/>
              </a:ext>
            </a:extLst>
          </p:cNvPr>
          <p:cNvSpPr txBox="1"/>
          <p:nvPr/>
        </p:nvSpPr>
        <p:spPr>
          <a:xfrm>
            <a:off x="5013200" y="2518550"/>
            <a:ext cx="862306" cy="307777"/>
          </a:xfrm>
          <a:prstGeom prst="rect">
            <a:avLst/>
          </a:prstGeom>
          <a:solidFill>
            <a:schemeClr val="bg1"/>
          </a:solidFill>
        </p:spPr>
        <p:txBody>
          <a:bodyPr wrap="square" rtlCol="0">
            <a:spAutoFit/>
          </a:bodyPr>
          <a:lstStyle/>
          <a:p>
            <a:r>
              <a:rPr lang="en-US" sz="1400" dirty="0"/>
              <a:t>Corridor</a:t>
            </a:r>
          </a:p>
        </p:txBody>
      </p:sp>
      <p:sp>
        <p:nvSpPr>
          <p:cNvPr id="5" name="TextBox 4">
            <a:extLst>
              <a:ext uri="{FF2B5EF4-FFF2-40B4-BE49-F238E27FC236}">
                <a16:creationId xmlns:a16="http://schemas.microsoft.com/office/drawing/2014/main" id="{246020F7-5790-ED10-F25D-8143AD7EB1CC}"/>
              </a:ext>
            </a:extLst>
          </p:cNvPr>
          <p:cNvSpPr txBox="1"/>
          <p:nvPr/>
        </p:nvSpPr>
        <p:spPr>
          <a:xfrm>
            <a:off x="2383035" y="6073609"/>
            <a:ext cx="1253120" cy="307777"/>
          </a:xfrm>
          <a:prstGeom prst="rect">
            <a:avLst/>
          </a:prstGeom>
          <a:solidFill>
            <a:schemeClr val="bg1"/>
          </a:solidFill>
        </p:spPr>
        <p:txBody>
          <a:bodyPr wrap="square" rtlCol="0">
            <a:spAutoFit/>
          </a:bodyPr>
          <a:lstStyle/>
          <a:p>
            <a:r>
              <a:rPr lang="en-US" sz="1400" dirty="0"/>
              <a:t>Indoor Parking</a:t>
            </a:r>
          </a:p>
        </p:txBody>
      </p:sp>
      <p:sp>
        <p:nvSpPr>
          <p:cNvPr id="7" name="TextBox 6">
            <a:extLst>
              <a:ext uri="{FF2B5EF4-FFF2-40B4-BE49-F238E27FC236}">
                <a16:creationId xmlns:a16="http://schemas.microsoft.com/office/drawing/2014/main" id="{6024A30D-933D-874D-3350-1C279B6AA7E7}"/>
              </a:ext>
            </a:extLst>
          </p:cNvPr>
          <p:cNvSpPr txBox="1"/>
          <p:nvPr/>
        </p:nvSpPr>
        <p:spPr>
          <a:xfrm>
            <a:off x="2337176" y="4318781"/>
            <a:ext cx="1344837" cy="307777"/>
          </a:xfrm>
          <a:prstGeom prst="rect">
            <a:avLst/>
          </a:prstGeom>
          <a:solidFill>
            <a:schemeClr val="bg1"/>
          </a:solidFill>
        </p:spPr>
        <p:txBody>
          <a:bodyPr wrap="square" rtlCol="0">
            <a:spAutoFit/>
          </a:bodyPr>
          <a:lstStyle/>
          <a:p>
            <a:r>
              <a:rPr lang="en-US" sz="1400" dirty="0"/>
              <a:t>Swimming Pool</a:t>
            </a:r>
          </a:p>
        </p:txBody>
      </p:sp>
      <p:sp>
        <p:nvSpPr>
          <p:cNvPr id="8" name="TextBox 7">
            <a:extLst>
              <a:ext uri="{FF2B5EF4-FFF2-40B4-BE49-F238E27FC236}">
                <a16:creationId xmlns:a16="http://schemas.microsoft.com/office/drawing/2014/main" id="{B412F287-7A9C-F44C-AF15-A3A8BCA321B8}"/>
              </a:ext>
            </a:extLst>
          </p:cNvPr>
          <p:cNvSpPr txBox="1"/>
          <p:nvPr/>
        </p:nvSpPr>
        <p:spPr>
          <a:xfrm>
            <a:off x="3753750" y="3630465"/>
            <a:ext cx="604241" cy="305462"/>
          </a:xfrm>
          <a:prstGeom prst="rect">
            <a:avLst/>
          </a:prstGeom>
          <a:solidFill>
            <a:schemeClr val="bg1"/>
          </a:solidFill>
        </p:spPr>
        <p:txBody>
          <a:bodyPr wrap="square" rtlCol="0">
            <a:spAutoFit/>
          </a:bodyPr>
          <a:lstStyle/>
          <a:p>
            <a:r>
              <a:rPr lang="en-US" sz="1400" dirty="0"/>
              <a:t>Gym</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Hotel: Applications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1738492134"/>
              </p:ext>
            </p:extLst>
          </p:nvPr>
        </p:nvGraphicFramePr>
        <p:xfrm>
          <a:off x="83507" y="1680575"/>
          <a:ext cx="8939881" cy="4973332"/>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885217">
                  <a:extLst>
                    <a:ext uri="{9D8B030D-6E8A-4147-A177-3AD203B41FA5}">
                      <a16:colId xmlns:a16="http://schemas.microsoft.com/office/drawing/2014/main" val="2122113404"/>
                    </a:ext>
                  </a:extLst>
                </a:gridCol>
                <a:gridCol w="875490">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761839">
                  <a:extLst>
                    <a:ext uri="{9D8B030D-6E8A-4147-A177-3AD203B41FA5}">
                      <a16:colId xmlns:a16="http://schemas.microsoft.com/office/drawing/2014/main" val="2748578960"/>
                    </a:ext>
                  </a:extLst>
                </a:gridCol>
                <a:gridCol w="814042">
                  <a:extLst>
                    <a:ext uri="{9D8B030D-6E8A-4147-A177-3AD203B41FA5}">
                      <a16:colId xmlns:a16="http://schemas.microsoft.com/office/drawing/2014/main" val="2393102404"/>
                    </a:ext>
                  </a:extLst>
                </a:gridCol>
                <a:gridCol w="1066162">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Entrance</a:t>
                      </a:r>
                    </a:p>
                  </a:txBody>
                  <a:tcPr/>
                </a:tc>
                <a:tc>
                  <a:txBody>
                    <a:bodyPr/>
                    <a:lstStyle/>
                    <a:p>
                      <a:r>
                        <a:rPr lang="en-US" sz="1300" dirty="0">
                          <a:solidFill>
                            <a:schemeClr val="bg1"/>
                          </a:solidFill>
                        </a:rPr>
                        <a:t>Gate</a:t>
                      </a:r>
                    </a:p>
                  </a:txBody>
                  <a:tcPr/>
                </a:tc>
                <a:tc>
                  <a:txBody>
                    <a:bodyPr/>
                    <a:lstStyle/>
                    <a:p>
                      <a:r>
                        <a:rPr lang="en-US" sz="1300" dirty="0">
                          <a:solidFill>
                            <a:schemeClr val="bg1"/>
                          </a:solidFill>
                        </a:rPr>
                        <a:t>Control Room</a:t>
                      </a:r>
                    </a:p>
                  </a:txBody>
                  <a:tcPr/>
                </a:tc>
                <a:tc>
                  <a:txBody>
                    <a:bodyPr/>
                    <a:lstStyle/>
                    <a:p>
                      <a:r>
                        <a:rPr lang="en-US" sz="1300" dirty="0">
                          <a:solidFill>
                            <a:schemeClr val="bg1"/>
                          </a:solidFill>
                        </a:rPr>
                        <a:t>Dining Area</a:t>
                      </a:r>
                    </a:p>
                  </a:txBody>
                  <a:tcPr/>
                </a:tc>
                <a:tc>
                  <a:txBody>
                    <a:bodyPr/>
                    <a:lstStyle/>
                    <a:p>
                      <a:r>
                        <a:rPr lang="en-US" sz="1300" dirty="0">
                          <a:solidFill>
                            <a:schemeClr val="bg1"/>
                          </a:solidFill>
                        </a:rPr>
                        <a:t>Lobby</a:t>
                      </a:r>
                    </a:p>
                  </a:txBody>
                  <a:tcPr/>
                </a:tc>
                <a:tc>
                  <a:txBody>
                    <a:bodyPr/>
                    <a:lstStyle/>
                    <a:p>
                      <a:r>
                        <a:rPr lang="en-US" sz="1300" dirty="0">
                          <a:solidFill>
                            <a:schemeClr val="bg1"/>
                          </a:solidFill>
                        </a:rPr>
                        <a:t>Corridor</a:t>
                      </a:r>
                    </a:p>
                  </a:txBody>
                  <a:tcPr/>
                </a:tc>
                <a:tc>
                  <a:txBody>
                    <a:bodyPr/>
                    <a:lstStyle/>
                    <a:p>
                      <a:r>
                        <a:rPr lang="en-US" sz="1300" dirty="0">
                          <a:solidFill>
                            <a:schemeClr val="bg1"/>
                          </a:solidFill>
                        </a:rPr>
                        <a:t>Parking</a:t>
                      </a:r>
                    </a:p>
                  </a:txBody>
                  <a:tcPr/>
                </a:tc>
                <a:tc>
                  <a:txBody>
                    <a:bodyPr/>
                    <a:lstStyle/>
                    <a:p>
                      <a:r>
                        <a:rPr lang="en-US" sz="1300" dirty="0">
                          <a:solidFill>
                            <a:schemeClr val="bg1"/>
                          </a:solidFill>
                        </a:rPr>
                        <a:t>Surrounding</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Unauthorized Access Detection</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Tailgating Detection</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461784252"/>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Real-time Suspect Tracking</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210431295"/>
                  </a:ext>
                </a:extLst>
              </a:tr>
              <a:tr h="4394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Vehicle Access Control</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Intercom Service</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Human Body Temperature Detection</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Suspicious Items Detection</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250837835"/>
                  </a:ext>
                </a:extLst>
              </a:tr>
              <a:tr h="439423">
                <a:tc>
                  <a:txBody>
                    <a:bodyPr/>
                    <a:lstStyle/>
                    <a:p>
                      <a:pPr lvl="0">
                        <a:buNone/>
                      </a:pPr>
                      <a:r>
                        <a:rPr lang="en-US" sz="1300" dirty="0">
                          <a:solidFill>
                            <a:schemeClr val="tx1">
                              <a:lumMod val="76000"/>
                              <a:lumOff val="24000"/>
                            </a:schemeClr>
                          </a:solidFill>
                        </a:rPr>
                        <a:t>On-the-Go Surveillance</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091576229"/>
                  </a:ext>
                </a:extLst>
              </a:tr>
              <a:tr h="267644">
                <a:tc>
                  <a:txBody>
                    <a:bodyPr/>
                    <a:lstStyle/>
                    <a:p>
                      <a:pPr lvl="0">
                        <a:buNone/>
                      </a:pPr>
                      <a:r>
                        <a:rPr lang="en-US" sz="1300" dirty="0">
                          <a:solidFill>
                            <a:schemeClr val="tx1">
                              <a:lumMod val="76000"/>
                              <a:lumOff val="24000"/>
                            </a:schemeClr>
                          </a:solidFill>
                        </a:rPr>
                        <a:t>Safety Assurance</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188733179"/>
                  </a:ext>
                </a:extLst>
              </a:tr>
              <a:tr h="450769">
                <a:tc>
                  <a:txBody>
                    <a:bodyPr/>
                    <a:lstStyle/>
                    <a:p>
                      <a:pPr lvl="0">
                        <a:buNone/>
                      </a:pPr>
                      <a:r>
                        <a:rPr lang="en-US" sz="1300" dirty="0">
                          <a:solidFill>
                            <a:schemeClr val="tx1">
                              <a:lumMod val="76000"/>
                              <a:lumOff val="24000"/>
                            </a:schemeClr>
                          </a:solidFill>
                        </a:rPr>
                        <a:t>Video Evidence Push to NVR by Mobile Phone</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Hotel: Applications</a:t>
            </a:r>
          </a:p>
        </p:txBody>
      </p:sp>
      <p:pic>
        <p:nvPicPr>
          <p:cNvPr id="2" name="Picture 1">
            <a:extLst>
              <a:ext uri="{FF2B5EF4-FFF2-40B4-BE49-F238E27FC236}">
                <a16:creationId xmlns:a16="http://schemas.microsoft.com/office/drawing/2014/main" id="{9F65C977-C1DF-0CE2-70BB-5BF26ECD270C}"/>
              </a:ext>
            </a:extLst>
          </p:cNvPr>
          <p:cNvPicPr>
            <a:picLocks noChangeAspect="1"/>
          </p:cNvPicPr>
          <p:nvPr/>
        </p:nvPicPr>
        <p:blipFill>
          <a:blip r:embed="rId3"/>
          <a:srcRect l="-1251" t="-183" r="-505" b="51738"/>
          <a:stretch/>
        </p:blipFill>
        <p:spPr>
          <a:xfrm>
            <a:off x="243810" y="2147809"/>
            <a:ext cx="1718610" cy="1191226"/>
          </a:xfrm>
          <a:prstGeom prst="rect">
            <a:avLst/>
          </a:prstGeom>
        </p:spPr>
      </p:pic>
      <p:pic>
        <p:nvPicPr>
          <p:cNvPr id="4" name="Picture 3">
            <a:extLst>
              <a:ext uri="{FF2B5EF4-FFF2-40B4-BE49-F238E27FC236}">
                <a16:creationId xmlns:a16="http://schemas.microsoft.com/office/drawing/2014/main" id="{7456A92D-D8DE-3C1B-D15F-36C3A7C4767A}"/>
              </a:ext>
            </a:extLst>
          </p:cNvPr>
          <p:cNvPicPr>
            <a:picLocks noChangeAspect="1"/>
          </p:cNvPicPr>
          <p:nvPr/>
        </p:nvPicPr>
        <p:blipFill>
          <a:blip r:embed="rId4"/>
          <a:srcRect l="-4094" t="119" r="689" b="57242"/>
          <a:stretch/>
        </p:blipFill>
        <p:spPr>
          <a:xfrm>
            <a:off x="1964358" y="2145925"/>
            <a:ext cx="1697588" cy="1193471"/>
          </a:xfrm>
          <a:prstGeom prst="rect">
            <a:avLst/>
          </a:prstGeom>
        </p:spPr>
      </p:pic>
      <p:pic>
        <p:nvPicPr>
          <p:cNvPr id="6" name="Picture 5">
            <a:extLst>
              <a:ext uri="{FF2B5EF4-FFF2-40B4-BE49-F238E27FC236}">
                <a16:creationId xmlns:a16="http://schemas.microsoft.com/office/drawing/2014/main" id="{3BF50929-8C3A-372F-9341-A72343B15023}"/>
              </a:ext>
            </a:extLst>
          </p:cNvPr>
          <p:cNvPicPr>
            <a:picLocks noChangeAspect="1"/>
          </p:cNvPicPr>
          <p:nvPr/>
        </p:nvPicPr>
        <p:blipFill>
          <a:blip r:embed="rId5"/>
          <a:srcRect l="143" t="-163" r="680" b="49522"/>
          <a:stretch/>
        </p:blipFill>
        <p:spPr>
          <a:xfrm>
            <a:off x="5475018" y="2143138"/>
            <a:ext cx="1605260" cy="1194486"/>
          </a:xfrm>
          <a:prstGeom prst="rect">
            <a:avLst/>
          </a:prstGeom>
        </p:spPr>
      </p:pic>
      <p:pic>
        <p:nvPicPr>
          <p:cNvPr id="8" name="Picture 7">
            <a:extLst>
              <a:ext uri="{FF2B5EF4-FFF2-40B4-BE49-F238E27FC236}">
                <a16:creationId xmlns:a16="http://schemas.microsoft.com/office/drawing/2014/main" id="{6A2AECF3-8623-1A28-5C4F-8EE1C3DD1BC6}"/>
              </a:ext>
            </a:extLst>
          </p:cNvPr>
          <p:cNvPicPr>
            <a:picLocks noChangeAspect="1"/>
          </p:cNvPicPr>
          <p:nvPr/>
        </p:nvPicPr>
        <p:blipFill>
          <a:blip r:embed="rId6"/>
          <a:srcRect l="-145" t="161" r="-996" b="49795"/>
          <a:stretch/>
        </p:blipFill>
        <p:spPr>
          <a:xfrm>
            <a:off x="7187451" y="2146409"/>
            <a:ext cx="1708436" cy="1189240"/>
          </a:xfrm>
          <a:prstGeom prst="rect">
            <a:avLst/>
          </a:prstGeom>
        </p:spPr>
      </p:pic>
      <p:pic>
        <p:nvPicPr>
          <p:cNvPr id="11" name="Picture 10">
            <a:extLst>
              <a:ext uri="{FF2B5EF4-FFF2-40B4-BE49-F238E27FC236}">
                <a16:creationId xmlns:a16="http://schemas.microsoft.com/office/drawing/2014/main" id="{4010D458-9835-D999-9D0B-46EE0163ED03}"/>
              </a:ext>
            </a:extLst>
          </p:cNvPr>
          <p:cNvPicPr>
            <a:picLocks noChangeAspect="1"/>
          </p:cNvPicPr>
          <p:nvPr/>
        </p:nvPicPr>
        <p:blipFill>
          <a:blip r:embed="rId7"/>
          <a:srcRect l="-823" t="-184" r="823" b="57714"/>
          <a:stretch/>
        </p:blipFill>
        <p:spPr>
          <a:xfrm>
            <a:off x="3732529" y="2147156"/>
            <a:ext cx="1714223" cy="1188770"/>
          </a:xfrm>
          <a:prstGeom prst="rect">
            <a:avLst/>
          </a:prstGeom>
        </p:spPr>
      </p:pic>
      <p:sp>
        <p:nvSpPr>
          <p:cNvPr id="12" name="TextBox 11">
            <a:extLst>
              <a:ext uri="{FF2B5EF4-FFF2-40B4-BE49-F238E27FC236}">
                <a16:creationId xmlns:a16="http://schemas.microsoft.com/office/drawing/2014/main" id="{1EAF6E15-83BA-418B-6FB3-F593443165BA}"/>
              </a:ext>
            </a:extLst>
          </p:cNvPr>
          <p:cNvSpPr txBox="1"/>
          <p:nvPr/>
        </p:nvSpPr>
        <p:spPr>
          <a:xfrm>
            <a:off x="240748"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Unauthorized Access Detection</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the intrusion attempts using video analytics and notify the security personnel.</a:t>
            </a:r>
          </a:p>
        </p:txBody>
      </p:sp>
      <p:sp>
        <p:nvSpPr>
          <p:cNvPr id="13" name="TextBox 12">
            <a:extLst>
              <a:ext uri="{FF2B5EF4-FFF2-40B4-BE49-F238E27FC236}">
                <a16:creationId xmlns:a16="http://schemas.microsoft.com/office/drawing/2014/main" id="{E27B2404-376D-1A4B-71E8-C6D3B06DB454}"/>
              </a:ext>
            </a:extLst>
          </p:cNvPr>
          <p:cNvSpPr txBox="1"/>
          <p:nvPr/>
        </p:nvSpPr>
        <p:spPr>
          <a:xfrm>
            <a:off x="195248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Tailgating Detection</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tailgating at the entrance of restricted area by comparing the detected head count with number of presented access credentials.</a:t>
            </a:r>
            <a:endParaRPr lang="en-US" dirty="0">
              <a:cs typeface="Calibri"/>
            </a:endParaRPr>
          </a:p>
          <a:p>
            <a:endParaRPr lang="en-US" sz="1200" dirty="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905F2913-1E58-4DBA-26DC-F959C40A2E42}"/>
              </a:ext>
            </a:extLst>
          </p:cNvPr>
          <p:cNvSpPr txBox="1"/>
          <p:nvPr/>
        </p:nvSpPr>
        <p:spPr>
          <a:xfrm>
            <a:off x="3730487"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Real-time Suspect Tracking</a:t>
            </a:r>
            <a:endParaRPr lang="en-US"/>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Track the suspect seamlessly by switching between video channels using transparent video overlay buttons in video management system.</a:t>
            </a:r>
            <a:endParaRPr lang="en-US"/>
          </a:p>
          <a:p>
            <a:endParaRPr lang="en-US" sz="1200" b="1">
              <a:solidFill>
                <a:srgbClr val="535353"/>
              </a:solidFill>
              <a:latin typeface="Open Sans"/>
              <a:ea typeface="Open Sans"/>
              <a:cs typeface="Open Sans"/>
            </a:endParaRPr>
          </a:p>
        </p:txBody>
      </p:sp>
      <p:sp>
        <p:nvSpPr>
          <p:cNvPr id="15" name="TextBox 14">
            <a:extLst>
              <a:ext uri="{FF2B5EF4-FFF2-40B4-BE49-F238E27FC236}">
                <a16:creationId xmlns:a16="http://schemas.microsoft.com/office/drawing/2014/main" id="{532BFE05-DEF7-B474-9DE7-FBD36A6EBC6A}"/>
              </a:ext>
            </a:extLst>
          </p:cNvPr>
          <p:cNvSpPr txBox="1"/>
          <p:nvPr/>
        </p:nvSpPr>
        <p:spPr>
          <a:xfrm>
            <a:off x="5475356"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Vehicle Access Control</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The access control at the gate can be done conveniently using ALPR technology.</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6981BBB0-4948-B5E5-F948-C70D3DAE288A}"/>
              </a:ext>
            </a:extLst>
          </p:cNvPr>
          <p:cNvSpPr txBox="1"/>
          <p:nvPr/>
        </p:nvSpPr>
        <p:spPr>
          <a:xfrm>
            <a:off x="7187095"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Intercom Service</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Interact with other individuals by local voice-based communication system.</a:t>
            </a:r>
            <a:endParaRPr lang="en-US">
              <a:cs typeface="Calibri"/>
            </a:endParaRPr>
          </a:p>
          <a:p>
            <a:endParaRPr lang="en-US" sz="1200">
              <a:solidFill>
                <a:srgbClr val="535353"/>
              </a:solidFill>
              <a:latin typeface="Open Sans"/>
              <a:ea typeface="Open Sans"/>
              <a:cs typeface="Open Sans"/>
            </a:endParaRPr>
          </a:p>
        </p:txBody>
      </p:sp>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Hotel: Applications</a:t>
            </a:r>
          </a:p>
        </p:txBody>
      </p:sp>
      <p:pic>
        <p:nvPicPr>
          <p:cNvPr id="2" name="Picture 1">
            <a:hlinkClick r:id="rId3" action="ppaction://hlinksldjump"/>
            <a:extLst>
              <a:ext uri="{FF2B5EF4-FFF2-40B4-BE49-F238E27FC236}">
                <a16:creationId xmlns:a16="http://schemas.microsoft.com/office/drawing/2014/main" id="{BFC52C04-111F-3B39-4E2D-F1315066C6F4}"/>
              </a:ext>
            </a:extLst>
          </p:cNvPr>
          <p:cNvPicPr>
            <a:picLocks noChangeAspect="1"/>
          </p:cNvPicPr>
          <p:nvPr/>
        </p:nvPicPr>
        <p:blipFill>
          <a:blip r:embed="rId4"/>
          <a:srcRect l="-1662" t="-658" r="1048" b="44909"/>
          <a:stretch/>
        </p:blipFill>
        <p:spPr>
          <a:xfrm>
            <a:off x="5512582" y="2128581"/>
            <a:ext cx="1705858" cy="1194773"/>
          </a:xfrm>
          <a:prstGeom prst="rect">
            <a:avLst/>
          </a:prstGeom>
        </p:spPr>
      </p:pic>
      <p:pic>
        <p:nvPicPr>
          <p:cNvPr id="4" name="Picture 3">
            <a:extLst>
              <a:ext uri="{FF2B5EF4-FFF2-40B4-BE49-F238E27FC236}">
                <a16:creationId xmlns:a16="http://schemas.microsoft.com/office/drawing/2014/main" id="{C241AD13-E494-21FB-0912-221B8F097272}"/>
              </a:ext>
            </a:extLst>
          </p:cNvPr>
          <p:cNvPicPr>
            <a:picLocks noChangeAspect="1"/>
          </p:cNvPicPr>
          <p:nvPr/>
        </p:nvPicPr>
        <p:blipFill>
          <a:blip r:embed="rId5"/>
          <a:srcRect l="730" t="-220" r="-648" b="59088"/>
          <a:stretch/>
        </p:blipFill>
        <p:spPr>
          <a:xfrm>
            <a:off x="3794937" y="2126538"/>
            <a:ext cx="1706916" cy="1209135"/>
          </a:xfrm>
          <a:prstGeom prst="rect">
            <a:avLst/>
          </a:prstGeom>
        </p:spPr>
      </p:pic>
      <p:pic>
        <p:nvPicPr>
          <p:cNvPr id="6" name="Picture 5">
            <a:extLst>
              <a:ext uri="{FF2B5EF4-FFF2-40B4-BE49-F238E27FC236}">
                <a16:creationId xmlns:a16="http://schemas.microsoft.com/office/drawing/2014/main" id="{6D152099-2AB1-DA03-DF92-3C849513D640}"/>
              </a:ext>
            </a:extLst>
          </p:cNvPr>
          <p:cNvPicPr>
            <a:picLocks noChangeAspect="1"/>
          </p:cNvPicPr>
          <p:nvPr/>
        </p:nvPicPr>
        <p:blipFill>
          <a:blip r:embed="rId6"/>
          <a:stretch>
            <a:fillRect/>
          </a:stretch>
        </p:blipFill>
        <p:spPr>
          <a:xfrm>
            <a:off x="2010026" y="3363600"/>
            <a:ext cx="1786270" cy="1518723"/>
          </a:xfrm>
          <a:prstGeom prst="rect">
            <a:avLst/>
          </a:prstGeom>
        </p:spPr>
      </p:pic>
      <p:pic>
        <p:nvPicPr>
          <p:cNvPr id="11" name="Picture 10">
            <a:extLst>
              <a:ext uri="{FF2B5EF4-FFF2-40B4-BE49-F238E27FC236}">
                <a16:creationId xmlns:a16="http://schemas.microsoft.com/office/drawing/2014/main" id="{17CB3F05-4899-8753-5BD5-949BDEDA2001}"/>
              </a:ext>
            </a:extLst>
          </p:cNvPr>
          <p:cNvPicPr>
            <a:picLocks noChangeAspect="1"/>
          </p:cNvPicPr>
          <p:nvPr/>
        </p:nvPicPr>
        <p:blipFill>
          <a:blip r:embed="rId7"/>
          <a:stretch>
            <a:fillRect/>
          </a:stretch>
        </p:blipFill>
        <p:spPr>
          <a:xfrm>
            <a:off x="2086254" y="2207014"/>
            <a:ext cx="1569878" cy="1079394"/>
          </a:xfrm>
          <a:prstGeom prst="rect">
            <a:avLst/>
          </a:prstGeom>
        </p:spPr>
      </p:pic>
      <p:sp>
        <p:nvSpPr>
          <p:cNvPr id="12" name="TextBox 11">
            <a:extLst>
              <a:ext uri="{FF2B5EF4-FFF2-40B4-BE49-F238E27FC236}">
                <a16:creationId xmlns:a16="http://schemas.microsoft.com/office/drawing/2014/main" id="{1251492C-B6A5-8033-CA02-7253049860E6}"/>
              </a:ext>
            </a:extLst>
          </p:cNvPr>
          <p:cNvSpPr txBox="1"/>
          <p:nvPr/>
        </p:nvSpPr>
        <p:spPr>
          <a:xfrm>
            <a:off x="196574"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Human Body Temperature Detection</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abnormal human body temperature by using a high accuracy thermal camera together with built-in face detection AI.</a:t>
            </a:r>
            <a:endParaRPr lang="en-US" dirty="0">
              <a:cs typeface="Calibri"/>
            </a:endParaRPr>
          </a:p>
          <a:p>
            <a:endParaRPr lang="en-US" sz="1200" dirty="0">
              <a:solidFill>
                <a:srgbClr val="535353"/>
              </a:solidFill>
              <a:latin typeface="Open Sans"/>
              <a:ea typeface="Open Sans"/>
              <a:cs typeface="Open Sans"/>
            </a:endParaRPr>
          </a:p>
        </p:txBody>
      </p:sp>
      <p:sp>
        <p:nvSpPr>
          <p:cNvPr id="13" name="TextBox 12">
            <a:extLst>
              <a:ext uri="{FF2B5EF4-FFF2-40B4-BE49-F238E27FC236}">
                <a16:creationId xmlns:a16="http://schemas.microsoft.com/office/drawing/2014/main" id="{F82CC43F-CBEE-53E7-555B-79635B338821}"/>
              </a:ext>
            </a:extLst>
          </p:cNvPr>
          <p:cNvSpPr txBox="1"/>
          <p:nvPr/>
        </p:nvSpPr>
        <p:spPr>
          <a:xfrm>
            <a:off x="2007704" y="3332922"/>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Suspicious Items Detection</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the items that are left unattended to prevent serious security and safety hazards.</a:t>
            </a:r>
            <a:endParaRPr lang="en-US" dirty="0">
              <a:cs typeface="Calibri"/>
            </a:endParaRPr>
          </a:p>
          <a:p>
            <a:endParaRPr lang="en-US" sz="1200" dirty="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07BADD04-61B1-CF3B-2791-B1844A511678}"/>
              </a:ext>
            </a:extLst>
          </p:cNvPr>
          <p:cNvSpPr txBox="1"/>
          <p:nvPr/>
        </p:nvSpPr>
        <p:spPr>
          <a:xfrm>
            <a:off x="379674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On-the-Go Surveillance</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Monitor the views from surveillance cameras using a mobile device while walking around the premises, to respond to incidents instantly.</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52A2D9C3-842B-C300-9BEC-F66BE340C4A8}"/>
              </a:ext>
            </a:extLst>
          </p:cNvPr>
          <p:cNvSpPr txBox="1"/>
          <p:nvPr/>
        </p:nvSpPr>
        <p:spPr>
          <a:xfrm>
            <a:off x="5541616" y="3337388"/>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Safety Assurance</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Ensure safety of people using video surveillance system.</a:t>
            </a:r>
            <a:endParaRPr lang="en-US" dirty="0">
              <a:cs typeface="Calibri"/>
            </a:endParaRPr>
          </a:p>
          <a:p>
            <a:endParaRPr lang="en-US" sz="1200" dirty="0">
              <a:solidFill>
                <a:srgbClr val="535353"/>
              </a:solidFill>
              <a:latin typeface="Open Sans"/>
              <a:ea typeface="Open Sans"/>
              <a:cs typeface="Open Sans"/>
            </a:endParaRPr>
          </a:p>
        </p:txBody>
      </p:sp>
      <p:sp>
        <p:nvSpPr>
          <p:cNvPr id="17" name="TextBox 16">
            <a:extLst>
              <a:ext uri="{FF2B5EF4-FFF2-40B4-BE49-F238E27FC236}">
                <a16:creationId xmlns:a16="http://schemas.microsoft.com/office/drawing/2014/main" id="{7DC96944-06E1-202F-3F5B-3226CF662677}"/>
              </a:ext>
            </a:extLst>
          </p:cNvPr>
          <p:cNvSpPr txBox="1"/>
          <p:nvPr/>
        </p:nvSpPr>
        <p:spPr>
          <a:xfrm>
            <a:off x="7253355" y="3288748"/>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Critical Patient Monitoring</a:t>
            </a:r>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Remotely monitor critical patients using the video surveillance solution.</a:t>
            </a:r>
          </a:p>
        </p:txBody>
      </p:sp>
      <p:pic>
        <p:nvPicPr>
          <p:cNvPr id="19" name="Picture 18">
            <a:extLst>
              <a:ext uri="{FF2B5EF4-FFF2-40B4-BE49-F238E27FC236}">
                <a16:creationId xmlns:a16="http://schemas.microsoft.com/office/drawing/2014/main" id="{3DC95F49-7835-642E-20EE-BDAB5A025C07}"/>
              </a:ext>
            </a:extLst>
          </p:cNvPr>
          <p:cNvPicPr>
            <a:picLocks noChangeAspect="1"/>
          </p:cNvPicPr>
          <p:nvPr/>
        </p:nvPicPr>
        <p:blipFill>
          <a:blip r:embed="rId8"/>
          <a:srcRect l="7091" r="3925"/>
          <a:stretch/>
        </p:blipFill>
        <p:spPr>
          <a:xfrm>
            <a:off x="256369" y="2207014"/>
            <a:ext cx="1656363" cy="1065382"/>
          </a:xfrm>
          <a:prstGeom prst="rect">
            <a:avLst/>
          </a:prstGeom>
        </p:spPr>
      </p:pic>
      <p:pic>
        <p:nvPicPr>
          <p:cNvPr id="20" name="Picture 19">
            <a:extLst>
              <a:ext uri="{FF2B5EF4-FFF2-40B4-BE49-F238E27FC236}">
                <a16:creationId xmlns:a16="http://schemas.microsoft.com/office/drawing/2014/main" id="{6810D5FC-BE35-D257-64F9-2BFA63180672}"/>
              </a:ext>
            </a:extLst>
          </p:cNvPr>
          <p:cNvPicPr>
            <a:picLocks noChangeAspect="1"/>
          </p:cNvPicPr>
          <p:nvPr/>
        </p:nvPicPr>
        <p:blipFill>
          <a:blip r:embed="rId9"/>
          <a:srcRect r="14826"/>
          <a:stretch/>
        </p:blipFill>
        <p:spPr>
          <a:xfrm>
            <a:off x="7384058" y="2207014"/>
            <a:ext cx="1585455" cy="1065382"/>
          </a:xfrm>
          <a:prstGeom prst="rect">
            <a:avLst/>
          </a:prstGeom>
        </p:spPr>
      </p:pic>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Hotel: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830997"/>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Unauthorized Access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584775"/>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Detect the intrusion attempts using video analytics and notify the security personnel.</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dirty="0">
                <a:solidFill>
                  <a:srgbClr val="535353"/>
                </a:solidFill>
                <a:effectLst/>
                <a:latin typeface="Open Sans" panose="020B0606030504020204" pitchFamily="34" charset="0"/>
              </a:rPr>
              <a:t>Without surveillance videos, it is hard to be sure if the identity shown in the entry log matches the accessing person. Access control integrated with the surveillance system can remarkably prevent the crises and loss resulted from unauthorized access.</a:t>
            </a:r>
          </a:p>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Face </a:t>
            </a:r>
            <a:r>
              <a:rPr lang="en-US" sz="1600" b="1" dirty="0">
                <a:solidFill>
                  <a:srgbClr val="535353"/>
                </a:solidFill>
                <a:latin typeface="Open Sans" panose="020B0606030504020204" pitchFamily="34" charset="0"/>
              </a:rPr>
              <a:t>Recognition </a:t>
            </a:r>
            <a:r>
              <a:rPr lang="en-US" sz="1600" b="0" i="0" dirty="0">
                <a:solidFill>
                  <a:srgbClr val="535353"/>
                </a:solidFill>
                <a:effectLst/>
                <a:latin typeface="Open Sans" panose="020B0606030504020204" pitchFamily="34" charset="0"/>
              </a:rPr>
              <a:t>analytics in ACTi’s Door Stations.</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Read</a:t>
            </a:r>
            <a:endParaRPr lang="en-US" sz="1200" i="1" dirty="0">
              <a:solidFill>
                <a:srgbClr val="0000FF"/>
              </a:solidFill>
            </a:endParaRPr>
          </a:p>
        </p:txBody>
      </p:sp>
      <p:pic>
        <p:nvPicPr>
          <p:cNvPr id="5" name="Picture 4" descr="A person and person standing in a doorway&#10;&#10;Description automatically generated">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801" y="1641141"/>
            <a:ext cx="3454717" cy="2324083"/>
          </a:xfrm>
          <a:prstGeom prst="rect">
            <a:avLst/>
          </a:prstGeom>
        </p:spPr>
      </p:pic>
    </p:spTree>
    <p:extLst>
      <p:ext uri="{BB962C8B-B14F-4D97-AF65-F5344CB8AC3E}">
        <p14:creationId xmlns:p14="http://schemas.microsoft.com/office/powerpoint/2010/main" val="1558681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Hotel: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Tailgating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29692"/>
            <a:ext cx="5050053" cy="830997"/>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Detect tailgating at the entrance of restricted area by comparing the detected head count with number of presented access credentials.</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dirty="0">
                <a:solidFill>
                  <a:srgbClr val="535353"/>
                </a:solidFill>
                <a:effectLst/>
                <a:latin typeface="Open Sans" panose="020B0606030504020204" pitchFamily="34" charset="0"/>
              </a:rPr>
              <a:t>Whenever the RFID card is swiped, the system will count the number of the actual entries. When mismatched, the system will create the alarm. This prevents both tailgating and piggybacking.</a:t>
            </a:r>
          </a:p>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dirty="0">
                <a:solidFill>
                  <a:srgbClr val="535353"/>
                </a:solidFill>
                <a:latin typeface="Open Sans" panose="020B0606030504020204" pitchFamily="34" charset="0"/>
              </a:rPr>
              <a:t>People Counting</a:t>
            </a:r>
            <a:r>
              <a:rPr lang="en-US" sz="1600" b="1" i="0" dirty="0">
                <a:solidFill>
                  <a:srgbClr val="535353"/>
                </a:solidFill>
                <a:effectLst/>
                <a:latin typeface="Open Sans" panose="020B0606030504020204" pitchFamily="34" charset="0"/>
              </a:rPr>
              <a:t> </a:t>
            </a:r>
            <a:r>
              <a:rPr lang="en-US" sz="1600" b="0" i="0" dirty="0">
                <a:solidFill>
                  <a:srgbClr val="535353"/>
                </a:solidFill>
                <a:effectLst/>
                <a:latin typeface="Open Sans" panose="020B0606030504020204" pitchFamily="34" charset="0"/>
              </a:rPr>
              <a:t>analytics and </a:t>
            </a:r>
            <a:r>
              <a:rPr lang="en-US" sz="1600" b="1" i="0" dirty="0">
                <a:solidFill>
                  <a:srgbClr val="535353"/>
                </a:solidFill>
                <a:effectLst/>
                <a:latin typeface="Open Sans" panose="020B0606030504020204" pitchFamily="34" charset="0"/>
              </a:rPr>
              <a:t>RFID</a:t>
            </a:r>
            <a:r>
              <a:rPr lang="en-US" sz="1600" b="0" i="0" dirty="0">
                <a:solidFill>
                  <a:srgbClr val="535353"/>
                </a:solidFill>
                <a:effectLst/>
                <a:latin typeface="Open Sans" panose="020B0606030504020204" pitchFamily="34" charset="0"/>
              </a:rPr>
              <a:t> technology. </a:t>
            </a:r>
            <a:r>
              <a:rPr lang="en-US" sz="1600" b="0" i="0" dirty="0">
                <a:solidFill>
                  <a:schemeClr val="tx2">
                    <a:lumMod val="60000"/>
                    <a:lumOff val="40000"/>
                  </a:schemeClr>
                </a:solidFill>
                <a:effectLst/>
                <a:latin typeface="Open Sans" panose="020B0606030504020204" pitchFamily="34" charset="0"/>
                <a:hlinkClick r:id="" action="ppaction://noaction"/>
              </a:rPr>
              <a:t>Read More</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Read</a:t>
            </a:r>
            <a:endParaRPr lang="en-US" sz="1200" i="1" dirty="0">
              <a:solidFill>
                <a:srgbClr val="0000FF"/>
              </a:solidFill>
            </a:endParaRP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5"/>
          <a:stretch>
            <a:fillRect/>
          </a:stretch>
        </p:blipFill>
        <p:spPr>
          <a:xfrm>
            <a:off x="381668" y="1660908"/>
            <a:ext cx="3265436" cy="2285805"/>
          </a:xfrm>
          <a:prstGeom prst="rect">
            <a:avLst/>
          </a:prstGeom>
        </p:spPr>
      </p:pic>
    </p:spTree>
    <p:extLst>
      <p:ext uri="{BB962C8B-B14F-4D97-AF65-F5344CB8AC3E}">
        <p14:creationId xmlns:p14="http://schemas.microsoft.com/office/powerpoint/2010/main" val="2683411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Hotel: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Real-Time Suspect Tracking</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830997"/>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Track the suspect seamlessly by switching between video channels using transparent video overlay buttons in video management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323439"/>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Track the suspect using the video management system interface by using the convenient feature of switching the views with 1 click on the video which opens up the next view of the area the suspect is moving towards to. This method works for both live view and playback. By this method it is possible to instantly find out where the suspect is going and dispatch officers to handle the situation immediately.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unique </a:t>
            </a:r>
            <a:r>
              <a:rPr lang="en-US" sz="1600" b="1" i="0" dirty="0">
                <a:solidFill>
                  <a:srgbClr val="535353"/>
                </a:solidFill>
                <a:effectLst/>
                <a:latin typeface="Open Sans" panose="020B0606030504020204" pitchFamily="34" charset="0"/>
              </a:rPr>
              <a:t>Visual Tracking</a:t>
            </a:r>
            <a:r>
              <a:rPr lang="en-US" sz="1600" b="0" i="0" dirty="0">
                <a:solidFill>
                  <a:srgbClr val="535353"/>
                </a:solidFill>
                <a:effectLst/>
                <a:latin typeface="Open Sans" panose="020B0606030504020204" pitchFamily="34" charset="0"/>
              </a:rPr>
              <a:t> feature of ACTi’s </a:t>
            </a:r>
            <a:r>
              <a:rPr lang="en-US" sz="1600" b="1" i="0" dirty="0">
                <a:solidFill>
                  <a:srgbClr val="535353"/>
                </a:solidFill>
                <a:effectLst/>
                <a:latin typeface="Open Sans" panose="020B0606030504020204" pitchFamily="34" charset="0"/>
              </a:rPr>
              <a:t>NVR 3 and CMS 2</a:t>
            </a:r>
            <a:r>
              <a:rPr lang="en-US" sz="1600" b="0" i="0" dirty="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running in a parking lot with a person pointing at him&#10;&#10;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3560206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Hotel: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Vehicle Access Control</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The access control at the gate can be done conveniently using ALPR technology.</a:t>
            </a:r>
            <a:endParaRPr lang="en-US" sz="1600" dirty="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dirty="0">
                <a:solidFill>
                  <a:srgbClr val="535353"/>
                </a:solidFill>
                <a:latin typeface="Open Sans" panose="020B0606030504020204" pitchFamily="34" charset="0"/>
              </a:rPr>
              <a:t>Except for the highest security facilities, most locations can benefit from the automatic gate control without requiring the gate officer to be present all the time. Only the white-listed vehicles can enter the premises. Furthermore, it is possible to set up a blacklist which alerts the security officers instantly when the blacklisted vehicle appears.</a:t>
            </a: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ALPR </a:t>
            </a:r>
            <a:r>
              <a:rPr lang="en-US" sz="1600" b="0" i="0" dirty="0">
                <a:solidFill>
                  <a:srgbClr val="535353"/>
                </a:solidFill>
                <a:effectLst/>
                <a:latin typeface="Open Sans" panose="020B0606030504020204" pitchFamily="34" charset="0"/>
              </a:rPr>
              <a:t>analytics inside ACTi cameras. </a:t>
            </a:r>
            <a:r>
              <a:rPr lang="en-US" sz="1600" b="0" i="0" dirty="0">
                <a:solidFill>
                  <a:schemeClr val="tx2">
                    <a:lumMod val="60000"/>
                    <a:lumOff val="40000"/>
                  </a:schemeClr>
                </a:solidFill>
                <a:effectLst/>
                <a:latin typeface="Open Sans" panose="020B0606030504020204" pitchFamily="34" charset="0"/>
                <a:hlinkClick r:id="rId4" action="ppaction://hlinksldjump"/>
              </a:rPr>
              <a:t>Read More</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6"/>
              </a:rPr>
              <a:t>Read</a:t>
            </a:r>
            <a:endParaRPr lang="en-US" sz="1200" i="1" dirty="0">
              <a:solidFill>
                <a:srgbClr val="0000FF"/>
              </a:solidFill>
            </a:endParaRPr>
          </a:p>
        </p:txBody>
      </p:sp>
    </p:spTree>
    <p:extLst>
      <p:ext uri="{BB962C8B-B14F-4D97-AF65-F5344CB8AC3E}">
        <p14:creationId xmlns:p14="http://schemas.microsoft.com/office/powerpoint/2010/main" val="30549436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Hotel: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Intercom Service</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40738"/>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Interact with other individuals by local voice-based communication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There will be voice access points as intercoms in various locations across the Hotel, such as gates and entrances, loading area, parking lot and others. The employees and the visitors can talk to the security staff immediately using that feature.</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NVR 3</a:t>
            </a:r>
            <a:r>
              <a:rPr lang="en-US" sz="1600" b="1" dirty="0">
                <a:solidFill>
                  <a:srgbClr val="535353"/>
                </a:solidFill>
                <a:latin typeface="Open Sans" panose="020B0606030504020204" pitchFamily="34" charset="0"/>
              </a:rPr>
              <a:t> or</a:t>
            </a:r>
            <a:r>
              <a:rPr lang="en-US" sz="1600" b="1" i="0" dirty="0">
                <a:solidFill>
                  <a:srgbClr val="535353"/>
                </a:solidFill>
                <a:effectLst/>
                <a:latin typeface="Open Sans" panose="020B0606030504020204" pitchFamily="34" charset="0"/>
              </a:rPr>
              <a:t> </a:t>
            </a:r>
            <a:r>
              <a:rPr lang="en-US" sz="1600" b="1" dirty="0">
                <a:solidFill>
                  <a:srgbClr val="535353"/>
                </a:solidFill>
                <a:latin typeface="Open Sans" panose="020B0606030504020204" pitchFamily="34" charset="0"/>
              </a:rPr>
              <a:t>CMS 2 </a:t>
            </a:r>
            <a:r>
              <a:rPr lang="en-US" sz="1600" b="0" i="0" dirty="0">
                <a:solidFill>
                  <a:srgbClr val="535353"/>
                </a:solidFill>
                <a:effectLst/>
                <a:latin typeface="Open Sans" panose="020B0606030504020204" pitchFamily="34" charset="0"/>
              </a:rPr>
              <a:t>along with intercom devices such as </a:t>
            </a:r>
            <a:r>
              <a:rPr lang="en-US" sz="1600" b="1" i="0" dirty="0">
                <a:solidFill>
                  <a:srgbClr val="535353"/>
                </a:solidFill>
                <a:effectLst/>
                <a:latin typeface="Open Sans" panose="020B0606030504020204" pitchFamily="34" charset="0"/>
              </a:rPr>
              <a:t>Q950</a:t>
            </a:r>
            <a:r>
              <a:rPr lang="en-US" sz="1600" b="0" i="0" dirty="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in a red cap holding a pen&#10;&#10;Description automatically generated">
            <a:extLst>
              <a:ext uri="{FF2B5EF4-FFF2-40B4-BE49-F238E27FC236}">
                <a16:creationId xmlns:a16="http://schemas.microsoft.com/office/drawing/2014/main" id="{BAF1160A-5368-E0C8-413E-A6F46E5B9D5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87356" y="1763797"/>
            <a:ext cx="3443571" cy="2047529"/>
          </a:xfrm>
          <a:prstGeom prst="rect">
            <a:avLst/>
          </a:prstGeom>
        </p:spPr>
      </p:pic>
    </p:spTree>
    <p:extLst>
      <p:ext uri="{BB962C8B-B14F-4D97-AF65-F5344CB8AC3E}">
        <p14:creationId xmlns:p14="http://schemas.microsoft.com/office/powerpoint/2010/main" val="14507828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Hotel: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76239" y="1761865"/>
            <a:ext cx="5055528" cy="830997"/>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Human Body Temperature Detection</a:t>
            </a: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6239" y="2601763"/>
            <a:ext cx="4755929" cy="830997"/>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Detect abnormal human body temperature by using a high accuracy thermal camera together with built-in face detection AI.</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28988" y="3616580"/>
            <a:ext cx="9007772" cy="1323439"/>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To prevent the spread of diseases, there are smart surveillance devices that can detect high body temperature from the distance using specially designed high precision thermal imagers. These cameras will first detect human faces using its deep learning AI and then analyze each face using the thermal image and get the exact temperature reading of the face. The temperature above the threshold will trigger an event.</a:t>
            </a:r>
          </a:p>
        </p:txBody>
      </p:sp>
      <p:sp>
        <p:nvSpPr>
          <p:cNvPr id="2" name="TextBox 1">
            <a:extLst>
              <a:ext uri="{FF2B5EF4-FFF2-40B4-BE49-F238E27FC236}">
                <a16:creationId xmlns:a16="http://schemas.microsoft.com/office/drawing/2014/main" id="{7FDBAC82-1375-FEDA-303C-F3357C49D712}"/>
              </a:ext>
            </a:extLst>
          </p:cNvPr>
          <p:cNvSpPr txBox="1"/>
          <p:nvPr/>
        </p:nvSpPr>
        <p:spPr>
          <a:xfrm>
            <a:off x="242884" y="4788245"/>
            <a:ext cx="8855846" cy="830997"/>
          </a:xfrm>
          <a:prstGeom prst="rect">
            <a:avLst/>
          </a:prstGeom>
          <a:noFill/>
        </p:spPr>
        <p:txBody>
          <a:bodyPr wrap="square">
            <a:spAutoFit/>
          </a:bodyPr>
          <a:lstStyle/>
          <a:p>
            <a:pPr algn="l"/>
            <a:endParaRPr lang="en-US" sz="1600" dirty="0">
              <a:solidFill>
                <a:schemeClr val="tx1">
                  <a:lumMod val="50000"/>
                  <a:lumOff val="50000"/>
                </a:schemeClr>
              </a:solidFill>
              <a:latin typeface="Open Sans" panose="020B0606030504020204" pitchFamily="34" charset="0"/>
            </a:endParaRPr>
          </a:p>
          <a:p>
            <a:pPr algn="l"/>
            <a:r>
              <a:rPr lang="en-US" sz="1600" dirty="0">
                <a:solidFill>
                  <a:schemeClr val="tx1">
                    <a:lumMod val="50000"/>
                    <a:lumOff val="50000"/>
                  </a:schemeClr>
                </a:solidFill>
                <a:latin typeface="Open Sans" panose="020B0606030504020204" pitchFamily="34" charset="0"/>
              </a:rPr>
              <a:t>This is based on the </a:t>
            </a:r>
            <a:r>
              <a:rPr lang="en-US" sz="1600" b="1" dirty="0">
                <a:solidFill>
                  <a:schemeClr val="tx1">
                    <a:lumMod val="50000"/>
                    <a:lumOff val="50000"/>
                  </a:schemeClr>
                </a:solidFill>
                <a:latin typeface="Open Sans" panose="020B0606030504020204" pitchFamily="34" charset="0"/>
              </a:rPr>
              <a:t>Temperature Detection </a:t>
            </a:r>
            <a:r>
              <a:rPr lang="en-US" sz="1600" dirty="0">
                <a:solidFill>
                  <a:schemeClr val="tx1">
                    <a:lumMod val="50000"/>
                    <a:lumOff val="50000"/>
                  </a:schemeClr>
                </a:solidFill>
                <a:latin typeface="Open Sans" panose="020B0606030504020204" pitchFamily="34" charset="0"/>
              </a:rPr>
              <a:t>analytics inside ACTi thermal cameras, such as </a:t>
            </a:r>
            <a:r>
              <a:rPr lang="en-US" sz="1600" b="0" i="0" dirty="0">
                <a:solidFill>
                  <a:srgbClr val="535353"/>
                </a:solidFill>
                <a:effectLst/>
                <a:latin typeface="Open Sans" panose="020B0606030504020204" pitchFamily="34" charset="0"/>
                <a:hlinkClick r:id="rId3"/>
              </a:rPr>
              <a:t>VMGB-370</a:t>
            </a:r>
            <a:r>
              <a:rPr lang="en-US" sz="1600" b="0" i="0" dirty="0">
                <a:solidFill>
                  <a:srgbClr val="535353"/>
                </a:solidFill>
                <a:effectLst/>
                <a:latin typeface="Open Sans" panose="020B0606030504020204" pitchFamily="34" charset="0"/>
              </a:rPr>
              <a:t>, </a:t>
            </a:r>
            <a:r>
              <a:rPr lang="en-US" sz="1600" b="0" i="0" dirty="0">
                <a:solidFill>
                  <a:srgbClr val="535353"/>
                </a:solidFill>
                <a:effectLst/>
                <a:latin typeface="Open Sans" panose="020B0606030504020204" pitchFamily="34" charset="0"/>
                <a:hlinkClick r:id="rId4"/>
              </a:rPr>
              <a:t>VMGB-371</a:t>
            </a:r>
            <a:r>
              <a:rPr lang="en-US" sz="1600" b="0" i="0" dirty="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51B9E008-B9B7-1DFD-B3D0-0AA38F8CA974}"/>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46E03F7-993F-E22D-8E7E-0FE2861EFE2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0744448-F8DB-7AE8-477C-0F868ADC2C2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9F042EC9-A5F2-FFC3-CCDA-63816DC0145B}"/>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BEC6CF9D-DF64-70DC-93BD-EC6B2AB78EDF}"/>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EEA75872-37CE-BEBC-95EB-02DEA46D254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583584DD-23E3-0865-3BE7-DDE42239D275}"/>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A1663275-4CEA-4273-2690-CEA2A626200C}"/>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0CC668-87D7-D6C1-4B5C-664D5354A112}"/>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5F491BF-D727-D5DC-146F-EBD80E960F3E}"/>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BC193297-7FD9-B4A0-F897-A715EB43103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131260BC-6296-8AB5-0E1A-5CC3907F29F2}"/>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0F509B80-01F1-14BD-AA74-7FF0FBBC08E2}"/>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D2568C60-F779-2B69-5925-BB4DF114F3FB}"/>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36D3D98B-E458-78F9-6154-DB0675664136}"/>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787D4569-A916-DD74-B1F7-960E706E4902}"/>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655CC198-D2BF-30FB-4E58-B4E5DA4172F1}"/>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pic>
        <p:nvPicPr>
          <p:cNvPr id="16" name="Picture 15">
            <a:extLst>
              <a:ext uri="{FF2B5EF4-FFF2-40B4-BE49-F238E27FC236}">
                <a16:creationId xmlns:a16="http://schemas.microsoft.com/office/drawing/2014/main" id="{0D2D8E6B-C9C9-F036-713F-6B969A01DEEC}"/>
              </a:ext>
            </a:extLst>
          </p:cNvPr>
          <p:cNvPicPr>
            <a:picLocks noChangeAspect="1"/>
          </p:cNvPicPr>
          <p:nvPr/>
        </p:nvPicPr>
        <p:blipFill>
          <a:blip r:embed="rId15"/>
          <a:srcRect t="9996" r="14152"/>
          <a:stretch/>
        </p:blipFill>
        <p:spPr>
          <a:xfrm>
            <a:off x="336669" y="1642920"/>
            <a:ext cx="3306927" cy="1981549"/>
          </a:xfrm>
          <a:prstGeom prst="rect">
            <a:avLst/>
          </a:prstGeom>
        </p:spPr>
      </p:pic>
    </p:spTree>
    <p:extLst>
      <p:ext uri="{BB962C8B-B14F-4D97-AF65-F5344CB8AC3E}">
        <p14:creationId xmlns:p14="http://schemas.microsoft.com/office/powerpoint/2010/main" val="26731901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38041" y="3726190"/>
            <a:ext cx="8873953" cy="1323439"/>
          </a:xfrm>
          <a:prstGeom prst="rect">
            <a:avLst/>
          </a:prstGeom>
          <a:noFill/>
        </p:spPr>
        <p:txBody>
          <a:bodyPr wrap="square" lIns="91440" tIns="45720" rIns="91440" bIns="45720" anchor="t">
            <a:spAutoFit/>
          </a:bodyPr>
          <a:lstStyle/>
          <a:p>
            <a:r>
              <a:rPr lang="en-US" sz="16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The unattended objects, such as bags, boxes, suitcases, strollers, carts, are considered risk items that should be handled quickly. Those objects can sometimes be accidentally forgotten  there. An early detection saves them from being stolen. Rarely, these items could also pose threats as being malicious. They could disguise explosives or other dangerous substances.</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Hotel: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96136" y="1759949"/>
            <a:ext cx="5055528"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Suspicious Items Detection</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811006" y="2351983"/>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Detect the items that are left unattended to prevent serious security and safety hazards.</a:t>
            </a:r>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pic>
        <p:nvPicPr>
          <p:cNvPr id="15" name="Picture 14">
            <a:extLst>
              <a:ext uri="{FF2B5EF4-FFF2-40B4-BE49-F238E27FC236}">
                <a16:creationId xmlns:a16="http://schemas.microsoft.com/office/drawing/2014/main" id="{D6F10228-0E08-948C-FE2E-B88E34074BEC}"/>
              </a:ext>
            </a:extLst>
          </p:cNvPr>
          <p:cNvPicPr>
            <a:picLocks noChangeAspect="1"/>
          </p:cNvPicPr>
          <p:nvPr/>
        </p:nvPicPr>
        <p:blipFill>
          <a:blip r:embed="rId11"/>
          <a:srcRect b="8390"/>
          <a:stretch/>
        </p:blipFill>
        <p:spPr>
          <a:xfrm>
            <a:off x="316306" y="1864435"/>
            <a:ext cx="3494700" cy="1831978"/>
          </a:xfrm>
          <a:prstGeom prst="rect">
            <a:avLst/>
          </a:prstGeom>
        </p:spPr>
      </p:pic>
      <p:sp>
        <p:nvSpPr>
          <p:cNvPr id="16" name="TextBox 15">
            <a:extLst>
              <a:ext uri="{FF2B5EF4-FFF2-40B4-BE49-F238E27FC236}">
                <a16:creationId xmlns:a16="http://schemas.microsoft.com/office/drawing/2014/main" id="{4020DE54-FE0E-9463-1DE5-FDAFF466DE35}"/>
              </a:ext>
            </a:extLst>
          </p:cNvPr>
          <p:cNvSpPr txBox="1"/>
          <p:nvPr/>
        </p:nvSpPr>
        <p:spPr>
          <a:xfrm>
            <a:off x="233830" y="4869160"/>
            <a:ext cx="8964488" cy="830997"/>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chemeClr val="tx1">
                    <a:lumMod val="50000"/>
                    <a:lumOff val="50000"/>
                  </a:schemeClr>
                </a:solidFill>
                <a:effectLst/>
                <a:latin typeface="Open Sans" panose="020B0606030504020204" pitchFamily="34" charset="0"/>
              </a:rPr>
              <a:t>This is based on the </a:t>
            </a:r>
            <a:r>
              <a:rPr lang="en-US" sz="1600" b="1" dirty="0">
                <a:solidFill>
                  <a:schemeClr val="tx1">
                    <a:lumMod val="50000"/>
                    <a:lumOff val="50000"/>
                  </a:schemeClr>
                </a:solidFill>
                <a:latin typeface="Open Sans" panose="020B0606030504020204" pitchFamily="34" charset="0"/>
              </a:rPr>
              <a:t>Unattended Object </a:t>
            </a:r>
            <a:r>
              <a:rPr lang="en-US" sz="1600" b="1" i="0" dirty="0">
                <a:solidFill>
                  <a:schemeClr val="tx1">
                    <a:lumMod val="50000"/>
                    <a:lumOff val="50000"/>
                  </a:schemeClr>
                </a:solidFill>
                <a:effectLst/>
                <a:latin typeface="Open Sans" panose="020B0606030504020204" pitchFamily="34" charset="0"/>
              </a:rPr>
              <a:t>Detection </a:t>
            </a:r>
            <a:r>
              <a:rPr lang="en-US" sz="1600" b="0" i="0" dirty="0">
                <a:solidFill>
                  <a:schemeClr val="tx1">
                    <a:lumMod val="50000"/>
                    <a:lumOff val="50000"/>
                  </a:schemeClr>
                </a:solidFill>
                <a:effectLst/>
                <a:latin typeface="Open Sans" panose="020B0606030504020204" pitchFamily="34" charset="0"/>
              </a:rPr>
              <a:t>analytics inside ACTi cameras.</a:t>
            </a:r>
            <a:r>
              <a:rPr lang="en-US" sz="1600" b="0" i="0" dirty="0">
                <a:solidFill>
                  <a:srgbClr val="535353"/>
                </a:solidFill>
                <a:effectLst/>
                <a:latin typeface="Open Sans" panose="020B0606030504020204" pitchFamily="34" charset="0"/>
              </a:rPr>
              <a:t> </a:t>
            </a:r>
            <a:r>
              <a:rPr lang="en-US" sz="1600" b="0" i="0" dirty="0">
                <a:solidFill>
                  <a:schemeClr val="tx2">
                    <a:lumMod val="60000"/>
                    <a:lumOff val="40000"/>
                  </a:schemeClr>
                </a:solidFill>
                <a:effectLst/>
                <a:latin typeface="Open Sans" panose="020B0606030504020204" pitchFamily="34" charset="0"/>
                <a:hlinkClick r:id="rId12" action="ppaction://hlinksldjump"/>
              </a:rPr>
              <a:t>Read More</a:t>
            </a:r>
            <a:r>
              <a:rPr lang="en-US" sz="1600" b="0" i="0" dirty="0">
                <a:solidFill>
                  <a:srgbClr val="535353"/>
                </a:solidFill>
                <a:effectLst/>
                <a:latin typeface="Open Sans" panose="020B0606030504020204" pitchFamily="34" charset="0"/>
              </a:rPr>
              <a:t>.</a:t>
            </a:r>
          </a:p>
        </p:txBody>
      </p:sp>
    </p:spTree>
    <p:extLst>
      <p:ext uri="{BB962C8B-B14F-4D97-AF65-F5344CB8AC3E}">
        <p14:creationId xmlns:p14="http://schemas.microsoft.com/office/powerpoint/2010/main" val="3379247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077218"/>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Universal mobile application designed to remotely access NVR, CMS or camera for video playback and management. </a:t>
            </a:r>
          </a:p>
          <a:p>
            <a:pPr algn="l"/>
            <a:r>
              <a:rPr lang="en-US" sz="1600" dirty="0">
                <a:solidFill>
                  <a:schemeClr val="tx1">
                    <a:lumMod val="50000"/>
                    <a:lumOff val="50000"/>
                  </a:schemeClr>
                </a:solidFill>
                <a:latin typeface="Open Sans" panose="020B0606030504020204" pitchFamily="34" charset="0"/>
              </a:rPr>
              <a:t>Features: Live view and playback, Search video recordings by events, PTZ Control, Google Maps, Activate Digital Output, Playback from camera's memory card</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Hotel: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On-the-Go Surveillance</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351983"/>
            <a:ext cx="4755929" cy="1077218"/>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Monitor the views from surveillance cameras using a mobile device while walking around the premises, in order to respond to incidents instantly.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ACTi Mobile Client, </a:t>
            </a:r>
            <a:r>
              <a:rPr lang="en-US" sz="1600" b="0" i="0" dirty="0">
                <a:solidFill>
                  <a:srgbClr val="535353"/>
                </a:solidFill>
                <a:effectLst/>
                <a:latin typeface="Open Sans" panose="020B0606030504020204" pitchFamily="34" charset="0"/>
              </a:rPr>
              <a:t>both for Android and iOS. It is free.</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holding a cell phone&#10;&#10;Description automatically generated">
            <a:extLst>
              <a:ext uri="{FF2B5EF4-FFF2-40B4-BE49-F238E27FC236}">
                <a16:creationId xmlns:a16="http://schemas.microsoft.com/office/drawing/2014/main" id="{2C7BCEE3-AD54-C798-2EF2-FCF8276052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987" y="1681001"/>
            <a:ext cx="3350791" cy="2254168"/>
          </a:xfrm>
          <a:prstGeom prst="rect">
            <a:avLst/>
          </a:prstGeom>
        </p:spPr>
      </p:pic>
    </p:spTree>
    <p:extLst>
      <p:ext uri="{BB962C8B-B14F-4D97-AF65-F5344CB8AC3E}">
        <p14:creationId xmlns:p14="http://schemas.microsoft.com/office/powerpoint/2010/main" val="336103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a:spAutoFit/>
          </a:bodyPr>
          <a:lstStyle/>
          <a:p>
            <a:r>
              <a:rPr lang="en-US" sz="1400" dirty="0">
                <a:solidFill>
                  <a:schemeClr val="tx1">
                    <a:lumMod val="50000"/>
                    <a:lumOff val="50000"/>
                  </a:schemeClr>
                </a:solidFill>
                <a:latin typeface="Open Sans" panose="020B0606030504020204" pitchFamily="34" charset="0"/>
              </a:rPr>
              <a:t>ACTi provides surveillance solution for ensuring the safety with both overview and details monitoring. By installing a camera with wide viewing angle at the center or the corner of the store, the whole area can be perfectly covered. Meanwhile, the faces of people entering the premises can be captured by the covert camera discreetly installed into the height strip at the entrance.</a:t>
            </a:r>
          </a:p>
          <a:p>
            <a:endParaRPr lang="en-US" sz="1400" dirty="0">
              <a:solidFill>
                <a:schemeClr val="tx1">
                  <a:lumMod val="50000"/>
                  <a:lumOff val="50000"/>
                </a:schemeClr>
              </a:solidFill>
              <a:latin typeface="Open Sans" panose="020B0606030504020204" pitchFamily="34" charset="0"/>
            </a:endParaRPr>
          </a:p>
          <a:p>
            <a:r>
              <a:rPr lang="en-US" sz="1400" dirty="0">
                <a:solidFill>
                  <a:schemeClr val="tx1">
                    <a:lumMod val="50000"/>
                    <a:lumOff val="50000"/>
                  </a:schemeClr>
                </a:solidFill>
                <a:latin typeface="Open Sans" panose="020B0606030504020204" pitchFamily="34" charset="0"/>
              </a:rPr>
              <a:t>For large scale projects, ACTi TV Wall enables multiple views to be displayed on different monitors at the same time. Get the complete overview to improve situational awareness and operational efficiency.</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Hotel: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Safety Assurance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Ensure safety of people using video surveillance system.</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Read</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Read</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Read</a:t>
              </a:r>
              <a:endParaRPr lang="en-US" sz="1200" i="1">
                <a:solidFill>
                  <a:srgbClr val="0000FF"/>
                </a:solidFill>
              </a:endParaRPr>
            </a:p>
          </p:txBody>
        </p:sp>
      </p:grpSp>
    </p:spTree>
    <p:extLst>
      <p:ext uri="{BB962C8B-B14F-4D97-AF65-F5344CB8AC3E}">
        <p14:creationId xmlns:p14="http://schemas.microsoft.com/office/powerpoint/2010/main" val="39287703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Hotel: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759949"/>
            <a:ext cx="5283376" cy="138499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Video Evidence Push to NVR by Mobile Phone</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1516" y="2567806"/>
            <a:ext cx="4755929"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Use the built-in camera of the mobile phone to stream the video evidence of the incident to NVR.</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894147"/>
            <a:ext cx="9007772" cy="1323439"/>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The patrolling security guard can now use his smartphone with ACTi Mobile Client to capture live video and "push" it through wireless network to NVR 3 in real time. Moreover, the recording can be reviewed later during incident investigation using advanced features that apply to surveillance cameras including synchronized playback, bookmarks, timeline search, and more.</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04465"/>
            <a:ext cx="8964488"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ACTi Mobile Client, </a:t>
            </a:r>
            <a:r>
              <a:rPr lang="en-US" sz="1600" b="0" i="0">
                <a:solidFill>
                  <a:srgbClr val="535353"/>
                </a:solidFill>
                <a:effectLst/>
                <a:latin typeface="Open Sans" panose="020B0606030504020204" pitchFamily="34" charset="0"/>
              </a:rPr>
              <a:t>both for Android and iOS. It is a free app.</a:t>
            </a:r>
          </a:p>
        </p:txBody>
      </p:sp>
      <p:pic>
        <p:nvPicPr>
          <p:cNvPr id="26626" name="Picture 2">
            <a:extLst>
              <a:ext uri="{FF2B5EF4-FFF2-40B4-BE49-F238E27FC236}">
                <a16:creationId xmlns:a16="http://schemas.microsoft.com/office/drawing/2014/main" id="{F675E9BF-92A5-4B70-0B64-F79554DF4D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789683"/>
            <a:ext cx="3005020" cy="202087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A728809-4DED-88C7-38AD-C8125CA14E2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026417A-247F-8AA7-9924-395F2B93D240}"/>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5" name="Group 4">
            <a:extLst>
              <a:ext uri="{FF2B5EF4-FFF2-40B4-BE49-F238E27FC236}">
                <a16:creationId xmlns:a16="http://schemas.microsoft.com/office/drawing/2014/main" id="{8067DCB8-AC1D-F3EF-84DF-E4F4DD281DF7}"/>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2E5AFC12-F633-DA49-23D0-9DC74063156C}"/>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26DB8DC7-5AFA-1752-E5FF-1040C9CBBB36}"/>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9" name="Group 8">
            <a:extLst>
              <a:ext uri="{FF2B5EF4-FFF2-40B4-BE49-F238E27FC236}">
                <a16:creationId xmlns:a16="http://schemas.microsoft.com/office/drawing/2014/main" id="{23C4407A-D19A-9E4B-3373-6F5045E6C713}"/>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1CD6D6A0-96AE-85CB-2A60-739D1A8EF63A}"/>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1D2CCBC6-9006-98C6-5EC9-F7F0C3885160}"/>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spTree>
    <p:extLst>
      <p:ext uri="{BB962C8B-B14F-4D97-AF65-F5344CB8AC3E}">
        <p14:creationId xmlns:p14="http://schemas.microsoft.com/office/powerpoint/2010/main" val="35411053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Project References</a:t>
            </a:r>
          </a:p>
        </p:txBody>
      </p:sp>
      <p:sp>
        <p:nvSpPr>
          <p:cNvPr id="2" name="TextBox 1">
            <a:extLst>
              <a:ext uri="{FF2B5EF4-FFF2-40B4-BE49-F238E27FC236}">
                <a16:creationId xmlns:a16="http://schemas.microsoft.com/office/drawing/2014/main" id="{61542433-E598-5628-F48A-6D5EDCC19DCE}"/>
              </a:ext>
            </a:extLst>
          </p:cNvPr>
          <p:cNvSpPr txBox="1"/>
          <p:nvPr/>
        </p:nvSpPr>
        <p:spPr>
          <a:xfrm>
            <a:off x="325926" y="3835595"/>
            <a:ext cx="1756372" cy="307777"/>
          </a:xfrm>
          <a:prstGeom prst="rect">
            <a:avLst/>
          </a:prstGeom>
          <a:noFill/>
        </p:spPr>
        <p:txBody>
          <a:bodyPr wrap="square" rtlCol="0">
            <a:spAutoFit/>
          </a:bodyPr>
          <a:lstStyle/>
          <a:p>
            <a:r>
              <a:rPr lang="en-US" sz="1400"/>
              <a:t>Taiwan</a:t>
            </a:r>
          </a:p>
        </p:txBody>
      </p:sp>
      <p:sp>
        <p:nvSpPr>
          <p:cNvPr id="3" name="TextBox 2">
            <a:extLst>
              <a:ext uri="{FF2B5EF4-FFF2-40B4-BE49-F238E27FC236}">
                <a16:creationId xmlns:a16="http://schemas.microsoft.com/office/drawing/2014/main" id="{3BC8BC76-993F-7728-0C2F-8E13808A5536}"/>
              </a:ext>
            </a:extLst>
          </p:cNvPr>
          <p:cNvSpPr txBox="1"/>
          <p:nvPr/>
        </p:nvSpPr>
        <p:spPr>
          <a:xfrm>
            <a:off x="3049510" y="3859660"/>
            <a:ext cx="1756372" cy="307777"/>
          </a:xfrm>
          <a:prstGeom prst="rect">
            <a:avLst/>
          </a:prstGeom>
          <a:noFill/>
        </p:spPr>
        <p:txBody>
          <a:bodyPr wrap="square" rtlCol="0">
            <a:spAutoFit/>
          </a:bodyPr>
          <a:lstStyle/>
          <a:p>
            <a:r>
              <a:rPr lang="en-US" sz="1400"/>
              <a:t>Taiwan</a:t>
            </a:r>
          </a:p>
        </p:txBody>
      </p:sp>
      <p:sp>
        <p:nvSpPr>
          <p:cNvPr id="4" name="TextBox 3">
            <a:extLst>
              <a:ext uri="{FF2B5EF4-FFF2-40B4-BE49-F238E27FC236}">
                <a16:creationId xmlns:a16="http://schemas.microsoft.com/office/drawing/2014/main" id="{0FF15349-FB34-3C9E-CB6B-A4BF55DB7FED}"/>
              </a:ext>
            </a:extLst>
          </p:cNvPr>
          <p:cNvSpPr txBox="1"/>
          <p:nvPr/>
        </p:nvSpPr>
        <p:spPr>
          <a:xfrm>
            <a:off x="4767433" y="3835595"/>
            <a:ext cx="1756372" cy="307777"/>
          </a:xfrm>
          <a:prstGeom prst="rect">
            <a:avLst/>
          </a:prstGeom>
          <a:noFill/>
        </p:spPr>
        <p:txBody>
          <a:bodyPr wrap="square" rtlCol="0">
            <a:spAutoFit/>
          </a:bodyPr>
          <a:lstStyle/>
          <a:p>
            <a:r>
              <a:rPr lang="en-US" sz="1400" dirty="0"/>
              <a:t>Taiwan</a:t>
            </a:r>
          </a:p>
        </p:txBody>
      </p:sp>
      <p:pic>
        <p:nvPicPr>
          <p:cNvPr id="2050" name="Picture 2">
            <a:extLst>
              <a:ext uri="{FF2B5EF4-FFF2-40B4-BE49-F238E27FC236}">
                <a16:creationId xmlns:a16="http://schemas.microsoft.com/office/drawing/2014/main" id="{D9A9406C-F12F-065B-DE75-B45119F177B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3756" y="2008581"/>
            <a:ext cx="2505953" cy="187859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D51490A-2749-7333-33D6-7EB1B1D52D0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155918" y="2008581"/>
            <a:ext cx="1416080" cy="188869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F525AD2-0CD1-702A-161B-A691C5F601C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70761" y="2000697"/>
            <a:ext cx="1416080" cy="1888689"/>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8D988198-7E82-7288-BB41-EEC7A72E893C}"/>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598878" y="1995639"/>
            <a:ext cx="1416517" cy="188868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E4BB5FC-314E-CE8A-448A-D13F36EC2414}"/>
              </a:ext>
            </a:extLst>
          </p:cNvPr>
          <p:cNvSpPr txBox="1"/>
          <p:nvPr/>
        </p:nvSpPr>
        <p:spPr>
          <a:xfrm>
            <a:off x="6504666" y="3843161"/>
            <a:ext cx="1756372" cy="307777"/>
          </a:xfrm>
          <a:prstGeom prst="rect">
            <a:avLst/>
          </a:prstGeom>
          <a:noFill/>
        </p:spPr>
        <p:txBody>
          <a:bodyPr wrap="square" rtlCol="0">
            <a:spAutoFit/>
          </a:bodyPr>
          <a:lstStyle/>
          <a:p>
            <a:r>
              <a:rPr lang="en-US" sz="1400" dirty="0"/>
              <a:t>Taiwan</a:t>
            </a:r>
          </a:p>
        </p:txBody>
      </p:sp>
    </p:spTree>
    <p:extLst>
      <p:ext uri="{BB962C8B-B14F-4D97-AF65-F5344CB8AC3E}">
        <p14:creationId xmlns:p14="http://schemas.microsoft.com/office/powerpoint/2010/main" val="740705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Recommended Products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1329030949"/>
              </p:ext>
            </p:extLst>
          </p:nvPr>
        </p:nvGraphicFramePr>
        <p:xfrm>
          <a:off x="83507" y="1680575"/>
          <a:ext cx="8939881" cy="4447543"/>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885217">
                  <a:extLst>
                    <a:ext uri="{9D8B030D-6E8A-4147-A177-3AD203B41FA5}">
                      <a16:colId xmlns:a16="http://schemas.microsoft.com/office/drawing/2014/main" val="2122113404"/>
                    </a:ext>
                  </a:extLst>
                </a:gridCol>
                <a:gridCol w="875490">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761839">
                  <a:extLst>
                    <a:ext uri="{9D8B030D-6E8A-4147-A177-3AD203B41FA5}">
                      <a16:colId xmlns:a16="http://schemas.microsoft.com/office/drawing/2014/main" val="2748578960"/>
                    </a:ext>
                  </a:extLst>
                </a:gridCol>
                <a:gridCol w="814042">
                  <a:extLst>
                    <a:ext uri="{9D8B030D-6E8A-4147-A177-3AD203B41FA5}">
                      <a16:colId xmlns:a16="http://schemas.microsoft.com/office/drawing/2014/main" val="2393102404"/>
                    </a:ext>
                  </a:extLst>
                </a:gridCol>
                <a:gridCol w="1066162">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Entrance</a:t>
                      </a:r>
                    </a:p>
                  </a:txBody>
                  <a:tcPr/>
                </a:tc>
                <a:tc>
                  <a:txBody>
                    <a:bodyPr/>
                    <a:lstStyle/>
                    <a:p>
                      <a:r>
                        <a:rPr lang="en-US" sz="1300" dirty="0">
                          <a:solidFill>
                            <a:schemeClr val="bg1"/>
                          </a:solidFill>
                        </a:rPr>
                        <a:t>Gate</a:t>
                      </a:r>
                    </a:p>
                  </a:txBody>
                  <a:tcPr/>
                </a:tc>
                <a:tc>
                  <a:txBody>
                    <a:bodyPr/>
                    <a:lstStyle/>
                    <a:p>
                      <a:r>
                        <a:rPr lang="en-US" sz="1300" dirty="0">
                          <a:solidFill>
                            <a:schemeClr val="bg1"/>
                          </a:solidFill>
                        </a:rPr>
                        <a:t>Control Room</a:t>
                      </a:r>
                    </a:p>
                  </a:txBody>
                  <a:tcPr/>
                </a:tc>
                <a:tc>
                  <a:txBody>
                    <a:bodyPr/>
                    <a:lstStyle/>
                    <a:p>
                      <a:r>
                        <a:rPr lang="en-US" sz="1300" dirty="0">
                          <a:solidFill>
                            <a:schemeClr val="bg1"/>
                          </a:solidFill>
                        </a:rPr>
                        <a:t>Dining Area</a:t>
                      </a:r>
                    </a:p>
                  </a:txBody>
                  <a:tcPr/>
                </a:tc>
                <a:tc>
                  <a:txBody>
                    <a:bodyPr/>
                    <a:lstStyle/>
                    <a:p>
                      <a:r>
                        <a:rPr lang="en-US" sz="1300" dirty="0">
                          <a:solidFill>
                            <a:schemeClr val="bg1"/>
                          </a:solidFill>
                        </a:rPr>
                        <a:t>Lobby</a:t>
                      </a:r>
                    </a:p>
                  </a:txBody>
                  <a:tcPr/>
                </a:tc>
                <a:tc>
                  <a:txBody>
                    <a:bodyPr/>
                    <a:lstStyle/>
                    <a:p>
                      <a:r>
                        <a:rPr lang="en-US" sz="1300" dirty="0">
                          <a:solidFill>
                            <a:schemeClr val="bg1"/>
                          </a:solidFill>
                        </a:rPr>
                        <a:t>Corridor</a:t>
                      </a:r>
                    </a:p>
                  </a:txBody>
                  <a:tcPr/>
                </a:tc>
                <a:tc>
                  <a:txBody>
                    <a:bodyPr/>
                    <a:lstStyle/>
                    <a:p>
                      <a:r>
                        <a:rPr lang="en-US" sz="1300" dirty="0">
                          <a:solidFill>
                            <a:schemeClr val="bg1"/>
                          </a:solidFill>
                        </a:rPr>
                        <a:t>Parking</a:t>
                      </a:r>
                    </a:p>
                  </a:txBody>
                  <a:tcPr/>
                </a:tc>
                <a:tc>
                  <a:txBody>
                    <a:bodyPr/>
                    <a:lstStyle/>
                    <a:p>
                      <a:r>
                        <a:rPr lang="en-US" sz="1300" dirty="0">
                          <a:solidFill>
                            <a:schemeClr val="bg1"/>
                          </a:solidFill>
                        </a:rPr>
                        <a:t>Surrounding</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Thermal Cameras (</a:t>
                      </a:r>
                      <a:r>
                        <a:rPr lang="en-US" sz="1300" dirty="0">
                          <a:solidFill>
                            <a:schemeClr val="tx1">
                              <a:lumMod val="76000"/>
                              <a:lumOff val="24000"/>
                            </a:schemeClr>
                          </a:solidFill>
                          <a:hlinkClick r:id="rId3"/>
                        </a:rPr>
                        <a:t>VMGB-370</a:t>
                      </a:r>
                      <a:r>
                        <a:rPr lang="en-US" sz="1300" dirty="0">
                          <a:solidFill>
                            <a:schemeClr val="tx1">
                              <a:lumMod val="76000"/>
                              <a:lumOff val="24000"/>
                            </a:schemeClr>
                          </a:solidFill>
                        </a:rPr>
                        <a:t>, </a:t>
                      </a:r>
                      <a:r>
                        <a:rPr lang="en-US" sz="1300" dirty="0">
                          <a:solidFill>
                            <a:schemeClr val="tx1">
                              <a:lumMod val="76000"/>
                              <a:lumOff val="24000"/>
                            </a:schemeClr>
                          </a:solidFill>
                          <a:hlinkClick r:id="rId4"/>
                        </a:rPr>
                        <a:t>VMGB-371</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Intercom (</a:t>
                      </a:r>
                      <a:r>
                        <a:rPr lang="en-US" sz="1300" dirty="0">
                          <a:solidFill>
                            <a:schemeClr val="tx1">
                              <a:lumMod val="76000"/>
                              <a:lumOff val="24000"/>
                            </a:schemeClr>
                          </a:solidFill>
                          <a:hlinkClick r:id="rId5"/>
                        </a:rPr>
                        <a:t>Q950</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dirty="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Access Control Door Station (</a:t>
                      </a:r>
                      <a:r>
                        <a:rPr lang="en-US" sz="1300" dirty="0">
                          <a:solidFill>
                            <a:schemeClr val="tx1">
                              <a:lumMod val="76000"/>
                              <a:lumOff val="24000"/>
                            </a:schemeClr>
                          </a:solidFill>
                          <a:hlinkClick r:id="rId7"/>
                        </a:rPr>
                        <a:t>R1- R7- series readers/controllers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People Counter for Tailgating prevention (</a:t>
                      </a:r>
                      <a:r>
                        <a:rPr lang="en-US" sz="1300" dirty="0">
                          <a:solidFill>
                            <a:schemeClr val="tx1">
                              <a:lumMod val="76000"/>
                              <a:lumOff val="24000"/>
                            </a:schemeClr>
                          </a:solidFill>
                          <a:hlinkClick r:id="rId8"/>
                        </a:rPr>
                        <a:t>Q963</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General Surveillance Bullets (</a:t>
                      </a:r>
                      <a:r>
                        <a:rPr lang="en-US" sz="1300" dirty="0">
                          <a:solidFill>
                            <a:schemeClr val="tx1">
                              <a:lumMod val="76000"/>
                              <a:lumOff val="24000"/>
                            </a:schemeClr>
                          </a:solidFill>
                          <a:hlinkClick r:id="rId9"/>
                        </a:rPr>
                        <a:t>3xx, 4xx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General Surveillance Domes (</a:t>
                      </a:r>
                      <a:r>
                        <a:rPr lang="en-US" sz="1300" dirty="0">
                          <a:solidFill>
                            <a:schemeClr val="tx1">
                              <a:lumMod val="76000"/>
                              <a:lumOff val="24000"/>
                            </a:schemeClr>
                          </a:solidFill>
                          <a:hlinkClick r:id="rId10"/>
                        </a:rPr>
                        <a:t>91x, 7xx, 8xx series</a:t>
                      </a:r>
                      <a:r>
                        <a:rPr lang="en-US" sz="1300" dirty="0">
                          <a:solidFill>
                            <a:schemeClr val="tx1">
                              <a:lumMod val="76000"/>
                              <a:lumOff val="24000"/>
                            </a:schemeClr>
                          </a:solidFill>
                        </a:rPr>
                        <a:t>) </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0837835"/>
                  </a:ext>
                </a:extLst>
              </a:tr>
            </a:tbl>
          </a:graphicData>
        </a:graphic>
      </p:graphicFrame>
    </p:spTree>
    <p:extLst>
      <p:ext uri="{BB962C8B-B14F-4D97-AF65-F5344CB8AC3E}">
        <p14:creationId xmlns:p14="http://schemas.microsoft.com/office/powerpoint/2010/main" val="2244027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Products vs Management Servers</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966673659"/>
              </p:ext>
            </p:extLst>
          </p:nvPr>
        </p:nvGraphicFramePr>
        <p:xfrm>
          <a:off x="463752" y="2078928"/>
          <a:ext cx="8028398" cy="3620371"/>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300" b="1" kern="1200" dirty="0">
                        <a:solidFill>
                          <a:schemeClr val="bg1"/>
                        </a:solidFill>
                        <a:latin typeface="+mn-lt"/>
                        <a:ea typeface="+mn-ea"/>
                        <a:cs typeface="+mn-cs"/>
                      </a:endParaRPr>
                    </a:p>
                  </a:txBody>
                  <a:tcPr/>
                </a:tc>
                <a:tc>
                  <a:txBody>
                    <a:bodyPr/>
                    <a:lstStyle/>
                    <a:p>
                      <a:r>
                        <a:rPr lang="en-US" sz="1300" dirty="0">
                          <a:solidFill>
                            <a:schemeClr val="bg1"/>
                          </a:solidFill>
                        </a:rPr>
                        <a:t>Windows NVR (NVR 3)</a:t>
                      </a:r>
                    </a:p>
                  </a:txBody>
                  <a:tcPr/>
                </a:tc>
                <a:tc>
                  <a:txBody>
                    <a:bodyPr/>
                    <a:lstStyle/>
                    <a:p>
                      <a:r>
                        <a:rPr lang="en-US" sz="1300" dirty="0">
                          <a:solidFill>
                            <a:schemeClr val="bg1"/>
                          </a:solidFill>
                        </a:rPr>
                        <a:t>Access Control Smart Server</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Thermal Cameras (</a:t>
                      </a:r>
                      <a:r>
                        <a:rPr lang="en-US" sz="1300" dirty="0">
                          <a:solidFill>
                            <a:schemeClr val="tx1">
                              <a:lumMod val="76000"/>
                              <a:lumOff val="24000"/>
                            </a:schemeClr>
                          </a:solidFill>
                          <a:hlinkClick r:id="rId3"/>
                        </a:rPr>
                        <a:t>VMGB-370</a:t>
                      </a:r>
                      <a:r>
                        <a:rPr lang="en-US" sz="1300" dirty="0">
                          <a:solidFill>
                            <a:schemeClr val="tx1">
                              <a:lumMod val="76000"/>
                              <a:lumOff val="24000"/>
                            </a:schemeClr>
                          </a:solidFill>
                        </a:rPr>
                        <a:t>, </a:t>
                      </a:r>
                      <a:r>
                        <a:rPr lang="en-US" sz="1300" dirty="0">
                          <a:solidFill>
                            <a:schemeClr val="tx1">
                              <a:lumMod val="76000"/>
                              <a:lumOff val="24000"/>
                            </a:schemeClr>
                          </a:solidFill>
                          <a:hlinkClick r:id="rId4"/>
                        </a:rPr>
                        <a:t>VMGB-371</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Intercom (</a:t>
                      </a:r>
                      <a:r>
                        <a:rPr lang="en-US" sz="1300" dirty="0">
                          <a:solidFill>
                            <a:schemeClr val="tx1">
                              <a:lumMod val="76000"/>
                              <a:lumOff val="24000"/>
                            </a:schemeClr>
                          </a:solidFill>
                          <a:hlinkClick r:id="rId5"/>
                        </a:rPr>
                        <a:t>Q950</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dirty="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Access Control Door Station (</a:t>
                      </a:r>
                      <a:r>
                        <a:rPr lang="en-US" sz="1300" dirty="0">
                          <a:solidFill>
                            <a:schemeClr val="tx1">
                              <a:lumMod val="76000"/>
                              <a:lumOff val="24000"/>
                            </a:schemeClr>
                          </a:solidFill>
                          <a:hlinkClick r:id="rId7"/>
                        </a:rPr>
                        <a:t>R1- R7- series readers/controllers</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People Counter for Tailgating prevention (</a:t>
                      </a:r>
                      <a:r>
                        <a:rPr lang="en-US" sz="1300" dirty="0">
                          <a:solidFill>
                            <a:schemeClr val="tx1">
                              <a:lumMod val="76000"/>
                              <a:lumOff val="24000"/>
                            </a:schemeClr>
                          </a:solidFill>
                          <a:hlinkClick r:id="rId8"/>
                        </a:rPr>
                        <a:t>Q963</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General Surveillance Bullets (</a:t>
                      </a:r>
                      <a:r>
                        <a:rPr lang="en-US" sz="1300" dirty="0">
                          <a:solidFill>
                            <a:schemeClr val="tx1">
                              <a:lumMod val="76000"/>
                              <a:lumOff val="24000"/>
                            </a:schemeClr>
                          </a:solidFill>
                          <a:hlinkClick r:id="rId9"/>
                        </a:rPr>
                        <a:t>3xx, 4xx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General Surveillance Domes (</a:t>
                      </a:r>
                      <a:r>
                        <a:rPr lang="en-US" sz="1300" dirty="0">
                          <a:solidFill>
                            <a:schemeClr val="tx1">
                              <a:lumMod val="76000"/>
                              <a:lumOff val="24000"/>
                            </a:schemeClr>
                          </a:solidFill>
                          <a:hlinkClick r:id="rId10"/>
                        </a:rPr>
                        <a:t>91x, 7xx, 8xx series</a:t>
                      </a:r>
                      <a:r>
                        <a:rPr lang="en-US" sz="1300" dirty="0">
                          <a:solidFill>
                            <a:schemeClr val="tx1">
                              <a:lumMod val="76000"/>
                              <a:lumOff val="24000"/>
                            </a:schemeClr>
                          </a:solidFill>
                        </a:rPr>
                        <a:t>) </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0837835"/>
                  </a:ext>
                </a:extLst>
              </a:tr>
            </a:tbl>
          </a:graphicData>
        </a:graphic>
      </p:graphicFrame>
    </p:spTree>
    <p:extLst>
      <p:ext uri="{BB962C8B-B14F-4D97-AF65-F5344CB8AC3E}">
        <p14:creationId xmlns:p14="http://schemas.microsoft.com/office/powerpoint/2010/main" val="27873139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Windows NVR (NVR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extLst>
              <p:ext uri="{D42A27DB-BD31-4B8C-83A1-F6EECF244321}">
                <p14:modId xmlns:p14="http://schemas.microsoft.com/office/powerpoint/2010/main" val="1492105648"/>
              </p:ext>
            </p:extLst>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p>
                      <a:r>
                        <a:rPr lang="en-US" sz="1400" b="1" dirty="0"/>
                        <a:t>Feature</a:t>
                      </a:r>
                    </a:p>
                  </a:txBody>
                  <a:tcPr>
                    <a:solidFill>
                      <a:schemeClr val="bg1">
                        <a:lumMod val="95000"/>
                      </a:schemeClr>
                    </a:solidFill>
                  </a:tcPr>
                </a:tc>
                <a:tc>
                  <a:txBody>
                    <a:bodyPr/>
                    <a:lstStyle/>
                    <a:p>
                      <a:r>
                        <a:rPr lang="en-US" sz="1400" b="1" dirty="0"/>
                        <a:t>NVR 3 Business</a:t>
                      </a:r>
                    </a:p>
                  </a:txBody>
                  <a:tcPr>
                    <a:solidFill>
                      <a:schemeClr val="bg1">
                        <a:lumMod val="95000"/>
                      </a:schemeClr>
                    </a:solidFill>
                  </a:tcPr>
                </a:tc>
                <a:tc>
                  <a:txBody>
                    <a:bodyPr/>
                    <a:lstStyle/>
                    <a:p>
                      <a:r>
                        <a:rPr lang="en-US" sz="1400" b="1" dirty="0"/>
                        <a:t>NVR 3 Corporate</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p>
                      <a:r>
                        <a:rPr lang="en-US" sz="1400" dirty="0"/>
                        <a:t>Maximum Number of Channels</a:t>
                      </a:r>
                    </a:p>
                  </a:txBody>
                  <a:tcPr anchor="ctr"/>
                </a:tc>
                <a:tc>
                  <a:txBody>
                    <a:bodyPr/>
                    <a:lstStyle/>
                    <a:p>
                      <a:r>
                        <a:rPr lang="en-US" sz="1400" dirty="0"/>
                        <a:t>100</a:t>
                      </a:r>
                    </a:p>
                  </a:txBody>
                  <a:tcPr anchor="ctr"/>
                </a:tc>
                <a:tc>
                  <a:txBody>
                    <a:bodyPr/>
                    <a:lstStyle/>
                    <a:p>
                      <a:r>
                        <a:rPr lang="en-US" sz="1400" dirty="0"/>
                        <a:t>200 </a:t>
                      </a:r>
                      <a:r>
                        <a:rPr lang="en-US" sz="1200" dirty="0">
                          <a:solidFill>
                            <a:schemeClr val="tx1">
                              <a:lumMod val="65000"/>
                              <a:lumOff val="35000"/>
                            </a:schemeClr>
                          </a:solidFill>
                        </a:rPr>
                        <a:t>(Standalone NVR 256)</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10001"/>
                  </a:ext>
                </a:extLst>
              </a:tr>
              <a:tr h="273647">
                <a:tc>
                  <a:txBody>
                    <a:bodyPr/>
                    <a:lstStyle/>
                    <a:p>
                      <a:r>
                        <a:rPr lang="en-US" sz="1400" dirty="0"/>
                        <a:t>Free ACTi Camera Channels Included</a:t>
                      </a:r>
                    </a:p>
                  </a:txBody>
                  <a:tcPr anchor="ctr"/>
                </a:tc>
                <a:tc>
                  <a:txBody>
                    <a:bodyPr/>
                    <a:lstStyle/>
                    <a:p>
                      <a:r>
                        <a:rPr lang="en-US" sz="1400" dirty="0"/>
                        <a:t>32</a:t>
                      </a:r>
                    </a:p>
                  </a:txBody>
                  <a:tcPr anchor="ctr"/>
                </a:tc>
                <a:tc>
                  <a:txBody>
                    <a:bodyPr/>
                    <a:lstStyle/>
                    <a:p>
                      <a:r>
                        <a:rPr lang="en-US" sz="1400" dirty="0"/>
                        <a:t>1</a:t>
                      </a:r>
                    </a:p>
                  </a:txBody>
                  <a:tcPr anchor="ctr"/>
                </a:tc>
                <a:extLst>
                  <a:ext uri="{0D108BD9-81ED-4DB2-BD59-A6C34878D82A}">
                    <a16:rowId xmlns:a16="http://schemas.microsoft.com/office/drawing/2014/main" val="10002"/>
                  </a:ext>
                </a:extLst>
              </a:tr>
              <a:tr h="273647">
                <a:tc>
                  <a:txBody>
                    <a:bodyPr/>
                    <a:lstStyle/>
                    <a:p>
                      <a:r>
                        <a:rPr lang="en-US" sz="1400" dirty="0"/>
                        <a:t>Free 3</a:t>
                      </a:r>
                      <a:r>
                        <a:rPr lang="en-US" sz="1400" baseline="30000" dirty="0"/>
                        <a:t>rd</a:t>
                      </a:r>
                      <a:r>
                        <a:rPr lang="en-US" sz="1400" dirty="0"/>
                        <a:t> Party Camera Channels Included</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dirty="0"/>
                        <a:t>1</a:t>
                      </a:r>
                    </a:p>
                  </a:txBody>
                  <a:tcPr anchor="ctr"/>
                </a:tc>
                <a:tc>
                  <a:txBody>
                    <a:bodyPr/>
                    <a:lstStyle/>
                    <a:p>
                      <a:r>
                        <a:rPr lang="en-US" altLang="zh-TW" sz="1400" dirty="0"/>
                        <a:t>1</a:t>
                      </a:r>
                    </a:p>
                  </a:txBody>
                  <a:tcPr anchor="ctr"/>
                </a:tc>
                <a:extLst>
                  <a:ext uri="{0D108BD9-81ED-4DB2-BD59-A6C34878D82A}">
                    <a16:rowId xmlns:a16="http://schemas.microsoft.com/office/drawing/2014/main" val="3732438586"/>
                  </a:ext>
                </a:extLst>
              </a:tr>
              <a:tr h="273647">
                <a:tc>
                  <a:txBody>
                    <a:bodyPr/>
                    <a:lstStyle/>
                    <a:p>
                      <a:r>
                        <a:rPr lang="en-US" sz="1400" dirty="0"/>
                        <a:t>CMS Support</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1080548930"/>
                  </a:ext>
                </a:extLst>
              </a:tr>
              <a:tr h="273647">
                <a:tc>
                  <a:txBody>
                    <a:bodyPr/>
                    <a:lstStyle/>
                    <a:p>
                      <a:r>
                        <a:rPr lang="en-US" sz="1400" dirty="0"/>
                        <a:t>POS, Access Control, Network IO Support</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10003"/>
                  </a:ext>
                </a:extLst>
              </a:tr>
              <a:tr h="273647">
                <a:tc>
                  <a:txBody>
                    <a:bodyPr/>
                    <a:lstStyle/>
                    <a:p>
                      <a:r>
                        <a:rPr lang="en-US" sz="1400" dirty="0" err="1"/>
                        <a:t>eMap</a:t>
                      </a:r>
                      <a:endParaRPr lang="en-US" sz="1400" dirty="0"/>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10004"/>
                  </a:ext>
                </a:extLst>
              </a:tr>
              <a:tr h="273647">
                <a:tc>
                  <a:txBody>
                    <a:bodyPr/>
                    <a:lstStyle/>
                    <a:p>
                      <a:r>
                        <a:rPr lang="en-US" sz="1400" dirty="0"/>
                        <a:t>Google Map</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420238445"/>
                  </a:ext>
                </a:extLst>
              </a:tr>
              <a:tr h="273647">
                <a:tc>
                  <a:txBody>
                    <a:bodyPr/>
                    <a:lstStyle/>
                    <a:p>
                      <a:r>
                        <a:rPr lang="en-US" sz="1400" dirty="0"/>
                        <a:t>Embedded Websites within Display</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3112262903"/>
                  </a:ext>
                </a:extLst>
              </a:tr>
              <a:tr h="273647">
                <a:tc>
                  <a:txBody>
                    <a:bodyPr/>
                    <a:lstStyle/>
                    <a:p>
                      <a:r>
                        <a:rPr lang="en-US" sz="1400" dirty="0"/>
                        <a:t>PTZ Control</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284105931"/>
                  </a:ext>
                </a:extLst>
              </a:tr>
              <a:tr h="273647">
                <a:tc>
                  <a:txBody>
                    <a:bodyPr/>
                    <a:lstStyle/>
                    <a:p>
                      <a:r>
                        <a:rPr lang="en-US" sz="1400" dirty="0"/>
                        <a:t>Redundancy Support (N+1, N-to-N)</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510118436"/>
                  </a:ext>
                </a:extLst>
              </a:tr>
              <a:tr h="273647">
                <a:tc>
                  <a:txBody>
                    <a:bodyPr/>
                    <a:lstStyle/>
                    <a:p>
                      <a:r>
                        <a:rPr lang="en-US" sz="1400" dirty="0"/>
                        <a:t>Workstation, Web Client, Mobile Client</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1761452278"/>
                  </a:ext>
                </a:extLst>
              </a:tr>
              <a:tr h="273647">
                <a:tc>
                  <a:txBody>
                    <a:bodyPr/>
                    <a:lstStyle/>
                    <a:p>
                      <a:r>
                        <a:rPr lang="en-US" sz="1400" dirty="0"/>
                        <a:t>Display Layouts (maximum grid size)</a:t>
                      </a:r>
                    </a:p>
                  </a:txBody>
                  <a:tcPr anchor="ctr"/>
                </a:tc>
                <a:tc>
                  <a:txBody>
                    <a:bodyPr/>
                    <a:lstStyle/>
                    <a:p>
                      <a:r>
                        <a:rPr lang="en-US" sz="1400" dirty="0">
                          <a:solidFill>
                            <a:schemeClr val="tx1">
                              <a:lumMod val="65000"/>
                              <a:lumOff val="35000"/>
                            </a:schemeClr>
                          </a:solidFill>
                        </a:rPr>
                        <a:t>225</a:t>
                      </a:r>
                    </a:p>
                  </a:txBody>
                  <a:tcPr anchor="ctr"/>
                </a:tc>
                <a:tc>
                  <a:txBody>
                    <a:bodyPr/>
                    <a:lstStyle/>
                    <a:p>
                      <a:r>
                        <a:rPr lang="en-US" sz="1400" dirty="0"/>
                        <a:t>225</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dirty="0"/>
              <a:t>NVR 3 </a:t>
            </a:r>
            <a:r>
              <a:rPr lang="en-US" sz="1600" dirty="0"/>
              <a:t>is one of the most famous ACTi products – it is a professional and elegant network video recorder platform with wide range of features and extremely reliable performance, available in two editions (</a:t>
            </a:r>
            <a:r>
              <a:rPr lang="en-US" sz="1600" dirty="0">
                <a:hlinkClick r:id="rId3"/>
              </a:rPr>
              <a:t>read more</a:t>
            </a:r>
            <a:r>
              <a:rPr lang="en-US" sz="1600" dirty="0"/>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560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Access Control Smart Server</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dirty="0"/>
              <a:t>Access Control Smart Server (ACSS) is an easy-to-use access control software for managing </a:t>
            </a:r>
            <a:r>
              <a:rPr lang="en-US" sz="1400" b="1" dirty="0"/>
              <a:t>employees and visitors access </a:t>
            </a:r>
            <a:r>
              <a:rPr lang="en-US" sz="1400" dirty="0"/>
              <a:t>through the doors and gates as well as managing </a:t>
            </a:r>
            <a:r>
              <a:rPr lang="en-US" sz="1400" b="1" dirty="0"/>
              <a:t>employee attendance</a:t>
            </a:r>
            <a:r>
              <a:rPr lang="en-US" sz="1400" dirty="0"/>
              <a:t>. (</a:t>
            </a:r>
            <a:r>
              <a:rPr lang="en-US" sz="1400" dirty="0">
                <a:hlinkClick r:id="rId4"/>
              </a:rPr>
              <a:t>read more</a:t>
            </a:r>
            <a:r>
              <a:rPr lang="en-US" sz="1400" dirty="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extLst>
              <p:ext uri="{D42A27DB-BD31-4B8C-83A1-F6EECF244321}">
                <p14:modId xmlns:p14="http://schemas.microsoft.com/office/powerpoint/2010/main" val="2465838920"/>
              </p:ext>
            </p:extLst>
          </p:nvPr>
        </p:nvGraphicFramePr>
        <p:xfrm>
          <a:off x="720202" y="2509392"/>
          <a:ext cx="3969945" cy="4162824"/>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dirty="0"/>
                        <a:t>Core Function</a:t>
                      </a:r>
                    </a:p>
                  </a:txBody>
                  <a:tcPr anchor="ctr"/>
                </a:tc>
                <a:extLst>
                  <a:ext uri="{0D108BD9-81ED-4DB2-BD59-A6C34878D82A}">
                    <a16:rowId xmlns:a16="http://schemas.microsoft.com/office/drawing/2014/main" val="4120460234"/>
                  </a:ext>
                </a:extLst>
              </a:tr>
              <a:tr h="600747">
                <a:tc>
                  <a:txBody>
                    <a:bodyPr/>
                    <a:lstStyle/>
                    <a:p>
                      <a:r>
                        <a:rPr lang="en-US" sz="1600" b="1" dirty="0"/>
                        <a:t>Access Control Management</a:t>
                      </a:r>
                    </a:p>
                    <a:p>
                      <a:r>
                        <a:rPr kumimoji="0" lang="en-US" altLang="en-US" sz="1100" b="0" i="0" u="none" strike="noStrike" cap="none" normalizeH="0" baseline="0" dirty="0">
                          <a:ln>
                            <a:noFill/>
                          </a:ln>
                          <a:solidFill>
                            <a:srgbClr val="202124"/>
                          </a:solidFill>
                          <a:effectLst/>
                          <a:latin typeface="Arial Unicode MS"/>
                          <a:ea typeface="inherit"/>
                        </a:rPr>
                        <a:t>Doors, gates, locks, identification of face*, card, ALPR*, tailgating* detection</a:t>
                      </a:r>
                      <a:endParaRPr lang="en-US" sz="1100" dirty="0"/>
                    </a:p>
                  </a:txBody>
                  <a:tcPr anchor="ctr"/>
                </a:tc>
                <a:extLst>
                  <a:ext uri="{0D108BD9-81ED-4DB2-BD59-A6C34878D82A}">
                    <a16:rowId xmlns:a16="http://schemas.microsoft.com/office/drawing/2014/main" val="505928441"/>
                  </a:ext>
                </a:extLst>
              </a:tr>
              <a:tr h="474744">
                <a:tc>
                  <a:txBody>
                    <a:bodyPr/>
                    <a:lstStyle/>
                    <a:p>
                      <a:r>
                        <a:rPr lang="en-US" sz="1600" b="1" dirty="0"/>
                        <a:t>Attendance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inherit"/>
                          <a:cs typeface="+mn-cs"/>
                        </a:rPr>
                        <a:t>Work shifts, clock-in, clock-out, late, absent</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Visitor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Visitor enrollment for temporary access</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Construction site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Temporary sites management</a:t>
                      </a:r>
                      <a:endParaRPr kumimoji="0" lang="en-US" sz="1100" b="0" i="0" u="none" strike="noStrike" kern="1200" cap="none" normalizeH="0" baseline="0" dirty="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Food ordering management</a:t>
                      </a:r>
                    </a:p>
                    <a:p>
                      <a:r>
                        <a:rPr kumimoji="0" lang="en-US" sz="1100" b="0" i="0" u="none" strike="noStrike" kern="1200" cap="none" normalizeH="0" baseline="0" dirty="0">
                          <a:ln>
                            <a:noFill/>
                          </a:ln>
                          <a:solidFill>
                            <a:srgbClr val="202124"/>
                          </a:solidFill>
                          <a:effectLst/>
                          <a:latin typeface="Arial Unicode MS"/>
                          <a:ea typeface="+mn-ea"/>
                          <a:cs typeface="+mn-cs"/>
                        </a:rPr>
                        <a:t>Conveniently manage the employee services</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Conference room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Book the available meeting rooms in your company</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Customer arrival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dirty="0">
                          <a:ln>
                            <a:noFill/>
                          </a:ln>
                          <a:solidFill>
                            <a:srgbClr val="202124"/>
                          </a:solidFill>
                          <a:effectLst/>
                          <a:latin typeface="Arial Unicode MS"/>
                          <a:ea typeface="+mn-ea"/>
                          <a:cs typeface="+mn-cs"/>
                        </a:rPr>
                        <a:t>Track when the customers arrive to the appointments</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1892519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Deep Learning AI Camera Product Line</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65288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Model</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Photo</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Type</a:t>
                      </a:r>
                    </a:p>
                  </a:txBody>
                  <a:tcPr anchor="ctr"/>
                </a:tc>
                <a:tc>
                  <a:txBody>
                    <a:bodyPr/>
                    <a:lstStyle/>
                    <a:p>
                      <a:pPr algn="ctr"/>
                      <a:r>
                        <a:rPr lang="en-US" sz="1400"/>
                        <a:t>Zoom Bullet</a:t>
                      </a:r>
                    </a:p>
                  </a:txBody>
                  <a:tcPr anchor="ctr"/>
                </a:tc>
                <a:tc>
                  <a:txBody>
                    <a:bodyPr/>
                    <a:lstStyle/>
                    <a:p>
                      <a:pPr algn="ctr"/>
                      <a:r>
                        <a:rPr lang="en-US" sz="1400"/>
                        <a:t>Zoom Dome</a:t>
                      </a:r>
                    </a:p>
                  </a:txBody>
                  <a:tcPr anchor="ctr"/>
                </a:tc>
                <a:tc>
                  <a:txBody>
                    <a:bodyPr/>
                    <a:lstStyle/>
                    <a:p>
                      <a:pPr algn="ctr"/>
                      <a:r>
                        <a:rPr lang="en-US" sz="1400"/>
                        <a:t>Speed Dome</a:t>
                      </a:r>
                    </a:p>
                  </a:txBody>
                  <a:tcPr anchor="ctr"/>
                </a:tc>
                <a:tc>
                  <a:txBody>
                    <a:bodyPr/>
                    <a:lstStyle/>
                    <a:p>
                      <a:pPr algn="ctr"/>
                      <a:r>
                        <a:rPr lang="en-US" sz="1400"/>
                        <a:t>Speed Dome</a:t>
                      </a:r>
                    </a:p>
                  </a:txBody>
                  <a:tcPr anchor="ctr"/>
                </a:tc>
                <a:tc>
                  <a:txBody>
                    <a:bodyPr/>
                    <a:lstStyle/>
                    <a:p>
                      <a:pPr algn="ctr"/>
                      <a:r>
                        <a:rPr lang="en-US" sz="1400"/>
                        <a:t>Multi-Imager</a:t>
                      </a:r>
                    </a:p>
                  </a:txBody>
                  <a:tcPr anchor="ctr"/>
                </a:tc>
                <a:extLst>
                  <a:ext uri="{0D108BD9-81ED-4DB2-BD59-A6C34878D82A}">
                    <a16:rowId xmlns:a16="http://schemas.microsoft.com/office/drawing/2014/main" val="2005870036"/>
                  </a:ext>
                </a:extLst>
              </a:tr>
              <a:tr h="360040">
                <a:tc>
                  <a:txBody>
                    <a:bodyPr/>
                    <a:lstStyle/>
                    <a:p>
                      <a:pPr algn="ctr"/>
                      <a:r>
                        <a:rPr lang="en-US" sz="1400"/>
                        <a:t>Resolution</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Lens</a:t>
                      </a:r>
                    </a:p>
                  </a:txBody>
                  <a:tcPr anchor="ctr"/>
                </a:tc>
                <a:tc>
                  <a:txBody>
                    <a:bodyPr/>
                    <a:lstStyle/>
                    <a:p>
                      <a:pPr algn="ctr"/>
                      <a:r>
                        <a:rPr lang="en-US" sz="1400"/>
                        <a:t>4.4x Zoom</a:t>
                      </a:r>
                    </a:p>
                  </a:txBody>
                  <a:tcPr anchor="ctr"/>
                </a:tc>
                <a:tc>
                  <a:txBody>
                    <a:bodyPr/>
                    <a:lstStyle/>
                    <a:p>
                      <a:pPr algn="ctr"/>
                      <a:r>
                        <a:rPr lang="en-US" sz="1400"/>
                        <a:t>4.4x Zoom</a:t>
                      </a:r>
                    </a:p>
                  </a:txBody>
                  <a:tcPr anchor="ctr"/>
                </a:tc>
                <a:tc>
                  <a:txBody>
                    <a:bodyPr/>
                    <a:lstStyle/>
                    <a:p>
                      <a:pPr algn="ctr"/>
                      <a:r>
                        <a:rPr lang="en-US" sz="1400"/>
                        <a:t>22x Zoom</a:t>
                      </a:r>
                    </a:p>
                  </a:txBody>
                  <a:tcPr anchor="ctr"/>
                </a:tc>
                <a:tc>
                  <a:txBody>
                    <a:bodyPr/>
                    <a:lstStyle/>
                    <a:p>
                      <a:pPr algn="ctr"/>
                      <a:r>
                        <a:rPr lang="en-US" sz="1400"/>
                        <a:t>40x Zoom</a:t>
                      </a:r>
                    </a:p>
                  </a:txBody>
                  <a:tcPr anchor="ctr"/>
                </a:tc>
                <a:tc>
                  <a:txBody>
                    <a:bodyPr/>
                    <a:lstStyle/>
                    <a:p>
                      <a:pPr algn="ctr"/>
                      <a:r>
                        <a:rPr lang="en-US" sz="1400"/>
                        <a:t>4 zoom lenses</a:t>
                      </a:r>
                    </a:p>
                  </a:txBody>
                  <a:tcPr anchor="ctr"/>
                </a:tc>
                <a:extLst>
                  <a:ext uri="{0D108BD9-81ED-4DB2-BD59-A6C34878D82A}">
                    <a16:rowId xmlns:a16="http://schemas.microsoft.com/office/drawing/2014/main" val="3053785061"/>
                  </a:ext>
                </a:extLst>
              </a:tr>
              <a:tr h="470187">
                <a:tc>
                  <a:txBody>
                    <a:bodyPr/>
                    <a:lstStyle/>
                    <a:p>
                      <a:pPr algn="ctr"/>
                      <a:r>
                        <a:rPr lang="en-US" sz="1400"/>
                        <a:t>Built-in Vehicle Related Analytics</a:t>
                      </a:r>
                    </a:p>
                  </a:txBody>
                  <a:tcPr anchor="ctr"/>
                </a:tc>
                <a:tc gridSpan="5">
                  <a:txBody>
                    <a:bodyPr/>
                    <a:lstStyle/>
                    <a:p>
                      <a:pPr algn="ctr"/>
                      <a:r>
                        <a:rPr lang="en-US" sz="1400"/>
                        <a:t>Vehicle Counting, Vehicle Line Crossing Detection, Vehicle Enter Area Detection, Vehicle Incorrect Direction Detection, Vehicle Loitering Detection, Vehicle Tracking, Stopped vehicle detection, License Plate Detection, Automatic License Plate Recognition</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1" i="0">
                <a:solidFill>
                  <a:srgbClr val="202124"/>
                </a:solidFill>
                <a:effectLst/>
                <a:latin typeface="Google Sans"/>
              </a:rPr>
              <a:t>Deep learning </a:t>
            </a:r>
            <a:r>
              <a:rPr lang="en-US" b="0" i="0">
                <a:solidFill>
                  <a:srgbClr val="202124"/>
                </a:solidFill>
                <a:effectLst/>
                <a:latin typeface="Google Sans"/>
              </a:rPr>
              <a:t>is </a:t>
            </a:r>
            <a:r>
              <a:rPr lang="en-US" b="0" i="0">
                <a:solidFill>
                  <a:srgbClr val="040C28"/>
                </a:solidFill>
                <a:effectLst/>
                <a:latin typeface="Google Sans"/>
              </a:rPr>
              <a:t>a method in artificial intelligence (AI) that teaches computers to process data in a way that is inspired by the human brain</a:t>
            </a:r>
            <a:r>
              <a:rPr lang="en-US" b="0" i="0">
                <a:solidFill>
                  <a:srgbClr val="202124"/>
                </a:solidFill>
                <a:effectLst/>
                <a:latin typeface="Google Sans"/>
              </a:rPr>
              <a:t>. Deep learning models can recognize complex patterns in pictures, text, sounds, and other data to produce accurate insights and predictions.</a:t>
            </a:r>
            <a:endParaRPr lang="en-US"/>
          </a:p>
        </p:txBody>
      </p:sp>
    </p:spTree>
    <p:extLst>
      <p:ext uri="{BB962C8B-B14F-4D97-AF65-F5344CB8AC3E}">
        <p14:creationId xmlns:p14="http://schemas.microsoft.com/office/powerpoint/2010/main" val="13180769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A426 Hotel Installation</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Pole Mount with Junction Box, supports 3.25" to 7.0" Poles</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 Zoom Bullet with D/N, Adaptive IR, Extreme WDR, SLLS, 4.4x Zoom Lens, </a:t>
            </a:r>
            <a:r>
              <a:rPr lang="en-US" sz="1600" b="1"/>
              <a:t>Deep Learning AI</a:t>
            </a:r>
            <a:endParaRPr lang="en-US" b="1"/>
          </a:p>
        </p:txBody>
      </p:sp>
    </p:spTree>
    <p:extLst>
      <p:ext uri="{BB962C8B-B14F-4D97-AF65-F5344CB8AC3E}">
        <p14:creationId xmlns:p14="http://schemas.microsoft.com/office/powerpoint/2010/main" val="27522836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2000" b="1"/>
                <a:t>ALPR Camera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The AI camera can recognize multiple license plates across multiple lanes at the same time.</a:t>
              </a:r>
            </a:p>
            <a:p>
              <a:endParaRPr lang="en-US">
                <a:solidFill>
                  <a:schemeClr val="tx1"/>
                </a:solidFill>
              </a:endParaRPr>
            </a:p>
            <a:p>
              <a:r>
                <a:rPr lang="en-US">
                  <a:solidFill>
                    <a:schemeClr val="tx1"/>
                  </a:solidFill>
                  <a:hlinkClick r:id="rId2"/>
                </a:rPr>
                <a:t>WATCH THE VIDEO</a:t>
              </a:r>
              <a:endParaRPr lang="en-US">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2000" b="1"/>
                <a:t>ALPR Camera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ACTi NVR 3 supports the deep learning AI events and metadata. When the blacklisted vehicle is detected, the NVR will display instant alert.</a:t>
              </a:r>
            </a:p>
            <a:p>
              <a:endParaRPr lang="en-US">
                <a:solidFill>
                  <a:schemeClr val="tx1"/>
                </a:solidFill>
              </a:endParaRPr>
            </a:p>
            <a:p>
              <a:r>
                <a:rPr lang="en-US">
                  <a:solidFill>
                    <a:schemeClr val="tx1"/>
                  </a:solidFill>
                  <a:hlinkClick r:id="rId3"/>
                </a:rPr>
                <a:t>WATCH THE VIDEO</a:t>
              </a:r>
              <a:endParaRPr lang="en-US">
                <a:solidFill>
                  <a:schemeClr val="tx1"/>
                </a:solidFill>
              </a:endParaRPr>
            </a:p>
            <a:p>
              <a:endParaRPr lang="en-US"/>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Solution Architecture</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en-US" sz="1400"/>
              <a:t>video</a:t>
            </a:r>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Realtime</a:t>
            </a:r>
          </a:p>
          <a:p>
            <a:r>
              <a:rPr lang="en-US" sz="1400"/>
              <a:t>analytics data</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Realtime</a:t>
            </a:r>
          </a:p>
          <a:p>
            <a:r>
              <a:rPr lang="en-US" sz="1400"/>
              <a:t>analytics data, alerts</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en-US" sz="1400"/>
              <a:t>video</a:t>
            </a:r>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 CAMERA</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 SERVER</a:t>
            </a:r>
          </a:p>
          <a:p>
            <a:endParaRPr lang="en-US" sz="1400" b="1"/>
          </a:p>
          <a:p>
            <a:r>
              <a:rPr lang="en-US" sz="1400" b="1"/>
              <a:t>(ACTi NVR 3 Corporate)</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alerts</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CLIENT</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400"/>
              <a:t>E-mail</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MOBILE CLIENT</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alerts</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825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Advantages compared to Server-Based AI Providers</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4801314"/>
          </a:xfrm>
          <a:prstGeom prst="rect">
            <a:avLst/>
          </a:prstGeom>
          <a:noFill/>
        </p:spPr>
        <p:txBody>
          <a:bodyPr wrap="square" rtlCol="0">
            <a:spAutoFit/>
          </a:bodyPr>
          <a:lstStyle/>
          <a:p>
            <a:pPr marL="285750" indent="-285750">
              <a:buFont typeface="Arial" panose="020B0604020202020204" pitchFamily="34" charset="0"/>
              <a:buChar char="•"/>
            </a:pPr>
            <a:r>
              <a:rPr lang="en-US"/>
              <a:t>Hundreds of channels with deep learning analytics can be managed by a single VMS server, using just a common server hardware configuration. The Server-based AI solutions have limited number of channels and require very expensive hardware.</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VMS video recording functionality is much better secured when the VMS does not have the burden of running the analytics that may consume the server resource to its limits.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Faster response to the events – AI cameras can control the other nearby PTZ cameras for instant response, to get better video coverage of the scene. The analyses that are processed on the VMS side will be too slow for proper response.</a:t>
            </a:r>
          </a:p>
          <a:p>
            <a:endParaRPr lang="en-US"/>
          </a:p>
          <a:p>
            <a:pPr marL="285750" indent="-285750">
              <a:buFont typeface="Arial" panose="020B0604020202020204" pitchFamily="34" charset="0"/>
              <a:buChar char="•"/>
            </a:pPr>
            <a:r>
              <a:rPr lang="en-US"/>
              <a:t>Since the AI features are inside the camera, there are no Analytics related licenses required on the server side. Therefore, the cost of VMS in some cases is up to 10 times lower than the server-side AI solutions.</a:t>
            </a:r>
          </a:p>
        </p:txBody>
      </p:sp>
    </p:spTree>
    <p:extLst>
      <p:ext uri="{BB962C8B-B14F-4D97-AF65-F5344CB8AC3E}">
        <p14:creationId xmlns:p14="http://schemas.microsoft.com/office/powerpoint/2010/main" val="39712230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and CMS Features</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3693319"/>
          </a:xfrm>
          <a:prstGeom prst="rect">
            <a:avLst/>
          </a:prstGeom>
          <a:noFill/>
        </p:spPr>
        <p:txBody>
          <a:bodyPr wrap="square" rtlCol="0">
            <a:spAutoFit/>
          </a:bodyPr>
          <a:lstStyle/>
          <a:p>
            <a:r>
              <a:rPr lang="en-US"/>
              <a:t>ACTi NVR 3 Corporate (and CMS 2) manages the analytics events from the cameras as follows:</a:t>
            </a:r>
          </a:p>
          <a:p>
            <a:endParaRPr lang="en-US"/>
          </a:p>
          <a:p>
            <a:pPr marL="342900" indent="-342900">
              <a:buAutoNum type="arabicPeriod"/>
            </a:pPr>
            <a:r>
              <a:rPr lang="en-US"/>
              <a:t>Set up the analytic rules and thresholds – for example, how big is the crowd, how long time is considered loitering.</a:t>
            </a:r>
          </a:p>
          <a:p>
            <a:pPr marL="342900" indent="-342900">
              <a:buAutoNum type="arabicPeriod"/>
            </a:pPr>
            <a:endParaRPr lang="en-US"/>
          </a:p>
          <a:p>
            <a:pPr marL="342900" indent="-342900">
              <a:buAutoNum type="arabicPeriod"/>
            </a:pPr>
            <a:r>
              <a:rPr lang="en-US"/>
              <a:t>Receive real-time analytic events from all the cameras and respond by the pre-defined actions, such as send e-mail, instant pop-up of the video channel on the VMS screen and more.</a:t>
            </a:r>
          </a:p>
          <a:p>
            <a:pPr marL="342900" indent="-342900">
              <a:buAutoNum type="arabicPeriod"/>
            </a:pPr>
            <a:endParaRPr lang="en-US"/>
          </a:p>
          <a:p>
            <a:pPr marL="342900" indent="-342900">
              <a:buAutoNum type="arabicPeriod"/>
            </a:pPr>
            <a:r>
              <a:rPr lang="en-US"/>
              <a:t>Automatically push video to the mobile app of the patrolling security guards.</a:t>
            </a:r>
          </a:p>
          <a:p>
            <a:pPr marL="342900" indent="-342900">
              <a:buAutoNum type="arabicPeriod"/>
            </a:pPr>
            <a:endParaRPr lang="en-US"/>
          </a:p>
          <a:p>
            <a:pPr marL="342900" indent="-342900">
              <a:buAutoNum type="arabicPeriod"/>
            </a:pPr>
            <a:r>
              <a:rPr lang="en-US"/>
              <a:t>Search by the specific filter rules, bookmarks, thumbnails.</a:t>
            </a:r>
          </a:p>
        </p:txBody>
      </p:sp>
    </p:spTree>
    <p:extLst>
      <p:ext uri="{BB962C8B-B14F-4D97-AF65-F5344CB8AC3E}">
        <p14:creationId xmlns:p14="http://schemas.microsoft.com/office/powerpoint/2010/main" val="19925279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Where to Buy</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Via Authorized Resellers</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From ACTi Corporation Directly</a:t>
            </a:r>
          </a:p>
          <a:p>
            <a:pPr>
              <a:lnSpc>
                <a:spcPct val="150000"/>
              </a:lnSpc>
            </a:pPr>
            <a:r>
              <a:rPr lang="en-US"/>
              <a:t>E-Mail: </a:t>
            </a:r>
            <a:r>
              <a:rPr lang="en-US">
                <a:hlinkClick r:id="rId5"/>
              </a:rPr>
              <a:t>sales@acti.com</a:t>
            </a:r>
            <a:endParaRPr lang="en-US"/>
          </a:p>
          <a:p>
            <a:pPr>
              <a:lnSpc>
                <a:spcPct val="150000"/>
              </a:lnSpc>
            </a:pPr>
            <a:r>
              <a:rPr lang="en-US"/>
              <a:t>Tel (US):  +1-866-410-2284 (Toll Free)</a:t>
            </a:r>
          </a:p>
          <a:p>
            <a:pPr>
              <a:lnSpc>
                <a:spcPct val="150000"/>
              </a:lnSpc>
            </a:pPr>
            <a:r>
              <a:rPr lang="en-US"/>
              <a:t>Tel (Non-US):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Support &amp; Services</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Technical Support</a:t>
            </a:r>
          </a:p>
          <a:p>
            <a:pPr>
              <a:lnSpc>
                <a:spcPct val="150000"/>
              </a:lnSpc>
            </a:pPr>
            <a:r>
              <a:rPr lang="en-US"/>
              <a:t>	- Online Customer Helpdesk - </a:t>
            </a:r>
            <a:r>
              <a:rPr lang="en-US">
                <a:hlinkClick r:id="rId3"/>
              </a:rPr>
              <a:t>https://www.acti.com/chd</a:t>
            </a:r>
            <a:endParaRPr lang="en-US"/>
          </a:p>
          <a:p>
            <a:pPr>
              <a:lnSpc>
                <a:spcPct val="150000"/>
              </a:lnSpc>
            </a:pPr>
            <a:r>
              <a:rPr lang="en-US"/>
              <a:t>	- Phone support</a:t>
            </a:r>
          </a:p>
          <a:p>
            <a:pPr>
              <a:lnSpc>
                <a:spcPct val="150000"/>
              </a:lnSpc>
            </a:pPr>
            <a:r>
              <a:rPr lang="en-US"/>
              <a:t>		US: +1-866-410-2284 (Toll Free)</a:t>
            </a:r>
          </a:p>
          <a:p>
            <a:pPr>
              <a:lnSpc>
                <a:spcPct val="150000"/>
              </a:lnSpc>
            </a:pPr>
            <a:r>
              <a:rPr lang="en-US"/>
              <a:t>		Other Regions:  +886-2-2656-5200</a:t>
            </a:r>
          </a:p>
          <a:p>
            <a:pPr>
              <a:lnSpc>
                <a:spcPct val="150000"/>
              </a:lnSpc>
            </a:pPr>
            <a:r>
              <a:rPr lang="en-US" b="1"/>
              <a:t>RMA Services</a:t>
            </a:r>
          </a:p>
          <a:p>
            <a:pPr>
              <a:lnSpc>
                <a:spcPct val="150000"/>
              </a:lnSpc>
            </a:pPr>
            <a:r>
              <a:rPr lang="en-US"/>
              <a:t>	- </a:t>
            </a:r>
            <a:r>
              <a:rPr lang="en-US">
                <a:hlinkClick r:id="rId4"/>
              </a:rPr>
              <a:t>Warranty</a:t>
            </a:r>
            <a:endParaRPr lang="en-US"/>
          </a:p>
          <a:p>
            <a:pPr>
              <a:lnSpc>
                <a:spcPct val="150000"/>
              </a:lnSpc>
            </a:pPr>
            <a:r>
              <a:rPr lang="en-US"/>
              <a:t>	- </a:t>
            </a:r>
            <a:r>
              <a:rPr lang="en-US">
                <a:hlinkClick r:id="rId5"/>
              </a:rPr>
              <a:t>Repair services</a:t>
            </a:r>
            <a:endParaRPr lang="en-US"/>
          </a:p>
          <a:p>
            <a:pPr>
              <a:lnSpc>
                <a:spcPct val="150000"/>
              </a:lnSpc>
            </a:pPr>
            <a:r>
              <a:rPr lang="en-US" b="1"/>
              <a:t>Training</a:t>
            </a:r>
          </a:p>
          <a:p>
            <a:pPr>
              <a:lnSpc>
                <a:spcPct val="150000"/>
              </a:lnSpc>
            </a:pPr>
            <a:r>
              <a:rPr lang="en-US"/>
              <a:t>	- </a:t>
            </a:r>
            <a:r>
              <a:rPr lang="en-US">
                <a:hlinkClick r:id="rId6"/>
              </a:rPr>
              <a:t>Self-learning</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9CDBA6B-0526-41A5-B6DF-5BD35C17D17F}">
  <ds:schemaRefs>
    <ds:schemaRef ds:uri="http://schemas.microsoft.com/sharepoint/v3/contenttype/forms"/>
  </ds:schemaRefs>
</ds:datastoreItem>
</file>

<file path=customXml/itemProps2.xml><?xml version="1.0" encoding="utf-8"?>
<ds:datastoreItem xmlns:ds="http://schemas.openxmlformats.org/officeDocument/2006/customXml" ds:itemID="{F6830114-0219-420B-B36C-F85BBFED20DB}">
  <ds:schemaRefs>
    <ds:schemaRef ds:uri="4d3a89d7-38cc-4995-998c-0b0b8fa3c8d8"/>
    <ds:schemaRef ds:uri="ac087e28-3f76-4647-895f-aa0c543fee8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708</TotalTime>
  <Words>2566</Words>
  <Application>Microsoft Office PowerPoint</Application>
  <PresentationFormat>On-screen Show (4:3)</PresentationFormat>
  <Paragraphs>478</Paragraphs>
  <Slides>29</Slides>
  <Notes>25</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29</vt:i4>
      </vt:variant>
    </vt:vector>
  </HeadingPairs>
  <TitlesOfParts>
    <vt:vector size="37" baseType="lpstr">
      <vt:lpstr>Arial Unicode MS</vt:lpstr>
      <vt:lpstr>Google Sans</vt:lpstr>
      <vt:lpstr>新細明體</vt:lpstr>
      <vt:lpstr>Arial</vt:lpstr>
      <vt:lpstr>Calibri</vt:lpstr>
      <vt:lpstr>Open Sans</vt: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Ando.Meritee</cp:lastModifiedBy>
  <cp:revision>15</cp:revision>
  <dcterms:created xsi:type="dcterms:W3CDTF">2015-08-31T10:30:03Z</dcterms:created>
  <dcterms:modified xsi:type="dcterms:W3CDTF">2024-12-18T06:21:25Z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