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1"/>
  </p:notesMasterIdLst>
  <p:sldIdLst>
    <p:sldId id="279" r:id="rId3"/>
    <p:sldId id="376" r:id="rId4"/>
    <p:sldId id="413" r:id="rId5"/>
    <p:sldId id="418" r:id="rId6"/>
    <p:sldId id="420" r:id="rId7"/>
    <p:sldId id="421" r:id="rId8"/>
    <p:sldId id="416" r:id="rId9"/>
    <p:sldId id="422" r:id="rId10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  <a:srgbClr val="0000FF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FC3103-5F28-B73D-4780-B4B7EA88EE86}" v="331" dt="2024-11-20T09:29:40.34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0717" autoAdjust="0"/>
  </p:normalViewPr>
  <p:slideViewPr>
    <p:cSldViewPr>
      <p:cViewPr varScale="1">
        <p:scale>
          <a:sx n="101" d="100"/>
          <a:sy n="101" d="100"/>
        </p:scale>
        <p:origin x="189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o.Meritee" userId="S::ando.meritee@acti.com::16748e08-7dbb-430e-baa8-a2f638470044" providerId="AD" clId="Web-{0BFC3103-5F28-B73D-4780-B4B7EA88EE86}"/>
    <pc:docChg chg="addSld delSld modSld">
      <pc:chgData name="Ando.Meritee" userId="S::ando.meritee@acti.com::16748e08-7dbb-430e-baa8-a2f638470044" providerId="AD" clId="Web-{0BFC3103-5F28-B73D-4780-B4B7EA88EE86}" dt="2024-11-20T09:29:40.340" v="305" actId="1076"/>
      <pc:docMkLst>
        <pc:docMk/>
      </pc:docMkLst>
      <pc:sldChg chg="modSp">
        <pc:chgData name="Ando.Meritee" userId="S::ando.meritee@acti.com::16748e08-7dbb-430e-baa8-a2f638470044" providerId="AD" clId="Web-{0BFC3103-5F28-B73D-4780-B4B7EA88EE86}" dt="2024-11-20T09:29:40.340" v="305" actId="1076"/>
        <pc:sldMkLst>
          <pc:docMk/>
          <pc:sldMk cId="2998669500" sldId="418"/>
        </pc:sldMkLst>
        <pc:spChg chg="mod">
          <ac:chgData name="Ando.Meritee" userId="S::ando.meritee@acti.com::16748e08-7dbb-430e-baa8-a2f638470044" providerId="AD" clId="Web-{0BFC3103-5F28-B73D-4780-B4B7EA88EE86}" dt="2024-11-20T09:29:40.340" v="305" actId="1076"/>
          <ac:spMkLst>
            <pc:docMk/>
            <pc:sldMk cId="2998669500" sldId="418"/>
            <ac:spMk id="5" creationId="{D6CCA6FD-FB28-3C9A-E58F-722EF4043EE2}"/>
          </ac:spMkLst>
        </pc:spChg>
        <pc:graphicFrameChg chg="mod modGraphic">
          <ac:chgData name="Ando.Meritee" userId="S::ando.meritee@acti.com::16748e08-7dbb-430e-baa8-a2f638470044" providerId="AD" clId="Web-{0BFC3103-5F28-B73D-4780-B4B7EA88EE86}" dt="2024-11-20T09:29:19.449" v="298" actId="1076"/>
          <ac:graphicFrameMkLst>
            <pc:docMk/>
            <pc:sldMk cId="2998669500" sldId="418"/>
            <ac:graphicFrameMk id="2" creationId="{CA4E805D-71C0-7FF6-B52B-9B1AB48FF76A}"/>
          </ac:graphicFrameMkLst>
        </pc:graphicFrameChg>
        <pc:picChg chg="mod">
          <ac:chgData name="Ando.Meritee" userId="S::ando.meritee@acti.com::16748e08-7dbb-430e-baa8-a2f638470044" providerId="AD" clId="Web-{0BFC3103-5F28-B73D-4780-B4B7EA88EE86}" dt="2024-11-20T09:29:30.637" v="302" actId="1076"/>
          <ac:picMkLst>
            <pc:docMk/>
            <pc:sldMk cId="2998669500" sldId="418"/>
            <ac:picMk id="1026" creationId="{764C8127-AD1C-AAD3-80A4-D0171DBDEAC9}"/>
          </ac:picMkLst>
        </pc:picChg>
        <pc:picChg chg="mod">
          <ac:chgData name="Ando.Meritee" userId="S::ando.meritee@acti.com::16748e08-7dbb-430e-baa8-a2f638470044" providerId="AD" clId="Web-{0BFC3103-5F28-B73D-4780-B4B7EA88EE86}" dt="2024-11-20T09:29:30.684" v="303" actId="1076"/>
          <ac:picMkLst>
            <pc:docMk/>
            <pc:sldMk cId="2998669500" sldId="418"/>
            <ac:picMk id="1028" creationId="{39E75735-C8BD-99E6-AA5E-BEF986D43935}"/>
          </ac:picMkLst>
        </pc:picChg>
        <pc:picChg chg="mod">
          <ac:chgData name="Ando.Meritee" userId="S::ando.meritee@acti.com::16748e08-7dbb-430e-baa8-a2f638470044" providerId="AD" clId="Web-{0BFC3103-5F28-B73D-4780-B4B7EA88EE86}" dt="2024-11-20T09:29:30.715" v="304" actId="1076"/>
          <ac:picMkLst>
            <pc:docMk/>
            <pc:sldMk cId="2998669500" sldId="418"/>
            <ac:picMk id="1030" creationId="{75DBBBDB-D35F-ECF3-7A4E-BFD3D3747368}"/>
          </ac:picMkLst>
        </pc:picChg>
      </pc:sldChg>
      <pc:sldChg chg="modSp add del replId">
        <pc:chgData name="Ando.Meritee" userId="S::ando.meritee@acti.com::16748e08-7dbb-430e-baa8-a2f638470044" providerId="AD" clId="Web-{0BFC3103-5F28-B73D-4780-B4B7EA88EE86}" dt="2024-11-20T09:05:31.181" v="17"/>
        <pc:sldMkLst>
          <pc:docMk/>
          <pc:sldMk cId="719023261" sldId="423"/>
        </pc:sldMkLst>
        <pc:spChg chg="mod">
          <ac:chgData name="Ando.Meritee" userId="S::ando.meritee@acti.com::16748e08-7dbb-430e-baa8-a2f638470044" providerId="AD" clId="Web-{0BFC3103-5F28-B73D-4780-B4B7EA88EE86}" dt="2024-11-20T09:05:28.369" v="16" actId="20577"/>
          <ac:spMkLst>
            <pc:docMk/>
            <pc:sldMk cId="719023261" sldId="423"/>
            <ac:spMk id="7" creationId="{DB8FBEA1-40E3-CB9B-6401-F1AF1954016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89767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37707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4663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E7BB6E-B59F-8256-0EA0-4498B8ED06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8784DB-7981-B385-E273-872444526D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3FD61F-9671-76EF-FCD8-E17D27D9A3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34A0B2-0D1C-B644-EBA8-BC430D2BD8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981772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54525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9968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2024/11/20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solutions/windows-based-NVR-and-CMS-solution?sid=S122" TargetMode="External"/><Relationship Id="rId3" Type="http://schemas.openxmlformats.org/officeDocument/2006/relationships/hyperlink" Target="https://www.acti.com/solutions/windows-based-NVR-solution?sid=S110" TargetMode="External"/><Relationship Id="rId7" Type="http://schemas.openxmlformats.org/officeDocument/2006/relationships/hyperlink" Target="https://www.acti.com/solutions/windows-based-NVR-and-CMS-solution?sid=S121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solutions/windows-based-NVR-and-CMS-solution?sid=S120" TargetMode="External"/><Relationship Id="rId5" Type="http://schemas.openxmlformats.org/officeDocument/2006/relationships/hyperlink" Target="https://www.acti.com/solutions/windows-based-NVR-solution?sid=S112" TargetMode="External"/><Relationship Id="rId10" Type="http://schemas.openxmlformats.org/officeDocument/2006/relationships/hyperlink" Target="https://www.acti.com/solutions/linux-based-NVR-and-CMS-solution?sid=S72" TargetMode="External"/><Relationship Id="rId4" Type="http://schemas.openxmlformats.org/officeDocument/2006/relationships/hyperlink" Target="https://www.acti.com/solutions/windows-based-NVR-solution?sid=S111" TargetMode="External"/><Relationship Id="rId9" Type="http://schemas.openxmlformats.org/officeDocument/2006/relationships/hyperlink" Target="https://www.acti.com/solutions/linux-based-NVR-solution?sid=S60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460375" y="1844824"/>
            <a:ext cx="8568952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A912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9B9E64B-6171-C20F-7E37-BF0CBD9F318F}"/>
              </a:ext>
            </a:extLst>
          </p:cNvPr>
          <p:cNvSpPr txBox="1"/>
          <p:nvPr/>
        </p:nvSpPr>
        <p:spPr>
          <a:xfrm>
            <a:off x="539552" y="5045114"/>
            <a:ext cx="4608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Indoor Mini Hemispheric Dome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D6202A-EE1C-C46A-99A0-BDFA4E9E74C3}"/>
              </a:ext>
            </a:extLst>
          </p:cNvPr>
          <p:cNvSpPr txBox="1"/>
          <p:nvPr/>
        </p:nvSpPr>
        <p:spPr>
          <a:xfrm>
            <a:off x="267778" y="2267580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is introducing the newest products: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116D351-0137-F4BF-2BEB-F06BE549887A}"/>
              </a:ext>
            </a:extLst>
          </p:cNvPr>
          <p:cNvGrpSpPr/>
          <p:nvPr/>
        </p:nvGrpSpPr>
        <p:grpSpPr>
          <a:xfrm>
            <a:off x="611560" y="2719918"/>
            <a:ext cx="8064896" cy="2073052"/>
            <a:chOff x="611560" y="1844824"/>
            <a:chExt cx="8064896" cy="207305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05201C7-6296-D446-CF61-228AC5763923}"/>
                </a:ext>
              </a:extLst>
            </p:cNvPr>
            <p:cNvSpPr/>
            <p:nvPr/>
          </p:nvSpPr>
          <p:spPr>
            <a:xfrm>
              <a:off x="611560" y="1844824"/>
              <a:ext cx="8064896" cy="207305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77076A1-3E68-8254-8DD9-D0A9EB5415B5}"/>
                </a:ext>
              </a:extLst>
            </p:cNvPr>
            <p:cNvSpPr txBox="1"/>
            <p:nvPr/>
          </p:nvSpPr>
          <p:spPr>
            <a:xfrm>
              <a:off x="3273388" y="2492896"/>
              <a:ext cx="5403068" cy="9233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</a:rPr>
                <a:t>5MP</a:t>
              </a:r>
              <a:r>
                <a:rPr lang="en-US" b="1" dirty="0"/>
                <a:t> </a:t>
              </a:r>
              <a:r>
                <a:rPr lang="en-US" b="1" dirty="0">
                  <a:solidFill>
                    <a:srgbClr val="FF0000"/>
                  </a:solidFill>
                </a:rPr>
                <a:t>Indoor Mini Hemispheric </a:t>
              </a:r>
              <a:r>
                <a:rPr lang="en-US" b="1" dirty="0"/>
                <a:t>Dome with </a:t>
              </a:r>
              <a:r>
                <a:rPr lang="en-US" b="1" dirty="0">
                  <a:solidFill>
                    <a:srgbClr val="FF0000"/>
                  </a:solidFill>
                </a:rPr>
                <a:t>D/N, IR LED</a:t>
              </a:r>
              <a:r>
                <a:rPr lang="en-US" b="1" dirty="0"/>
                <a:t>, Superior WDR, SLLS, Fixed lens, f1.05mm/F2.25 (HOV:180°), </a:t>
              </a:r>
              <a:r>
                <a:rPr lang="en-US" b="1" dirty="0">
                  <a:solidFill>
                    <a:srgbClr val="FF0000"/>
                  </a:solidFill>
                </a:rPr>
                <a:t>H.265</a:t>
              </a:r>
              <a:r>
                <a:rPr lang="en-US" b="1" dirty="0"/>
                <a:t>/H.264, </a:t>
              </a:r>
              <a:r>
                <a:rPr lang="en-US" b="1" dirty="0" err="1">
                  <a:solidFill>
                    <a:srgbClr val="FF0000"/>
                  </a:solidFill>
                </a:rPr>
                <a:t>Dewarping</a:t>
              </a:r>
              <a:r>
                <a:rPr lang="en-US" b="1" dirty="0"/>
                <a:t>, PoE/DC12V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65804F2-B124-5590-BE37-73CA85377D3C}"/>
                </a:ext>
              </a:extLst>
            </p:cNvPr>
            <p:cNvSpPr txBox="1"/>
            <p:nvPr/>
          </p:nvSpPr>
          <p:spPr>
            <a:xfrm>
              <a:off x="3275856" y="1901652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A912</a:t>
              </a:r>
            </a:p>
          </p:txBody>
        </p:sp>
      </p:grpSp>
      <p:pic>
        <p:nvPicPr>
          <p:cNvPr id="6" name="Picture 5" descr="A white circular object with a black circle on it&#10;&#10;Description automatically generated">
            <a:extLst>
              <a:ext uri="{FF2B5EF4-FFF2-40B4-BE49-F238E27FC236}">
                <a16:creationId xmlns:a16="http://schemas.microsoft.com/office/drawing/2014/main" id="{3EBB887B-E705-4097-BDF0-412B3B2CBB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599" y="2431886"/>
            <a:ext cx="2509282" cy="250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387B61-77DD-B4B2-F242-AF00E0D836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4450" y="3138482"/>
            <a:ext cx="6515100" cy="30003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Product Matrix: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3E5C299-2341-F5CA-05B8-0CE82A874CE4}"/>
              </a:ext>
            </a:extLst>
          </p:cNvPr>
          <p:cNvSpPr txBox="1"/>
          <p:nvPr/>
        </p:nvSpPr>
        <p:spPr>
          <a:xfrm>
            <a:off x="614412" y="1877970"/>
            <a:ext cx="73448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A912</a:t>
            </a:r>
            <a:r>
              <a:rPr lang="en-US" dirty="0"/>
              <a:t> is the advanced version of E96, with the built-in </a:t>
            </a:r>
            <a:r>
              <a:rPr lang="en-US" dirty="0" err="1"/>
              <a:t>Dewarping</a:t>
            </a:r>
            <a:r>
              <a:rPr lang="en-US" dirty="0"/>
              <a:t> capabilities and H.265 compression.</a:t>
            </a:r>
          </a:p>
          <a:p>
            <a:endParaRPr lang="en-US" dirty="0"/>
          </a:p>
          <a:p>
            <a:r>
              <a:rPr lang="en-US" dirty="0"/>
              <a:t>At the same time, it is a cost-down version of A713, with less features.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0B28A0B-29C5-BA15-96B6-925C5B676CA7}"/>
              </a:ext>
            </a:extLst>
          </p:cNvPr>
          <p:cNvSpPr/>
          <p:nvPr/>
        </p:nvSpPr>
        <p:spPr>
          <a:xfrm>
            <a:off x="5148064" y="5013176"/>
            <a:ext cx="570360" cy="289068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053D76C-AA9B-6A8A-58E1-37B02BF91C20}"/>
              </a:ext>
            </a:extLst>
          </p:cNvPr>
          <p:cNvSpPr/>
          <p:nvPr/>
        </p:nvSpPr>
        <p:spPr>
          <a:xfrm>
            <a:off x="4001640" y="4735794"/>
            <a:ext cx="570360" cy="360875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E631134-AE51-9ED6-0228-AB3162C71B5E}"/>
              </a:ext>
            </a:extLst>
          </p:cNvPr>
          <p:cNvSpPr/>
          <p:nvPr/>
        </p:nvSpPr>
        <p:spPr>
          <a:xfrm>
            <a:off x="7092280" y="5013176"/>
            <a:ext cx="570360" cy="360875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7F2644D1-B8A4-9954-60E4-E4035544A5AB}"/>
              </a:ext>
            </a:extLst>
          </p:cNvPr>
          <p:cNvCxnSpPr/>
          <p:nvPr/>
        </p:nvCxnSpPr>
        <p:spPr>
          <a:xfrm flipH="1">
            <a:off x="5718424" y="5157710"/>
            <a:ext cx="130184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D1BB35D8-EB07-59DF-BFB9-25A0A79BE101}"/>
              </a:ext>
            </a:extLst>
          </p:cNvPr>
          <p:cNvCxnSpPr>
            <a:cxnSpLocks/>
          </p:cNvCxnSpPr>
          <p:nvPr/>
        </p:nvCxnSpPr>
        <p:spPr>
          <a:xfrm>
            <a:off x="4643996" y="4952993"/>
            <a:ext cx="427868" cy="2406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E68E9E7D-6418-6759-B00B-A96A84A77731}"/>
              </a:ext>
            </a:extLst>
          </p:cNvPr>
          <p:cNvSpPr txBox="1"/>
          <p:nvPr/>
        </p:nvSpPr>
        <p:spPr>
          <a:xfrm>
            <a:off x="614412" y="6199040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This is not a migration. All the models continue to exist.</a:t>
            </a:r>
          </a:p>
        </p:txBody>
      </p:sp>
    </p:spTree>
    <p:extLst>
      <p:ext uri="{BB962C8B-B14F-4D97-AF65-F5344CB8AC3E}">
        <p14:creationId xmlns:p14="http://schemas.microsoft.com/office/powerpoint/2010/main" val="4241682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179512" y="1116660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7149972"/>
              </p:ext>
            </p:extLst>
          </p:nvPr>
        </p:nvGraphicFramePr>
        <p:xfrm>
          <a:off x="563594" y="1587930"/>
          <a:ext cx="8424936" cy="53018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06234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2106234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2106234">
                  <a:extLst>
                    <a:ext uri="{9D8B030D-6E8A-4147-A177-3AD203B41FA5}">
                      <a16:colId xmlns:a16="http://schemas.microsoft.com/office/drawing/2014/main" val="4292778239"/>
                    </a:ext>
                  </a:extLst>
                </a:gridCol>
                <a:gridCol w="2106234">
                  <a:extLst>
                    <a:ext uri="{9D8B030D-6E8A-4147-A177-3AD203B41FA5}">
                      <a16:colId xmlns:a16="http://schemas.microsoft.com/office/drawing/2014/main" val="1898860449"/>
                    </a:ext>
                  </a:extLst>
                </a:gridCol>
              </a:tblGrid>
              <a:tr h="296331">
                <a:tc>
                  <a:txBody>
                    <a:bodyPr/>
                    <a:lstStyle/>
                    <a:p>
                      <a:r>
                        <a:rPr lang="en-US" sz="1400" dirty="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</a:rPr>
                        <a:t>E96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A713</a:t>
                      </a: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A912 </a:t>
                      </a: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</a:rPr>
                        <a:t>(new)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699369">
                <a:tc>
                  <a:txBody>
                    <a:bodyPr/>
                    <a:lstStyle/>
                    <a:p>
                      <a:r>
                        <a:rPr lang="en-US" sz="1400" dirty="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296331">
                <a:tc>
                  <a:txBody>
                    <a:bodyPr/>
                    <a:lstStyle/>
                    <a:p>
                      <a:r>
                        <a:rPr lang="en-US" sz="1400" dirty="0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i="0" dirty="0"/>
                        <a:t>Mini Fisheye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Hemispheric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Mini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Hemispheric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02712">
                <a:tc>
                  <a:txBody>
                    <a:bodyPr/>
                    <a:lstStyle/>
                    <a:p>
                      <a:r>
                        <a:rPr lang="en-US" sz="1400" dirty="0"/>
                        <a:t>Application Environment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Indoor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rgbClr val="00B050"/>
                          </a:solidFill>
                        </a:rPr>
                        <a:t>Outdoor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Indoor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617411"/>
                  </a:ext>
                </a:extLst>
              </a:tr>
              <a:tr h="296331">
                <a:tc>
                  <a:txBody>
                    <a:bodyPr/>
                    <a:lstStyle/>
                    <a:p>
                      <a:r>
                        <a:rPr lang="en-US" sz="1400" dirty="0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5MP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5MP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5MP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296331">
                <a:tc>
                  <a:txBody>
                    <a:bodyPr/>
                    <a:lstStyle/>
                    <a:p>
                      <a:r>
                        <a:rPr lang="en-US" sz="1400" dirty="0"/>
                        <a:t>HOR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189.7°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197°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180°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2527708"/>
                  </a:ext>
                </a:extLst>
              </a:tr>
              <a:tr h="296331">
                <a:tc>
                  <a:txBody>
                    <a:bodyPr/>
                    <a:lstStyle/>
                    <a:p>
                      <a:r>
                        <a:rPr lang="en-US" sz="1400" dirty="0"/>
                        <a:t>Day/Night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Yes, with IR 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Yes, with IR LED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1546296"/>
                  </a:ext>
                </a:extLst>
              </a:tr>
              <a:tr h="296331">
                <a:tc>
                  <a:txBody>
                    <a:bodyPr/>
                    <a:lstStyle/>
                    <a:p>
                      <a:r>
                        <a:rPr lang="en-US" sz="1400" dirty="0"/>
                        <a:t>WDR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Basic 74dB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 130dB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Superior 120dB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6643403"/>
                  </a:ext>
                </a:extLst>
              </a:tr>
              <a:tr h="296331">
                <a:tc>
                  <a:txBody>
                    <a:bodyPr/>
                    <a:lstStyle/>
                    <a:p>
                      <a:r>
                        <a:rPr lang="en-US" sz="1400" dirty="0"/>
                        <a:t>Low Light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Standard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Superior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Superior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851632"/>
                  </a:ext>
                </a:extLst>
              </a:tr>
              <a:tr h="296331">
                <a:tc>
                  <a:txBody>
                    <a:bodyPr/>
                    <a:lstStyle/>
                    <a:p>
                      <a:r>
                        <a:rPr lang="en-US" sz="1400" dirty="0"/>
                        <a:t>Audio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2-way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296331">
                <a:tc>
                  <a:txBody>
                    <a:bodyPr/>
                    <a:lstStyle/>
                    <a:p>
                      <a:r>
                        <a:rPr lang="en-US" sz="1400" dirty="0"/>
                        <a:t>Compression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H.264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H.265, H.264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H.265, H.264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1901685"/>
                  </a:ext>
                </a:extLst>
              </a:tr>
              <a:tr h="296331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400" dirty="0"/>
                        <a:t>Mounting Options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Surface (Ceiling, Wall), Wall Mount, Pole Mount, Pendant, </a:t>
                      </a:r>
                      <a:r>
                        <a:rPr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Gang Box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Surface (Ceiling, Wall), Wall Mount, Pole Mount, Pendant, Corner Mount, Gang Box </a:t>
                      </a:r>
                      <a:endParaRPr kumimoji="0"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Surface (Ceiling, Wall), Pendant, Inclined Mount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2627030"/>
                  </a:ext>
                </a:extLst>
              </a:tr>
              <a:tr h="296331">
                <a:tc>
                  <a:txBody>
                    <a:bodyPr/>
                    <a:lstStyle/>
                    <a:p>
                      <a:r>
                        <a:rPr lang="en-US" sz="1400" dirty="0"/>
                        <a:t>NDAA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7504966"/>
                  </a:ext>
                </a:extLst>
              </a:tr>
              <a:tr h="296331">
                <a:tc>
                  <a:txBody>
                    <a:bodyPr/>
                    <a:lstStyle/>
                    <a:p>
                      <a:r>
                        <a:rPr lang="en-US" sz="1400" dirty="0"/>
                        <a:t>Availability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Now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Now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2024/12/23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7083840"/>
                  </a:ext>
                </a:extLst>
              </a:tr>
            </a:tbl>
          </a:graphicData>
        </a:graphic>
      </p:graphicFrame>
      <p:pic>
        <p:nvPicPr>
          <p:cNvPr id="1026" name="Picture 2">
            <a:extLst>
              <a:ext uri="{FF2B5EF4-FFF2-40B4-BE49-F238E27FC236}">
                <a16:creationId xmlns:a16="http://schemas.microsoft.com/office/drawing/2014/main" id="{764C8127-AD1C-AAD3-80A4-D0171DBDE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1110" y="1767984"/>
            <a:ext cx="950900" cy="95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39E75735-C8BD-99E6-AA5E-BEF986D439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3170" y="1767984"/>
            <a:ext cx="873642" cy="873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75DBBBDB-D35F-ECF3-7A4E-BFD3D37473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044" y="1641050"/>
            <a:ext cx="1126011" cy="113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669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323528" y="1196752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A912 Fisheye Mode:</a:t>
            </a:r>
          </a:p>
        </p:txBody>
      </p:sp>
      <p:pic>
        <p:nvPicPr>
          <p:cNvPr id="2050" name="圖片 3">
            <a:extLst>
              <a:ext uri="{FF2B5EF4-FFF2-40B4-BE49-F238E27FC236}">
                <a16:creationId xmlns:a16="http://schemas.microsoft.com/office/drawing/2014/main" id="{26889722-E116-FE02-DF6B-6CAC1326EA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42" t="2063" r="869" b="3019"/>
          <a:stretch/>
        </p:blipFill>
        <p:spPr bwMode="auto">
          <a:xfrm>
            <a:off x="899592" y="2348880"/>
            <a:ext cx="7128792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39643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169924-CFCD-519E-F1CD-D6EB5C9E53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2976858-5BB4-BF6A-3E54-7B2E23BFC2EC}"/>
              </a:ext>
            </a:extLst>
          </p:cNvPr>
          <p:cNvSpPr txBox="1"/>
          <p:nvPr/>
        </p:nvSpPr>
        <p:spPr>
          <a:xfrm>
            <a:off x="323528" y="1196752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A912 </a:t>
            </a:r>
            <a:r>
              <a:rPr lang="en-US" sz="2400" b="1" dirty="0" err="1"/>
              <a:t>Dewarped</a:t>
            </a:r>
            <a:r>
              <a:rPr lang="en-US" sz="2400" b="1" dirty="0"/>
              <a:t> Mode:</a:t>
            </a:r>
          </a:p>
        </p:txBody>
      </p:sp>
      <p:pic>
        <p:nvPicPr>
          <p:cNvPr id="3074" name="圖片 6">
            <a:extLst>
              <a:ext uri="{FF2B5EF4-FFF2-40B4-BE49-F238E27FC236}">
                <a16:creationId xmlns:a16="http://schemas.microsoft.com/office/drawing/2014/main" id="{8045E874-79FD-C3B0-27A1-7E092A1440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14" t="6163" r="574" b="7557"/>
          <a:stretch/>
        </p:blipFill>
        <p:spPr bwMode="auto">
          <a:xfrm rot="10800000">
            <a:off x="1367643" y="2996952"/>
            <a:ext cx="6408713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AB9B1C6-6FC7-A134-FCFA-E9D3471D10C0}"/>
              </a:ext>
            </a:extLst>
          </p:cNvPr>
          <p:cNvSpPr txBox="1"/>
          <p:nvPr/>
        </p:nvSpPr>
        <p:spPr>
          <a:xfrm>
            <a:off x="1259632" y="1916832"/>
            <a:ext cx="64087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Camera </a:t>
            </a:r>
            <a:r>
              <a:rPr lang="en-US" dirty="0" err="1"/>
              <a:t>dewarps</a:t>
            </a:r>
            <a:r>
              <a:rPr lang="en-US" dirty="0"/>
              <a:t> the circular fisheye image into human-friendly panoramic view. NVR does not need to waste computing power to  process </a:t>
            </a:r>
            <a:r>
              <a:rPr lang="en-US" dirty="0" err="1"/>
              <a:t>dewarping</a:t>
            </a:r>
            <a:r>
              <a:rPr lang="en-US" dirty="0"/>
              <a:t>. Easier to integrate with any type of NVR.</a:t>
            </a:r>
          </a:p>
        </p:txBody>
      </p:sp>
    </p:spTree>
    <p:extLst>
      <p:ext uri="{BB962C8B-B14F-4D97-AF65-F5344CB8AC3E}">
        <p14:creationId xmlns:p14="http://schemas.microsoft.com/office/powerpoint/2010/main" val="5308245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B029695-6493-CE69-8C7D-08DC0C7CC4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3930345"/>
              </p:ext>
            </p:extLst>
          </p:nvPr>
        </p:nvGraphicFramePr>
        <p:xfrm>
          <a:off x="611560" y="2060848"/>
          <a:ext cx="828092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>
                  <a:extLst>
                    <a:ext uri="{9D8B030D-6E8A-4147-A177-3AD203B41FA5}">
                      <a16:colId xmlns:a16="http://schemas.microsoft.com/office/drawing/2014/main" val="3232698814"/>
                    </a:ext>
                  </a:extLst>
                </a:gridCol>
                <a:gridCol w="2070230">
                  <a:extLst>
                    <a:ext uri="{9D8B030D-6E8A-4147-A177-3AD203B41FA5}">
                      <a16:colId xmlns:a16="http://schemas.microsoft.com/office/drawing/2014/main" val="80483492"/>
                    </a:ext>
                  </a:extLst>
                </a:gridCol>
                <a:gridCol w="1764196">
                  <a:extLst>
                    <a:ext uri="{9D8B030D-6E8A-4147-A177-3AD203B41FA5}">
                      <a16:colId xmlns:a16="http://schemas.microsoft.com/office/drawing/2014/main" val="2445103789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8298475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Standard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AI Events/Meta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/>
                        <a:t>Solutions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8259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NVR 3 Corporate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3"/>
                        </a:rPr>
                        <a:t>S110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4"/>
                        </a:rPr>
                        <a:t>S111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5"/>
                        </a:rPr>
                        <a:t>S112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422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NVR 3 Business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dirty="0">
                          <a:hlinkClick r:id="rId3"/>
                        </a:rPr>
                        <a:t>S110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4"/>
                        </a:rPr>
                        <a:t>S111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5"/>
                        </a:rPr>
                        <a:t>S112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2832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CMS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6"/>
                        </a:rPr>
                        <a:t>S120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7"/>
                        </a:rPr>
                        <a:t>S121</a:t>
                      </a:r>
                      <a:r>
                        <a:rPr lang="et-EE" dirty="0"/>
                        <a:t>, </a:t>
                      </a:r>
                      <a:r>
                        <a:rPr lang="et-EE" dirty="0">
                          <a:hlinkClick r:id="rId8"/>
                        </a:rPr>
                        <a:t>S122</a:t>
                      </a:r>
                      <a:endParaRPr lang="et-E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45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ZNR-Series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9"/>
                        </a:rPr>
                        <a:t>S60</a:t>
                      </a:r>
                      <a:endParaRPr lang="et-E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967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ENR-Series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>
                          <a:hlinkClick r:id="rId10"/>
                        </a:rPr>
                        <a:t>S72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822382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B8FBEA1-40E3-CB9B-6401-F1AF19540165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Supported VMS</a:t>
            </a:r>
            <a:r>
              <a:rPr lang="et-EE" sz="2400" b="1" dirty="0"/>
              <a:t> and Solutions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1116921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0F5A19AE-FC78-ADD3-D559-800A6DE38225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Applications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FF0B5F-3F82-99C2-9310-33351BAEAFD2}"/>
              </a:ext>
            </a:extLst>
          </p:cNvPr>
          <p:cNvSpPr txBox="1"/>
          <p:nvPr/>
        </p:nvSpPr>
        <p:spPr>
          <a:xfrm>
            <a:off x="539552" y="1988840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Budget driven </a:t>
            </a:r>
            <a:r>
              <a:rPr lang="en-US" dirty="0">
                <a:highlight>
                  <a:srgbClr val="FFFF00"/>
                </a:highlight>
              </a:rPr>
              <a:t>indoor</a:t>
            </a:r>
            <a:r>
              <a:rPr lang="en-US" dirty="0"/>
              <a:t> applications with </a:t>
            </a:r>
            <a:r>
              <a:rPr lang="en-US" dirty="0">
                <a:highlight>
                  <a:srgbClr val="FFFF00"/>
                </a:highlight>
              </a:rPr>
              <a:t>180-degree</a:t>
            </a:r>
            <a:r>
              <a:rPr lang="en-US" dirty="0"/>
              <a:t> overview requirements: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B03C79-C0FB-AC3A-86A6-79B0AF429E95}"/>
              </a:ext>
            </a:extLst>
          </p:cNvPr>
          <p:cNvSpPr txBox="1"/>
          <p:nvPr/>
        </p:nvSpPr>
        <p:spPr>
          <a:xfrm>
            <a:off x="611560" y="2745502"/>
            <a:ext cx="5256584" cy="120032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Residential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Hospital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Retail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School</a:t>
            </a:r>
          </a:p>
        </p:txBody>
      </p:sp>
    </p:spTree>
    <p:extLst>
      <p:ext uri="{BB962C8B-B14F-4D97-AF65-F5344CB8AC3E}">
        <p14:creationId xmlns:p14="http://schemas.microsoft.com/office/powerpoint/2010/main" val="2569241538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36557</TotalTime>
  <Words>310</Words>
  <Application>Microsoft Office PowerPoint</Application>
  <PresentationFormat>On-screen Show (4:3)</PresentationFormat>
  <Paragraphs>100</Paragraphs>
  <Slides>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1651</cp:revision>
  <dcterms:created xsi:type="dcterms:W3CDTF">2015-08-31T10:30:03Z</dcterms:created>
  <dcterms:modified xsi:type="dcterms:W3CDTF">2024-11-20T09:29:43Z</dcterms:modified>
</cp:coreProperties>
</file>