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1"/>
  </p:notesMasterIdLst>
  <p:sldIdLst>
    <p:sldId id="279" r:id="rId3"/>
    <p:sldId id="376" r:id="rId4"/>
    <p:sldId id="413" r:id="rId5"/>
    <p:sldId id="418" r:id="rId6"/>
    <p:sldId id="416" r:id="rId7"/>
    <p:sldId id="419" r:id="rId8"/>
    <p:sldId id="420" r:id="rId9"/>
    <p:sldId id="421" r:id="rId1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80" d="100"/>
          <a:sy n="80" d="100"/>
        </p:scale>
        <p:origin x="1507"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B6B4616F-ED79-40A4-83C6-32B4952CA4D9}"/>
    <pc:docChg chg="modSld">
      <pc:chgData name="Bella.Liu (劉家瑀)" userId="6122b3cf-428f-4cd4-a3fb-11ae43be01db" providerId="ADAL" clId="{B6B4616F-ED79-40A4-83C6-32B4952CA4D9}" dt="2025-08-27T07:01:31.174" v="1" actId="207"/>
      <pc:docMkLst>
        <pc:docMk/>
      </pc:docMkLst>
      <pc:sldChg chg="modSp mod">
        <pc:chgData name="Bella.Liu (劉家瑀)" userId="6122b3cf-428f-4cd4-a3fb-11ae43be01db" providerId="ADAL" clId="{B6B4616F-ED79-40A4-83C6-32B4952CA4D9}" dt="2025-08-27T07:01:31.174" v="1" actId="207"/>
        <pc:sldMkLst>
          <pc:docMk/>
          <pc:sldMk cId="2878030038" sldId="376"/>
        </pc:sldMkLst>
        <pc:spChg chg="mod">
          <ac:chgData name="Bella.Liu (劉家瑀)" userId="6122b3cf-428f-4cd4-a3fb-11ae43be01db" providerId="ADAL" clId="{B6B4616F-ED79-40A4-83C6-32B4952CA4D9}" dt="2025-08-27T07:01:31.174" v="1" actId="207"/>
          <ac:spMkLst>
            <pc:docMk/>
            <pc:sldMk cId="2878030038" sldId="376"/>
            <ac:spMk id="10" creationId="{077076A1-3E68-8254-8DD9-D0A9EB5415B5}"/>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2025/12/4</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B20B9-53D9-1B0D-FA88-1833CFB3AE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06867A-1230-FAE5-892B-4278019A08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7E7DAF-23E2-3FA4-B674-66BB36EAD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11C126-7A93-A339-3313-5F4FCC0FD3C7}"/>
              </a:ext>
            </a:extLst>
          </p:cNvPr>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3060984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95BF3-3C9E-23E7-9A47-C692E8EFC9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AF08C0-04D5-F0ED-C072-1944168BFD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1B42B-F0EF-411D-3BA6-7F16900119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2D2EE6-83D5-FC81-C2B9-11AFF4953DED}"/>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4148408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33E87-5169-FB73-18C8-75CD7114F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AAA2E2-1D93-C941-68B9-8DFA37978C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E084-7E16-0A30-CB00-4C9C6DCE98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21B6BB-A112-787A-8F3E-569A5474D94B}"/>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40383844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2025/12/4</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acti.com/technologies/smart-dual-light"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technologies/lightguard"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www.acti.com/technologies/colorguard"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Z325, </a:t>
            </a:r>
            <a:r>
              <a:rPr lang="en-US" sz="5400" b="1" dirty="0" smtClean="0">
                <a:solidFill>
                  <a:schemeClr val="tx1">
                    <a:lumMod val="50000"/>
                    <a:lumOff val="50000"/>
                  </a:schemeClr>
                </a:solidFill>
                <a:ea typeface="新細明體" pitchFamily="18" charset="-120"/>
              </a:rPr>
              <a:t>Z56</a:t>
            </a:r>
            <a:endParaRPr lang="en-US" sz="5400" b="1" dirty="0">
              <a:solidFill>
                <a:schemeClr val="tx1">
                  <a:lumMod val="50000"/>
                  <a:lumOff val="50000"/>
                </a:schemeClr>
              </a:solidFill>
              <a:ea typeface="新細明體" pitchFamily="18" charset="-120"/>
            </a:endParaRPr>
          </a:p>
          <a:p>
            <a:pPr algn="l">
              <a:lnSpc>
                <a:spcPct val="150000"/>
              </a:lnSpc>
            </a:pPr>
            <a:r>
              <a:rPr lang="en-US" sz="3200" dirty="0">
                <a:solidFill>
                  <a:schemeClr val="tx1">
                    <a:lumMod val="50000"/>
                    <a:lumOff val="50000"/>
                  </a:schemeClr>
                </a:solidFill>
                <a:ea typeface="新細明體" pitchFamily="18" charset="-120"/>
              </a:rPr>
              <a:t>New Product Introduction</a:t>
            </a:r>
          </a:p>
        </p:txBody>
      </p:sp>
      <p:sp>
        <p:nvSpPr>
          <p:cNvPr id="2" name="TextBox 1">
            <a:extLst>
              <a:ext uri="{FF2B5EF4-FFF2-40B4-BE49-F238E27FC236}">
                <a16:creationId xmlns:a16="http://schemas.microsoft.com/office/drawing/2014/main" id="{C9B9E64B-6171-C20F-7E37-BF0CBD9F318F}"/>
              </a:ext>
            </a:extLst>
          </p:cNvPr>
          <p:cNvSpPr txBox="1"/>
          <p:nvPr/>
        </p:nvSpPr>
        <p:spPr>
          <a:xfrm>
            <a:off x="460375" y="4077072"/>
            <a:ext cx="4608512" cy="707886"/>
          </a:xfrm>
          <a:prstGeom prst="rect">
            <a:avLst/>
          </a:prstGeom>
          <a:noFill/>
        </p:spPr>
        <p:txBody>
          <a:bodyPr wrap="square" rtlCol="0">
            <a:spAutoFit/>
          </a:bodyPr>
          <a:lstStyle/>
          <a:p>
            <a:r>
              <a:rPr lang="en-US" sz="2000" b="1" dirty="0">
                <a:solidFill>
                  <a:schemeClr val="accent6">
                    <a:lumMod val="75000"/>
                  </a:schemeClr>
                </a:solidFill>
              </a:rPr>
              <a:t>4K (8MP) Fixed Bullet and Turret with AI and Best Colors</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D6202A-EE1C-C46A-99A0-BDFA4E9E74C3}"/>
              </a:ext>
            </a:extLst>
          </p:cNvPr>
          <p:cNvSpPr txBox="1"/>
          <p:nvPr/>
        </p:nvSpPr>
        <p:spPr>
          <a:xfrm>
            <a:off x="267778" y="1126450"/>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E116D351-0137-F4BF-2BEB-F06BE549887A}"/>
              </a:ext>
            </a:extLst>
          </p:cNvPr>
          <p:cNvGrpSpPr/>
          <p:nvPr/>
        </p:nvGrpSpPr>
        <p:grpSpPr>
          <a:xfrm>
            <a:off x="611560" y="1844824"/>
            <a:ext cx="8064896" cy="2073052"/>
            <a:chOff x="611560" y="1844824"/>
            <a:chExt cx="8064896" cy="2073052"/>
          </a:xfrm>
        </p:grpSpPr>
        <p:sp>
          <p:nvSpPr>
            <p:cNvPr id="9" name="Rectangle 8">
              <a:extLst>
                <a:ext uri="{FF2B5EF4-FFF2-40B4-BE49-F238E27FC236}">
                  <a16:creationId xmlns:a16="http://schemas.microsoft.com/office/drawing/2014/main" id="{805201C7-6296-D446-CF61-228AC5763923}"/>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77076A1-3E68-8254-8DD9-D0A9EB5415B5}"/>
                </a:ext>
              </a:extLst>
            </p:cNvPr>
            <p:cNvSpPr txBox="1"/>
            <p:nvPr/>
          </p:nvSpPr>
          <p:spPr>
            <a:xfrm>
              <a:off x="3273388" y="2485345"/>
              <a:ext cx="5403068" cy="1015663"/>
            </a:xfrm>
            <a:prstGeom prst="rect">
              <a:avLst/>
            </a:prstGeom>
            <a:solidFill>
              <a:schemeClr val="bg1">
                <a:lumMod val="95000"/>
              </a:schemeClr>
            </a:solidFill>
          </p:spPr>
          <p:txBody>
            <a:bodyPr wrap="square">
              <a:spAutoFit/>
            </a:bodyPr>
            <a:lstStyle/>
            <a:p>
              <a:r>
                <a:rPr lang="en-US" sz="2000" b="1" dirty="0">
                  <a:solidFill>
                    <a:srgbClr val="FF0000"/>
                  </a:solidFill>
                </a:rPr>
                <a:t>8MP </a:t>
              </a:r>
              <a:r>
                <a:rPr lang="en-US" sz="2000" b="1" dirty="0"/>
                <a:t>Deep Learning </a:t>
              </a:r>
              <a:r>
                <a:rPr lang="en-US" sz="2000" b="1" dirty="0">
                  <a:solidFill>
                    <a:srgbClr val="FF0000"/>
                  </a:solidFill>
                </a:rPr>
                <a:t>AI </a:t>
              </a:r>
              <a:r>
                <a:rPr lang="en-US" sz="2000" b="1" dirty="0" err="1">
                  <a:solidFill>
                    <a:srgbClr val="FF0000"/>
                  </a:solidFill>
                </a:rPr>
                <a:t>ColorGuard</a:t>
              </a:r>
              <a:r>
                <a:rPr lang="en-US" sz="2000" b="1" dirty="0">
                  <a:solidFill>
                    <a:srgbClr val="FF0000"/>
                  </a:solidFill>
                </a:rPr>
                <a:t> </a:t>
              </a:r>
              <a:r>
                <a:rPr lang="en-US" sz="2000" b="1" dirty="0"/>
                <a:t>f2.8mm Mini Bullet with IR LED 50m, White LED 50m, </a:t>
              </a:r>
              <a:r>
                <a:rPr lang="en-US" sz="2000" b="1" dirty="0">
                  <a:solidFill>
                    <a:srgbClr val="FF0000"/>
                  </a:solidFill>
                </a:rPr>
                <a:t>Smart Dual Light</a:t>
              </a:r>
              <a:r>
                <a:rPr lang="en-US" sz="2000" b="1" dirty="0"/>
                <a:t>, WDR 130dB</a:t>
              </a:r>
            </a:p>
          </p:txBody>
        </p:sp>
        <p:sp>
          <p:nvSpPr>
            <p:cNvPr id="11" name="TextBox 10">
              <a:extLst>
                <a:ext uri="{FF2B5EF4-FFF2-40B4-BE49-F238E27FC236}">
                  <a16:creationId xmlns:a16="http://schemas.microsoft.com/office/drawing/2014/main" id="{F65804F2-B124-5590-BE37-73CA85377D3C}"/>
                </a:ext>
              </a:extLst>
            </p:cNvPr>
            <p:cNvSpPr txBox="1"/>
            <p:nvPr/>
          </p:nvSpPr>
          <p:spPr>
            <a:xfrm>
              <a:off x="3275856" y="1901652"/>
              <a:ext cx="1368152" cy="584775"/>
            </a:xfrm>
            <a:prstGeom prst="rect">
              <a:avLst/>
            </a:prstGeom>
            <a:noFill/>
          </p:spPr>
          <p:txBody>
            <a:bodyPr wrap="square" rtlCol="0">
              <a:spAutoFit/>
            </a:bodyPr>
            <a:lstStyle/>
            <a:p>
              <a:r>
                <a:rPr lang="en-US" sz="3200" b="1" dirty="0">
                  <a:solidFill>
                    <a:srgbClr val="00B050"/>
                  </a:solidFill>
                </a:rPr>
                <a:t>Z325</a:t>
              </a:r>
            </a:p>
          </p:txBody>
        </p:sp>
      </p:grpSp>
      <p:grpSp>
        <p:nvGrpSpPr>
          <p:cNvPr id="4" name="Group 3">
            <a:extLst>
              <a:ext uri="{FF2B5EF4-FFF2-40B4-BE49-F238E27FC236}">
                <a16:creationId xmlns:a16="http://schemas.microsoft.com/office/drawing/2014/main" id="{AAB9F1D1-28DC-67D0-A29F-59994508A30D}"/>
              </a:ext>
            </a:extLst>
          </p:cNvPr>
          <p:cNvGrpSpPr/>
          <p:nvPr/>
        </p:nvGrpSpPr>
        <p:grpSpPr>
          <a:xfrm>
            <a:off x="611560" y="4189598"/>
            <a:ext cx="8064896" cy="2073052"/>
            <a:chOff x="611560" y="1844824"/>
            <a:chExt cx="8064896" cy="2073052"/>
          </a:xfrm>
        </p:grpSpPr>
        <p:sp>
          <p:nvSpPr>
            <p:cNvPr id="5" name="Rectangle 4">
              <a:extLst>
                <a:ext uri="{FF2B5EF4-FFF2-40B4-BE49-F238E27FC236}">
                  <a16:creationId xmlns:a16="http://schemas.microsoft.com/office/drawing/2014/main" id="{44BD91E1-8BD1-A6A8-53A0-2DDC7F507E6C}"/>
                </a:ext>
              </a:extLst>
            </p:cNvPr>
            <p:cNvSpPr/>
            <p:nvPr/>
          </p:nvSpPr>
          <p:spPr>
            <a:xfrm>
              <a:off x="611560" y="1844824"/>
              <a:ext cx="8064896" cy="207305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BBD9A87-2789-AF24-F3B8-5E851476E367}"/>
                </a:ext>
              </a:extLst>
            </p:cNvPr>
            <p:cNvSpPr txBox="1"/>
            <p:nvPr/>
          </p:nvSpPr>
          <p:spPr>
            <a:xfrm>
              <a:off x="3273388" y="2485345"/>
              <a:ext cx="5403068" cy="1015663"/>
            </a:xfrm>
            <a:prstGeom prst="rect">
              <a:avLst/>
            </a:prstGeom>
            <a:solidFill>
              <a:schemeClr val="bg1">
                <a:lumMod val="95000"/>
              </a:schemeClr>
            </a:solidFill>
          </p:spPr>
          <p:txBody>
            <a:bodyPr wrap="square">
              <a:spAutoFit/>
            </a:bodyPr>
            <a:lstStyle/>
            <a:p>
              <a:r>
                <a:rPr lang="en-US" sz="2000" b="1" dirty="0">
                  <a:solidFill>
                    <a:srgbClr val="FF0000"/>
                  </a:solidFill>
                </a:rPr>
                <a:t>8MP</a:t>
              </a:r>
              <a:r>
                <a:rPr lang="en-US" sz="2000" b="1" dirty="0"/>
                <a:t> Deep Learning </a:t>
              </a:r>
              <a:r>
                <a:rPr lang="en-US" sz="2000" b="1" dirty="0">
                  <a:solidFill>
                    <a:srgbClr val="FF0000"/>
                  </a:solidFill>
                </a:rPr>
                <a:t>AI</a:t>
              </a:r>
              <a:r>
                <a:rPr lang="en-US" sz="2000" b="1" dirty="0"/>
                <a:t> </a:t>
              </a:r>
              <a:r>
                <a:rPr lang="en-US" sz="2000" b="1" dirty="0" err="1">
                  <a:solidFill>
                    <a:srgbClr val="FF0000"/>
                  </a:solidFill>
                </a:rPr>
                <a:t>ColorGuard</a:t>
              </a:r>
              <a:r>
                <a:rPr lang="en-US" sz="2000" b="1" dirty="0"/>
                <a:t> Outdoor Turret with IR LED 50m, White LED 50m, </a:t>
              </a:r>
              <a:r>
                <a:rPr lang="en-US" sz="2000" b="1" dirty="0">
                  <a:solidFill>
                    <a:srgbClr val="FF0000"/>
                  </a:solidFill>
                </a:rPr>
                <a:t>Smart Dual Light</a:t>
              </a:r>
              <a:r>
                <a:rPr lang="en-US" sz="2000" b="1" dirty="0"/>
                <a:t>, WDR 130dB</a:t>
              </a:r>
            </a:p>
          </p:txBody>
        </p:sp>
        <p:sp>
          <p:nvSpPr>
            <p:cNvPr id="7" name="TextBox 6">
              <a:extLst>
                <a:ext uri="{FF2B5EF4-FFF2-40B4-BE49-F238E27FC236}">
                  <a16:creationId xmlns:a16="http://schemas.microsoft.com/office/drawing/2014/main" id="{C3CB977D-DF91-46E7-A247-978FCB123606}"/>
                </a:ext>
              </a:extLst>
            </p:cNvPr>
            <p:cNvSpPr txBox="1"/>
            <p:nvPr/>
          </p:nvSpPr>
          <p:spPr>
            <a:xfrm>
              <a:off x="3275856" y="1901652"/>
              <a:ext cx="1368152" cy="584775"/>
            </a:xfrm>
            <a:prstGeom prst="rect">
              <a:avLst/>
            </a:prstGeom>
            <a:noFill/>
          </p:spPr>
          <p:txBody>
            <a:bodyPr wrap="square" rtlCol="0">
              <a:spAutoFit/>
            </a:bodyPr>
            <a:lstStyle/>
            <a:p>
              <a:r>
                <a:rPr lang="en-US" sz="3200" b="1" dirty="0" smtClean="0">
                  <a:solidFill>
                    <a:srgbClr val="00B050"/>
                  </a:solidFill>
                </a:rPr>
                <a:t>Z56</a:t>
              </a:r>
              <a:endParaRPr lang="en-US" sz="3200" b="1" dirty="0">
                <a:solidFill>
                  <a:srgbClr val="00B050"/>
                </a:solidFill>
              </a:endParaRPr>
            </a:p>
          </p:txBody>
        </p:sp>
      </p:grpSp>
      <p:pic>
        <p:nvPicPr>
          <p:cNvPr id="12" name="Picture 2">
            <a:extLst>
              <a:ext uri="{FF2B5EF4-FFF2-40B4-BE49-F238E27FC236}">
                <a16:creationId xmlns:a16="http://schemas.microsoft.com/office/drawing/2014/main" id="{6858ED9E-CC85-2483-CF09-1A10516B78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240" y="1767504"/>
            <a:ext cx="228600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0746A252-1F74-CD82-69A7-B94B811166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8240" y="4053504"/>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
        <p:nvSpPr>
          <p:cNvPr id="16" name="TextBox 15">
            <a:extLst>
              <a:ext uri="{FF2B5EF4-FFF2-40B4-BE49-F238E27FC236}">
                <a16:creationId xmlns:a16="http://schemas.microsoft.com/office/drawing/2014/main" id="{B3E5C299-2341-F5CA-05B8-0CE82A874CE4}"/>
              </a:ext>
            </a:extLst>
          </p:cNvPr>
          <p:cNvSpPr txBox="1"/>
          <p:nvPr/>
        </p:nvSpPr>
        <p:spPr>
          <a:xfrm>
            <a:off x="2859860" y="5604818"/>
            <a:ext cx="4448444" cy="369332"/>
          </a:xfrm>
          <a:prstGeom prst="rect">
            <a:avLst/>
          </a:prstGeom>
          <a:noFill/>
        </p:spPr>
        <p:txBody>
          <a:bodyPr wrap="square" rtlCol="0">
            <a:spAutoFit/>
          </a:bodyPr>
          <a:lstStyle/>
          <a:p>
            <a:r>
              <a:rPr lang="en-US" b="1" dirty="0"/>
              <a:t>Expanding the 8MP AI product line</a:t>
            </a:r>
            <a:endParaRPr lang="en-US" dirty="0"/>
          </a:p>
        </p:txBody>
      </p:sp>
      <p:pic>
        <p:nvPicPr>
          <p:cNvPr id="2" name="圖片 1"/>
          <p:cNvPicPr>
            <a:picLocks noChangeAspect="1"/>
          </p:cNvPicPr>
          <p:nvPr/>
        </p:nvPicPr>
        <p:blipFill>
          <a:blip r:embed="rId3"/>
          <a:stretch>
            <a:fillRect/>
          </a:stretch>
        </p:blipFill>
        <p:spPr>
          <a:xfrm>
            <a:off x="1861145" y="1815586"/>
            <a:ext cx="5591175" cy="3810000"/>
          </a:xfrm>
          <a:prstGeom prst="rect">
            <a:avLst/>
          </a:prstGeom>
        </p:spPr>
      </p:pic>
      <p:sp>
        <p:nvSpPr>
          <p:cNvPr id="13" name="Rectangle 12">
            <a:extLst>
              <a:ext uri="{FF2B5EF4-FFF2-40B4-BE49-F238E27FC236}">
                <a16:creationId xmlns:a16="http://schemas.microsoft.com/office/drawing/2014/main" id="{B39A73AF-0110-C26B-3280-30A7E08252BE}"/>
              </a:ext>
            </a:extLst>
          </p:cNvPr>
          <p:cNvSpPr/>
          <p:nvPr/>
        </p:nvSpPr>
        <p:spPr>
          <a:xfrm>
            <a:off x="3509645" y="4966307"/>
            <a:ext cx="3870667" cy="638511"/>
          </a:xfrm>
          <a:prstGeom prst="rect">
            <a:avLst/>
          </a:prstGeom>
          <a:noFill/>
          <a:ln w="57150">
            <a:solidFill>
              <a:schemeClr val="accent5">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7A183C-0B1E-F810-94AF-3C1AC4D7B99E}"/>
              </a:ext>
            </a:extLst>
          </p:cNvPr>
          <p:cNvSpPr/>
          <p:nvPr/>
        </p:nvSpPr>
        <p:spPr>
          <a:xfrm>
            <a:off x="3509645" y="5285563"/>
            <a:ext cx="570360" cy="28906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74F4471-5662-44BB-9178-EC28BAE59199}"/>
              </a:ext>
            </a:extLst>
          </p:cNvPr>
          <p:cNvSpPr/>
          <p:nvPr/>
        </p:nvSpPr>
        <p:spPr>
          <a:xfrm>
            <a:off x="6305896" y="5164934"/>
            <a:ext cx="570360" cy="289068"/>
          </a:xfrm>
          <a:prstGeom prst="rect">
            <a:avLst/>
          </a:prstGeom>
          <a:noFill/>
          <a:ln w="57150">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124744"/>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1508703212"/>
              </p:ext>
            </p:extLst>
          </p:nvPr>
        </p:nvGraphicFramePr>
        <p:xfrm>
          <a:off x="179512" y="1855088"/>
          <a:ext cx="8784975" cy="4814272"/>
        </p:xfrm>
        <a:graphic>
          <a:graphicData uri="http://schemas.openxmlformats.org/drawingml/2006/table">
            <a:tbl>
              <a:tblPr firstRow="1" bandRow="1">
                <a:tableStyleId>{5940675A-B579-460E-94D1-54222C63F5DA}</a:tableStyleId>
              </a:tblPr>
              <a:tblGrid>
                <a:gridCol w="1756995">
                  <a:extLst>
                    <a:ext uri="{9D8B030D-6E8A-4147-A177-3AD203B41FA5}">
                      <a16:colId xmlns:a16="http://schemas.microsoft.com/office/drawing/2014/main" val="1674525478"/>
                    </a:ext>
                  </a:extLst>
                </a:gridCol>
                <a:gridCol w="1756995">
                  <a:extLst>
                    <a:ext uri="{9D8B030D-6E8A-4147-A177-3AD203B41FA5}">
                      <a16:colId xmlns:a16="http://schemas.microsoft.com/office/drawing/2014/main" val="4000711029"/>
                    </a:ext>
                  </a:extLst>
                </a:gridCol>
                <a:gridCol w="1756995">
                  <a:extLst>
                    <a:ext uri="{9D8B030D-6E8A-4147-A177-3AD203B41FA5}">
                      <a16:colId xmlns:a16="http://schemas.microsoft.com/office/drawing/2014/main" val="1898860449"/>
                    </a:ext>
                  </a:extLst>
                </a:gridCol>
                <a:gridCol w="1756995">
                  <a:extLst>
                    <a:ext uri="{9D8B030D-6E8A-4147-A177-3AD203B41FA5}">
                      <a16:colId xmlns:a16="http://schemas.microsoft.com/office/drawing/2014/main" val="1535611280"/>
                    </a:ext>
                  </a:extLst>
                </a:gridCol>
                <a:gridCol w="1756995">
                  <a:extLst>
                    <a:ext uri="{9D8B030D-6E8A-4147-A177-3AD203B41FA5}">
                      <a16:colId xmlns:a16="http://schemas.microsoft.com/office/drawing/2014/main" val="886054345"/>
                    </a:ext>
                  </a:extLst>
                </a:gridCol>
              </a:tblGrid>
              <a:tr h="323033">
                <a:tc>
                  <a:txBody>
                    <a:bodyPr/>
                    <a:lstStyle/>
                    <a:p>
                      <a:r>
                        <a:rPr lang="en-US" dirty="0"/>
                        <a:t>Model</a:t>
                      </a:r>
                    </a:p>
                  </a:txBody>
                  <a:tcPr>
                    <a:solidFill>
                      <a:schemeClr val="bg1">
                        <a:lumMod val="95000"/>
                      </a:schemeClr>
                    </a:solidFill>
                  </a:tcPr>
                </a:tc>
                <a:tc>
                  <a:txBody>
                    <a:bodyPr/>
                    <a:lstStyle/>
                    <a:p>
                      <a:r>
                        <a:rPr lang="en-US" sz="1800" kern="1200" dirty="0">
                          <a:solidFill>
                            <a:schemeClr val="tx1"/>
                          </a:solidFill>
                          <a:latin typeface="+mn-lt"/>
                          <a:ea typeface="+mn-ea"/>
                          <a:cs typeface="+mn-cs"/>
                        </a:rPr>
                        <a:t>Z318</a:t>
                      </a:r>
                      <a:endParaRPr lang="en-US" sz="18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r>
                        <a:rPr lang="en-US" dirty="0"/>
                        <a:t>Z325 </a:t>
                      </a:r>
                      <a:r>
                        <a:rPr lang="en-US" dirty="0">
                          <a:solidFill>
                            <a:schemeClr val="tx1">
                              <a:lumMod val="50000"/>
                              <a:lumOff val="50000"/>
                            </a:schemeClr>
                          </a:solidFill>
                        </a:rPr>
                        <a:t>(new)</a:t>
                      </a:r>
                    </a:p>
                  </a:txBody>
                  <a:tcPr>
                    <a:solidFill>
                      <a:schemeClr val="accent3">
                        <a:lumMod val="20000"/>
                        <a:lumOff val="80000"/>
                      </a:schemeClr>
                    </a:solidFill>
                  </a:tcPr>
                </a:tc>
                <a:tc>
                  <a:txBody>
                    <a:bodyPr/>
                    <a:lstStyle/>
                    <a:p>
                      <a:r>
                        <a:rPr lang="en-US" dirty="0">
                          <a:solidFill>
                            <a:schemeClr val="tx1"/>
                          </a:solidFill>
                        </a:rPr>
                        <a:t>Z714</a:t>
                      </a:r>
                    </a:p>
                  </a:txBody>
                  <a:tcPr>
                    <a:solidFill>
                      <a:schemeClr val="bg1">
                        <a:lumMod val="95000"/>
                      </a:schemeClr>
                    </a:solidFill>
                  </a:tcPr>
                </a:tc>
                <a:tc>
                  <a:txBody>
                    <a:bodyPr/>
                    <a:lstStyle/>
                    <a:p>
                      <a:r>
                        <a:rPr lang="en-US" dirty="0" smtClean="0">
                          <a:solidFill>
                            <a:schemeClr val="tx1"/>
                          </a:solidFill>
                        </a:rPr>
                        <a:t>Z56</a:t>
                      </a:r>
                      <a:r>
                        <a:rPr lang="en-US" dirty="0" smtClean="0">
                          <a:solidFill>
                            <a:schemeClr val="tx1">
                              <a:lumMod val="50000"/>
                              <a:lumOff val="50000"/>
                            </a:schemeClr>
                          </a:solidFill>
                        </a:rPr>
                        <a:t> </a:t>
                      </a:r>
                      <a:r>
                        <a:rPr lang="en-US" dirty="0">
                          <a:solidFill>
                            <a:schemeClr val="tx1">
                              <a:lumMod val="50000"/>
                              <a:lumOff val="50000"/>
                            </a:schemeClr>
                          </a:solidFill>
                        </a:rPr>
                        <a:t>(new)</a:t>
                      </a:r>
                    </a:p>
                  </a:txBody>
                  <a:tcPr>
                    <a:solidFill>
                      <a:schemeClr val="accent3">
                        <a:lumMod val="20000"/>
                        <a:lumOff val="80000"/>
                      </a:schemeClr>
                    </a:solidFill>
                  </a:tcPr>
                </a:tc>
                <a:extLst>
                  <a:ext uri="{0D108BD9-81ED-4DB2-BD59-A6C34878D82A}">
                    <a16:rowId xmlns:a16="http://schemas.microsoft.com/office/drawing/2014/main" val="2842435519"/>
                  </a:ext>
                </a:extLst>
              </a:tr>
              <a:tr h="606633">
                <a:tc>
                  <a:txBody>
                    <a:bodyPr/>
                    <a:lstStyle/>
                    <a:p>
                      <a:r>
                        <a:rPr lang="en-US" dirty="0"/>
                        <a:t>Photo</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09142187"/>
                  </a:ext>
                </a:extLst>
              </a:tr>
              <a:tr h="323033">
                <a:tc>
                  <a:txBody>
                    <a:bodyPr/>
                    <a:lstStyle/>
                    <a:p>
                      <a:r>
                        <a:rPr lang="en-US" dirty="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Dome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Turret</a:t>
                      </a:r>
                    </a:p>
                  </a:txBody>
                  <a:tcPr/>
                </a:tc>
                <a:extLst>
                  <a:ext uri="{0D108BD9-81ED-4DB2-BD59-A6C34878D82A}">
                    <a16:rowId xmlns:a16="http://schemas.microsoft.com/office/drawing/2014/main" val="411042822"/>
                  </a:ext>
                </a:extLst>
              </a:tr>
              <a:tr h="323033">
                <a:tc>
                  <a:txBody>
                    <a:bodyPr/>
                    <a:lstStyle/>
                    <a:p>
                      <a:r>
                        <a:rPr lang="en-US" dirty="0"/>
                        <a:t>Resolution</a:t>
                      </a:r>
                    </a:p>
                  </a:txBody>
                  <a:tcPr/>
                </a:tc>
                <a:tc>
                  <a:txBody>
                    <a:bodyPr/>
                    <a:lstStyle/>
                    <a:p>
                      <a:r>
                        <a:rPr lang="en-US" sz="1800" kern="1200" dirty="0">
                          <a:solidFill>
                            <a:schemeClr val="tx1"/>
                          </a:solidFill>
                          <a:latin typeface="+mn-lt"/>
                          <a:ea typeface="+mn-ea"/>
                          <a:cs typeface="+mn-cs"/>
                        </a:rPr>
                        <a:t>8MP</a:t>
                      </a:r>
                    </a:p>
                  </a:txBody>
                  <a:tcPr/>
                </a:tc>
                <a:tc>
                  <a:txBody>
                    <a:bodyPr/>
                    <a:lstStyle/>
                    <a:p>
                      <a:r>
                        <a:rPr lang="en-US" dirty="0"/>
                        <a:t>8MP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8MP</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8MP</a:t>
                      </a:r>
                    </a:p>
                  </a:txBody>
                  <a:tcPr/>
                </a:tc>
                <a:extLst>
                  <a:ext uri="{0D108BD9-81ED-4DB2-BD59-A6C34878D82A}">
                    <a16:rowId xmlns:a16="http://schemas.microsoft.com/office/drawing/2014/main" val="1174545042"/>
                  </a:ext>
                </a:extLst>
              </a:tr>
              <a:tr h="323033">
                <a:tc>
                  <a:txBody>
                    <a:bodyPr/>
                    <a:lstStyle/>
                    <a:p>
                      <a:r>
                        <a:rPr lang="en-US" dirty="0"/>
                        <a:t>Lens / HOR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 / </a:t>
                      </a:r>
                      <a:r>
                        <a:rPr lang="en-US" sz="1800" kern="1200" dirty="0">
                          <a:solidFill>
                            <a:schemeClr val="tx1"/>
                          </a:solidFill>
                          <a:latin typeface="+mn-lt"/>
                          <a:ea typeface="+mn-ea"/>
                          <a:cs typeface="+mn-cs"/>
                        </a:rPr>
                        <a:t>98.7°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 / 107</a:t>
                      </a:r>
                      <a:r>
                        <a:rPr lang="en-US" sz="1800" kern="1200" dirty="0">
                          <a:solidFill>
                            <a:schemeClr val="tx1"/>
                          </a:solidFill>
                          <a:latin typeface="+mn-lt"/>
                          <a:ea typeface="+mn-ea"/>
                          <a:cs typeface="+mn-cs"/>
                        </a:rPr>
                        <a:t>°</a:t>
                      </a:r>
                      <a:endParaRPr lang="en-US" sz="1800" kern="1200" noProof="0" dirty="0">
                        <a:solidFill>
                          <a:schemeClr val="tx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f2.8mm / 99°</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f2.8mm / 107°</a:t>
                      </a:r>
                    </a:p>
                  </a:txBody>
                  <a:tcPr/>
                </a:tc>
                <a:extLst>
                  <a:ext uri="{0D108BD9-81ED-4DB2-BD59-A6C34878D82A}">
                    <a16:rowId xmlns:a16="http://schemas.microsoft.com/office/drawing/2014/main" val="1522604302"/>
                  </a:ext>
                </a:extLst>
              </a:tr>
              <a:tr h="323033">
                <a:tc>
                  <a:txBody>
                    <a:bodyPr/>
                    <a:lstStyle/>
                    <a:p>
                      <a:r>
                        <a:rPr lang="en-US" dirty="0" err="1"/>
                        <a:t>LightGuard</a:t>
                      </a:r>
                      <a:endParaRPr lang="en-US" dirty="0"/>
                    </a:p>
                  </a:txBody>
                  <a:tcPr/>
                </a:tc>
                <a:tc>
                  <a:txBody>
                    <a:bodyPr/>
                    <a:lstStyle/>
                    <a:p>
                      <a:r>
                        <a:rPr lang="en-US" sz="1800" kern="1200" dirty="0">
                          <a:solidFill>
                            <a:schemeClr val="tx1"/>
                          </a:solidFill>
                          <a:latin typeface="+mn-lt"/>
                          <a:ea typeface="+mn-ea"/>
                          <a:cs typeface="+mn-cs"/>
                        </a:rPr>
                        <a:t>Yes</a:t>
                      </a:r>
                    </a:p>
                  </a:txBody>
                  <a:tcPr/>
                </a:tc>
                <a:tc>
                  <a:txBody>
                    <a:bodyPr/>
                    <a:lstStyle/>
                    <a:p>
                      <a:endParaRPr lang="en-US" sz="1800" kern="1200" dirty="0">
                        <a:solidFill>
                          <a:schemeClr val="tx1"/>
                        </a:solidFill>
                        <a:latin typeface="+mn-lt"/>
                        <a:ea typeface="+mn-ea"/>
                        <a:cs typeface="+mn-cs"/>
                      </a:endParaRPr>
                    </a:p>
                  </a:txBody>
                  <a:tcPr/>
                </a:tc>
                <a:tc>
                  <a:txBody>
                    <a:bodyPr/>
                    <a:lstStyle/>
                    <a:p>
                      <a:r>
                        <a:rPr lang="en-US" sz="1800" kern="1200" dirty="0">
                          <a:solidFill>
                            <a:schemeClr val="tx1"/>
                          </a:solidFill>
                          <a:latin typeface="+mn-lt"/>
                          <a:ea typeface="+mn-ea"/>
                          <a:cs typeface="+mn-cs"/>
                        </a:rPr>
                        <a:t>Yes</a:t>
                      </a:r>
                    </a:p>
                  </a:txBody>
                  <a:tcPr/>
                </a:tc>
                <a:tc>
                  <a:txBody>
                    <a:bodyPr/>
                    <a:lstStyle/>
                    <a:p>
                      <a:endParaRPr lang="en-US" sz="1800" kern="1200" dirty="0">
                        <a:solidFill>
                          <a:schemeClr val="tx1"/>
                        </a:solidFill>
                        <a:latin typeface="+mn-lt"/>
                        <a:ea typeface="+mn-ea"/>
                        <a:cs typeface="+mn-cs"/>
                      </a:endParaRPr>
                    </a:p>
                  </a:txBody>
                  <a:tcPr/>
                </a:tc>
                <a:extLst>
                  <a:ext uri="{0D108BD9-81ED-4DB2-BD59-A6C34878D82A}">
                    <a16:rowId xmlns:a16="http://schemas.microsoft.com/office/drawing/2014/main" val="1762527708"/>
                  </a:ext>
                </a:extLst>
              </a:tr>
              <a:tr h="300871">
                <a:tc>
                  <a:txBody>
                    <a:bodyPr/>
                    <a:lstStyle/>
                    <a:p>
                      <a:r>
                        <a:rPr lang="en-US" dirty="0" err="1"/>
                        <a:t>ColorGuard</a:t>
                      </a:r>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kern="1200" noProof="0" dirty="0">
                        <a:solidFill>
                          <a:schemeClr val="tx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Yes</a:t>
                      </a:r>
                    </a:p>
                  </a:txBody>
                  <a:tcPr/>
                </a:tc>
                <a:extLst>
                  <a:ext uri="{0D108BD9-81ED-4DB2-BD59-A6C34878D82A}">
                    <a16:rowId xmlns:a16="http://schemas.microsoft.com/office/drawing/2014/main" val="2635615546"/>
                  </a:ext>
                </a:extLst>
              </a:tr>
              <a:tr h="367159">
                <a:tc>
                  <a:txBody>
                    <a:bodyPr/>
                    <a:lstStyle/>
                    <a:p>
                      <a:r>
                        <a:rPr lang="en-US" dirty="0"/>
                        <a:t>LED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&amp; WHITE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&amp; WHITE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tc>
                <a:extLst>
                  <a:ext uri="{0D108BD9-81ED-4DB2-BD59-A6C34878D82A}">
                    <a16:rowId xmlns:a16="http://schemas.microsoft.com/office/drawing/2014/main" val="731546296"/>
                  </a:ext>
                </a:extLst>
              </a:tr>
              <a:tr h="323033">
                <a:tc>
                  <a:txBody>
                    <a:bodyPr/>
                    <a:lstStyle/>
                    <a:p>
                      <a:r>
                        <a:rPr lang="en-US" dirty="0"/>
                        <a:t>Min. Illumination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0.005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 lux (IR 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0.005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0 lux (IR on)</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0.005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0 lux (IR on)</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0.005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 lux (IR on)</a:t>
                      </a:r>
                    </a:p>
                  </a:txBody>
                  <a:tcPr/>
                </a:tc>
                <a:extLst>
                  <a:ext uri="{0D108BD9-81ED-4DB2-BD59-A6C34878D82A}">
                    <a16:rowId xmlns:a16="http://schemas.microsoft.com/office/drawing/2014/main" val="2506643403"/>
                  </a:ext>
                </a:extLst>
              </a:tr>
              <a:tr h="565308">
                <a:tc>
                  <a:txBody>
                    <a:bodyPr/>
                    <a:lstStyle/>
                    <a:p>
                      <a:r>
                        <a:rPr lang="en-US" dirty="0"/>
                        <a:t>Resolution/fps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8MP/20fps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5MP/30fps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8MP/20fps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4MP/30fps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8MP/20fps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5MP/30fps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8MP/20fps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4MP/30fps</a:t>
                      </a:r>
                    </a:p>
                  </a:txBody>
                  <a:tcPr/>
                </a:tc>
                <a:extLst>
                  <a:ext uri="{0D108BD9-81ED-4DB2-BD59-A6C34878D82A}">
                    <a16:rowId xmlns:a16="http://schemas.microsoft.com/office/drawing/2014/main" val="3782413204"/>
                  </a:ext>
                </a:extLst>
              </a:tr>
              <a:tr h="323033">
                <a:tc>
                  <a:txBody>
                    <a:bodyPr/>
                    <a:lstStyle/>
                    <a:p>
                      <a:r>
                        <a:rPr lang="en-US" sz="1600" dirty="0"/>
                        <a:t>Deep Learning AI</a:t>
                      </a:r>
                    </a:p>
                  </a:txBody>
                  <a:tcPr/>
                </a:tc>
                <a:tc>
                  <a:txBody>
                    <a:bodyPr/>
                    <a:lstStyle/>
                    <a:p>
                      <a:r>
                        <a:rPr lang="en-US" dirty="0"/>
                        <a:t>SMD and others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SMD and others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SMD and others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SMD and others</a:t>
                      </a:r>
                    </a:p>
                  </a:txBody>
                  <a:tcPr/>
                </a:tc>
                <a:extLst>
                  <a:ext uri="{0D108BD9-81ED-4DB2-BD59-A6C34878D82A}">
                    <a16:rowId xmlns:a16="http://schemas.microsoft.com/office/drawing/2014/main" val="2061901685"/>
                  </a:ext>
                </a:extLst>
              </a:tr>
            </a:tbl>
          </a:graphicData>
        </a:graphic>
      </p:graphicFrame>
      <p:pic>
        <p:nvPicPr>
          <p:cNvPr id="3" name="Picture 2">
            <a:extLst>
              <a:ext uri="{FF2B5EF4-FFF2-40B4-BE49-F238E27FC236}">
                <a16:creationId xmlns:a16="http://schemas.microsoft.com/office/drawing/2014/main" id="{94358E5D-DDA9-E326-7E22-6BA2C4D299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856" y="207111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148D07D9-449A-CD63-CA4C-9E2A24872E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07111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6C4F829A-B2EB-36B0-FB07-96FAB25FBEB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95950" y="2126724"/>
            <a:ext cx="808484" cy="80848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a:extLst>
              <a:ext uri="{FF2B5EF4-FFF2-40B4-BE49-F238E27FC236}">
                <a16:creationId xmlns:a16="http://schemas.microsoft.com/office/drawing/2014/main" id="{74CF990C-B216-2090-DF7E-C0E0FA4B37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24328" y="2054716"/>
            <a:ext cx="952500" cy="95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225738784"/>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dirty="0"/>
                        <a:t>Standard Features</a:t>
                      </a:r>
                    </a:p>
                  </a:txBody>
                  <a:tcPr/>
                </a:tc>
                <a:tc>
                  <a:txBody>
                    <a:bodyPr/>
                    <a:lstStyle/>
                    <a:p>
                      <a:r>
                        <a:rPr lang="en-US" dirty="0"/>
                        <a:t>AI Events/Meta</a:t>
                      </a:r>
                    </a:p>
                  </a:txBody>
                  <a:tcPr/>
                </a:tc>
                <a:tc>
                  <a:txBody>
                    <a:bodyPr/>
                    <a:lstStyle/>
                    <a:p>
                      <a:r>
                        <a:rPr lang="et-EE" dirty="0"/>
                        <a:t>Solutions</a:t>
                      </a:r>
                      <a:endParaRPr lang="en-US" dirty="0"/>
                    </a:p>
                  </a:txBody>
                  <a:tcPr/>
                </a:tc>
                <a:extLst>
                  <a:ext uri="{0D108BD9-81ED-4DB2-BD59-A6C34878D82A}">
                    <a16:rowId xmlns:a16="http://schemas.microsoft.com/office/drawing/2014/main" val="1948259271"/>
                  </a:ext>
                </a:extLst>
              </a:tr>
              <a:tr h="370840">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4012422756"/>
                  </a:ext>
                </a:extLst>
              </a:tr>
              <a:tr h="370840">
                <a:tc>
                  <a:txBody>
                    <a:bodyPr/>
                    <a:lstStyle/>
                    <a:p>
                      <a:r>
                        <a:rPr lang="en-US" dirty="0"/>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2522832999"/>
                  </a:ext>
                </a:extLst>
              </a:tr>
              <a:tr h="370840">
                <a:tc>
                  <a:txBody>
                    <a:bodyPr/>
                    <a:lstStyle/>
                    <a:p>
                      <a:r>
                        <a:rPr lang="en-US" dirty="0"/>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6"/>
                        </a:rPr>
                        <a:t>S120</a:t>
                      </a:r>
                      <a:r>
                        <a:rPr lang="et-EE" dirty="0"/>
                        <a:t>, </a:t>
                      </a:r>
                      <a:r>
                        <a:rPr lang="et-EE" dirty="0">
                          <a:hlinkClick r:id="rId7"/>
                        </a:rPr>
                        <a:t>S121</a:t>
                      </a:r>
                      <a:r>
                        <a:rPr lang="et-EE" dirty="0"/>
                        <a:t>, </a:t>
                      </a:r>
                      <a:r>
                        <a:rPr lang="et-EE" dirty="0">
                          <a:hlinkClick r:id="rId8"/>
                        </a:rPr>
                        <a:t>S122</a:t>
                      </a:r>
                      <a:endParaRPr lang="et-EE" dirty="0"/>
                    </a:p>
                  </a:txBody>
                  <a:tcPr/>
                </a:tc>
                <a:extLst>
                  <a:ext uri="{0D108BD9-81ED-4DB2-BD59-A6C34878D82A}">
                    <a16:rowId xmlns:a16="http://schemas.microsoft.com/office/drawing/2014/main" val="3004745136"/>
                  </a:ext>
                </a:extLst>
              </a:tr>
              <a:tr h="370840">
                <a:tc>
                  <a:txBody>
                    <a:bodyPr/>
                    <a:lstStyle/>
                    <a:p>
                      <a:r>
                        <a:rPr lang="en-US" dirty="0"/>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9"/>
                        </a:rPr>
                        <a:t>S60</a:t>
                      </a:r>
                      <a:endParaRPr lang="et-EE" dirty="0"/>
                    </a:p>
                  </a:txBody>
                  <a:tcPr/>
                </a:tc>
                <a:extLst>
                  <a:ext uri="{0D108BD9-81ED-4DB2-BD59-A6C34878D82A}">
                    <a16:rowId xmlns:a16="http://schemas.microsoft.com/office/drawing/2014/main" val="4162967179"/>
                  </a:ext>
                </a:extLst>
              </a:tr>
              <a:tr h="370840">
                <a:tc>
                  <a:txBody>
                    <a:bodyPr/>
                    <a:lstStyle/>
                    <a:p>
                      <a:r>
                        <a:rPr lang="en-US" dirty="0"/>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endParaRPr lang="en-US" dirty="0"/>
                    </a:p>
                  </a:txBody>
                  <a:tcPr/>
                </a:tc>
                <a:tc>
                  <a:txBody>
                    <a:bodyPr/>
                    <a:lstStyle/>
                    <a:p>
                      <a:r>
                        <a:rPr lang="et-EE" dirty="0">
                          <a:hlinkClick r:id="rId10"/>
                        </a:rPr>
                        <a:t>S72</a:t>
                      </a:r>
                      <a:endParaRPr lang="en-US" dirty="0"/>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spTree>
    <p:extLst>
      <p:ext uri="{BB962C8B-B14F-4D97-AF65-F5344CB8AC3E}">
        <p14:creationId xmlns:p14="http://schemas.microsoft.com/office/powerpoint/2010/main" val="4111692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C61DD-7580-5802-5706-91CF387DB27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A75D123-4A20-830A-C43B-D6F31B481172}"/>
              </a:ext>
            </a:extLst>
          </p:cNvPr>
          <p:cNvSpPr txBox="1"/>
          <p:nvPr/>
        </p:nvSpPr>
        <p:spPr>
          <a:xfrm>
            <a:off x="396608" y="1311354"/>
            <a:ext cx="6120680" cy="461665"/>
          </a:xfrm>
          <a:prstGeom prst="rect">
            <a:avLst/>
          </a:prstGeom>
          <a:noFill/>
        </p:spPr>
        <p:txBody>
          <a:bodyPr wrap="square" rtlCol="0">
            <a:spAutoFit/>
          </a:bodyPr>
          <a:lstStyle/>
          <a:p>
            <a:r>
              <a:rPr lang="en-US" sz="2400" b="1" dirty="0"/>
              <a:t>Technology: Smart Dual Light</a:t>
            </a:r>
          </a:p>
        </p:txBody>
      </p:sp>
      <p:sp>
        <p:nvSpPr>
          <p:cNvPr id="9" name="TextBox 8">
            <a:extLst>
              <a:ext uri="{FF2B5EF4-FFF2-40B4-BE49-F238E27FC236}">
                <a16:creationId xmlns:a16="http://schemas.microsoft.com/office/drawing/2014/main" id="{0A6428AF-683D-86DB-5610-AB4EA5446218}"/>
              </a:ext>
            </a:extLst>
          </p:cNvPr>
          <p:cNvSpPr txBox="1"/>
          <p:nvPr/>
        </p:nvSpPr>
        <p:spPr>
          <a:xfrm>
            <a:off x="382216" y="2492896"/>
            <a:ext cx="8414096" cy="3539430"/>
          </a:xfrm>
          <a:prstGeom prst="rect">
            <a:avLst/>
          </a:prstGeom>
          <a:noFill/>
        </p:spPr>
        <p:txBody>
          <a:bodyPr wrap="square" rtlCol="0">
            <a:spAutoFit/>
          </a:bodyPr>
          <a:lstStyle/>
          <a:p>
            <a:r>
              <a:rPr lang="en-US" sz="1600" b="1" dirty="0"/>
              <a:t>What is Dual Light?</a:t>
            </a:r>
            <a:r>
              <a:rPr lang="en-US" sz="1600" dirty="0"/>
              <a:t/>
            </a:r>
            <a:br>
              <a:rPr lang="en-US" sz="1600" dirty="0"/>
            </a:br>
            <a:r>
              <a:rPr lang="en-US" sz="1600" dirty="0"/>
              <a:t>When the cameras contain both IR LED and White LED as built-in illuminators then these are called dual light cameras. IR LED illuminates the light in the wavelength that is invisible for a human eye but the camera can see it and produce a monochrome image, usually in the grayscale.</a:t>
            </a:r>
          </a:p>
          <a:p>
            <a:r>
              <a:rPr lang="en-US" sz="1600" dirty="0"/>
              <a:t>The White LED inside the camera illuminates the light in the wavelength of the visible spectrum. It allows the camera to capture and produce the full color image even in the total darkness.</a:t>
            </a:r>
          </a:p>
          <a:p>
            <a:endParaRPr lang="en-US" sz="1600" dirty="0"/>
          </a:p>
          <a:p>
            <a:r>
              <a:rPr lang="en-US" sz="1600" b="1" dirty="0"/>
              <a:t>What is Smart Dual Light?</a:t>
            </a:r>
            <a:r>
              <a:rPr lang="en-US" sz="1600" dirty="0"/>
              <a:t/>
            </a:r>
            <a:br>
              <a:rPr lang="en-US" sz="1600" dirty="0"/>
            </a:br>
            <a:r>
              <a:rPr lang="en-US" sz="1600" dirty="0"/>
              <a:t>The Smart Dual Light is the intelligent feature of the camera that controls both IR and White LED automatically depending on the actual scene. The built-in AI analyzes the objects and decides when the object is significant so that it is necessary to capture it in full colors as an evidence. In such case the camera will switch from the IR LED mode to the White LED mode during the presence of that object and it </a:t>
            </a:r>
            <a:r>
              <a:rPr lang="en-US" sz="1600" dirty="0" err="1"/>
              <a:t>swiches</a:t>
            </a:r>
            <a:r>
              <a:rPr lang="en-US" sz="1600" dirty="0"/>
              <a:t> back to the IR LED mode once the object is gone. Those significant objects may be people or vehicles, for example.</a:t>
            </a:r>
          </a:p>
        </p:txBody>
      </p:sp>
      <p:sp>
        <p:nvSpPr>
          <p:cNvPr id="3" name="TextBox 2">
            <a:extLst>
              <a:ext uri="{FF2B5EF4-FFF2-40B4-BE49-F238E27FC236}">
                <a16:creationId xmlns:a16="http://schemas.microsoft.com/office/drawing/2014/main" id="{303E277D-DBB8-2D6E-B143-AE9D42E2ECB5}"/>
              </a:ext>
            </a:extLst>
          </p:cNvPr>
          <p:cNvSpPr txBox="1"/>
          <p:nvPr/>
        </p:nvSpPr>
        <p:spPr>
          <a:xfrm>
            <a:off x="1835696" y="6211669"/>
            <a:ext cx="5976664" cy="369332"/>
          </a:xfrm>
          <a:prstGeom prst="rect">
            <a:avLst/>
          </a:prstGeom>
          <a:noFill/>
        </p:spPr>
        <p:txBody>
          <a:bodyPr wrap="square">
            <a:spAutoFit/>
          </a:bodyPr>
          <a:lstStyle/>
          <a:p>
            <a:r>
              <a:rPr lang="en-US" dirty="0">
                <a:hlinkClick r:id="rId3"/>
              </a:rPr>
              <a:t>https://www.acti.com/technologies/smart-dual-light</a:t>
            </a:r>
            <a:endParaRPr lang="en-US" dirty="0"/>
          </a:p>
        </p:txBody>
      </p:sp>
      <p:pic>
        <p:nvPicPr>
          <p:cNvPr id="3074" name="Picture 2">
            <a:extLst>
              <a:ext uri="{FF2B5EF4-FFF2-40B4-BE49-F238E27FC236}">
                <a16:creationId xmlns:a16="http://schemas.microsoft.com/office/drawing/2014/main" id="{6D357625-5F6A-2089-4A36-8637D20A9C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311354"/>
            <a:ext cx="1738569" cy="121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906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72B7F-E50F-33D5-4F54-9477B065E59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2AC0C31-BD92-9310-4EF4-74BE5422B786}"/>
              </a:ext>
            </a:extLst>
          </p:cNvPr>
          <p:cNvSpPr txBox="1"/>
          <p:nvPr/>
        </p:nvSpPr>
        <p:spPr>
          <a:xfrm>
            <a:off x="251520" y="1282630"/>
            <a:ext cx="6120680" cy="461665"/>
          </a:xfrm>
          <a:prstGeom prst="rect">
            <a:avLst/>
          </a:prstGeom>
          <a:noFill/>
        </p:spPr>
        <p:txBody>
          <a:bodyPr wrap="square" rtlCol="0">
            <a:spAutoFit/>
          </a:bodyPr>
          <a:lstStyle/>
          <a:p>
            <a:r>
              <a:rPr lang="en-US" sz="2400" b="1" dirty="0"/>
              <a:t>Technology: </a:t>
            </a:r>
            <a:r>
              <a:rPr lang="en-US" sz="2400" b="1" dirty="0" err="1"/>
              <a:t>LightGuard</a:t>
            </a:r>
            <a:endParaRPr lang="en-US" sz="2400" b="1" dirty="0"/>
          </a:p>
        </p:txBody>
      </p:sp>
      <p:sp>
        <p:nvSpPr>
          <p:cNvPr id="9" name="TextBox 8">
            <a:extLst>
              <a:ext uri="{FF2B5EF4-FFF2-40B4-BE49-F238E27FC236}">
                <a16:creationId xmlns:a16="http://schemas.microsoft.com/office/drawing/2014/main" id="{C2399B96-AD76-B123-BC6E-8A2D0D6526D5}"/>
              </a:ext>
            </a:extLst>
          </p:cNvPr>
          <p:cNvSpPr txBox="1"/>
          <p:nvPr/>
        </p:nvSpPr>
        <p:spPr>
          <a:xfrm>
            <a:off x="251520" y="1975147"/>
            <a:ext cx="8414096" cy="4478149"/>
          </a:xfrm>
          <a:prstGeom prst="rect">
            <a:avLst/>
          </a:prstGeom>
          <a:noFill/>
        </p:spPr>
        <p:txBody>
          <a:bodyPr wrap="square" rtlCol="0">
            <a:spAutoFit/>
          </a:bodyPr>
          <a:lstStyle/>
          <a:p>
            <a:r>
              <a:rPr lang="en-US" sz="1500" b="1" dirty="0"/>
              <a:t>What is </a:t>
            </a:r>
            <a:r>
              <a:rPr lang="en-US" sz="1500" b="1" dirty="0" err="1"/>
              <a:t>LightGuard</a:t>
            </a:r>
            <a:r>
              <a:rPr lang="en-US" sz="1500" b="1" dirty="0"/>
              <a:t>?</a:t>
            </a:r>
            <a:r>
              <a:rPr lang="en-US" sz="1500" dirty="0"/>
              <a:t/>
            </a:r>
            <a:br>
              <a:rPr lang="en-US" sz="1500" dirty="0"/>
            </a:br>
            <a:r>
              <a:rPr lang="en-US" sz="1500" dirty="0" err="1"/>
              <a:t>LightGuard</a:t>
            </a:r>
            <a:r>
              <a:rPr lang="en-US" sz="1500" dirty="0"/>
              <a:t> is the low light image processing technology that combines a large sensor with fast shutter speed and large aperture lens together with AI-based image enhancement, in order to provide undisputable evidence and identity of the moving targets.</a:t>
            </a:r>
          </a:p>
          <a:p>
            <a:r>
              <a:rPr lang="en-US" sz="1500" dirty="0"/>
              <a:t>The moving objects at night are the challenge for most surveillance cameras in the world. When there is not enough light, the conventional camera would gain more light by using slower shutter speed. That however will make the moving objects appear as blurred. When the moving object is blur then it is impossible to identify it.</a:t>
            </a:r>
          </a:p>
          <a:p>
            <a:r>
              <a:rPr lang="en-US" sz="1500" dirty="0"/>
              <a:t>It is extremely important to have clearly identifiable images, so that the faces or the license plates of the vehicles can clearly be identified even when they are moving fast in the darkness.</a:t>
            </a:r>
          </a:p>
          <a:p>
            <a:r>
              <a:rPr lang="en-US" sz="1500" dirty="0"/>
              <a:t>The </a:t>
            </a:r>
            <a:r>
              <a:rPr lang="en-US" sz="1500" dirty="0" err="1"/>
              <a:t>LightGuard</a:t>
            </a:r>
            <a:r>
              <a:rPr lang="en-US" sz="1500" dirty="0"/>
              <a:t> technology is able to produce the clear evidence even in the darkness. The license plate of the vehicle will be clearly enhanced with the help of the sensor, lens and AI, so that it is possible to read it even when the vehicles is driving very fast at night.</a:t>
            </a:r>
          </a:p>
          <a:p>
            <a:r>
              <a:rPr lang="en-US" sz="1500" dirty="0"/>
              <a:t>The </a:t>
            </a:r>
            <a:r>
              <a:rPr lang="en-US" sz="1500" dirty="0" err="1"/>
              <a:t>LightGuard</a:t>
            </a:r>
            <a:r>
              <a:rPr lang="en-US" sz="1500" dirty="0"/>
              <a:t> camera prioritizes the identity of the targets rather than the overall appearance of the image.</a:t>
            </a:r>
          </a:p>
          <a:p>
            <a:r>
              <a:rPr lang="en-US" sz="1500" dirty="0"/>
              <a:t>Its newest algorithm is capable of efficiently reducing any noise or blur while increasing the sharpness of the objects. As a result, any license plate, facial details or other smaller but important objects become much more distinguishable. You can evaluate the lack of noise by checking the Signal-to-Noise ratio (S/N ratio) of the camera.</a:t>
            </a:r>
          </a:p>
        </p:txBody>
      </p:sp>
      <p:sp>
        <p:nvSpPr>
          <p:cNvPr id="3" name="TextBox 2">
            <a:extLst>
              <a:ext uri="{FF2B5EF4-FFF2-40B4-BE49-F238E27FC236}">
                <a16:creationId xmlns:a16="http://schemas.microsoft.com/office/drawing/2014/main" id="{ED5243DD-275E-8945-5576-35F5B6A3911D}"/>
              </a:ext>
            </a:extLst>
          </p:cNvPr>
          <p:cNvSpPr txBox="1"/>
          <p:nvPr/>
        </p:nvSpPr>
        <p:spPr>
          <a:xfrm>
            <a:off x="1907704" y="6453336"/>
            <a:ext cx="5976664" cy="369332"/>
          </a:xfrm>
          <a:prstGeom prst="rect">
            <a:avLst/>
          </a:prstGeom>
          <a:noFill/>
        </p:spPr>
        <p:txBody>
          <a:bodyPr wrap="square">
            <a:spAutoFit/>
          </a:bodyPr>
          <a:lstStyle/>
          <a:p>
            <a:r>
              <a:rPr lang="en-US" dirty="0">
                <a:hlinkClick r:id="rId3"/>
              </a:rPr>
              <a:t>https://www.acti.com/technologies/lightguard</a:t>
            </a:r>
            <a:endParaRPr lang="en-US" dirty="0"/>
          </a:p>
        </p:txBody>
      </p:sp>
    </p:spTree>
    <p:extLst>
      <p:ext uri="{BB962C8B-B14F-4D97-AF65-F5344CB8AC3E}">
        <p14:creationId xmlns:p14="http://schemas.microsoft.com/office/powerpoint/2010/main" val="3256327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93C5E-22F3-2CC6-FA0C-5AFEBE7ACB95}"/>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717A551-E086-051B-1E2A-18C30EC28628}"/>
              </a:ext>
            </a:extLst>
          </p:cNvPr>
          <p:cNvSpPr txBox="1"/>
          <p:nvPr/>
        </p:nvSpPr>
        <p:spPr>
          <a:xfrm>
            <a:off x="251520" y="1282630"/>
            <a:ext cx="6120680" cy="461665"/>
          </a:xfrm>
          <a:prstGeom prst="rect">
            <a:avLst/>
          </a:prstGeom>
          <a:noFill/>
        </p:spPr>
        <p:txBody>
          <a:bodyPr wrap="square" rtlCol="0">
            <a:spAutoFit/>
          </a:bodyPr>
          <a:lstStyle/>
          <a:p>
            <a:r>
              <a:rPr lang="en-US" sz="2400" b="1" dirty="0"/>
              <a:t>Technology: </a:t>
            </a:r>
            <a:r>
              <a:rPr lang="en-US" sz="2400" b="1" dirty="0" err="1"/>
              <a:t>ColorGuard</a:t>
            </a:r>
            <a:endParaRPr lang="en-US" sz="2400" b="1" dirty="0"/>
          </a:p>
        </p:txBody>
      </p:sp>
      <p:sp>
        <p:nvSpPr>
          <p:cNvPr id="9" name="TextBox 8">
            <a:extLst>
              <a:ext uri="{FF2B5EF4-FFF2-40B4-BE49-F238E27FC236}">
                <a16:creationId xmlns:a16="http://schemas.microsoft.com/office/drawing/2014/main" id="{3567F5F9-8909-CFB8-BFA8-623155A8A2B3}"/>
              </a:ext>
            </a:extLst>
          </p:cNvPr>
          <p:cNvSpPr txBox="1"/>
          <p:nvPr/>
        </p:nvSpPr>
        <p:spPr>
          <a:xfrm>
            <a:off x="251520" y="1975147"/>
            <a:ext cx="8414096" cy="4247317"/>
          </a:xfrm>
          <a:prstGeom prst="rect">
            <a:avLst/>
          </a:prstGeom>
          <a:noFill/>
        </p:spPr>
        <p:txBody>
          <a:bodyPr wrap="square" rtlCol="0">
            <a:spAutoFit/>
          </a:bodyPr>
          <a:lstStyle/>
          <a:p>
            <a:r>
              <a:rPr lang="en-US" b="1" dirty="0"/>
              <a:t>What is </a:t>
            </a:r>
            <a:r>
              <a:rPr lang="en-US" b="1" dirty="0" err="1"/>
              <a:t>ColorGuard</a:t>
            </a:r>
            <a:r>
              <a:rPr lang="en-US" b="1" dirty="0"/>
              <a:t>?</a:t>
            </a:r>
            <a:r>
              <a:rPr lang="en-US" dirty="0"/>
              <a:t/>
            </a:r>
            <a:br>
              <a:rPr lang="en-US" dirty="0"/>
            </a:br>
            <a:r>
              <a:rPr lang="en-US" dirty="0" err="1"/>
              <a:t>ColorGuard</a:t>
            </a:r>
            <a:r>
              <a:rPr lang="en-US" dirty="0"/>
              <a:t> is a set of multiple technologies, combined together to form a fully automatic protection shield using colored images.</a:t>
            </a:r>
          </a:p>
          <a:p>
            <a:r>
              <a:rPr lang="en-US" dirty="0"/>
              <a:t>The first component of the </a:t>
            </a:r>
            <a:r>
              <a:rPr lang="en-US" dirty="0" err="1"/>
              <a:t>ColorGuard</a:t>
            </a:r>
            <a:r>
              <a:rPr lang="en-US" dirty="0"/>
              <a:t> is the </a:t>
            </a:r>
            <a:r>
              <a:rPr lang="en-US" dirty="0" err="1"/>
              <a:t>ColorVizion</a:t>
            </a:r>
            <a:r>
              <a:rPr lang="en-US" dirty="0"/>
              <a:t>. </a:t>
            </a:r>
            <a:r>
              <a:rPr lang="en-US" dirty="0" err="1"/>
              <a:t>ColorVizion</a:t>
            </a:r>
            <a:r>
              <a:rPr lang="en-US" dirty="0"/>
              <a:t> is the advanced technology that makes the night time image appear in true colors. It combines a large sensor, good lens and the superb image processing capabilities.</a:t>
            </a:r>
          </a:p>
          <a:p>
            <a:r>
              <a:rPr lang="en-US" dirty="0"/>
              <a:t>The second component of the </a:t>
            </a:r>
            <a:r>
              <a:rPr lang="en-US" dirty="0" err="1"/>
              <a:t>ColorGuard</a:t>
            </a:r>
            <a:r>
              <a:rPr lang="en-US" dirty="0"/>
              <a:t> is the additional illumination capabilities using built-in White LED of the cameras - by illuminating the visible spectrum light instead of IR light, the true colors can be preserved.</a:t>
            </a:r>
          </a:p>
          <a:p>
            <a:r>
              <a:rPr lang="en-US" dirty="0"/>
              <a:t>The third component of </a:t>
            </a:r>
            <a:r>
              <a:rPr lang="en-US" dirty="0" err="1"/>
              <a:t>ColorGuard</a:t>
            </a:r>
            <a:r>
              <a:rPr lang="en-US" dirty="0"/>
              <a:t> is the Artificial Intelligence. The AI will use these perfect color images to accurately analyze each frame of the video to make the correct decisions based on object's true colors.</a:t>
            </a:r>
          </a:p>
          <a:p>
            <a:r>
              <a:rPr lang="en-US" dirty="0"/>
              <a:t>Additionally, the </a:t>
            </a:r>
            <a:r>
              <a:rPr lang="en-US" dirty="0" err="1"/>
              <a:t>ColorGuard</a:t>
            </a:r>
            <a:r>
              <a:rPr lang="en-US" dirty="0"/>
              <a:t> cameras have the best WDR (130-150dB). Both dark and bright areas of the scene will be processed perfectly so that the true colors are preserved.</a:t>
            </a:r>
          </a:p>
        </p:txBody>
      </p:sp>
      <p:sp>
        <p:nvSpPr>
          <p:cNvPr id="3" name="TextBox 2">
            <a:extLst>
              <a:ext uri="{FF2B5EF4-FFF2-40B4-BE49-F238E27FC236}">
                <a16:creationId xmlns:a16="http://schemas.microsoft.com/office/drawing/2014/main" id="{87F07815-E450-6E9B-F2A8-5C343AE87B30}"/>
              </a:ext>
            </a:extLst>
          </p:cNvPr>
          <p:cNvSpPr txBox="1"/>
          <p:nvPr/>
        </p:nvSpPr>
        <p:spPr>
          <a:xfrm>
            <a:off x="1907704" y="6453336"/>
            <a:ext cx="5976664" cy="369332"/>
          </a:xfrm>
          <a:prstGeom prst="rect">
            <a:avLst/>
          </a:prstGeom>
          <a:noFill/>
        </p:spPr>
        <p:txBody>
          <a:bodyPr wrap="square">
            <a:spAutoFit/>
          </a:bodyPr>
          <a:lstStyle/>
          <a:p>
            <a:r>
              <a:rPr lang="en-US" dirty="0">
                <a:hlinkClick r:id="rId3"/>
              </a:rPr>
              <a:t>https://www.acti.com/technologies/colorguard</a:t>
            </a:r>
            <a:endParaRPr lang="en-US" dirty="0"/>
          </a:p>
        </p:txBody>
      </p:sp>
    </p:spTree>
    <p:extLst>
      <p:ext uri="{BB962C8B-B14F-4D97-AF65-F5344CB8AC3E}">
        <p14:creationId xmlns:p14="http://schemas.microsoft.com/office/powerpoint/2010/main" val="359629419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309</Words>
  <PresentationFormat>如螢幕大小 (4:3)</PresentationFormat>
  <Paragraphs>118</Paragraphs>
  <Slides>8</Slides>
  <Notes>8</Notes>
  <HiddenSlides>0</HiddenSlides>
  <MMClips>0</MMClips>
  <ScaleCrop>false</ScaleCrop>
  <HeadingPairs>
    <vt:vector size="6" baseType="variant">
      <vt:variant>
        <vt:lpstr>使用字型</vt:lpstr>
      </vt:variant>
      <vt:variant>
        <vt:i4>3</vt:i4>
      </vt:variant>
      <vt:variant>
        <vt:lpstr>佈景主題</vt:lpstr>
      </vt:variant>
      <vt:variant>
        <vt:i4>2</vt:i4>
      </vt:variant>
      <vt:variant>
        <vt:lpstr>投影片標題</vt:lpstr>
      </vt:variant>
      <vt:variant>
        <vt:i4>8</vt:i4>
      </vt:variant>
    </vt:vector>
  </HeadingPairs>
  <TitlesOfParts>
    <vt:vector size="13" baseType="lpstr">
      <vt:lpstr>新細明體</vt:lpstr>
      <vt:lpstr>Arial</vt:lpstr>
      <vt:lpstr>Calibri</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2015-08-31T10:30:03Z</dcterms:created>
  <dcterms:modified xsi:type="dcterms:W3CDTF">2025-12-03T19:43:29Z</dcterms:modified>
</cp:coreProperties>
</file>