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3" r:id="rId2"/>
  </p:sldMasterIdLst>
  <p:notesMasterIdLst>
    <p:notesMasterId r:id="rId17"/>
  </p:notesMasterIdLst>
  <p:sldIdLst>
    <p:sldId id="279" r:id="rId3"/>
    <p:sldId id="413" r:id="rId4"/>
    <p:sldId id="422" r:id="rId5"/>
    <p:sldId id="435" r:id="rId6"/>
    <p:sldId id="443" r:id="rId7"/>
    <p:sldId id="442" r:id="rId8"/>
    <p:sldId id="437" r:id="rId9"/>
    <p:sldId id="441" r:id="rId10"/>
    <p:sldId id="438" r:id="rId11"/>
    <p:sldId id="416" r:id="rId12"/>
    <p:sldId id="440" r:id="rId13"/>
    <p:sldId id="439" r:id="rId14"/>
    <p:sldId id="388" r:id="rId15"/>
    <p:sldId id="387" r:id="rId16"/>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050"/>
    <a:srgbClr val="0000FF"/>
    <a:srgbClr val="FFFFE5"/>
    <a:srgbClr val="FDEADA"/>
    <a:srgbClr val="EE867E"/>
    <a:srgbClr val="FFFF99"/>
    <a:srgbClr val="FFFF00"/>
    <a:srgbClr val="000000"/>
    <a:srgbClr val="00FFFF"/>
    <a:srgbClr val="B6B0A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35" autoAdjust="0"/>
    <p:restoredTop sz="90717" autoAdjust="0"/>
  </p:normalViewPr>
  <p:slideViewPr>
    <p:cSldViewPr>
      <p:cViewPr varScale="1">
        <p:scale>
          <a:sx n="101" d="100"/>
          <a:sy n="101" d="100"/>
        </p:scale>
        <p:origin x="1896" y="11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1EAEA8-C580-4CC9-B3EF-4E14DF11FF9C}" type="datetimeFigureOut">
              <a:rPr lang="zh-TW" altLang="en-US" smtClean="0"/>
              <a:t>2024/7/29</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6C6233-C7E1-4D2C-B863-5ADE50BD5A61}" type="slidenum">
              <a:rPr lang="zh-TW" altLang="en-US" smtClean="0"/>
              <a:t>‹#›</a:t>
            </a:fld>
            <a:endParaRPr lang="zh-TW" altLang="en-US"/>
          </a:p>
        </p:txBody>
      </p:sp>
    </p:spTree>
    <p:extLst>
      <p:ext uri="{BB962C8B-B14F-4D97-AF65-F5344CB8AC3E}">
        <p14:creationId xmlns:p14="http://schemas.microsoft.com/office/powerpoint/2010/main" val="85854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86C6233-C7E1-4D2C-B863-5ADE50BD5A61}" type="slidenum">
              <a:rPr lang="zh-TW" altLang="en-US" smtClean="0"/>
              <a:t>1</a:t>
            </a:fld>
            <a:endParaRPr lang="zh-TW" altLang="en-US"/>
          </a:p>
        </p:txBody>
      </p:sp>
    </p:spTree>
    <p:extLst>
      <p:ext uri="{BB962C8B-B14F-4D97-AF65-F5344CB8AC3E}">
        <p14:creationId xmlns:p14="http://schemas.microsoft.com/office/powerpoint/2010/main" val="13073453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a:t>
            </a:fld>
            <a:endParaRPr lang="zh-TW" altLang="en-US"/>
          </a:p>
        </p:txBody>
      </p:sp>
    </p:spTree>
    <p:extLst>
      <p:ext uri="{BB962C8B-B14F-4D97-AF65-F5344CB8AC3E}">
        <p14:creationId xmlns:p14="http://schemas.microsoft.com/office/powerpoint/2010/main" val="41780380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a:t>
            </a:fld>
            <a:endParaRPr lang="zh-TW" altLang="en-US"/>
          </a:p>
        </p:txBody>
      </p:sp>
    </p:spTree>
    <p:extLst>
      <p:ext uri="{BB962C8B-B14F-4D97-AF65-F5344CB8AC3E}">
        <p14:creationId xmlns:p14="http://schemas.microsoft.com/office/powerpoint/2010/main" val="9814880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4</a:t>
            </a:fld>
            <a:endParaRPr lang="zh-TW" altLang="en-US"/>
          </a:p>
        </p:txBody>
      </p:sp>
    </p:spTree>
    <p:extLst>
      <p:ext uri="{BB962C8B-B14F-4D97-AF65-F5344CB8AC3E}">
        <p14:creationId xmlns:p14="http://schemas.microsoft.com/office/powerpoint/2010/main" val="158802772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5</a:t>
            </a:fld>
            <a:endParaRPr lang="zh-TW" altLang="en-US"/>
          </a:p>
        </p:txBody>
      </p:sp>
    </p:spTree>
    <p:extLst>
      <p:ext uri="{BB962C8B-B14F-4D97-AF65-F5344CB8AC3E}">
        <p14:creationId xmlns:p14="http://schemas.microsoft.com/office/powerpoint/2010/main" val="5346748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6</a:t>
            </a:fld>
            <a:endParaRPr lang="zh-TW" altLang="en-US"/>
          </a:p>
        </p:txBody>
      </p:sp>
    </p:spTree>
    <p:extLst>
      <p:ext uri="{BB962C8B-B14F-4D97-AF65-F5344CB8AC3E}">
        <p14:creationId xmlns:p14="http://schemas.microsoft.com/office/powerpoint/2010/main" val="139540844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7</a:t>
            </a:fld>
            <a:endParaRPr lang="zh-TW" altLang="en-US"/>
          </a:p>
        </p:txBody>
      </p:sp>
    </p:spTree>
    <p:extLst>
      <p:ext uri="{BB962C8B-B14F-4D97-AF65-F5344CB8AC3E}">
        <p14:creationId xmlns:p14="http://schemas.microsoft.com/office/powerpoint/2010/main" val="68285643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8</a:t>
            </a:fld>
            <a:endParaRPr lang="zh-TW" altLang="en-US"/>
          </a:p>
        </p:txBody>
      </p:sp>
    </p:spTree>
    <p:extLst>
      <p:ext uri="{BB962C8B-B14F-4D97-AF65-F5344CB8AC3E}">
        <p14:creationId xmlns:p14="http://schemas.microsoft.com/office/powerpoint/2010/main" val="271942863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9</a:t>
            </a:fld>
            <a:endParaRPr lang="zh-TW" altLang="en-US"/>
          </a:p>
        </p:txBody>
      </p:sp>
    </p:spTree>
    <p:extLst>
      <p:ext uri="{BB962C8B-B14F-4D97-AF65-F5344CB8AC3E}">
        <p14:creationId xmlns:p14="http://schemas.microsoft.com/office/powerpoint/2010/main" val="406209301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10</a:t>
            </a:fld>
            <a:endParaRPr lang="zh-TW" altLang="en-US"/>
          </a:p>
        </p:txBody>
      </p:sp>
    </p:spTree>
    <p:extLst>
      <p:ext uri="{BB962C8B-B14F-4D97-AF65-F5344CB8AC3E}">
        <p14:creationId xmlns:p14="http://schemas.microsoft.com/office/powerpoint/2010/main" val="34076555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11</a:t>
            </a:fld>
            <a:endParaRPr lang="zh-TW" altLang="en-US"/>
          </a:p>
        </p:txBody>
      </p:sp>
    </p:spTree>
    <p:extLst>
      <p:ext uri="{BB962C8B-B14F-4D97-AF65-F5344CB8AC3E}">
        <p14:creationId xmlns:p14="http://schemas.microsoft.com/office/powerpoint/2010/main" val="31137921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12</a:t>
            </a:fld>
            <a:endParaRPr lang="zh-TW" altLang="en-US"/>
          </a:p>
        </p:txBody>
      </p:sp>
    </p:spTree>
    <p:extLst>
      <p:ext uri="{BB962C8B-B14F-4D97-AF65-F5344CB8AC3E}">
        <p14:creationId xmlns:p14="http://schemas.microsoft.com/office/powerpoint/2010/main" val="298296190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13</a:t>
            </a:fld>
            <a:endParaRPr lang="zh-TW" altLang="en-US"/>
          </a:p>
        </p:txBody>
      </p:sp>
    </p:spTree>
    <p:extLst>
      <p:ext uri="{BB962C8B-B14F-4D97-AF65-F5344CB8AC3E}">
        <p14:creationId xmlns:p14="http://schemas.microsoft.com/office/powerpoint/2010/main" val="25754948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14</a:t>
            </a:fld>
            <a:endParaRPr lang="zh-TW" altLang="en-US"/>
          </a:p>
        </p:txBody>
      </p:sp>
    </p:spTree>
    <p:extLst>
      <p:ext uri="{BB962C8B-B14F-4D97-AF65-F5344CB8AC3E}">
        <p14:creationId xmlns:p14="http://schemas.microsoft.com/office/powerpoint/2010/main" val="123081100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2024/7/29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2024/7/29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5416921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2024/7/29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948474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2024/7/29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42251210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2024/7/29</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2203907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C2DBAA0B-C0C8-49F7-90A6-881E800F52F7}" type="datetimeFigureOut">
              <a:rPr lang="zh-TW" altLang="en-US" smtClean="0"/>
              <a:t>2024/7/29</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403610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C2DBAA0B-C0C8-49F7-90A6-881E800F52F7}" type="datetimeFigureOut">
              <a:rPr lang="zh-TW" altLang="en-US" smtClean="0"/>
              <a:t>2024/7/29</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595892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C2DBAA0B-C0C8-49F7-90A6-881E800F52F7}" type="datetimeFigureOut">
              <a:rPr lang="zh-TW" altLang="en-US" smtClean="0"/>
              <a:t>2024/7/29</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25827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2024/7/29</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7768559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2024/7/29</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7007570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2024/7/29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748858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2024/7/29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68053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2024/7/29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2024/7/29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2287363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2024/7/29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8429591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2024/7/29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5039034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2024/7/29</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9918884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3AFD60C7-6302-4E0B-9F11-B5420923225C}" type="datetimeFigureOut">
              <a:rPr lang="zh-TW" altLang="en-US" smtClean="0"/>
              <a:t>2024/7/29</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7036367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3AFD60C7-6302-4E0B-9F11-B5420923225C}" type="datetimeFigureOut">
              <a:rPr lang="zh-TW" altLang="en-US" smtClean="0"/>
              <a:t>2024/7/29</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3991675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3AFD60C7-6302-4E0B-9F11-B5420923225C}" type="datetimeFigureOut">
              <a:rPr lang="zh-TW" altLang="en-US" smtClean="0"/>
              <a:t>2024/7/29</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829069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2024/7/29</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600228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2024/7/29</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9596944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2024/7/29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3697797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2024/7/29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002178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DBAA0B-C0C8-49F7-90A6-881E800F52F7}" type="datetimeFigureOut">
              <a:rPr lang="zh-TW" altLang="en-US" smtClean="0"/>
              <a:t>2024/7/29</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8A350A-6DAB-4F6D-9484-B7AE1BB47BE3}" type="slidenum">
              <a:rPr lang="zh-TW" altLang="en-US" smtClean="0"/>
              <a:t>‹#›</a:t>
            </a:fld>
            <a:endParaRPr lang="zh-TW" altLang="en-US"/>
          </a:p>
        </p:txBody>
      </p:sp>
      <p:pic>
        <p:nvPicPr>
          <p:cNvPr id="2050" name="Picture 2" descr="G:\90. Personal\Samantha.Hu\ACTi Slides Layout (3).jpg"/>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3269" y="0"/>
            <a:ext cx="912018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2270257"/>
      </p:ext>
    </p:extLst>
  </p:cSld>
  <p:clrMap bg1="lt1" tx1="dk1" bg2="lt2" tx2="dk2" accent1="accent1" accent2="accent2" accent3="accent3" accent4="accent4" accent5="accent5" accent6="accent6" hlink="hlink" folHlink="folHlink"/>
  <p:sldLayoutIdLst>
    <p:sldLayoutId id="2147483672"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FD60C7-6302-4E0B-9F11-B5420923225C}" type="datetimeFigureOut">
              <a:rPr lang="zh-TW" altLang="en-US" smtClean="0"/>
              <a:t>2024/7/29</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694897228"/>
      </p:ext>
    </p:extLst>
  </p:cSld>
  <p:clrMap bg1="lt1" tx1="dk1" bg2="lt2" tx2="dk2" accent1="accent1" accent2="accent2" accent3="accent3" accent4="accent4" accent5="accent5" accent6="accent6" hlink="hlink" folHlink="folHlink"/>
  <p:sldLayoutIdLst>
    <p:sldLayoutId id="2147483685"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13.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9.png"/><Relationship Id="rId7"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8.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10.png"/><Relationship Id="rId9" Type="http://schemas.openxmlformats.org/officeDocument/2006/relationships/image" Target="../media/image8.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8.xml"/><Relationship Id="rId5" Type="http://schemas.openxmlformats.org/officeDocument/2006/relationships/image" Target="../media/image14.png"/><Relationship Id="rId4" Type="http://schemas.openxmlformats.org/officeDocument/2006/relationships/image" Target="../media/image13.png"/></Relationships>
</file>

<file path=ppt/slides/_rels/slide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5.xml"/><Relationship Id="rId1" Type="http://schemas.openxmlformats.org/officeDocument/2006/relationships/slideLayout" Target="../slideLayouts/slideLayout8.xml"/><Relationship Id="rId5" Type="http://schemas.openxmlformats.org/officeDocument/2006/relationships/image" Target="../media/image17.png"/><Relationship Id="rId4" Type="http://schemas.openxmlformats.org/officeDocument/2006/relationships/image" Target="../media/image16.png"/></Relationships>
</file>

<file path=ppt/slides/_rels/slide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7.xml"/><Relationship Id="rId1" Type="http://schemas.openxmlformats.org/officeDocument/2006/relationships/slideLayout" Target="../slideLayouts/slideLayout8.xml"/><Relationship Id="rId5" Type="http://schemas.openxmlformats.org/officeDocument/2006/relationships/image" Target="../media/image21.png"/><Relationship Id="rId4" Type="http://schemas.openxmlformats.org/officeDocument/2006/relationships/image" Target="../media/image20.png"/></Relationships>
</file>

<file path=ppt/slides/_rels/slide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8.xml"/><Relationship Id="rId1" Type="http://schemas.openxmlformats.org/officeDocument/2006/relationships/slideLayout" Target="../slideLayouts/slideLayout8.xml"/><Relationship Id="rId5" Type="http://schemas.openxmlformats.org/officeDocument/2006/relationships/image" Target="../media/image24.png"/><Relationship Id="rId4" Type="http://schemas.openxmlformats.org/officeDocument/2006/relationships/image" Target="../media/image23.pn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1.xml"/><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12.xml"/><Relationship Id="rId1" Type="http://schemas.openxmlformats.org/officeDocument/2006/relationships/slideLayout" Target="../slideLayouts/slideLayout8.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s>
</file>

<file path=ppt/slides/_rels/slide13.xml.rels><?xml version="1.0" encoding="UTF-8" standalone="yes"?>
<Relationships xmlns="http://schemas.openxmlformats.org/package/2006/relationships"><Relationship Id="rId3" Type="http://schemas.openxmlformats.org/officeDocument/2006/relationships/hyperlink" Target="https://www.acti.com/Corporate/WhereToBuy" TargetMode="External"/><Relationship Id="rId2" Type="http://schemas.openxmlformats.org/officeDocument/2006/relationships/notesSlide" Target="../notesSlides/notesSlide13.xml"/><Relationship Id="rId1" Type="http://schemas.openxmlformats.org/officeDocument/2006/relationships/slideLayout" Target="../slideLayouts/slideLayout8.xml"/><Relationship Id="rId5" Type="http://schemas.openxmlformats.org/officeDocument/2006/relationships/hyperlink" Target="mailto:sales@acti.com" TargetMode="External"/><Relationship Id="rId4" Type="http://schemas.openxmlformats.org/officeDocument/2006/relationships/image" Target="../media/image32.png"/></Relationships>
</file>

<file path=ppt/slides/_rels/slide14.xml.rels><?xml version="1.0" encoding="UTF-8" standalone="yes"?>
<Relationships xmlns="http://schemas.openxmlformats.org/package/2006/relationships"><Relationship Id="rId3" Type="http://schemas.openxmlformats.org/officeDocument/2006/relationships/hyperlink" Target="https://www.acti.com/chd" TargetMode="External"/><Relationship Id="rId2" Type="http://schemas.openxmlformats.org/officeDocument/2006/relationships/notesSlide" Target="../notesSlides/notesSlide14.xml"/><Relationship Id="rId1" Type="http://schemas.openxmlformats.org/officeDocument/2006/relationships/slideLayout" Target="../slideLayouts/slideLayout8.xml"/><Relationship Id="rId6" Type="http://schemas.openxmlformats.org/officeDocument/2006/relationships/hyperlink" Target="https://www.acti.com/learning/courses" TargetMode="External"/><Relationship Id="rId5" Type="http://schemas.openxmlformats.org/officeDocument/2006/relationships/hyperlink" Target="https://www.acti.com/cloud/repair_service" TargetMode="External"/><Relationship Id="rId4" Type="http://schemas.openxmlformats.org/officeDocument/2006/relationships/hyperlink" Target="https://www2.acti.com/support/warranty/Warranty_Policy.asp"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http://www.rimaelektronik.com/images/stories/virtuemart/product/acti-b511.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8" name="Title 1">
            <a:extLst>
              <a:ext uri="{FF2B5EF4-FFF2-40B4-BE49-F238E27FC236}">
                <a16:creationId xmlns:a16="http://schemas.microsoft.com/office/drawing/2014/main" id="{07683C5B-C2DB-B8FB-702D-41EC6A5F69F5}"/>
              </a:ext>
            </a:extLst>
          </p:cNvPr>
          <p:cNvSpPr txBox="1">
            <a:spLocks/>
          </p:cNvSpPr>
          <p:nvPr/>
        </p:nvSpPr>
        <p:spPr>
          <a:xfrm>
            <a:off x="750504" y="1484784"/>
            <a:ext cx="7164288" cy="2317469"/>
          </a:xfrm>
          <a:prstGeom prst="rect">
            <a:avLst/>
          </a:prstGeom>
        </p:spPr>
        <p:txBody>
          <a:bodyPr vert="horz" lIns="91438" tIns="45719" rIns="91438" bIns="45719"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5400" b="1" dirty="0">
                <a:solidFill>
                  <a:schemeClr val="tx1">
                    <a:lumMod val="50000"/>
                    <a:lumOff val="50000"/>
                  </a:schemeClr>
                </a:solidFill>
                <a:ea typeface="新細明體" pitchFamily="18" charset="-120"/>
              </a:rPr>
              <a:t>Access Control </a:t>
            </a:r>
          </a:p>
          <a:p>
            <a:pPr algn="l"/>
            <a:r>
              <a:rPr lang="en-US" sz="5400" b="1" dirty="0">
                <a:solidFill>
                  <a:schemeClr val="tx1">
                    <a:lumMod val="50000"/>
                    <a:lumOff val="50000"/>
                  </a:schemeClr>
                </a:solidFill>
                <a:ea typeface="新細明體" pitchFamily="18" charset="-120"/>
              </a:rPr>
              <a:t>Devices</a:t>
            </a:r>
          </a:p>
          <a:p>
            <a:pPr algn="l">
              <a:lnSpc>
                <a:spcPct val="150000"/>
              </a:lnSpc>
            </a:pPr>
            <a:r>
              <a:rPr lang="en-US" sz="3200" dirty="0">
                <a:solidFill>
                  <a:schemeClr val="tx1">
                    <a:lumMod val="50000"/>
                    <a:lumOff val="50000"/>
                  </a:schemeClr>
                </a:solidFill>
                <a:ea typeface="新細明體" pitchFamily="18" charset="-120"/>
              </a:rPr>
              <a:t>For Access Control Smart Server</a:t>
            </a:r>
          </a:p>
        </p:txBody>
      </p:sp>
      <p:pic>
        <p:nvPicPr>
          <p:cNvPr id="2" name="Picture 2" descr="一張含有 電子產品, 計算機, 室內, 電話 的圖片&#10;&#10;自動產生的描述">
            <a:extLst>
              <a:ext uri="{FF2B5EF4-FFF2-40B4-BE49-F238E27FC236}">
                <a16:creationId xmlns:a16="http://schemas.microsoft.com/office/drawing/2014/main" id="{E61AAC96-15D0-AB79-1912-EDDA26895BD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783567" y="4581128"/>
            <a:ext cx="929716" cy="929716"/>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一張含有 螢幕擷取畫面, 小工具, 行動電話, 可攜式通訊裝置 的圖片&#10;&#10;自動產生的描述">
            <a:extLst>
              <a:ext uri="{FF2B5EF4-FFF2-40B4-BE49-F238E27FC236}">
                <a16:creationId xmlns:a16="http://schemas.microsoft.com/office/drawing/2014/main" id="{01DF78E2-21BC-3FA7-7F1B-EDAFECE316B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1695433" y="4559221"/>
            <a:ext cx="911623" cy="91162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一張含有 設計 的圖片&#10;&#10;自動產生的描述">
            <a:extLst>
              <a:ext uri="{FF2B5EF4-FFF2-40B4-BE49-F238E27FC236}">
                <a16:creationId xmlns:a16="http://schemas.microsoft.com/office/drawing/2014/main" id="{1734E2E0-2364-B243-E413-8DEFCF76C1F6}"/>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3395391" y="4546645"/>
            <a:ext cx="964199" cy="964199"/>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一張含有 電子裝置, 小工具, 行動電話, 電子產品 的圖片&#10;&#10;自動產生的描述">
            <a:extLst>
              <a:ext uri="{FF2B5EF4-FFF2-40B4-BE49-F238E27FC236}">
                <a16:creationId xmlns:a16="http://schemas.microsoft.com/office/drawing/2014/main" id="{3EA058A3-54E5-94B5-725F-8EDAB4E78CE6}"/>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tretch>
            <a:fillRect/>
          </a:stretch>
        </p:blipFill>
        <p:spPr bwMode="auto">
          <a:xfrm>
            <a:off x="2483768" y="4494841"/>
            <a:ext cx="964199" cy="964199"/>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a:extLst>
              <a:ext uri="{FF2B5EF4-FFF2-40B4-BE49-F238E27FC236}">
                <a16:creationId xmlns:a16="http://schemas.microsoft.com/office/drawing/2014/main" id="{2006ACEE-16A3-1921-82DF-D8FD3C72F1DB}"/>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18783" y="5459040"/>
            <a:ext cx="1365249" cy="1365249"/>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a:extLst>
              <a:ext uri="{FF2B5EF4-FFF2-40B4-BE49-F238E27FC236}">
                <a16:creationId xmlns:a16="http://schemas.microsoft.com/office/drawing/2014/main" id="{963C7955-A9B6-FE52-5EBE-8272F4A0868F}"/>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381170" y="5589843"/>
            <a:ext cx="911623" cy="9116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78386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Overview</a:t>
            </a:r>
          </a:p>
        </p:txBody>
      </p:sp>
      <p:pic>
        <p:nvPicPr>
          <p:cNvPr id="3" name="Picture 2">
            <a:extLst>
              <a:ext uri="{FF2B5EF4-FFF2-40B4-BE49-F238E27FC236}">
                <a16:creationId xmlns:a16="http://schemas.microsoft.com/office/drawing/2014/main" id="{ADBE2E87-562F-54E2-0DE7-CECDCBF31D3D}"/>
              </a:ext>
            </a:extLst>
          </p:cNvPr>
          <p:cNvPicPr>
            <a:picLocks noChangeAspect="1"/>
          </p:cNvPicPr>
          <p:nvPr/>
        </p:nvPicPr>
        <p:blipFill>
          <a:blip r:embed="rId3"/>
          <a:stretch>
            <a:fillRect/>
          </a:stretch>
        </p:blipFill>
        <p:spPr>
          <a:xfrm>
            <a:off x="683567" y="4149080"/>
            <a:ext cx="2859141" cy="1350150"/>
          </a:xfrm>
          <a:prstGeom prst="rect">
            <a:avLst/>
          </a:prstGeom>
          <a:ln>
            <a:noFill/>
          </a:ln>
          <a:effectLst>
            <a:outerShdw blurRad="292100" dist="139700" dir="2700000" algn="tl" rotWithShape="0">
              <a:srgbClr val="333333">
                <a:alpha val="65000"/>
              </a:srgbClr>
            </a:outerShdw>
          </a:effectLst>
        </p:spPr>
      </p:pic>
      <p:sp>
        <p:nvSpPr>
          <p:cNvPr id="11" name="TextBox 10">
            <a:extLst>
              <a:ext uri="{FF2B5EF4-FFF2-40B4-BE49-F238E27FC236}">
                <a16:creationId xmlns:a16="http://schemas.microsoft.com/office/drawing/2014/main" id="{1E8AC56A-747C-9F28-6B52-AD1AD91B1783}"/>
              </a:ext>
            </a:extLst>
          </p:cNvPr>
          <p:cNvSpPr txBox="1"/>
          <p:nvPr/>
        </p:nvSpPr>
        <p:spPr>
          <a:xfrm>
            <a:off x="659227" y="1715573"/>
            <a:ext cx="7771612" cy="830997"/>
          </a:xfrm>
          <a:prstGeom prst="rect">
            <a:avLst/>
          </a:prstGeom>
          <a:noFill/>
        </p:spPr>
        <p:txBody>
          <a:bodyPr wrap="square" rtlCol="0">
            <a:spAutoFit/>
          </a:bodyPr>
          <a:lstStyle/>
          <a:p>
            <a:r>
              <a:rPr lang="en-US" sz="1600" dirty="0"/>
              <a:t>Access Control Smart Server has already been fully integrated with various types of devices, ranging from RFID readers, controllers, face recognition door stations, fingerprint scanners, ALPR cameras, locks and other devices.</a:t>
            </a:r>
          </a:p>
        </p:txBody>
      </p:sp>
      <p:pic>
        <p:nvPicPr>
          <p:cNvPr id="2" name="Picture 2" descr="一張含有 電子產品, 計算機, 室內, 電話 的圖片&#10;&#10;自動產生的描述">
            <a:extLst>
              <a:ext uri="{FF2B5EF4-FFF2-40B4-BE49-F238E27FC236}">
                <a16:creationId xmlns:a16="http://schemas.microsoft.com/office/drawing/2014/main" id="{769BFA11-51DE-DDA2-3FB8-1518F1CAE7D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4909309" y="5113279"/>
            <a:ext cx="691985" cy="691985"/>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descr="一張含有 螢幕擷取畫面, 小工具, 行動電話, 可攜式通訊裝置 的圖片&#10;&#10;自動產生的描述">
            <a:extLst>
              <a:ext uri="{FF2B5EF4-FFF2-40B4-BE49-F238E27FC236}">
                <a16:creationId xmlns:a16="http://schemas.microsoft.com/office/drawing/2014/main" id="{D9950854-5357-E72B-F810-BA9DED9EE4FD}"/>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4606888" y="2812144"/>
            <a:ext cx="911623" cy="91162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一張含有 設計 的圖片&#10;&#10;自動產生的描述">
            <a:extLst>
              <a:ext uri="{FF2B5EF4-FFF2-40B4-BE49-F238E27FC236}">
                <a16:creationId xmlns:a16="http://schemas.microsoft.com/office/drawing/2014/main" id="{22A34828-0B72-8737-40C7-3F32469809F1}"/>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tretch>
            <a:fillRect/>
          </a:stretch>
        </p:blipFill>
        <p:spPr bwMode="auto">
          <a:xfrm>
            <a:off x="4819695" y="3939347"/>
            <a:ext cx="964199" cy="964199"/>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一張含有 電子裝置, 小工具, 行動電話, 電子產品 的圖片&#10;&#10;自動產生的描述">
            <a:extLst>
              <a:ext uri="{FF2B5EF4-FFF2-40B4-BE49-F238E27FC236}">
                <a16:creationId xmlns:a16="http://schemas.microsoft.com/office/drawing/2014/main" id="{AB8360DE-B748-8AF7-2505-26F9F88062BA}"/>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tretch>
            <a:fillRect/>
          </a:stretch>
        </p:blipFill>
        <p:spPr bwMode="auto">
          <a:xfrm>
            <a:off x="5255301" y="2759568"/>
            <a:ext cx="964199" cy="964199"/>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a:extLst>
              <a:ext uri="{FF2B5EF4-FFF2-40B4-BE49-F238E27FC236}">
                <a16:creationId xmlns:a16="http://schemas.microsoft.com/office/drawing/2014/main" id="{F458F039-874B-12D3-628D-1221937B941D}"/>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558636" y="5657227"/>
            <a:ext cx="911623" cy="911623"/>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a:extLst>
              <a:ext uri="{FF2B5EF4-FFF2-40B4-BE49-F238E27FC236}">
                <a16:creationId xmlns:a16="http://schemas.microsoft.com/office/drawing/2014/main" id="{4483B6D6-8B69-ABB2-7559-A9430D97CB12}"/>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7853193" y="4103394"/>
            <a:ext cx="911623" cy="911623"/>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一張含有 電子產品, 計算機, 室內, 電話 的圖片&#10;&#10;自動產生的描述">
            <a:extLst>
              <a:ext uri="{FF2B5EF4-FFF2-40B4-BE49-F238E27FC236}">
                <a16:creationId xmlns:a16="http://schemas.microsoft.com/office/drawing/2014/main" id="{FC03752D-A98C-F693-9185-217A558C4A40}"/>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4955801" y="5811374"/>
            <a:ext cx="691985" cy="691985"/>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2592EDA0-0266-2123-30C3-737BBA4BAF3A}"/>
              </a:ext>
            </a:extLst>
          </p:cNvPr>
          <p:cNvSpPr txBox="1"/>
          <p:nvPr/>
        </p:nvSpPr>
        <p:spPr>
          <a:xfrm>
            <a:off x="4615408" y="3649878"/>
            <a:ext cx="2188840" cy="307777"/>
          </a:xfrm>
          <a:prstGeom prst="rect">
            <a:avLst/>
          </a:prstGeom>
          <a:noFill/>
        </p:spPr>
        <p:txBody>
          <a:bodyPr wrap="square" rtlCol="0">
            <a:spAutoFit/>
          </a:bodyPr>
          <a:lstStyle/>
          <a:p>
            <a:r>
              <a:rPr lang="en-US" sz="1400" dirty="0"/>
              <a:t>Face Recognition* devices</a:t>
            </a:r>
          </a:p>
        </p:txBody>
      </p:sp>
      <p:sp>
        <p:nvSpPr>
          <p:cNvPr id="14" name="TextBox 13">
            <a:extLst>
              <a:ext uri="{FF2B5EF4-FFF2-40B4-BE49-F238E27FC236}">
                <a16:creationId xmlns:a16="http://schemas.microsoft.com/office/drawing/2014/main" id="{A5788A29-2491-3829-B413-12B64B0035AD}"/>
              </a:ext>
            </a:extLst>
          </p:cNvPr>
          <p:cNvSpPr txBox="1"/>
          <p:nvPr/>
        </p:nvSpPr>
        <p:spPr>
          <a:xfrm>
            <a:off x="4726423" y="4571615"/>
            <a:ext cx="1584176" cy="307777"/>
          </a:xfrm>
          <a:prstGeom prst="rect">
            <a:avLst/>
          </a:prstGeom>
          <a:noFill/>
        </p:spPr>
        <p:txBody>
          <a:bodyPr wrap="square" rtlCol="0">
            <a:spAutoFit/>
          </a:bodyPr>
          <a:lstStyle/>
          <a:p>
            <a:r>
              <a:rPr lang="en-US" sz="1400" dirty="0"/>
              <a:t>ALPR devices*</a:t>
            </a:r>
          </a:p>
        </p:txBody>
      </p:sp>
      <p:sp>
        <p:nvSpPr>
          <p:cNvPr id="15" name="TextBox 14">
            <a:extLst>
              <a:ext uri="{FF2B5EF4-FFF2-40B4-BE49-F238E27FC236}">
                <a16:creationId xmlns:a16="http://schemas.microsoft.com/office/drawing/2014/main" id="{5594C3D0-7A2E-5F99-68C4-547F60935C72}"/>
              </a:ext>
            </a:extLst>
          </p:cNvPr>
          <p:cNvSpPr txBox="1"/>
          <p:nvPr/>
        </p:nvSpPr>
        <p:spPr>
          <a:xfrm>
            <a:off x="5581513" y="5305382"/>
            <a:ext cx="1584176" cy="307777"/>
          </a:xfrm>
          <a:prstGeom prst="rect">
            <a:avLst/>
          </a:prstGeom>
          <a:noFill/>
        </p:spPr>
        <p:txBody>
          <a:bodyPr wrap="square" rtlCol="0">
            <a:spAutoFit/>
          </a:bodyPr>
          <a:lstStyle/>
          <a:p>
            <a:r>
              <a:rPr lang="en-US" sz="1400" dirty="0"/>
              <a:t>RFID</a:t>
            </a:r>
          </a:p>
        </p:txBody>
      </p:sp>
      <p:sp>
        <p:nvSpPr>
          <p:cNvPr id="16" name="TextBox 15">
            <a:extLst>
              <a:ext uri="{FF2B5EF4-FFF2-40B4-BE49-F238E27FC236}">
                <a16:creationId xmlns:a16="http://schemas.microsoft.com/office/drawing/2014/main" id="{137C99E7-61CB-5E6E-391A-364A6F74C3C4}"/>
              </a:ext>
            </a:extLst>
          </p:cNvPr>
          <p:cNvSpPr txBox="1"/>
          <p:nvPr/>
        </p:nvSpPr>
        <p:spPr>
          <a:xfrm>
            <a:off x="4920484" y="6459029"/>
            <a:ext cx="2747860" cy="307777"/>
          </a:xfrm>
          <a:prstGeom prst="rect">
            <a:avLst/>
          </a:prstGeom>
          <a:noFill/>
        </p:spPr>
        <p:txBody>
          <a:bodyPr wrap="square" rtlCol="0">
            <a:spAutoFit/>
          </a:bodyPr>
          <a:lstStyle/>
          <a:p>
            <a:r>
              <a:rPr lang="en-US" sz="1400" dirty="0"/>
              <a:t>RFID with Tailgating detection</a:t>
            </a:r>
          </a:p>
        </p:txBody>
      </p:sp>
      <p:sp>
        <p:nvSpPr>
          <p:cNvPr id="17" name="TextBox 16">
            <a:extLst>
              <a:ext uri="{FF2B5EF4-FFF2-40B4-BE49-F238E27FC236}">
                <a16:creationId xmlns:a16="http://schemas.microsoft.com/office/drawing/2014/main" id="{2C32AEBD-12C1-9EB3-D8C6-23A797D2823C}"/>
              </a:ext>
            </a:extLst>
          </p:cNvPr>
          <p:cNvSpPr txBox="1"/>
          <p:nvPr/>
        </p:nvSpPr>
        <p:spPr>
          <a:xfrm>
            <a:off x="7972728" y="4939283"/>
            <a:ext cx="911623" cy="307777"/>
          </a:xfrm>
          <a:prstGeom prst="rect">
            <a:avLst/>
          </a:prstGeom>
          <a:noFill/>
        </p:spPr>
        <p:txBody>
          <a:bodyPr wrap="square" rtlCol="0">
            <a:spAutoFit/>
          </a:bodyPr>
          <a:lstStyle/>
          <a:p>
            <a:r>
              <a:rPr lang="en-US" sz="1400" dirty="0"/>
              <a:t>Locks</a:t>
            </a:r>
          </a:p>
        </p:txBody>
      </p:sp>
      <p:sp>
        <p:nvSpPr>
          <p:cNvPr id="19" name="Arrow: Right 18">
            <a:extLst>
              <a:ext uri="{FF2B5EF4-FFF2-40B4-BE49-F238E27FC236}">
                <a16:creationId xmlns:a16="http://schemas.microsoft.com/office/drawing/2014/main" id="{C2973918-C5AC-3B18-4CE3-0B7093684D2D}"/>
              </a:ext>
            </a:extLst>
          </p:cNvPr>
          <p:cNvSpPr/>
          <p:nvPr/>
        </p:nvSpPr>
        <p:spPr>
          <a:xfrm>
            <a:off x="7120051" y="4428931"/>
            <a:ext cx="432048" cy="453516"/>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Arrow: Right 19">
            <a:extLst>
              <a:ext uri="{FF2B5EF4-FFF2-40B4-BE49-F238E27FC236}">
                <a16:creationId xmlns:a16="http://schemas.microsoft.com/office/drawing/2014/main" id="{D4DD229E-CF24-2DAE-D8B0-95049EDB089C}"/>
              </a:ext>
            </a:extLst>
          </p:cNvPr>
          <p:cNvSpPr/>
          <p:nvPr/>
        </p:nvSpPr>
        <p:spPr>
          <a:xfrm>
            <a:off x="3856447" y="4421446"/>
            <a:ext cx="432048" cy="453516"/>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TextBox 20">
            <a:extLst>
              <a:ext uri="{FF2B5EF4-FFF2-40B4-BE49-F238E27FC236}">
                <a16:creationId xmlns:a16="http://schemas.microsoft.com/office/drawing/2014/main" id="{0F28ED6D-3799-332B-D4AE-53EDA27E62F5}"/>
              </a:ext>
            </a:extLst>
          </p:cNvPr>
          <p:cNvSpPr txBox="1"/>
          <p:nvPr/>
        </p:nvSpPr>
        <p:spPr>
          <a:xfrm>
            <a:off x="659226" y="5613159"/>
            <a:ext cx="3098489" cy="307777"/>
          </a:xfrm>
          <a:prstGeom prst="rect">
            <a:avLst/>
          </a:prstGeom>
          <a:noFill/>
        </p:spPr>
        <p:txBody>
          <a:bodyPr wrap="square" rtlCol="0">
            <a:spAutoFit/>
          </a:bodyPr>
          <a:lstStyle/>
          <a:p>
            <a:r>
              <a:rPr lang="en-US" sz="1400" dirty="0"/>
              <a:t>Access Control Smart Server</a:t>
            </a:r>
          </a:p>
        </p:txBody>
      </p:sp>
      <p:sp>
        <p:nvSpPr>
          <p:cNvPr id="8" name="TextBox 7">
            <a:extLst>
              <a:ext uri="{FF2B5EF4-FFF2-40B4-BE49-F238E27FC236}">
                <a16:creationId xmlns:a16="http://schemas.microsoft.com/office/drawing/2014/main" id="{5983535D-67DB-1477-D9B3-EFA82E3517CA}"/>
              </a:ext>
            </a:extLst>
          </p:cNvPr>
          <p:cNvSpPr txBox="1"/>
          <p:nvPr/>
        </p:nvSpPr>
        <p:spPr>
          <a:xfrm>
            <a:off x="251520" y="6525344"/>
            <a:ext cx="2520280" cy="276999"/>
          </a:xfrm>
          <a:prstGeom prst="rect">
            <a:avLst/>
          </a:prstGeom>
          <a:noFill/>
        </p:spPr>
        <p:txBody>
          <a:bodyPr wrap="square" rtlCol="0">
            <a:spAutoFit/>
          </a:bodyPr>
          <a:lstStyle/>
          <a:p>
            <a:r>
              <a:rPr lang="en-US" sz="1200" dirty="0"/>
              <a:t>* Not available in the US/CA.</a:t>
            </a:r>
          </a:p>
        </p:txBody>
      </p:sp>
    </p:spTree>
    <p:extLst>
      <p:ext uri="{BB962C8B-B14F-4D97-AF65-F5344CB8AC3E}">
        <p14:creationId xmlns:p14="http://schemas.microsoft.com/office/powerpoint/2010/main" val="41892519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System Flow</a:t>
            </a:r>
          </a:p>
        </p:txBody>
      </p:sp>
      <p:sp>
        <p:nvSpPr>
          <p:cNvPr id="2" name="Rectangle 1">
            <a:extLst>
              <a:ext uri="{FF2B5EF4-FFF2-40B4-BE49-F238E27FC236}">
                <a16:creationId xmlns:a16="http://schemas.microsoft.com/office/drawing/2014/main" id="{9D652115-94FD-5863-1FC9-0BD3F01A64FC}"/>
              </a:ext>
            </a:extLst>
          </p:cNvPr>
          <p:cNvSpPr/>
          <p:nvPr/>
        </p:nvSpPr>
        <p:spPr>
          <a:xfrm>
            <a:off x="395536" y="2019222"/>
            <a:ext cx="2736304" cy="689698"/>
          </a:xfrm>
          <a:prstGeom prst="rect">
            <a:avLst/>
          </a:prstGeom>
          <a:solidFill>
            <a:schemeClr val="accent6">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ACSS Server</a:t>
            </a:r>
          </a:p>
          <a:p>
            <a:pPr algn="ctr"/>
            <a:r>
              <a:rPr lang="en-US" dirty="0"/>
              <a:t>(Access Control Server)</a:t>
            </a:r>
          </a:p>
        </p:txBody>
      </p:sp>
      <p:sp>
        <p:nvSpPr>
          <p:cNvPr id="4" name="Rectangle 3">
            <a:extLst>
              <a:ext uri="{FF2B5EF4-FFF2-40B4-BE49-F238E27FC236}">
                <a16:creationId xmlns:a16="http://schemas.microsoft.com/office/drawing/2014/main" id="{77B169F0-E936-B51E-546B-5AF6A660F9AC}"/>
              </a:ext>
            </a:extLst>
          </p:cNvPr>
          <p:cNvSpPr/>
          <p:nvPr/>
        </p:nvSpPr>
        <p:spPr>
          <a:xfrm>
            <a:off x="3923930" y="2029730"/>
            <a:ext cx="1800200" cy="689698"/>
          </a:xfrm>
          <a:prstGeom prst="rect">
            <a:avLst/>
          </a:prstGeom>
          <a:solidFill>
            <a:schemeClr val="bg1">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Data Switch</a:t>
            </a:r>
          </a:p>
        </p:txBody>
      </p:sp>
      <p:sp>
        <p:nvSpPr>
          <p:cNvPr id="5" name="Rectangle 4">
            <a:extLst>
              <a:ext uri="{FF2B5EF4-FFF2-40B4-BE49-F238E27FC236}">
                <a16:creationId xmlns:a16="http://schemas.microsoft.com/office/drawing/2014/main" id="{09EA9F33-EA1E-5DF6-3B58-B15244658731}"/>
              </a:ext>
            </a:extLst>
          </p:cNvPr>
          <p:cNvSpPr/>
          <p:nvPr/>
        </p:nvSpPr>
        <p:spPr>
          <a:xfrm>
            <a:off x="6300192" y="2060849"/>
            <a:ext cx="2520280" cy="648071"/>
          </a:xfrm>
          <a:prstGeom prst="rect">
            <a:avLst/>
          </a:prstGeom>
          <a:solidFill>
            <a:schemeClr val="accent5">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Access Control Device</a:t>
            </a:r>
          </a:p>
          <a:p>
            <a:pPr algn="ctr"/>
            <a:r>
              <a:rPr lang="en-US" dirty="0"/>
              <a:t>(Card, Face Reader)</a:t>
            </a:r>
          </a:p>
        </p:txBody>
      </p:sp>
      <p:sp>
        <p:nvSpPr>
          <p:cNvPr id="6" name="Rectangle 5">
            <a:extLst>
              <a:ext uri="{FF2B5EF4-FFF2-40B4-BE49-F238E27FC236}">
                <a16:creationId xmlns:a16="http://schemas.microsoft.com/office/drawing/2014/main" id="{12E84B3E-726A-C7DD-4390-E24C09CA491D}"/>
              </a:ext>
            </a:extLst>
          </p:cNvPr>
          <p:cNvSpPr/>
          <p:nvPr/>
        </p:nvSpPr>
        <p:spPr>
          <a:xfrm>
            <a:off x="2287776" y="3356992"/>
            <a:ext cx="4788022" cy="401792"/>
          </a:xfrm>
          <a:prstGeom prst="rect">
            <a:avLst/>
          </a:prstGeom>
          <a:solidFill>
            <a:schemeClr val="accent6">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dirty="0"/>
              <a:t>  1. Create User Profile (card number, face photo)</a:t>
            </a:r>
          </a:p>
        </p:txBody>
      </p:sp>
      <p:sp>
        <p:nvSpPr>
          <p:cNvPr id="7" name="Rectangle 6">
            <a:extLst>
              <a:ext uri="{FF2B5EF4-FFF2-40B4-BE49-F238E27FC236}">
                <a16:creationId xmlns:a16="http://schemas.microsoft.com/office/drawing/2014/main" id="{525936E7-6DC3-1133-910F-81D244F39C42}"/>
              </a:ext>
            </a:extLst>
          </p:cNvPr>
          <p:cNvSpPr/>
          <p:nvPr/>
        </p:nvSpPr>
        <p:spPr>
          <a:xfrm>
            <a:off x="2274664" y="3888908"/>
            <a:ext cx="4788022" cy="401792"/>
          </a:xfrm>
          <a:prstGeom prst="rect">
            <a:avLst/>
          </a:prstGeom>
          <a:solidFill>
            <a:schemeClr val="accent6">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dirty="0"/>
              <a:t>  2. Send User Profile into Devices (White List)</a:t>
            </a:r>
          </a:p>
        </p:txBody>
      </p:sp>
      <p:sp>
        <p:nvSpPr>
          <p:cNvPr id="8" name="Rectangle 7">
            <a:extLst>
              <a:ext uri="{FF2B5EF4-FFF2-40B4-BE49-F238E27FC236}">
                <a16:creationId xmlns:a16="http://schemas.microsoft.com/office/drawing/2014/main" id="{8F55AF61-3B1E-BF23-E719-BAF9F0140AEE}"/>
              </a:ext>
            </a:extLst>
          </p:cNvPr>
          <p:cNvSpPr/>
          <p:nvPr/>
        </p:nvSpPr>
        <p:spPr>
          <a:xfrm>
            <a:off x="2267744" y="4399944"/>
            <a:ext cx="4788022" cy="401792"/>
          </a:xfrm>
          <a:prstGeom prst="rect">
            <a:avLst/>
          </a:prstGeom>
          <a:solidFill>
            <a:schemeClr val="accent5">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dirty="0"/>
              <a:t>  3. Device controls the door directly</a:t>
            </a:r>
          </a:p>
        </p:txBody>
      </p:sp>
      <p:sp>
        <p:nvSpPr>
          <p:cNvPr id="9" name="Rectangle 8">
            <a:extLst>
              <a:ext uri="{FF2B5EF4-FFF2-40B4-BE49-F238E27FC236}">
                <a16:creationId xmlns:a16="http://schemas.microsoft.com/office/drawing/2014/main" id="{00279B8D-28BD-CE08-1D5A-69C7886AB741}"/>
              </a:ext>
            </a:extLst>
          </p:cNvPr>
          <p:cNvSpPr/>
          <p:nvPr/>
        </p:nvSpPr>
        <p:spPr>
          <a:xfrm>
            <a:off x="2287776" y="4921420"/>
            <a:ext cx="4788022" cy="401792"/>
          </a:xfrm>
          <a:prstGeom prst="rect">
            <a:avLst/>
          </a:prstGeom>
          <a:solidFill>
            <a:schemeClr val="accent5">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dirty="0"/>
              <a:t>  4. Access log is stored in the device</a:t>
            </a:r>
          </a:p>
        </p:txBody>
      </p:sp>
      <p:sp>
        <p:nvSpPr>
          <p:cNvPr id="10" name="Rectangle 9">
            <a:extLst>
              <a:ext uri="{FF2B5EF4-FFF2-40B4-BE49-F238E27FC236}">
                <a16:creationId xmlns:a16="http://schemas.microsoft.com/office/drawing/2014/main" id="{E4301F1F-FE40-7D6C-AF4D-698D4080CC30}"/>
              </a:ext>
            </a:extLst>
          </p:cNvPr>
          <p:cNvSpPr/>
          <p:nvPr/>
        </p:nvSpPr>
        <p:spPr>
          <a:xfrm>
            <a:off x="2274560" y="5442896"/>
            <a:ext cx="4788022" cy="401792"/>
          </a:xfrm>
          <a:prstGeom prst="rect">
            <a:avLst/>
          </a:prstGeom>
          <a:solidFill>
            <a:schemeClr val="accent6">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dirty="0"/>
              <a:t>  5. The server fetches the access log</a:t>
            </a:r>
          </a:p>
        </p:txBody>
      </p:sp>
      <p:sp>
        <p:nvSpPr>
          <p:cNvPr id="11" name="Rectangle 10">
            <a:extLst>
              <a:ext uri="{FF2B5EF4-FFF2-40B4-BE49-F238E27FC236}">
                <a16:creationId xmlns:a16="http://schemas.microsoft.com/office/drawing/2014/main" id="{765D9BD4-F45E-0E16-AECD-7530661C4055}"/>
              </a:ext>
            </a:extLst>
          </p:cNvPr>
          <p:cNvSpPr/>
          <p:nvPr/>
        </p:nvSpPr>
        <p:spPr>
          <a:xfrm>
            <a:off x="2267744" y="5982956"/>
            <a:ext cx="4788022" cy="401792"/>
          </a:xfrm>
          <a:prstGeom prst="rect">
            <a:avLst/>
          </a:prstGeom>
          <a:solidFill>
            <a:schemeClr val="accent6">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dirty="0"/>
              <a:t>  6. The server creates the report</a:t>
            </a:r>
          </a:p>
        </p:txBody>
      </p:sp>
      <p:cxnSp>
        <p:nvCxnSpPr>
          <p:cNvPr id="14" name="Straight Arrow Connector 13">
            <a:extLst>
              <a:ext uri="{FF2B5EF4-FFF2-40B4-BE49-F238E27FC236}">
                <a16:creationId xmlns:a16="http://schemas.microsoft.com/office/drawing/2014/main" id="{616E2287-3913-3275-11C0-93245DF50507}"/>
              </a:ext>
            </a:extLst>
          </p:cNvPr>
          <p:cNvCxnSpPr>
            <a:cxnSpLocks/>
            <a:stCxn id="2" idx="3"/>
            <a:endCxn id="4" idx="1"/>
          </p:cNvCxnSpPr>
          <p:nvPr/>
        </p:nvCxnSpPr>
        <p:spPr>
          <a:xfrm>
            <a:off x="3131840" y="2364071"/>
            <a:ext cx="792090" cy="10508"/>
          </a:xfrm>
          <a:prstGeom prst="straightConnector1">
            <a:avLst/>
          </a:prstGeom>
          <a:ln w="5715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id="{1E1CD224-A12B-3A4F-18D3-E1916EBC9F1D}"/>
              </a:ext>
            </a:extLst>
          </p:cNvPr>
          <p:cNvCxnSpPr>
            <a:cxnSpLocks/>
            <a:stCxn id="4" idx="3"/>
            <a:endCxn id="5" idx="1"/>
          </p:cNvCxnSpPr>
          <p:nvPr/>
        </p:nvCxnSpPr>
        <p:spPr>
          <a:xfrm>
            <a:off x="5724130" y="2374579"/>
            <a:ext cx="576062" cy="10306"/>
          </a:xfrm>
          <a:prstGeom prst="straightConnector1">
            <a:avLst/>
          </a:prstGeom>
          <a:ln w="57150">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922908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Table 7">
            <a:extLst>
              <a:ext uri="{FF2B5EF4-FFF2-40B4-BE49-F238E27FC236}">
                <a16:creationId xmlns:a16="http://schemas.microsoft.com/office/drawing/2014/main" id="{5A015455-C41B-C847-DA9D-DA1D20AFB182}"/>
              </a:ext>
            </a:extLst>
          </p:cNvPr>
          <p:cNvGraphicFramePr>
            <a:graphicFrameLocks noGrp="1"/>
          </p:cNvGraphicFramePr>
          <p:nvPr>
            <p:extLst>
              <p:ext uri="{D42A27DB-BD31-4B8C-83A1-F6EECF244321}">
                <p14:modId xmlns:p14="http://schemas.microsoft.com/office/powerpoint/2010/main" val="2836451402"/>
              </p:ext>
            </p:extLst>
          </p:nvPr>
        </p:nvGraphicFramePr>
        <p:xfrm>
          <a:off x="251520" y="1641942"/>
          <a:ext cx="8712968" cy="4550948"/>
        </p:xfrm>
        <a:graphic>
          <a:graphicData uri="http://schemas.openxmlformats.org/drawingml/2006/table">
            <a:tbl>
              <a:tblPr firstRow="1" bandRow="1">
                <a:tableStyleId>{5C22544A-7EE6-4342-B048-85BDC9FD1C3A}</a:tableStyleId>
              </a:tblPr>
              <a:tblGrid>
                <a:gridCol w="2808312">
                  <a:extLst>
                    <a:ext uri="{9D8B030D-6E8A-4147-A177-3AD203B41FA5}">
                      <a16:colId xmlns:a16="http://schemas.microsoft.com/office/drawing/2014/main" val="1016638752"/>
                    </a:ext>
                  </a:extLst>
                </a:gridCol>
                <a:gridCol w="1440160">
                  <a:extLst>
                    <a:ext uri="{9D8B030D-6E8A-4147-A177-3AD203B41FA5}">
                      <a16:colId xmlns:a16="http://schemas.microsoft.com/office/drawing/2014/main" val="1139903534"/>
                    </a:ext>
                  </a:extLst>
                </a:gridCol>
                <a:gridCol w="1440160">
                  <a:extLst>
                    <a:ext uri="{9D8B030D-6E8A-4147-A177-3AD203B41FA5}">
                      <a16:colId xmlns:a16="http://schemas.microsoft.com/office/drawing/2014/main" val="47135319"/>
                    </a:ext>
                  </a:extLst>
                </a:gridCol>
                <a:gridCol w="1512168">
                  <a:extLst>
                    <a:ext uri="{9D8B030D-6E8A-4147-A177-3AD203B41FA5}">
                      <a16:colId xmlns:a16="http://schemas.microsoft.com/office/drawing/2014/main" val="2660697658"/>
                    </a:ext>
                  </a:extLst>
                </a:gridCol>
                <a:gridCol w="1512168">
                  <a:extLst>
                    <a:ext uri="{9D8B030D-6E8A-4147-A177-3AD203B41FA5}">
                      <a16:colId xmlns:a16="http://schemas.microsoft.com/office/drawing/2014/main" val="2166295982"/>
                    </a:ext>
                  </a:extLst>
                </a:gridCol>
              </a:tblGrid>
              <a:tr h="610425">
                <a:tc>
                  <a:txBody>
                    <a:bodyPr/>
                    <a:lstStyle/>
                    <a:p>
                      <a:r>
                        <a:rPr lang="en-US" sz="1400" dirty="0"/>
                        <a:t>Model</a:t>
                      </a:r>
                    </a:p>
                  </a:txBody>
                  <a:tcPr anchor="ctr"/>
                </a:tc>
                <a:tc>
                  <a:txBody>
                    <a:bodyPr/>
                    <a:lstStyle/>
                    <a:p>
                      <a:r>
                        <a:rPr lang="en-US" sz="1400" dirty="0"/>
                        <a:t>R10C-10</a:t>
                      </a:r>
                    </a:p>
                  </a:txBody>
                  <a:tcPr anchor="ctr"/>
                </a:tc>
                <a:tc>
                  <a:txBody>
                    <a:bodyPr/>
                    <a:lstStyle/>
                    <a:p>
                      <a:r>
                        <a:rPr lang="en-US" sz="1400" dirty="0"/>
                        <a:t>R11C-30</a:t>
                      </a:r>
                    </a:p>
                  </a:txBody>
                  <a:tcPr anchor="ctr"/>
                </a:tc>
                <a:tc>
                  <a:txBody>
                    <a:bodyPr/>
                    <a:lstStyle/>
                    <a:p>
                      <a:r>
                        <a:rPr lang="en-US" sz="1400" dirty="0"/>
                        <a:t>R11C-33</a:t>
                      </a:r>
                    </a:p>
                  </a:txBody>
                  <a:tcPr anchor="ctr"/>
                </a:tc>
                <a:tc>
                  <a:txBody>
                    <a:bodyPr/>
                    <a:lstStyle/>
                    <a:p>
                      <a:r>
                        <a:rPr lang="en-US" sz="1400" dirty="0"/>
                        <a:t>R11C-34</a:t>
                      </a:r>
                    </a:p>
                  </a:txBody>
                  <a:tcPr anchor="ctr"/>
                </a:tc>
                <a:extLst>
                  <a:ext uri="{0D108BD9-81ED-4DB2-BD59-A6C34878D82A}">
                    <a16:rowId xmlns:a16="http://schemas.microsoft.com/office/drawing/2014/main" val="203159643"/>
                  </a:ext>
                </a:extLst>
              </a:tr>
              <a:tr h="1055538">
                <a:tc>
                  <a:txBody>
                    <a:bodyPr/>
                    <a:lstStyle/>
                    <a:p>
                      <a:r>
                        <a:rPr lang="en-US" sz="1400" dirty="0"/>
                        <a:t>Photo</a:t>
                      </a:r>
                    </a:p>
                  </a:txBody>
                  <a:tcPr anchor="ctr"/>
                </a:tc>
                <a:tc>
                  <a:txBody>
                    <a:bodyPr/>
                    <a:lstStyle/>
                    <a:p>
                      <a:endParaRPr lang="en-US" sz="1400" dirty="0"/>
                    </a:p>
                  </a:txBody>
                  <a:tcPr anchor="ctr"/>
                </a:tc>
                <a:tc>
                  <a:txBody>
                    <a:bodyPr/>
                    <a:lstStyle/>
                    <a:p>
                      <a:pPr algn="ctr"/>
                      <a:endParaRPr lang="en-US" sz="1400" dirty="0"/>
                    </a:p>
                  </a:txBody>
                  <a:tcPr anchor="ctr"/>
                </a:tc>
                <a:tc>
                  <a:txBody>
                    <a:bodyPr/>
                    <a:lstStyle/>
                    <a:p>
                      <a:pPr algn="ctr"/>
                      <a:endParaRPr lang="en-US" sz="1400"/>
                    </a:p>
                  </a:txBody>
                  <a:tcPr anchor="ctr"/>
                </a:tc>
                <a:tc>
                  <a:txBody>
                    <a:bodyPr/>
                    <a:lstStyle/>
                    <a:p>
                      <a:pPr algn="ctr"/>
                      <a:endParaRPr lang="en-US" sz="1400" dirty="0"/>
                    </a:p>
                  </a:txBody>
                  <a:tcPr anchor="ctr"/>
                </a:tc>
                <a:extLst>
                  <a:ext uri="{0D108BD9-81ED-4DB2-BD59-A6C34878D82A}">
                    <a16:rowId xmlns:a16="http://schemas.microsoft.com/office/drawing/2014/main" val="3939989351"/>
                  </a:ext>
                </a:extLst>
              </a:tr>
              <a:tr h="337119">
                <a:tc>
                  <a:txBody>
                    <a:bodyPr/>
                    <a:lstStyle/>
                    <a:p>
                      <a:r>
                        <a:rPr lang="en-US" altLang="en-US" sz="1400" kern="1200" dirty="0">
                          <a:solidFill>
                            <a:schemeClr val="dk1"/>
                          </a:solidFill>
                          <a:latin typeface="+mn-lt"/>
                          <a:ea typeface="+mn-ea"/>
                          <a:cs typeface="+mn-cs"/>
                        </a:rPr>
                        <a:t>Device type</a:t>
                      </a:r>
                    </a:p>
                  </a:txBody>
                  <a:tcPr anchor="ctr"/>
                </a:tc>
                <a:tc>
                  <a:txBody>
                    <a:bodyPr/>
                    <a:lstStyle/>
                    <a:p>
                      <a:pPr algn="ctr"/>
                      <a:r>
                        <a:rPr lang="en-US" sz="1400" dirty="0"/>
                        <a:t>RFID Reader</a:t>
                      </a:r>
                    </a:p>
                  </a:txBody>
                  <a:tcPr anchor="ctr"/>
                </a:tc>
                <a:tc>
                  <a:txBody>
                    <a:bodyPr/>
                    <a:lstStyle/>
                    <a:p>
                      <a:pPr algn="ctr"/>
                      <a:r>
                        <a:rPr lang="en-US" sz="1400" dirty="0"/>
                        <a:t>RFID Reader and Controller 	</a:t>
                      </a:r>
                    </a:p>
                  </a:txBody>
                  <a:tcPr anchor="ctr"/>
                </a:tc>
                <a:tc>
                  <a:txBody>
                    <a:bodyPr/>
                    <a:lstStyle/>
                    <a:p>
                      <a:pPr algn="ctr"/>
                      <a:r>
                        <a:rPr kumimoji="0" lang="en-US" sz="1400" b="0" i="0" u="none" strike="noStrike" kern="1200" cap="none" spc="0" normalizeH="0" baseline="0" noProof="0">
                          <a:ln>
                            <a:noFill/>
                          </a:ln>
                          <a:solidFill>
                            <a:prstClr val="black"/>
                          </a:solidFill>
                          <a:effectLst/>
                          <a:uLnTx/>
                          <a:uFillTx/>
                          <a:latin typeface="Calibri"/>
                          <a:ea typeface="+mn-ea"/>
                          <a:cs typeface="+mn-cs"/>
                        </a:rPr>
                        <a:t>RFID Reader and Controller </a:t>
                      </a:r>
                      <a:endParaRPr lang="en-US" sz="1400" dirty="0"/>
                    </a:p>
                  </a:txBody>
                  <a:tcPr anchor="ctr"/>
                </a:tc>
                <a:tc>
                  <a:txBody>
                    <a:bodyPr/>
                    <a:lstStyle/>
                    <a:p>
                      <a:pPr algn="ctr"/>
                      <a:r>
                        <a:rPr kumimoji="0" lang="en-US" sz="1400" b="0" i="0" u="none" strike="noStrike" kern="1200" cap="none" spc="0" normalizeH="0" baseline="0" noProof="0" dirty="0">
                          <a:ln>
                            <a:noFill/>
                          </a:ln>
                          <a:solidFill>
                            <a:prstClr val="black"/>
                          </a:solidFill>
                          <a:effectLst/>
                          <a:uLnTx/>
                          <a:uFillTx/>
                          <a:latin typeface="Calibri"/>
                          <a:ea typeface="+mn-ea"/>
                          <a:cs typeface="+mn-cs"/>
                        </a:rPr>
                        <a:t>RFID Reader and Controller </a:t>
                      </a:r>
                      <a:endParaRPr lang="en-US" sz="1400" dirty="0"/>
                    </a:p>
                  </a:txBody>
                  <a:tcPr anchor="ctr"/>
                </a:tc>
                <a:extLst>
                  <a:ext uri="{0D108BD9-81ED-4DB2-BD59-A6C34878D82A}">
                    <a16:rowId xmlns:a16="http://schemas.microsoft.com/office/drawing/2014/main" val="1970765207"/>
                  </a:ext>
                </a:extLst>
              </a:tr>
              <a:tr h="432048">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400" kern="1200" dirty="0">
                          <a:solidFill>
                            <a:schemeClr val="dk1"/>
                          </a:solidFill>
                          <a:latin typeface="+mn-lt"/>
                          <a:ea typeface="+mn-ea"/>
                          <a:cs typeface="+mn-cs"/>
                        </a:rPr>
                        <a:t>Communication Frequency</a:t>
                      </a:r>
                    </a:p>
                  </a:txBody>
                  <a:tcPr anchor="ctr"/>
                </a:tc>
                <a:tc>
                  <a:txBody>
                    <a:bodyPr/>
                    <a:lstStyle/>
                    <a:p>
                      <a:pPr algn="ctr"/>
                      <a:r>
                        <a:rPr lang="en-US" sz="1400" kern="1200" dirty="0">
                          <a:solidFill>
                            <a:schemeClr val="dk1"/>
                          </a:solidFill>
                          <a:latin typeface="+mn-lt"/>
                          <a:ea typeface="+mn-ea"/>
                          <a:cs typeface="+mn-cs"/>
                        </a:rPr>
                        <a:t>13.56 MHz</a:t>
                      </a:r>
                    </a:p>
                  </a:txBody>
                  <a:tcPr anchor="ctr"/>
                </a:tc>
                <a:tc>
                  <a:txBody>
                    <a:bodyPr/>
                    <a:lstStyle/>
                    <a:p>
                      <a:pPr algn="ctr"/>
                      <a:r>
                        <a:rPr lang="en-US" sz="1400" kern="1200" dirty="0">
                          <a:solidFill>
                            <a:schemeClr val="dk1"/>
                          </a:solidFill>
                          <a:latin typeface="+mn-lt"/>
                          <a:ea typeface="+mn-ea"/>
                          <a:cs typeface="+mn-cs"/>
                        </a:rPr>
                        <a:t>125 </a:t>
                      </a:r>
                      <a:r>
                        <a:rPr lang="en-US" sz="1400" kern="1200" dirty="0" err="1">
                          <a:solidFill>
                            <a:schemeClr val="dk1"/>
                          </a:solidFill>
                          <a:latin typeface="+mn-lt"/>
                          <a:ea typeface="+mn-ea"/>
                          <a:cs typeface="+mn-cs"/>
                        </a:rPr>
                        <a:t>KHz</a:t>
                      </a:r>
                      <a:r>
                        <a:rPr lang="en-US" sz="1400" kern="1200" dirty="0">
                          <a:solidFill>
                            <a:schemeClr val="dk1"/>
                          </a:solidFill>
                          <a:latin typeface="+mn-lt"/>
                          <a:ea typeface="+mn-ea"/>
                          <a:cs typeface="+mn-cs"/>
                        </a:rPr>
                        <a:t>, 13.56 MHz</a:t>
                      </a:r>
                    </a:p>
                  </a:txBody>
                  <a:tcPr anchor="ctr"/>
                </a:tc>
                <a:tc>
                  <a:txBody>
                    <a:bodyPr/>
                    <a:lstStyle/>
                    <a:p>
                      <a:pPr algn="ctr"/>
                      <a:r>
                        <a:rPr lang="en-US" sz="1400" kern="1200" dirty="0">
                          <a:solidFill>
                            <a:schemeClr val="dk1"/>
                          </a:solidFill>
                          <a:latin typeface="+mn-lt"/>
                          <a:ea typeface="+mn-ea"/>
                          <a:cs typeface="+mn-cs"/>
                        </a:rPr>
                        <a:t>125 </a:t>
                      </a:r>
                      <a:r>
                        <a:rPr lang="en-US" sz="1400" kern="1200" dirty="0" err="1">
                          <a:solidFill>
                            <a:schemeClr val="dk1"/>
                          </a:solidFill>
                          <a:latin typeface="+mn-lt"/>
                          <a:ea typeface="+mn-ea"/>
                          <a:cs typeface="+mn-cs"/>
                        </a:rPr>
                        <a:t>KHz</a:t>
                      </a:r>
                      <a:endParaRPr lang="en-US" sz="1400" kern="1200" dirty="0">
                        <a:solidFill>
                          <a:schemeClr val="dk1"/>
                        </a:solidFill>
                        <a:latin typeface="+mn-lt"/>
                        <a:ea typeface="+mn-ea"/>
                        <a:cs typeface="+mn-cs"/>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kern="1200" dirty="0">
                          <a:solidFill>
                            <a:schemeClr val="dk1"/>
                          </a:solidFill>
                          <a:latin typeface="+mn-lt"/>
                          <a:ea typeface="+mn-ea"/>
                          <a:cs typeface="+mn-cs"/>
                        </a:rPr>
                        <a:t>125 </a:t>
                      </a:r>
                      <a:r>
                        <a:rPr lang="en-US" sz="1400" kern="1200" dirty="0" err="1">
                          <a:solidFill>
                            <a:schemeClr val="dk1"/>
                          </a:solidFill>
                          <a:latin typeface="+mn-lt"/>
                          <a:ea typeface="+mn-ea"/>
                          <a:cs typeface="+mn-cs"/>
                        </a:rPr>
                        <a:t>KHz</a:t>
                      </a:r>
                      <a:endParaRPr lang="en-US" sz="1400" kern="1200" dirty="0">
                        <a:solidFill>
                          <a:schemeClr val="dk1"/>
                        </a:solidFill>
                        <a:latin typeface="+mn-lt"/>
                        <a:ea typeface="+mn-ea"/>
                        <a:cs typeface="+mn-cs"/>
                      </a:endParaRPr>
                    </a:p>
                  </a:txBody>
                  <a:tcPr anchor="ctr"/>
                </a:tc>
                <a:extLst>
                  <a:ext uri="{0D108BD9-81ED-4DB2-BD59-A6C34878D82A}">
                    <a16:rowId xmlns:a16="http://schemas.microsoft.com/office/drawing/2014/main" val="2044149563"/>
                  </a:ext>
                </a:extLst>
              </a:tr>
              <a:tr h="360040">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sz="1400" kern="1200" dirty="0">
                          <a:solidFill>
                            <a:schemeClr val="dk1"/>
                          </a:solidFill>
                          <a:latin typeface="+mn-lt"/>
                          <a:ea typeface="+mn-ea"/>
                          <a:cs typeface="+mn-cs"/>
                        </a:rPr>
                        <a:t>RFID Options</a:t>
                      </a:r>
                    </a:p>
                  </a:txBody>
                  <a:tcPr anchor="ctr"/>
                </a:tc>
                <a:tc>
                  <a:txBody>
                    <a:bodyPr/>
                    <a:lstStyle/>
                    <a:p>
                      <a:pPr algn="ctr"/>
                      <a:r>
                        <a:rPr lang="en-US" sz="1400" kern="1200" dirty="0">
                          <a:solidFill>
                            <a:schemeClr val="dk1"/>
                          </a:solidFill>
                          <a:latin typeface="+mn-lt"/>
                          <a:ea typeface="+mn-ea"/>
                          <a:cs typeface="+mn-cs"/>
                        </a:rPr>
                        <a:t>MIFARE </a:t>
                      </a:r>
                    </a:p>
                  </a:txBody>
                  <a:tcPr anchor="ctr"/>
                </a:tc>
                <a:tc>
                  <a:txBody>
                    <a:bodyPr/>
                    <a:lstStyle/>
                    <a:p>
                      <a:pPr algn="ctr"/>
                      <a:r>
                        <a:rPr lang="en-US" sz="1400" kern="1200" dirty="0">
                          <a:solidFill>
                            <a:schemeClr val="dk1"/>
                          </a:solidFill>
                          <a:latin typeface="+mn-lt"/>
                          <a:ea typeface="+mn-ea"/>
                          <a:cs typeface="+mn-cs"/>
                        </a:rPr>
                        <a:t>EM, MIFARE, NFC </a:t>
                      </a:r>
                    </a:p>
                  </a:txBody>
                  <a:tcPr anchor="ctr"/>
                </a:tc>
                <a:tc>
                  <a:txBody>
                    <a:bodyPr/>
                    <a:lstStyle/>
                    <a:p>
                      <a:pPr algn="ctr"/>
                      <a:r>
                        <a:rPr lang="en-US" sz="1400" kern="1200" dirty="0">
                          <a:solidFill>
                            <a:schemeClr val="dk1"/>
                          </a:solidFill>
                          <a:latin typeface="+mn-lt"/>
                          <a:ea typeface="+mn-ea"/>
                          <a:cs typeface="+mn-cs"/>
                        </a:rPr>
                        <a:t>HID </a:t>
                      </a:r>
                      <a:r>
                        <a:rPr lang="en-US" sz="1400" kern="1200" dirty="0" err="1">
                          <a:solidFill>
                            <a:schemeClr val="dk1"/>
                          </a:solidFill>
                          <a:latin typeface="+mn-lt"/>
                          <a:ea typeface="+mn-ea"/>
                          <a:cs typeface="+mn-cs"/>
                        </a:rPr>
                        <a:t>Prox</a:t>
                      </a:r>
                      <a:endParaRPr lang="en-US" sz="1400" kern="1200" dirty="0">
                        <a:solidFill>
                          <a:schemeClr val="dk1"/>
                        </a:solidFill>
                        <a:latin typeface="+mn-lt"/>
                        <a:ea typeface="+mn-ea"/>
                        <a:cs typeface="+mn-cs"/>
                      </a:endParaRPr>
                    </a:p>
                  </a:txBody>
                  <a:tcPr anchor="ctr"/>
                </a:tc>
                <a:tc>
                  <a:txBody>
                    <a:bodyPr/>
                    <a:lstStyle/>
                    <a:p>
                      <a:pPr algn="ctr"/>
                      <a:r>
                        <a:rPr lang="en-US" sz="1400" kern="1200" dirty="0">
                          <a:solidFill>
                            <a:schemeClr val="dk1"/>
                          </a:solidFill>
                          <a:latin typeface="+mn-lt"/>
                          <a:ea typeface="+mn-ea"/>
                          <a:cs typeface="+mn-cs"/>
                        </a:rPr>
                        <a:t>HID </a:t>
                      </a:r>
                      <a:r>
                        <a:rPr lang="en-US" sz="1400" kern="1200" dirty="0" err="1">
                          <a:solidFill>
                            <a:schemeClr val="dk1"/>
                          </a:solidFill>
                          <a:latin typeface="+mn-lt"/>
                          <a:ea typeface="+mn-ea"/>
                          <a:cs typeface="+mn-cs"/>
                        </a:rPr>
                        <a:t>Prox</a:t>
                      </a:r>
                      <a:endParaRPr lang="en-US" sz="1400" kern="1200" dirty="0">
                        <a:solidFill>
                          <a:schemeClr val="dk1"/>
                        </a:solidFill>
                        <a:latin typeface="+mn-lt"/>
                        <a:ea typeface="+mn-ea"/>
                        <a:cs typeface="+mn-cs"/>
                      </a:endParaRPr>
                    </a:p>
                  </a:txBody>
                  <a:tcPr anchor="ctr"/>
                </a:tc>
                <a:extLst>
                  <a:ext uri="{0D108BD9-81ED-4DB2-BD59-A6C34878D82A}">
                    <a16:rowId xmlns:a16="http://schemas.microsoft.com/office/drawing/2014/main" val="1180353898"/>
                  </a:ext>
                </a:extLst>
              </a:tr>
              <a:tr h="3600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kern="1200" dirty="0">
                          <a:solidFill>
                            <a:schemeClr val="dk1"/>
                          </a:solidFill>
                          <a:latin typeface="+mn-lt"/>
                          <a:ea typeface="+mn-ea"/>
                          <a:cs typeface="+mn-cs"/>
                        </a:rPr>
                        <a:t>User database (card capacity)</a:t>
                      </a:r>
                    </a:p>
                  </a:txBody>
                  <a:tcPr anchor="ctr"/>
                </a:tc>
                <a:tc>
                  <a:txBody>
                    <a:bodyPr/>
                    <a:lstStyle/>
                    <a:p>
                      <a:pPr algn="ctr"/>
                      <a:r>
                        <a:rPr lang="en-US" sz="1400" kern="1200" dirty="0">
                          <a:solidFill>
                            <a:schemeClr val="dk1"/>
                          </a:solidFill>
                          <a:latin typeface="+mn-lt"/>
                          <a:ea typeface="+mn-ea"/>
                          <a:cs typeface="+mn-cs"/>
                        </a:rPr>
                        <a:t>-</a:t>
                      </a:r>
                    </a:p>
                  </a:txBody>
                  <a:tcPr anchor="ctr"/>
                </a:tc>
                <a:tc>
                  <a:txBody>
                    <a:bodyPr/>
                    <a:lstStyle/>
                    <a:p>
                      <a:pPr algn="ctr"/>
                      <a:r>
                        <a:rPr lang="en-US" sz="1400" kern="1200" dirty="0">
                          <a:solidFill>
                            <a:schemeClr val="dk1"/>
                          </a:solidFill>
                          <a:latin typeface="+mn-lt"/>
                          <a:ea typeface="+mn-ea"/>
                          <a:cs typeface="+mn-cs"/>
                        </a:rPr>
                        <a:t>16 000</a:t>
                      </a:r>
                    </a:p>
                  </a:txBody>
                  <a:tcPr anchor="ctr"/>
                </a:tc>
                <a:tc>
                  <a:txBody>
                    <a:bodyPr/>
                    <a:lstStyle/>
                    <a:p>
                      <a:pPr algn="ctr"/>
                      <a:r>
                        <a:rPr lang="en-US" sz="1400" kern="1200" dirty="0">
                          <a:solidFill>
                            <a:schemeClr val="dk1"/>
                          </a:solidFill>
                          <a:latin typeface="+mn-lt"/>
                          <a:ea typeface="+mn-ea"/>
                          <a:cs typeface="+mn-cs"/>
                        </a:rPr>
                        <a:t>16 000</a:t>
                      </a:r>
                    </a:p>
                  </a:txBody>
                  <a:tcPr anchor="ctr"/>
                </a:tc>
                <a:tc>
                  <a:txBody>
                    <a:bodyPr/>
                    <a:lstStyle/>
                    <a:p>
                      <a:pPr algn="ctr"/>
                      <a:r>
                        <a:rPr lang="en-US" sz="1400" kern="1200" dirty="0">
                          <a:solidFill>
                            <a:schemeClr val="dk1"/>
                          </a:solidFill>
                          <a:latin typeface="+mn-lt"/>
                          <a:ea typeface="+mn-ea"/>
                          <a:cs typeface="+mn-cs"/>
                        </a:rPr>
                        <a:t>3 000</a:t>
                      </a:r>
                    </a:p>
                  </a:txBody>
                  <a:tcPr anchor="ctr"/>
                </a:tc>
                <a:extLst>
                  <a:ext uri="{0D108BD9-81ED-4DB2-BD59-A6C34878D82A}">
                    <a16:rowId xmlns:a16="http://schemas.microsoft.com/office/drawing/2014/main" val="44301908"/>
                  </a:ext>
                </a:extLst>
              </a:tr>
              <a:tr h="288032">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400" kern="1200" dirty="0">
                          <a:solidFill>
                            <a:schemeClr val="dk1"/>
                          </a:solidFill>
                          <a:latin typeface="+mn-lt"/>
                          <a:ea typeface="+mn-ea"/>
                          <a:cs typeface="+mn-cs"/>
                        </a:rPr>
                        <a:t>Access Mode</a:t>
                      </a:r>
                    </a:p>
                  </a:txBody>
                  <a:tcPr anchor="ctr"/>
                </a:tc>
                <a:tc>
                  <a:txBody>
                    <a:bodyPr/>
                    <a:lstStyle/>
                    <a:p>
                      <a:pPr algn="ctr"/>
                      <a:endParaRPr lang="en-US" sz="1400" kern="1200" dirty="0">
                        <a:solidFill>
                          <a:schemeClr val="dk1"/>
                        </a:solidFill>
                        <a:latin typeface="+mn-lt"/>
                        <a:ea typeface="+mn-ea"/>
                        <a:cs typeface="+mn-cs"/>
                      </a:endParaRPr>
                    </a:p>
                  </a:txBody>
                  <a:tcPr anchor="ctr"/>
                </a:tc>
                <a:tc>
                  <a:txBody>
                    <a:bodyPr/>
                    <a:lstStyle/>
                    <a:p>
                      <a:pPr algn="ctr"/>
                      <a:r>
                        <a:rPr lang="en-US" sz="1400" kern="1200" dirty="0">
                          <a:solidFill>
                            <a:schemeClr val="dk1"/>
                          </a:solidFill>
                          <a:latin typeface="+mn-lt"/>
                          <a:ea typeface="+mn-ea"/>
                          <a:cs typeface="+mn-cs"/>
                        </a:rPr>
                        <a:t>Card only</a:t>
                      </a:r>
                    </a:p>
                  </a:txBody>
                  <a:tcPr anchor="ctr"/>
                </a:tc>
                <a:tc>
                  <a:txBody>
                    <a:bodyPr/>
                    <a:lstStyle/>
                    <a:p>
                      <a:pPr algn="ctr"/>
                      <a:r>
                        <a:rPr lang="en-US" sz="1400" kern="1200" dirty="0">
                          <a:solidFill>
                            <a:schemeClr val="dk1"/>
                          </a:solidFill>
                          <a:latin typeface="+mn-lt"/>
                          <a:ea typeface="+mn-ea"/>
                          <a:cs typeface="+mn-cs"/>
                        </a:rPr>
                        <a:t>Card, Password, or both</a:t>
                      </a:r>
                    </a:p>
                  </a:txBody>
                  <a:tcPr anchor="ctr"/>
                </a:tc>
                <a:tc>
                  <a:txBody>
                    <a:bodyPr/>
                    <a:lstStyle/>
                    <a:p>
                      <a:pPr algn="ctr"/>
                      <a:r>
                        <a:rPr lang="en-US" sz="1400" kern="1200" dirty="0">
                          <a:solidFill>
                            <a:schemeClr val="dk1"/>
                          </a:solidFill>
                          <a:latin typeface="+mn-lt"/>
                          <a:ea typeface="+mn-ea"/>
                          <a:cs typeface="+mn-cs"/>
                        </a:rPr>
                        <a:t>Card, Password or both</a:t>
                      </a:r>
                    </a:p>
                  </a:txBody>
                  <a:tcPr anchor="ctr"/>
                </a:tc>
                <a:extLst>
                  <a:ext uri="{0D108BD9-81ED-4DB2-BD59-A6C34878D82A}">
                    <a16:rowId xmlns:a16="http://schemas.microsoft.com/office/drawing/2014/main" val="3169982855"/>
                  </a:ext>
                </a:extLst>
              </a:tr>
              <a:tr h="61042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en-US" sz="1400" kern="1200" dirty="0">
                        <a:solidFill>
                          <a:schemeClr val="dk1"/>
                        </a:solidFill>
                        <a:latin typeface="+mn-lt"/>
                        <a:ea typeface="+mn-ea"/>
                        <a:cs typeface="+mn-cs"/>
                      </a:endParaRPr>
                    </a:p>
                  </a:txBody>
                  <a:tcPr anchor="ctr"/>
                </a:tc>
                <a:tc>
                  <a:txBody>
                    <a:bodyPr/>
                    <a:lstStyle/>
                    <a:p>
                      <a:pPr algn="ctr"/>
                      <a:endParaRPr lang="en-US" sz="1400" kern="1200" dirty="0">
                        <a:solidFill>
                          <a:schemeClr val="dk1"/>
                        </a:solidFill>
                        <a:latin typeface="+mn-lt"/>
                        <a:ea typeface="+mn-ea"/>
                        <a:cs typeface="+mn-cs"/>
                      </a:endParaRPr>
                    </a:p>
                  </a:txBody>
                  <a:tcPr anchor="ctr"/>
                </a:tc>
                <a:tc>
                  <a:txBody>
                    <a:bodyPr/>
                    <a:lstStyle/>
                    <a:p>
                      <a:pPr algn="ctr"/>
                      <a:endParaRPr lang="en-US" sz="1400" kern="1200" dirty="0">
                        <a:solidFill>
                          <a:schemeClr val="dk1"/>
                        </a:solidFill>
                        <a:latin typeface="+mn-lt"/>
                        <a:ea typeface="+mn-ea"/>
                        <a:cs typeface="+mn-cs"/>
                      </a:endParaRPr>
                    </a:p>
                  </a:txBody>
                  <a:tcPr anchor="ctr"/>
                </a:tc>
                <a:tc>
                  <a:txBody>
                    <a:bodyPr/>
                    <a:lstStyle/>
                    <a:p>
                      <a:pPr algn="ctr"/>
                      <a:endParaRPr lang="en-US" sz="1400" kern="1200" dirty="0">
                        <a:solidFill>
                          <a:schemeClr val="dk1"/>
                        </a:solidFill>
                        <a:latin typeface="+mn-lt"/>
                        <a:ea typeface="+mn-ea"/>
                        <a:cs typeface="+mn-cs"/>
                      </a:endParaRPr>
                    </a:p>
                  </a:txBody>
                  <a:tcPr anchor="ctr"/>
                </a:tc>
                <a:tc>
                  <a:txBody>
                    <a:bodyPr/>
                    <a:lstStyle/>
                    <a:p>
                      <a:pPr algn="ctr"/>
                      <a:endParaRPr lang="en-US" sz="1400" kern="1200" dirty="0">
                        <a:solidFill>
                          <a:schemeClr val="dk1"/>
                        </a:solidFill>
                        <a:latin typeface="+mn-lt"/>
                        <a:ea typeface="+mn-ea"/>
                        <a:cs typeface="+mn-cs"/>
                      </a:endParaRPr>
                    </a:p>
                  </a:txBody>
                  <a:tcPr anchor="ctr"/>
                </a:tc>
                <a:extLst>
                  <a:ext uri="{0D108BD9-81ED-4DB2-BD59-A6C34878D82A}">
                    <a16:rowId xmlns:a16="http://schemas.microsoft.com/office/drawing/2014/main" val="3124940493"/>
                  </a:ext>
                </a:extLst>
              </a:tr>
            </a:tbl>
          </a:graphicData>
        </a:graphic>
      </p:graphicFrame>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RFID Devices</a:t>
            </a:r>
          </a:p>
        </p:txBody>
      </p:sp>
      <p:pic>
        <p:nvPicPr>
          <p:cNvPr id="2050" name="Picture 2">
            <a:extLst>
              <a:ext uri="{FF2B5EF4-FFF2-40B4-BE49-F238E27FC236}">
                <a16:creationId xmlns:a16="http://schemas.microsoft.com/office/drawing/2014/main" id="{BBF59DE4-0F6B-B3B7-BC4D-E818F33412F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88212" y="2276872"/>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5DE81ADF-9919-CB54-05BC-1F0893F683A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03290" y="2276872"/>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a:extLst>
              <a:ext uri="{FF2B5EF4-FFF2-40B4-BE49-F238E27FC236}">
                <a16:creationId xmlns:a16="http://schemas.microsoft.com/office/drawing/2014/main" id="{CCE60434-194D-30B2-49A4-4335A32A73B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70278" y="2273284"/>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a:extLst>
              <a:ext uri="{FF2B5EF4-FFF2-40B4-BE49-F238E27FC236}">
                <a16:creationId xmlns:a16="http://schemas.microsoft.com/office/drawing/2014/main" id="{3A365DDB-DE75-FE45-7471-B1D76EC8B5C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956376" y="2348880"/>
            <a:ext cx="801308" cy="8013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60483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Table 7">
            <a:extLst>
              <a:ext uri="{FF2B5EF4-FFF2-40B4-BE49-F238E27FC236}">
                <a16:creationId xmlns:a16="http://schemas.microsoft.com/office/drawing/2014/main" id="{5A015455-C41B-C847-DA9D-DA1D20AFB182}"/>
              </a:ext>
            </a:extLst>
          </p:cNvPr>
          <p:cNvGraphicFramePr>
            <a:graphicFrameLocks noGrp="1"/>
          </p:cNvGraphicFramePr>
          <p:nvPr>
            <p:extLst>
              <p:ext uri="{D42A27DB-BD31-4B8C-83A1-F6EECF244321}">
                <p14:modId xmlns:p14="http://schemas.microsoft.com/office/powerpoint/2010/main" val="604508583"/>
              </p:ext>
            </p:extLst>
          </p:nvPr>
        </p:nvGraphicFramePr>
        <p:xfrm>
          <a:off x="251520" y="1515460"/>
          <a:ext cx="8424935" cy="4976455"/>
        </p:xfrm>
        <a:graphic>
          <a:graphicData uri="http://schemas.openxmlformats.org/drawingml/2006/table">
            <a:tbl>
              <a:tblPr firstRow="1" bandRow="1">
                <a:tableStyleId>{5C22544A-7EE6-4342-B048-85BDC9FD1C3A}</a:tableStyleId>
              </a:tblPr>
              <a:tblGrid>
                <a:gridCol w="2761115">
                  <a:extLst>
                    <a:ext uri="{9D8B030D-6E8A-4147-A177-3AD203B41FA5}">
                      <a16:colId xmlns:a16="http://schemas.microsoft.com/office/drawing/2014/main" val="1016638752"/>
                    </a:ext>
                  </a:extLst>
                </a:gridCol>
                <a:gridCol w="1415955">
                  <a:extLst>
                    <a:ext uri="{9D8B030D-6E8A-4147-A177-3AD203B41FA5}">
                      <a16:colId xmlns:a16="http://schemas.microsoft.com/office/drawing/2014/main" val="1139903534"/>
                    </a:ext>
                  </a:extLst>
                </a:gridCol>
                <a:gridCol w="1415955">
                  <a:extLst>
                    <a:ext uri="{9D8B030D-6E8A-4147-A177-3AD203B41FA5}">
                      <a16:colId xmlns:a16="http://schemas.microsoft.com/office/drawing/2014/main" val="47135319"/>
                    </a:ext>
                  </a:extLst>
                </a:gridCol>
                <a:gridCol w="1415955">
                  <a:extLst>
                    <a:ext uri="{9D8B030D-6E8A-4147-A177-3AD203B41FA5}">
                      <a16:colId xmlns:a16="http://schemas.microsoft.com/office/drawing/2014/main" val="2617833023"/>
                    </a:ext>
                  </a:extLst>
                </a:gridCol>
                <a:gridCol w="1415955">
                  <a:extLst>
                    <a:ext uri="{9D8B030D-6E8A-4147-A177-3AD203B41FA5}">
                      <a16:colId xmlns:a16="http://schemas.microsoft.com/office/drawing/2014/main" val="2595314806"/>
                    </a:ext>
                  </a:extLst>
                </a:gridCol>
              </a:tblGrid>
              <a:tr h="587553">
                <a:tc>
                  <a:txBody>
                    <a:bodyPr/>
                    <a:lstStyle/>
                    <a:p>
                      <a:r>
                        <a:rPr lang="en-US" sz="1400" dirty="0"/>
                        <a:t>Model</a:t>
                      </a:r>
                    </a:p>
                  </a:txBody>
                  <a:tcPr anchor="ctr"/>
                </a:tc>
                <a:tc>
                  <a:txBody>
                    <a:bodyPr/>
                    <a:lstStyle/>
                    <a:p>
                      <a:r>
                        <a:rPr lang="en-US" sz="1400" dirty="0"/>
                        <a:t>R11C-310</a:t>
                      </a:r>
                    </a:p>
                  </a:txBody>
                  <a:tcPr anchor="ctr"/>
                </a:tc>
                <a:tc>
                  <a:txBody>
                    <a:bodyPr/>
                    <a:lstStyle/>
                    <a:p>
                      <a:r>
                        <a:rPr lang="en-US" sz="1400" dirty="0"/>
                        <a:t>R11C-311</a:t>
                      </a:r>
                    </a:p>
                  </a:txBody>
                  <a:tcPr anchor="ctr"/>
                </a:tc>
                <a:tc>
                  <a:txBody>
                    <a:bodyPr/>
                    <a:lstStyle/>
                    <a:p>
                      <a:r>
                        <a:rPr lang="en-US" sz="1400" dirty="0"/>
                        <a:t>R73C-31 *</a:t>
                      </a: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t>R73C-32 *</a:t>
                      </a:r>
                    </a:p>
                  </a:txBody>
                  <a:tcPr anchor="ctr"/>
                </a:tc>
                <a:extLst>
                  <a:ext uri="{0D108BD9-81ED-4DB2-BD59-A6C34878D82A}">
                    <a16:rowId xmlns:a16="http://schemas.microsoft.com/office/drawing/2014/main" val="203159643"/>
                  </a:ext>
                </a:extLst>
              </a:tr>
              <a:tr h="1015989">
                <a:tc>
                  <a:txBody>
                    <a:bodyPr/>
                    <a:lstStyle/>
                    <a:p>
                      <a:r>
                        <a:rPr lang="en-US" sz="1400" dirty="0"/>
                        <a:t>Photo</a:t>
                      </a:r>
                    </a:p>
                  </a:txBody>
                  <a:tcPr anchor="ctr"/>
                </a:tc>
                <a:tc>
                  <a:txBody>
                    <a:bodyPr/>
                    <a:lstStyle/>
                    <a:p>
                      <a:endParaRPr lang="en-US" sz="1400" dirty="0"/>
                    </a:p>
                  </a:txBody>
                  <a:tcPr anchor="ctr"/>
                </a:tc>
                <a:tc>
                  <a:txBody>
                    <a:bodyPr/>
                    <a:lstStyle/>
                    <a:p>
                      <a:pPr algn="ctr"/>
                      <a:endParaRPr lang="en-US" sz="1400" dirty="0"/>
                    </a:p>
                  </a:txBody>
                  <a:tcPr anchor="ctr"/>
                </a:tc>
                <a:tc>
                  <a:txBody>
                    <a:bodyPr/>
                    <a:lstStyle/>
                    <a:p>
                      <a:pPr algn="ctr"/>
                      <a:endParaRPr lang="en-US" sz="1400" dirty="0"/>
                    </a:p>
                  </a:txBody>
                  <a:tcPr anchor="ctr"/>
                </a:tc>
                <a:tc>
                  <a:txBody>
                    <a:bodyPr/>
                    <a:lstStyle/>
                    <a:p>
                      <a:pPr algn="ctr"/>
                      <a:endParaRPr lang="en-US" sz="1400" dirty="0"/>
                    </a:p>
                  </a:txBody>
                  <a:tcPr anchor="ctr"/>
                </a:tc>
                <a:extLst>
                  <a:ext uri="{0D108BD9-81ED-4DB2-BD59-A6C34878D82A}">
                    <a16:rowId xmlns:a16="http://schemas.microsoft.com/office/drawing/2014/main" val="3939989351"/>
                  </a:ext>
                </a:extLst>
              </a:tr>
              <a:tr h="324488">
                <a:tc>
                  <a:txBody>
                    <a:bodyPr/>
                    <a:lstStyle/>
                    <a:p>
                      <a:r>
                        <a:rPr lang="en-US" altLang="en-US" sz="1400" kern="1200" dirty="0">
                          <a:solidFill>
                            <a:schemeClr val="dk1"/>
                          </a:solidFill>
                          <a:latin typeface="+mn-lt"/>
                          <a:ea typeface="+mn-ea"/>
                          <a:cs typeface="+mn-cs"/>
                        </a:rPr>
                        <a:t>Device type</a:t>
                      </a:r>
                    </a:p>
                  </a:txBody>
                  <a:tcPr anchor="ctr"/>
                </a:tc>
                <a:tc>
                  <a:txBody>
                    <a:bodyPr/>
                    <a:lstStyle/>
                    <a:p>
                      <a:pPr algn="ctr"/>
                      <a:r>
                        <a:rPr lang="en-US" sz="1400" dirty="0"/>
                        <a:t>RFID Reader</a:t>
                      </a:r>
                    </a:p>
                  </a:txBody>
                  <a:tcPr anchor="ctr"/>
                </a:tc>
                <a:tc>
                  <a:txBody>
                    <a:bodyPr/>
                    <a:lstStyle/>
                    <a:p>
                      <a:pPr algn="ctr"/>
                      <a:r>
                        <a:rPr lang="en-US" sz="1400" dirty="0"/>
                        <a:t>RFID Reader</a:t>
                      </a:r>
                    </a:p>
                  </a:txBody>
                  <a:tcPr anchor="ctr"/>
                </a:tc>
                <a:tc>
                  <a:txBody>
                    <a:bodyPr/>
                    <a:lstStyle/>
                    <a:p>
                      <a:pPr algn="ctr"/>
                      <a:r>
                        <a:rPr lang="en-US" sz="1400" dirty="0"/>
                        <a:t>RFID Reader and Controller</a:t>
                      </a:r>
                    </a:p>
                  </a:txBody>
                  <a:tcPr anchor="ctr"/>
                </a:tc>
                <a:tc>
                  <a:txBody>
                    <a:bodyPr/>
                    <a:lstStyle/>
                    <a:p>
                      <a:pPr algn="ctr"/>
                      <a:r>
                        <a:rPr lang="en-US" sz="1400" dirty="0"/>
                        <a:t>RFID Reader and Controller</a:t>
                      </a:r>
                    </a:p>
                  </a:txBody>
                  <a:tcPr anchor="ctr"/>
                </a:tc>
                <a:extLst>
                  <a:ext uri="{0D108BD9-81ED-4DB2-BD59-A6C34878D82A}">
                    <a16:rowId xmlns:a16="http://schemas.microsoft.com/office/drawing/2014/main" val="1970765207"/>
                  </a:ext>
                </a:extLst>
              </a:tr>
              <a:tr h="415860">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400" kern="1200" dirty="0">
                          <a:solidFill>
                            <a:schemeClr val="dk1"/>
                          </a:solidFill>
                          <a:latin typeface="+mn-lt"/>
                          <a:ea typeface="+mn-ea"/>
                          <a:cs typeface="+mn-cs"/>
                        </a:rPr>
                        <a:t>Communication Frequency</a:t>
                      </a:r>
                    </a:p>
                  </a:txBody>
                  <a:tcPr anchor="ctr"/>
                </a:tc>
                <a:tc>
                  <a:txBody>
                    <a:bodyPr/>
                    <a:lstStyle/>
                    <a:p>
                      <a:pPr algn="ctr"/>
                      <a:r>
                        <a:rPr lang="en-US" sz="1400" kern="1200" dirty="0">
                          <a:solidFill>
                            <a:schemeClr val="dk1"/>
                          </a:solidFill>
                          <a:latin typeface="+mn-lt"/>
                          <a:ea typeface="+mn-ea"/>
                          <a:cs typeface="+mn-cs"/>
                        </a:rPr>
                        <a:t>13.56 MHz</a:t>
                      </a:r>
                    </a:p>
                  </a:txBody>
                  <a:tcPr anchor="ctr"/>
                </a:tc>
                <a:tc>
                  <a:txBody>
                    <a:bodyPr/>
                    <a:lstStyle/>
                    <a:p>
                      <a:pPr algn="ctr"/>
                      <a:r>
                        <a:rPr lang="en-US" sz="1400" kern="1200" dirty="0">
                          <a:solidFill>
                            <a:schemeClr val="dk1"/>
                          </a:solidFill>
                          <a:latin typeface="+mn-lt"/>
                          <a:ea typeface="+mn-ea"/>
                          <a:cs typeface="+mn-cs"/>
                        </a:rPr>
                        <a:t>13.56 MHz</a:t>
                      </a:r>
                    </a:p>
                  </a:txBody>
                  <a:tcPr anchor="ctr"/>
                </a:tc>
                <a:tc>
                  <a:txBody>
                    <a:bodyPr/>
                    <a:lstStyle/>
                    <a:p>
                      <a:pPr algn="ctr"/>
                      <a:r>
                        <a:rPr lang="en-US" sz="1400" kern="1200" dirty="0">
                          <a:solidFill>
                            <a:schemeClr val="dk1"/>
                          </a:solidFill>
                          <a:latin typeface="+mn-lt"/>
                          <a:ea typeface="+mn-ea"/>
                          <a:cs typeface="+mn-cs"/>
                        </a:rPr>
                        <a:t>125kHz</a:t>
                      </a:r>
                    </a:p>
                  </a:txBody>
                  <a:tcPr anchor="ctr"/>
                </a:tc>
                <a:tc>
                  <a:txBody>
                    <a:bodyPr/>
                    <a:lstStyle/>
                    <a:p>
                      <a:pPr algn="ctr"/>
                      <a:r>
                        <a:rPr lang="en-US" sz="1400" kern="1200" dirty="0">
                          <a:solidFill>
                            <a:schemeClr val="dk1"/>
                          </a:solidFill>
                          <a:latin typeface="+mn-lt"/>
                          <a:ea typeface="+mn-ea"/>
                          <a:cs typeface="+mn-cs"/>
                        </a:rPr>
                        <a:t>13.56 MHz</a:t>
                      </a:r>
                    </a:p>
                  </a:txBody>
                  <a:tcPr anchor="ctr"/>
                </a:tc>
                <a:extLst>
                  <a:ext uri="{0D108BD9-81ED-4DB2-BD59-A6C34878D82A}">
                    <a16:rowId xmlns:a16="http://schemas.microsoft.com/office/drawing/2014/main" val="2044149563"/>
                  </a:ext>
                </a:extLst>
              </a:tr>
              <a:tr h="346550">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sz="1400" kern="1200" dirty="0">
                          <a:solidFill>
                            <a:schemeClr val="dk1"/>
                          </a:solidFill>
                          <a:latin typeface="+mn-lt"/>
                          <a:ea typeface="+mn-ea"/>
                          <a:cs typeface="+mn-cs"/>
                        </a:rPr>
                        <a:t>RFID Options</a:t>
                      </a:r>
                    </a:p>
                  </a:txBody>
                  <a:tcPr anchor="ctr"/>
                </a:tc>
                <a:tc>
                  <a:txBody>
                    <a:bodyPr/>
                    <a:lstStyle/>
                    <a:p>
                      <a:pPr algn="ctr"/>
                      <a:r>
                        <a:rPr lang="en-US" sz="1400" kern="1200" dirty="0">
                          <a:solidFill>
                            <a:schemeClr val="dk1"/>
                          </a:solidFill>
                          <a:latin typeface="+mn-lt"/>
                          <a:ea typeface="+mn-ea"/>
                          <a:cs typeface="+mn-cs"/>
                        </a:rPr>
                        <a:t>EM, MIFARE </a:t>
                      </a:r>
                    </a:p>
                  </a:txBody>
                  <a:tcPr anchor="ctr"/>
                </a:tc>
                <a:tc>
                  <a:txBody>
                    <a:bodyPr/>
                    <a:lstStyle/>
                    <a:p>
                      <a:pPr algn="ctr"/>
                      <a:r>
                        <a:rPr lang="en-US" sz="1400" kern="1200" dirty="0">
                          <a:solidFill>
                            <a:schemeClr val="dk1"/>
                          </a:solidFill>
                          <a:latin typeface="+mn-lt"/>
                          <a:ea typeface="+mn-ea"/>
                          <a:cs typeface="+mn-cs"/>
                        </a:rPr>
                        <a:t>EM, MIFARE </a:t>
                      </a:r>
                    </a:p>
                  </a:txBody>
                  <a:tcPr anchor="ctr"/>
                </a:tc>
                <a:tc>
                  <a:txBody>
                    <a:bodyPr/>
                    <a:lstStyle/>
                    <a:p>
                      <a:pPr algn="ctr"/>
                      <a:r>
                        <a:rPr lang="en-US" sz="1400" kern="1200" dirty="0">
                          <a:solidFill>
                            <a:schemeClr val="dk1"/>
                          </a:solidFill>
                          <a:latin typeface="+mn-lt"/>
                          <a:ea typeface="+mn-ea"/>
                          <a:cs typeface="+mn-cs"/>
                        </a:rPr>
                        <a:t>EM</a:t>
                      </a:r>
                    </a:p>
                  </a:txBody>
                  <a:tcPr anchor="ctr"/>
                </a:tc>
                <a:tc>
                  <a:txBody>
                    <a:bodyPr/>
                    <a:lstStyle/>
                    <a:p>
                      <a:pPr algn="ctr"/>
                      <a:r>
                        <a:rPr lang="en-US" sz="1400" kern="1200" dirty="0">
                          <a:solidFill>
                            <a:schemeClr val="dk1"/>
                          </a:solidFill>
                          <a:latin typeface="+mn-lt"/>
                          <a:ea typeface="+mn-ea"/>
                          <a:cs typeface="+mn-cs"/>
                        </a:rPr>
                        <a:t>MIFARE</a:t>
                      </a:r>
                    </a:p>
                  </a:txBody>
                  <a:tcPr anchor="ctr"/>
                </a:tc>
                <a:extLst>
                  <a:ext uri="{0D108BD9-81ED-4DB2-BD59-A6C34878D82A}">
                    <a16:rowId xmlns:a16="http://schemas.microsoft.com/office/drawing/2014/main" val="1180353898"/>
                  </a:ext>
                </a:extLst>
              </a:tr>
              <a:tr h="34655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kern="1200" dirty="0">
                          <a:solidFill>
                            <a:schemeClr val="dk1"/>
                          </a:solidFill>
                          <a:latin typeface="+mn-lt"/>
                          <a:ea typeface="+mn-ea"/>
                          <a:cs typeface="+mn-cs"/>
                        </a:rPr>
                        <a:t>User database (card capacity)</a:t>
                      </a:r>
                    </a:p>
                  </a:txBody>
                  <a:tcPr anchor="ctr"/>
                </a:tc>
                <a:tc>
                  <a:txBody>
                    <a:bodyPr/>
                    <a:lstStyle/>
                    <a:p>
                      <a:pPr algn="ctr"/>
                      <a:r>
                        <a:rPr lang="en-US" sz="1400" kern="1200" dirty="0">
                          <a:solidFill>
                            <a:schemeClr val="dk1"/>
                          </a:solidFill>
                          <a:latin typeface="+mn-lt"/>
                          <a:ea typeface="+mn-ea"/>
                          <a:cs typeface="+mn-cs"/>
                        </a:rPr>
                        <a:t>16000</a:t>
                      </a:r>
                    </a:p>
                  </a:txBody>
                  <a:tcPr anchor="ctr"/>
                </a:tc>
                <a:tc>
                  <a:txBody>
                    <a:bodyPr/>
                    <a:lstStyle/>
                    <a:p>
                      <a:pPr algn="ctr"/>
                      <a:r>
                        <a:rPr lang="en-US" sz="1400" kern="1200" dirty="0">
                          <a:solidFill>
                            <a:schemeClr val="dk1"/>
                          </a:solidFill>
                          <a:latin typeface="+mn-lt"/>
                          <a:ea typeface="+mn-ea"/>
                          <a:cs typeface="+mn-cs"/>
                        </a:rPr>
                        <a:t>16000</a:t>
                      </a:r>
                    </a:p>
                  </a:txBody>
                  <a:tcPr anchor="ctr"/>
                </a:tc>
                <a:tc>
                  <a:txBody>
                    <a:bodyPr/>
                    <a:lstStyle/>
                    <a:p>
                      <a:pPr algn="ctr"/>
                      <a:r>
                        <a:rPr lang="en-US" sz="1400" kern="1200" dirty="0">
                          <a:solidFill>
                            <a:schemeClr val="dk1"/>
                          </a:solidFill>
                          <a:latin typeface="+mn-lt"/>
                          <a:ea typeface="+mn-ea"/>
                          <a:cs typeface="+mn-cs"/>
                        </a:rPr>
                        <a:t>100000</a:t>
                      </a:r>
                    </a:p>
                  </a:txBody>
                  <a:tcPr anchor="ctr"/>
                </a:tc>
                <a:tc>
                  <a:txBody>
                    <a:bodyPr/>
                    <a:lstStyle/>
                    <a:p>
                      <a:pPr algn="ctr"/>
                      <a:r>
                        <a:rPr lang="en-US" sz="1400" kern="1200" dirty="0">
                          <a:solidFill>
                            <a:schemeClr val="dk1"/>
                          </a:solidFill>
                          <a:latin typeface="+mn-lt"/>
                          <a:ea typeface="+mn-ea"/>
                          <a:cs typeface="+mn-cs"/>
                        </a:rPr>
                        <a:t>100000</a:t>
                      </a:r>
                    </a:p>
                  </a:txBody>
                  <a:tcPr anchor="ctr"/>
                </a:tc>
                <a:extLst>
                  <a:ext uri="{0D108BD9-81ED-4DB2-BD59-A6C34878D82A}">
                    <a16:rowId xmlns:a16="http://schemas.microsoft.com/office/drawing/2014/main" val="44301908"/>
                  </a:ext>
                </a:extLst>
              </a:tr>
              <a:tr h="1114843">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400" kern="1200" dirty="0">
                          <a:solidFill>
                            <a:schemeClr val="dk1"/>
                          </a:solidFill>
                          <a:latin typeface="+mn-lt"/>
                          <a:ea typeface="+mn-ea"/>
                          <a:cs typeface="+mn-cs"/>
                        </a:rPr>
                        <a:t>Access Mode</a:t>
                      </a:r>
                    </a:p>
                  </a:txBody>
                  <a:tcPr anchor="ctr"/>
                </a:tc>
                <a:tc>
                  <a:txBody>
                    <a:bodyPr/>
                    <a:lstStyle/>
                    <a:p>
                      <a:pPr algn="ctr"/>
                      <a:r>
                        <a:rPr lang="en-US" sz="1400" kern="1200" dirty="0">
                          <a:solidFill>
                            <a:schemeClr val="dk1"/>
                          </a:solidFill>
                          <a:latin typeface="+mn-lt"/>
                          <a:ea typeface="+mn-ea"/>
                          <a:cs typeface="+mn-cs"/>
                        </a:rPr>
                        <a:t>Card only</a:t>
                      </a:r>
                    </a:p>
                    <a:p>
                      <a:pPr algn="ctr"/>
                      <a:r>
                        <a:rPr lang="en-US" sz="1400" kern="1200" dirty="0">
                          <a:solidFill>
                            <a:schemeClr val="dk1"/>
                          </a:solidFill>
                          <a:latin typeface="+mn-lt"/>
                          <a:ea typeface="+mn-ea"/>
                          <a:cs typeface="+mn-cs"/>
                        </a:rPr>
                        <a:t>Card of Password</a:t>
                      </a:r>
                    </a:p>
                    <a:p>
                      <a:pPr algn="ctr"/>
                      <a:r>
                        <a:rPr lang="en-US" sz="1400" kern="1200" dirty="0">
                          <a:solidFill>
                            <a:schemeClr val="dk1"/>
                          </a:solidFill>
                          <a:latin typeface="+mn-lt"/>
                          <a:ea typeface="+mn-ea"/>
                          <a:cs typeface="+mn-cs"/>
                        </a:rPr>
                        <a:t>Card and Password</a:t>
                      </a:r>
                    </a:p>
                  </a:txBody>
                  <a:tcPr anchor="ctr"/>
                </a:tc>
                <a:tc>
                  <a:txBody>
                    <a:bodyPr/>
                    <a:lstStyle/>
                    <a:p>
                      <a:pPr algn="ctr"/>
                      <a:r>
                        <a:rPr lang="en-US" sz="1400" kern="1200" dirty="0">
                          <a:solidFill>
                            <a:schemeClr val="dk1"/>
                          </a:solidFill>
                          <a:latin typeface="+mn-lt"/>
                          <a:ea typeface="+mn-ea"/>
                          <a:cs typeface="+mn-cs"/>
                        </a:rPr>
                        <a:t>Card only</a:t>
                      </a:r>
                    </a:p>
                    <a:p>
                      <a:pPr algn="ctr"/>
                      <a:r>
                        <a:rPr lang="en-US" sz="1400" kern="1200" dirty="0">
                          <a:solidFill>
                            <a:schemeClr val="dk1"/>
                          </a:solidFill>
                          <a:latin typeface="+mn-lt"/>
                          <a:ea typeface="+mn-ea"/>
                          <a:cs typeface="+mn-cs"/>
                        </a:rPr>
                        <a:t>Card of Password</a:t>
                      </a:r>
                    </a:p>
                    <a:p>
                      <a:pPr algn="ctr"/>
                      <a:r>
                        <a:rPr lang="en-US" sz="1400" kern="1200" dirty="0">
                          <a:solidFill>
                            <a:schemeClr val="dk1"/>
                          </a:solidFill>
                          <a:latin typeface="+mn-lt"/>
                          <a:ea typeface="+mn-ea"/>
                          <a:cs typeface="+mn-cs"/>
                        </a:rPr>
                        <a:t>Card and Password</a:t>
                      </a:r>
                    </a:p>
                  </a:txBody>
                  <a:tcPr anchor="ctr"/>
                </a:tc>
                <a:tc>
                  <a:txBody>
                    <a:bodyPr/>
                    <a:lstStyle/>
                    <a:p>
                      <a:pPr algn="ctr"/>
                      <a:r>
                        <a:rPr lang="en-US" sz="1400" kern="1200" dirty="0">
                          <a:solidFill>
                            <a:schemeClr val="dk1"/>
                          </a:solidFill>
                          <a:latin typeface="+mn-lt"/>
                          <a:ea typeface="+mn-ea"/>
                          <a:cs typeface="+mn-cs"/>
                        </a:rPr>
                        <a:t>Card only</a:t>
                      </a:r>
                    </a:p>
                    <a:p>
                      <a:pPr algn="ctr"/>
                      <a:r>
                        <a:rPr lang="en-US" sz="1400" kern="1200" dirty="0">
                          <a:solidFill>
                            <a:schemeClr val="dk1"/>
                          </a:solidFill>
                          <a:latin typeface="+mn-lt"/>
                          <a:ea typeface="+mn-ea"/>
                          <a:cs typeface="+mn-cs"/>
                        </a:rPr>
                        <a:t>Card of Password</a:t>
                      </a:r>
                    </a:p>
                    <a:p>
                      <a:pPr algn="ctr"/>
                      <a:r>
                        <a:rPr lang="en-US" sz="1400" kern="1200" dirty="0">
                          <a:solidFill>
                            <a:schemeClr val="dk1"/>
                          </a:solidFill>
                          <a:latin typeface="+mn-lt"/>
                          <a:ea typeface="+mn-ea"/>
                          <a:cs typeface="+mn-cs"/>
                        </a:rPr>
                        <a:t>Card and Password</a:t>
                      </a:r>
                    </a:p>
                  </a:txBody>
                  <a:tcPr anchor="ctr"/>
                </a:tc>
                <a:tc>
                  <a:txBody>
                    <a:bodyPr/>
                    <a:lstStyle/>
                    <a:p>
                      <a:pPr algn="ctr"/>
                      <a:r>
                        <a:rPr lang="en-US" sz="1400" kern="1200" dirty="0">
                          <a:solidFill>
                            <a:schemeClr val="dk1"/>
                          </a:solidFill>
                          <a:latin typeface="+mn-lt"/>
                          <a:ea typeface="+mn-ea"/>
                          <a:cs typeface="+mn-cs"/>
                        </a:rPr>
                        <a:t>Card only</a:t>
                      </a:r>
                    </a:p>
                    <a:p>
                      <a:pPr algn="ctr"/>
                      <a:r>
                        <a:rPr lang="en-US" sz="1400" kern="1200" dirty="0">
                          <a:solidFill>
                            <a:schemeClr val="dk1"/>
                          </a:solidFill>
                          <a:latin typeface="+mn-lt"/>
                          <a:ea typeface="+mn-ea"/>
                          <a:cs typeface="+mn-cs"/>
                        </a:rPr>
                        <a:t>Card of Password</a:t>
                      </a:r>
                    </a:p>
                    <a:p>
                      <a:pPr algn="ctr"/>
                      <a:r>
                        <a:rPr lang="en-US" sz="1400" kern="1200" dirty="0">
                          <a:solidFill>
                            <a:schemeClr val="dk1"/>
                          </a:solidFill>
                          <a:latin typeface="+mn-lt"/>
                          <a:ea typeface="+mn-ea"/>
                          <a:cs typeface="+mn-cs"/>
                        </a:rPr>
                        <a:t>Card and Password</a:t>
                      </a:r>
                    </a:p>
                  </a:txBody>
                  <a:tcPr anchor="ctr"/>
                </a:tc>
                <a:extLst>
                  <a:ext uri="{0D108BD9-81ED-4DB2-BD59-A6C34878D82A}">
                    <a16:rowId xmlns:a16="http://schemas.microsoft.com/office/drawing/2014/main" val="3169982855"/>
                  </a:ext>
                </a:extLst>
              </a:tr>
              <a:tr h="58755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400" kern="1200" dirty="0">
                          <a:solidFill>
                            <a:schemeClr val="dk1"/>
                          </a:solidFill>
                          <a:latin typeface="+mn-lt"/>
                          <a:ea typeface="+mn-ea"/>
                          <a:cs typeface="+mn-cs"/>
                        </a:rPr>
                        <a:t>Environment</a:t>
                      </a:r>
                    </a:p>
                  </a:txBody>
                  <a:tcPr anchor="ctr"/>
                </a:tc>
                <a:tc>
                  <a:txBody>
                    <a:bodyPr/>
                    <a:lstStyle/>
                    <a:p>
                      <a:pPr algn="ctr"/>
                      <a:r>
                        <a:rPr lang="en-US" sz="1400" kern="1200" dirty="0">
                          <a:solidFill>
                            <a:schemeClr val="dk1"/>
                          </a:solidFill>
                          <a:latin typeface="+mn-lt"/>
                          <a:ea typeface="+mn-ea"/>
                          <a:cs typeface="+mn-cs"/>
                        </a:rPr>
                        <a:t>Indoor</a:t>
                      </a:r>
                    </a:p>
                  </a:txBody>
                  <a:tcPr anchor="ctr"/>
                </a:tc>
                <a:tc>
                  <a:txBody>
                    <a:bodyPr/>
                    <a:lstStyle/>
                    <a:p>
                      <a:pPr algn="ctr"/>
                      <a:r>
                        <a:rPr lang="en-US" sz="1400" kern="1200" dirty="0">
                          <a:solidFill>
                            <a:schemeClr val="dk1"/>
                          </a:solidFill>
                          <a:latin typeface="+mn-lt"/>
                          <a:ea typeface="+mn-ea"/>
                          <a:cs typeface="+mn-cs"/>
                        </a:rPr>
                        <a:t>Outdoor</a:t>
                      </a:r>
                    </a:p>
                  </a:txBody>
                  <a:tcPr anchor="ctr"/>
                </a:tc>
                <a:tc>
                  <a:txBody>
                    <a:bodyPr/>
                    <a:lstStyle/>
                    <a:p>
                      <a:pPr algn="ctr"/>
                      <a:r>
                        <a:rPr lang="en-US" sz="1400" kern="1200" dirty="0">
                          <a:solidFill>
                            <a:schemeClr val="dk1"/>
                          </a:solidFill>
                          <a:latin typeface="+mn-lt"/>
                          <a:ea typeface="+mn-ea"/>
                          <a:cs typeface="+mn-cs"/>
                        </a:rPr>
                        <a:t>Indoor</a:t>
                      </a:r>
                    </a:p>
                  </a:txBody>
                  <a:tcPr anchor="ctr"/>
                </a:tc>
                <a:tc>
                  <a:txBody>
                    <a:bodyPr/>
                    <a:lstStyle/>
                    <a:p>
                      <a:pPr algn="ctr"/>
                      <a:r>
                        <a:rPr lang="en-US" sz="1400" kern="1200" dirty="0">
                          <a:solidFill>
                            <a:schemeClr val="dk1"/>
                          </a:solidFill>
                          <a:latin typeface="+mn-lt"/>
                          <a:ea typeface="+mn-ea"/>
                          <a:cs typeface="+mn-cs"/>
                        </a:rPr>
                        <a:t>Indoor</a:t>
                      </a:r>
                    </a:p>
                  </a:txBody>
                  <a:tcPr anchor="ctr"/>
                </a:tc>
                <a:extLst>
                  <a:ext uri="{0D108BD9-81ED-4DB2-BD59-A6C34878D82A}">
                    <a16:rowId xmlns:a16="http://schemas.microsoft.com/office/drawing/2014/main" val="3124940493"/>
                  </a:ext>
                </a:extLst>
              </a:tr>
            </a:tbl>
          </a:graphicData>
        </a:graphic>
      </p:graphicFrame>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RFID Devices</a:t>
            </a:r>
          </a:p>
        </p:txBody>
      </p:sp>
      <p:pic>
        <p:nvPicPr>
          <p:cNvPr id="2" name="Picture 2">
            <a:extLst>
              <a:ext uri="{FF2B5EF4-FFF2-40B4-BE49-F238E27FC236}">
                <a16:creationId xmlns:a16="http://schemas.microsoft.com/office/drawing/2014/main" id="{6FC51F3C-5316-058B-2B66-838B478DADF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23904" y="2041759"/>
            <a:ext cx="1143000" cy="114300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4">
            <a:extLst>
              <a:ext uri="{FF2B5EF4-FFF2-40B4-BE49-F238E27FC236}">
                <a16:creationId xmlns:a16="http://schemas.microsoft.com/office/drawing/2014/main" id="{C7A49D81-43D8-AB89-140E-D1F04A61163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667698" y="2150207"/>
            <a:ext cx="926105" cy="926105"/>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a:extLst>
              <a:ext uri="{FF2B5EF4-FFF2-40B4-BE49-F238E27FC236}">
                <a16:creationId xmlns:a16="http://schemas.microsoft.com/office/drawing/2014/main" id="{4AAFF8B0-C012-D5B1-9C5F-AFAE4BECF91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994597" y="2019516"/>
            <a:ext cx="1143000" cy="114300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4E73AB51-8026-9CA8-28B5-626373D60E79}"/>
              </a:ext>
            </a:extLst>
          </p:cNvPr>
          <p:cNvSpPr txBox="1"/>
          <p:nvPr/>
        </p:nvSpPr>
        <p:spPr>
          <a:xfrm>
            <a:off x="251520" y="6525344"/>
            <a:ext cx="2520280" cy="276999"/>
          </a:xfrm>
          <a:prstGeom prst="rect">
            <a:avLst/>
          </a:prstGeom>
          <a:noFill/>
        </p:spPr>
        <p:txBody>
          <a:bodyPr wrap="square" rtlCol="0">
            <a:spAutoFit/>
          </a:bodyPr>
          <a:lstStyle/>
          <a:p>
            <a:r>
              <a:rPr lang="en-US" sz="1200" dirty="0"/>
              <a:t>* Not available in the US/CA.</a:t>
            </a:r>
          </a:p>
        </p:txBody>
      </p:sp>
      <p:pic>
        <p:nvPicPr>
          <p:cNvPr id="5" name="Picture 2">
            <a:extLst>
              <a:ext uri="{FF2B5EF4-FFF2-40B4-BE49-F238E27FC236}">
                <a16:creationId xmlns:a16="http://schemas.microsoft.com/office/drawing/2014/main" id="{1EE0952B-7F06-7E24-D0BE-7E7B1BEBB13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69273" y="2030115"/>
            <a:ext cx="1143000" cy="114300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B23EC94C-D1F0-BFEF-E182-1C8E3BEDC096}"/>
              </a:ext>
            </a:extLst>
          </p:cNvPr>
          <p:cNvSpPr txBox="1"/>
          <p:nvPr/>
        </p:nvSpPr>
        <p:spPr>
          <a:xfrm>
            <a:off x="6507274" y="1847587"/>
            <a:ext cx="576064" cy="276999"/>
          </a:xfrm>
          <a:prstGeom prst="rect">
            <a:avLst/>
          </a:prstGeom>
          <a:noFill/>
        </p:spPr>
        <p:txBody>
          <a:bodyPr wrap="square" rtlCol="0">
            <a:spAutoFit/>
          </a:bodyPr>
          <a:lstStyle/>
          <a:p>
            <a:r>
              <a:rPr lang="en-US" sz="1200" b="1" dirty="0">
                <a:solidFill>
                  <a:srgbClr val="FF0000"/>
                </a:solidFill>
              </a:rPr>
              <a:t>NEW</a:t>
            </a:r>
          </a:p>
        </p:txBody>
      </p:sp>
      <p:sp>
        <p:nvSpPr>
          <p:cNvPr id="7" name="TextBox 6">
            <a:extLst>
              <a:ext uri="{FF2B5EF4-FFF2-40B4-BE49-F238E27FC236}">
                <a16:creationId xmlns:a16="http://schemas.microsoft.com/office/drawing/2014/main" id="{39E575D6-CBE2-3B82-14F0-2E0D25668ED0}"/>
              </a:ext>
            </a:extLst>
          </p:cNvPr>
          <p:cNvSpPr txBox="1"/>
          <p:nvPr/>
        </p:nvSpPr>
        <p:spPr>
          <a:xfrm>
            <a:off x="7904372" y="1847586"/>
            <a:ext cx="576064" cy="276999"/>
          </a:xfrm>
          <a:prstGeom prst="rect">
            <a:avLst/>
          </a:prstGeom>
          <a:noFill/>
        </p:spPr>
        <p:txBody>
          <a:bodyPr wrap="square" rtlCol="0">
            <a:spAutoFit/>
          </a:bodyPr>
          <a:lstStyle/>
          <a:p>
            <a:r>
              <a:rPr lang="en-US" sz="1200" b="1" dirty="0">
                <a:solidFill>
                  <a:srgbClr val="FF0000"/>
                </a:solidFill>
              </a:rPr>
              <a:t>NEW</a:t>
            </a:r>
          </a:p>
        </p:txBody>
      </p:sp>
    </p:spTree>
    <p:extLst>
      <p:ext uri="{BB962C8B-B14F-4D97-AF65-F5344CB8AC3E}">
        <p14:creationId xmlns:p14="http://schemas.microsoft.com/office/powerpoint/2010/main" val="42669780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Table 7">
            <a:extLst>
              <a:ext uri="{FF2B5EF4-FFF2-40B4-BE49-F238E27FC236}">
                <a16:creationId xmlns:a16="http://schemas.microsoft.com/office/drawing/2014/main" id="{5A015455-C41B-C847-DA9D-DA1D20AFB182}"/>
              </a:ext>
            </a:extLst>
          </p:cNvPr>
          <p:cNvGraphicFramePr>
            <a:graphicFrameLocks noGrp="1"/>
          </p:cNvGraphicFramePr>
          <p:nvPr>
            <p:extLst>
              <p:ext uri="{D42A27DB-BD31-4B8C-83A1-F6EECF244321}">
                <p14:modId xmlns:p14="http://schemas.microsoft.com/office/powerpoint/2010/main" val="4102244605"/>
              </p:ext>
            </p:extLst>
          </p:nvPr>
        </p:nvGraphicFramePr>
        <p:xfrm>
          <a:off x="251520" y="1641942"/>
          <a:ext cx="5400600" cy="4070435"/>
        </p:xfrm>
        <a:graphic>
          <a:graphicData uri="http://schemas.openxmlformats.org/drawingml/2006/table">
            <a:tbl>
              <a:tblPr firstRow="1" bandRow="1">
                <a:tableStyleId>{5C22544A-7EE6-4342-B048-85BDC9FD1C3A}</a:tableStyleId>
              </a:tblPr>
              <a:tblGrid>
                <a:gridCol w="2664296">
                  <a:extLst>
                    <a:ext uri="{9D8B030D-6E8A-4147-A177-3AD203B41FA5}">
                      <a16:colId xmlns:a16="http://schemas.microsoft.com/office/drawing/2014/main" val="1016638752"/>
                    </a:ext>
                  </a:extLst>
                </a:gridCol>
                <a:gridCol w="2736304">
                  <a:extLst>
                    <a:ext uri="{9D8B030D-6E8A-4147-A177-3AD203B41FA5}">
                      <a16:colId xmlns:a16="http://schemas.microsoft.com/office/drawing/2014/main" val="1139903534"/>
                    </a:ext>
                  </a:extLst>
                </a:gridCol>
              </a:tblGrid>
              <a:tr h="610425">
                <a:tc>
                  <a:txBody>
                    <a:bodyPr/>
                    <a:lstStyle/>
                    <a:p>
                      <a:r>
                        <a:rPr lang="en-US" sz="1400" dirty="0"/>
                        <a:t>Model</a:t>
                      </a:r>
                    </a:p>
                  </a:txBody>
                  <a:tcPr anchor="ctr"/>
                </a:tc>
                <a:tc>
                  <a:txBody>
                    <a:bodyPr/>
                    <a:lstStyle/>
                    <a:p>
                      <a:r>
                        <a:rPr lang="en-US" sz="1400" dirty="0"/>
                        <a:t>R11-20</a:t>
                      </a:r>
                    </a:p>
                  </a:txBody>
                  <a:tcPr anchor="ctr"/>
                </a:tc>
                <a:extLst>
                  <a:ext uri="{0D108BD9-81ED-4DB2-BD59-A6C34878D82A}">
                    <a16:rowId xmlns:a16="http://schemas.microsoft.com/office/drawing/2014/main" val="203159643"/>
                  </a:ext>
                </a:extLst>
              </a:tr>
              <a:tr h="1055538">
                <a:tc>
                  <a:txBody>
                    <a:bodyPr/>
                    <a:lstStyle/>
                    <a:p>
                      <a:r>
                        <a:rPr lang="en-US" sz="1400" dirty="0"/>
                        <a:t>Photo</a:t>
                      </a:r>
                    </a:p>
                  </a:txBody>
                  <a:tcPr anchor="ctr"/>
                </a:tc>
                <a:tc>
                  <a:txBody>
                    <a:bodyPr/>
                    <a:lstStyle/>
                    <a:p>
                      <a:endParaRPr lang="en-US" sz="1400" dirty="0"/>
                    </a:p>
                  </a:txBody>
                  <a:tcPr anchor="ctr"/>
                </a:tc>
                <a:extLst>
                  <a:ext uri="{0D108BD9-81ED-4DB2-BD59-A6C34878D82A}">
                    <a16:rowId xmlns:a16="http://schemas.microsoft.com/office/drawing/2014/main" val="3939989351"/>
                  </a:ext>
                </a:extLst>
              </a:tr>
              <a:tr h="337119">
                <a:tc>
                  <a:txBody>
                    <a:bodyPr/>
                    <a:lstStyle/>
                    <a:p>
                      <a:r>
                        <a:rPr lang="en-US" altLang="en-US" sz="1400" kern="1200" dirty="0">
                          <a:solidFill>
                            <a:schemeClr val="dk1"/>
                          </a:solidFill>
                          <a:latin typeface="+mn-lt"/>
                          <a:ea typeface="+mn-ea"/>
                          <a:cs typeface="+mn-cs"/>
                        </a:rPr>
                        <a:t>Device type</a:t>
                      </a:r>
                    </a:p>
                  </a:txBody>
                  <a:tcPr anchor="ctr"/>
                </a:tc>
                <a:tc>
                  <a:txBody>
                    <a:bodyPr/>
                    <a:lstStyle/>
                    <a:p>
                      <a:pPr algn="ctr"/>
                      <a:r>
                        <a:rPr lang="en-US" sz="1400" dirty="0"/>
                        <a:t>Multi-Door Controller</a:t>
                      </a:r>
                    </a:p>
                  </a:txBody>
                  <a:tcPr anchor="ctr"/>
                </a:tc>
                <a:extLst>
                  <a:ext uri="{0D108BD9-81ED-4DB2-BD59-A6C34878D82A}">
                    <a16:rowId xmlns:a16="http://schemas.microsoft.com/office/drawing/2014/main" val="1970765207"/>
                  </a:ext>
                </a:extLst>
              </a:tr>
              <a:tr h="432048">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400" kern="1200" dirty="0">
                          <a:solidFill>
                            <a:schemeClr val="dk1"/>
                          </a:solidFill>
                          <a:latin typeface="+mn-lt"/>
                          <a:ea typeface="+mn-ea"/>
                          <a:cs typeface="+mn-cs"/>
                        </a:rPr>
                        <a:t>Communication Frequency</a:t>
                      </a:r>
                    </a:p>
                  </a:txBody>
                  <a:tcPr anchor="ctr"/>
                </a:tc>
                <a:tc>
                  <a:txBody>
                    <a:bodyPr/>
                    <a:lstStyle/>
                    <a:p>
                      <a:pPr algn="ctr"/>
                      <a:r>
                        <a:rPr lang="en-US" sz="1400" kern="1200" dirty="0">
                          <a:solidFill>
                            <a:schemeClr val="dk1"/>
                          </a:solidFill>
                          <a:latin typeface="+mn-lt"/>
                          <a:ea typeface="+mn-ea"/>
                          <a:cs typeface="+mn-cs"/>
                        </a:rPr>
                        <a:t>13.56 MHz</a:t>
                      </a:r>
                    </a:p>
                  </a:txBody>
                  <a:tcPr anchor="ctr"/>
                </a:tc>
                <a:extLst>
                  <a:ext uri="{0D108BD9-81ED-4DB2-BD59-A6C34878D82A}">
                    <a16:rowId xmlns:a16="http://schemas.microsoft.com/office/drawing/2014/main" val="2044149563"/>
                  </a:ext>
                </a:extLst>
              </a:tr>
              <a:tr h="360040">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sz="1400" kern="1200" dirty="0">
                          <a:solidFill>
                            <a:schemeClr val="dk1"/>
                          </a:solidFill>
                          <a:latin typeface="+mn-lt"/>
                          <a:ea typeface="+mn-ea"/>
                          <a:cs typeface="+mn-cs"/>
                        </a:rPr>
                        <a:t>RFID Options</a:t>
                      </a:r>
                    </a:p>
                  </a:txBody>
                  <a:tcPr anchor="ctr"/>
                </a:tc>
                <a:tc>
                  <a:txBody>
                    <a:bodyPr/>
                    <a:lstStyle/>
                    <a:p>
                      <a:pPr algn="ctr"/>
                      <a:r>
                        <a:rPr lang="en-US" sz="1400" kern="1200" dirty="0">
                          <a:solidFill>
                            <a:schemeClr val="dk1"/>
                          </a:solidFill>
                          <a:latin typeface="+mn-lt"/>
                          <a:ea typeface="+mn-ea"/>
                          <a:cs typeface="+mn-cs"/>
                        </a:rPr>
                        <a:t>EM, </a:t>
                      </a:r>
                      <a:r>
                        <a:rPr lang="en-US" sz="1400" kern="1200" dirty="0" err="1">
                          <a:solidFill>
                            <a:schemeClr val="dk1"/>
                          </a:solidFill>
                          <a:latin typeface="+mn-lt"/>
                          <a:ea typeface="+mn-ea"/>
                          <a:cs typeface="+mn-cs"/>
                        </a:rPr>
                        <a:t>Mifare</a:t>
                      </a:r>
                      <a:r>
                        <a:rPr lang="en-US" sz="1400" kern="1200" dirty="0">
                          <a:solidFill>
                            <a:schemeClr val="dk1"/>
                          </a:solidFill>
                          <a:latin typeface="+mn-lt"/>
                          <a:ea typeface="+mn-ea"/>
                          <a:cs typeface="+mn-cs"/>
                        </a:rPr>
                        <a:t>, HID </a:t>
                      </a:r>
                      <a:r>
                        <a:rPr lang="en-US" sz="1400" kern="1200" dirty="0" err="1">
                          <a:solidFill>
                            <a:schemeClr val="dk1"/>
                          </a:solidFill>
                          <a:latin typeface="+mn-lt"/>
                          <a:ea typeface="+mn-ea"/>
                          <a:cs typeface="+mn-cs"/>
                        </a:rPr>
                        <a:t>Prox</a:t>
                      </a:r>
                      <a:r>
                        <a:rPr lang="en-US" sz="1400" kern="1200" dirty="0">
                          <a:solidFill>
                            <a:schemeClr val="dk1"/>
                          </a:solidFill>
                          <a:latin typeface="+mn-lt"/>
                          <a:ea typeface="+mn-ea"/>
                          <a:cs typeface="+mn-cs"/>
                        </a:rPr>
                        <a:t> </a:t>
                      </a:r>
                    </a:p>
                  </a:txBody>
                  <a:tcPr anchor="ctr"/>
                </a:tc>
                <a:extLst>
                  <a:ext uri="{0D108BD9-81ED-4DB2-BD59-A6C34878D82A}">
                    <a16:rowId xmlns:a16="http://schemas.microsoft.com/office/drawing/2014/main" val="1180353898"/>
                  </a:ext>
                </a:extLst>
              </a:tr>
              <a:tr h="3600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kern="1200" dirty="0">
                          <a:solidFill>
                            <a:schemeClr val="dk1"/>
                          </a:solidFill>
                          <a:latin typeface="+mn-lt"/>
                          <a:ea typeface="+mn-ea"/>
                          <a:cs typeface="+mn-cs"/>
                        </a:rPr>
                        <a:t>User database (card capacity)</a:t>
                      </a:r>
                    </a:p>
                  </a:txBody>
                  <a:tcPr anchor="ctr"/>
                </a:tc>
                <a:tc>
                  <a:txBody>
                    <a:bodyPr/>
                    <a:lstStyle/>
                    <a:p>
                      <a:pPr algn="ctr"/>
                      <a:r>
                        <a:rPr lang="en-US" sz="1400" kern="1200" dirty="0">
                          <a:solidFill>
                            <a:schemeClr val="dk1"/>
                          </a:solidFill>
                          <a:latin typeface="+mn-lt"/>
                          <a:ea typeface="+mn-ea"/>
                          <a:cs typeface="+mn-cs"/>
                        </a:rPr>
                        <a:t>16000</a:t>
                      </a:r>
                    </a:p>
                  </a:txBody>
                  <a:tcPr anchor="ctr"/>
                </a:tc>
                <a:extLst>
                  <a:ext uri="{0D108BD9-81ED-4DB2-BD59-A6C34878D82A}">
                    <a16:rowId xmlns:a16="http://schemas.microsoft.com/office/drawing/2014/main" val="44301908"/>
                  </a:ext>
                </a:extLst>
              </a:tr>
              <a:tr h="288032">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400" kern="1200" dirty="0">
                          <a:solidFill>
                            <a:schemeClr val="dk1"/>
                          </a:solidFill>
                          <a:latin typeface="+mn-lt"/>
                          <a:ea typeface="+mn-ea"/>
                          <a:cs typeface="+mn-cs"/>
                        </a:rPr>
                        <a:t>Relay Output</a:t>
                      </a:r>
                    </a:p>
                  </a:txBody>
                  <a:tcPr anchor="ctr"/>
                </a:tc>
                <a:tc>
                  <a:txBody>
                    <a:bodyPr/>
                    <a:lstStyle/>
                    <a:p>
                      <a:pPr algn="ctr"/>
                      <a:r>
                        <a:rPr lang="en-US" sz="1400" kern="1200" dirty="0">
                          <a:solidFill>
                            <a:schemeClr val="dk1"/>
                          </a:solidFill>
                          <a:latin typeface="+mn-lt"/>
                          <a:ea typeface="+mn-ea"/>
                          <a:cs typeface="+mn-cs"/>
                        </a:rPr>
                        <a:t>Alarm Relay x 1, Lock Relay x 2</a:t>
                      </a:r>
                    </a:p>
                  </a:txBody>
                  <a:tcPr anchor="ctr"/>
                </a:tc>
                <a:extLst>
                  <a:ext uri="{0D108BD9-81ED-4DB2-BD59-A6C34878D82A}">
                    <a16:rowId xmlns:a16="http://schemas.microsoft.com/office/drawing/2014/main" val="3169982855"/>
                  </a:ext>
                </a:extLst>
              </a:tr>
              <a:tr h="61042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400" kern="1200" dirty="0">
                          <a:solidFill>
                            <a:schemeClr val="dk1"/>
                          </a:solidFill>
                          <a:latin typeface="+mn-lt"/>
                          <a:ea typeface="+mn-ea"/>
                          <a:cs typeface="+mn-cs"/>
                        </a:rPr>
                        <a:t>Digital Input</a:t>
                      </a:r>
                    </a:p>
                  </a:txBody>
                  <a:tcPr anchor="ctr"/>
                </a:tc>
                <a:tc>
                  <a:txBody>
                    <a:bodyPr/>
                    <a:lstStyle/>
                    <a:p>
                      <a:pPr algn="ctr"/>
                      <a:r>
                        <a:rPr lang="en-US" sz="1400" kern="1200" dirty="0" err="1">
                          <a:solidFill>
                            <a:schemeClr val="dk1"/>
                          </a:solidFill>
                          <a:latin typeface="+mn-lt"/>
                          <a:ea typeface="+mn-ea"/>
                          <a:cs typeface="+mn-cs"/>
                        </a:rPr>
                        <a:t>Egree</a:t>
                      </a:r>
                      <a:r>
                        <a:rPr lang="en-US" sz="1400" kern="1200" dirty="0">
                          <a:solidFill>
                            <a:schemeClr val="dk1"/>
                          </a:solidFill>
                          <a:latin typeface="+mn-lt"/>
                          <a:ea typeface="+mn-ea"/>
                          <a:cs typeface="+mn-cs"/>
                        </a:rPr>
                        <a:t> (R.T.E.) x 2, Door Contact x 2, Fire </a:t>
                      </a:r>
                      <a:r>
                        <a:rPr lang="en-US" sz="1400" kern="1200" dirty="0" err="1">
                          <a:solidFill>
                            <a:schemeClr val="dk1"/>
                          </a:solidFill>
                          <a:latin typeface="+mn-lt"/>
                          <a:ea typeface="+mn-ea"/>
                          <a:cs typeface="+mn-cs"/>
                        </a:rPr>
                        <a:t>Laarm</a:t>
                      </a:r>
                      <a:r>
                        <a:rPr lang="en-US" sz="1400" kern="1200" dirty="0">
                          <a:solidFill>
                            <a:schemeClr val="dk1"/>
                          </a:solidFill>
                          <a:latin typeface="+mn-lt"/>
                          <a:ea typeface="+mn-ea"/>
                          <a:cs typeface="+mn-cs"/>
                        </a:rPr>
                        <a:t> x 1</a:t>
                      </a:r>
                    </a:p>
                  </a:txBody>
                  <a:tcPr anchor="ctr"/>
                </a:tc>
                <a:extLst>
                  <a:ext uri="{0D108BD9-81ED-4DB2-BD59-A6C34878D82A}">
                    <a16:rowId xmlns:a16="http://schemas.microsoft.com/office/drawing/2014/main" val="3124940493"/>
                  </a:ext>
                </a:extLst>
              </a:tr>
            </a:tbl>
          </a:graphicData>
        </a:graphic>
      </p:graphicFrame>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Multi-Door Controllers</a:t>
            </a:r>
          </a:p>
        </p:txBody>
      </p:sp>
      <p:pic>
        <p:nvPicPr>
          <p:cNvPr id="1026" name="Picture 2">
            <a:extLst>
              <a:ext uri="{FF2B5EF4-FFF2-40B4-BE49-F238E27FC236}">
                <a16:creationId xmlns:a16="http://schemas.microsoft.com/office/drawing/2014/main" id="{0FC1AC76-74E7-4D44-F8C0-9C27CF80D4F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79912" y="2276872"/>
            <a:ext cx="949128" cy="949128"/>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3C3B3C70-A291-5F6D-A900-B897B859C908}"/>
              </a:ext>
            </a:extLst>
          </p:cNvPr>
          <p:cNvSpPr txBox="1"/>
          <p:nvPr/>
        </p:nvSpPr>
        <p:spPr>
          <a:xfrm>
            <a:off x="3491880" y="1914723"/>
            <a:ext cx="576064" cy="276999"/>
          </a:xfrm>
          <a:prstGeom prst="rect">
            <a:avLst/>
          </a:prstGeom>
          <a:noFill/>
        </p:spPr>
        <p:txBody>
          <a:bodyPr wrap="square" rtlCol="0">
            <a:spAutoFit/>
          </a:bodyPr>
          <a:lstStyle/>
          <a:p>
            <a:r>
              <a:rPr lang="en-US" sz="1200" b="1" dirty="0">
                <a:solidFill>
                  <a:srgbClr val="FF0000"/>
                </a:solidFill>
              </a:rPr>
              <a:t>NEW</a:t>
            </a:r>
          </a:p>
        </p:txBody>
      </p:sp>
    </p:spTree>
    <p:extLst>
      <p:ext uri="{BB962C8B-B14F-4D97-AF65-F5344CB8AC3E}">
        <p14:creationId xmlns:p14="http://schemas.microsoft.com/office/powerpoint/2010/main" val="26597055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Table 7">
            <a:extLst>
              <a:ext uri="{FF2B5EF4-FFF2-40B4-BE49-F238E27FC236}">
                <a16:creationId xmlns:a16="http://schemas.microsoft.com/office/drawing/2014/main" id="{5A015455-C41B-C847-DA9D-DA1D20AFB182}"/>
              </a:ext>
            </a:extLst>
          </p:cNvPr>
          <p:cNvGraphicFramePr>
            <a:graphicFrameLocks noGrp="1"/>
          </p:cNvGraphicFramePr>
          <p:nvPr>
            <p:extLst>
              <p:ext uri="{D42A27DB-BD31-4B8C-83A1-F6EECF244321}">
                <p14:modId xmlns:p14="http://schemas.microsoft.com/office/powerpoint/2010/main" val="2377225767"/>
              </p:ext>
            </p:extLst>
          </p:nvPr>
        </p:nvGraphicFramePr>
        <p:xfrm>
          <a:off x="251520" y="1641942"/>
          <a:ext cx="8424935" cy="4622523"/>
        </p:xfrm>
        <a:graphic>
          <a:graphicData uri="http://schemas.openxmlformats.org/drawingml/2006/table">
            <a:tbl>
              <a:tblPr firstRow="1" bandRow="1">
                <a:tableStyleId>{5C22544A-7EE6-4342-B048-85BDC9FD1C3A}</a:tableStyleId>
              </a:tblPr>
              <a:tblGrid>
                <a:gridCol w="1616907">
                  <a:extLst>
                    <a:ext uri="{9D8B030D-6E8A-4147-A177-3AD203B41FA5}">
                      <a16:colId xmlns:a16="http://schemas.microsoft.com/office/drawing/2014/main" val="1016638752"/>
                    </a:ext>
                  </a:extLst>
                </a:gridCol>
                <a:gridCol w="1616907">
                  <a:extLst>
                    <a:ext uri="{9D8B030D-6E8A-4147-A177-3AD203B41FA5}">
                      <a16:colId xmlns:a16="http://schemas.microsoft.com/office/drawing/2014/main" val="1139903534"/>
                    </a:ext>
                  </a:extLst>
                </a:gridCol>
                <a:gridCol w="1616907">
                  <a:extLst>
                    <a:ext uri="{9D8B030D-6E8A-4147-A177-3AD203B41FA5}">
                      <a16:colId xmlns:a16="http://schemas.microsoft.com/office/drawing/2014/main" val="47135319"/>
                    </a:ext>
                  </a:extLst>
                </a:gridCol>
                <a:gridCol w="1616907">
                  <a:extLst>
                    <a:ext uri="{9D8B030D-6E8A-4147-A177-3AD203B41FA5}">
                      <a16:colId xmlns:a16="http://schemas.microsoft.com/office/drawing/2014/main" val="2660697658"/>
                    </a:ext>
                  </a:extLst>
                </a:gridCol>
                <a:gridCol w="1957307">
                  <a:extLst>
                    <a:ext uri="{9D8B030D-6E8A-4147-A177-3AD203B41FA5}">
                      <a16:colId xmlns:a16="http://schemas.microsoft.com/office/drawing/2014/main" val="3670940368"/>
                    </a:ext>
                  </a:extLst>
                </a:gridCol>
              </a:tblGrid>
              <a:tr h="610425">
                <a:tc>
                  <a:txBody>
                    <a:bodyPr/>
                    <a:lstStyle/>
                    <a:p>
                      <a:r>
                        <a:rPr lang="en-US" sz="1400" dirty="0"/>
                        <a:t>Model</a:t>
                      </a:r>
                    </a:p>
                  </a:txBody>
                  <a:tcPr anchor="ctr"/>
                </a:tc>
                <a:tc>
                  <a:txBody>
                    <a:bodyPr/>
                    <a:lstStyle/>
                    <a:p>
                      <a:pPr algn="ctr"/>
                      <a:r>
                        <a:rPr lang="en-US" sz="1600" b="1" dirty="0">
                          <a:solidFill>
                            <a:srgbClr val="FFFFFF"/>
                          </a:solidFill>
                          <a:effectLst/>
                          <a:latin typeface="Arial" panose="020B0604020202020204" pitchFamily="34" charset="0"/>
                        </a:rPr>
                        <a:t>R71CF-311</a:t>
                      </a:r>
                    </a:p>
                  </a:txBody>
                  <a:tcPr marL="0" marR="0" marT="0" marB="0" anchor="ctr"/>
                </a:tc>
                <a:tc>
                  <a:txBody>
                    <a:bodyPr/>
                    <a:lstStyle/>
                    <a:p>
                      <a:pPr algn="ctr"/>
                      <a:r>
                        <a:rPr lang="en-US" sz="1600" b="1" dirty="0">
                          <a:solidFill>
                            <a:srgbClr val="FFFFFF"/>
                          </a:solidFill>
                          <a:effectLst/>
                          <a:latin typeface="Arial" panose="020B0604020202020204" pitchFamily="34" charset="0"/>
                        </a:rPr>
                        <a:t>R71CF-312</a:t>
                      </a:r>
                    </a:p>
                  </a:txBody>
                  <a:tcPr marL="0" marR="0" marT="0" marB="0" anchor="ctr"/>
                </a:tc>
                <a:tc>
                  <a:txBody>
                    <a:bodyPr/>
                    <a:lstStyle/>
                    <a:p>
                      <a:pPr algn="ctr"/>
                      <a:r>
                        <a:rPr lang="en-US" sz="1600" b="1" dirty="0">
                          <a:solidFill>
                            <a:srgbClr val="FFFFFF"/>
                          </a:solidFill>
                          <a:effectLst/>
                          <a:latin typeface="Arial" panose="020B0604020202020204" pitchFamily="34" charset="0"/>
                        </a:rPr>
                        <a:t>R71CF-313</a:t>
                      </a:r>
                    </a:p>
                  </a:txBody>
                  <a:tcPr marL="0" marR="0" marT="0" marB="0" anchor="ctr"/>
                </a:tc>
                <a:tc>
                  <a:txBody>
                    <a:bodyPr/>
                    <a:lstStyle/>
                    <a:p>
                      <a:pPr algn="ctr"/>
                      <a:r>
                        <a:rPr lang="en-US" sz="1600" b="1" dirty="0">
                          <a:solidFill>
                            <a:srgbClr val="FFFFFF"/>
                          </a:solidFill>
                          <a:effectLst/>
                          <a:latin typeface="Arial" panose="020B0604020202020204" pitchFamily="34" charset="0"/>
                        </a:rPr>
                        <a:t>R72FT-32</a:t>
                      </a:r>
                    </a:p>
                  </a:txBody>
                  <a:tcPr marL="0" marR="0" marT="0" marB="0" anchor="ctr"/>
                </a:tc>
                <a:extLst>
                  <a:ext uri="{0D108BD9-81ED-4DB2-BD59-A6C34878D82A}">
                    <a16:rowId xmlns:a16="http://schemas.microsoft.com/office/drawing/2014/main" val="203159643"/>
                  </a:ext>
                </a:extLst>
              </a:tr>
              <a:tr h="1055538">
                <a:tc>
                  <a:txBody>
                    <a:bodyPr/>
                    <a:lstStyle/>
                    <a:p>
                      <a:r>
                        <a:rPr lang="en-US" sz="1400" dirty="0"/>
                        <a:t>Photo</a:t>
                      </a:r>
                    </a:p>
                  </a:txBody>
                  <a:tcPr anchor="ctr"/>
                </a:tc>
                <a:tc>
                  <a:txBody>
                    <a:bodyPr/>
                    <a:lstStyle/>
                    <a:p>
                      <a:endParaRPr lang="en-US" sz="1400" dirty="0"/>
                    </a:p>
                  </a:txBody>
                  <a:tcPr anchor="ctr"/>
                </a:tc>
                <a:tc>
                  <a:txBody>
                    <a:bodyPr/>
                    <a:lstStyle/>
                    <a:p>
                      <a:pPr algn="ctr"/>
                      <a:endParaRPr lang="en-US" sz="1400" dirty="0"/>
                    </a:p>
                  </a:txBody>
                  <a:tcPr anchor="ctr"/>
                </a:tc>
                <a:tc>
                  <a:txBody>
                    <a:bodyPr/>
                    <a:lstStyle/>
                    <a:p>
                      <a:pPr algn="ctr"/>
                      <a:endParaRPr lang="en-US" sz="1400"/>
                    </a:p>
                  </a:txBody>
                  <a:tcPr anchor="ctr"/>
                </a:tc>
                <a:tc>
                  <a:txBody>
                    <a:bodyPr/>
                    <a:lstStyle/>
                    <a:p>
                      <a:endParaRPr lang="en-US" dirty="0">
                        <a:effectLst/>
                        <a:latin typeface="Arial" panose="020B0604020202020204" pitchFamily="34" charset="0"/>
                      </a:endParaRPr>
                    </a:p>
                  </a:txBody>
                  <a:tcPr marL="22860" marR="22860" marT="22860" marB="22860" anchor="ctr"/>
                </a:tc>
                <a:extLst>
                  <a:ext uri="{0D108BD9-81ED-4DB2-BD59-A6C34878D82A}">
                    <a16:rowId xmlns:a16="http://schemas.microsoft.com/office/drawing/2014/main" val="3939989351"/>
                  </a:ext>
                </a:extLst>
              </a:tr>
              <a:tr h="337119">
                <a:tc>
                  <a:txBody>
                    <a:bodyPr/>
                    <a:lstStyle/>
                    <a:p>
                      <a:r>
                        <a:rPr lang="en-US" altLang="en-US" sz="1400" kern="1200" dirty="0">
                          <a:solidFill>
                            <a:schemeClr val="dk1"/>
                          </a:solidFill>
                          <a:latin typeface="+mn-lt"/>
                          <a:ea typeface="+mn-ea"/>
                          <a:cs typeface="+mn-cs"/>
                        </a:rPr>
                        <a:t>Device type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Face Recognition &amp; RFID Reader + Controller</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Face Recognition &amp; RFID Reader + Controller</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Face Recognition &amp; RFID Reader + Controller</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mn-lt"/>
                          <a:ea typeface="+mn-ea"/>
                          <a:cs typeface="+mn-cs"/>
                        </a:rPr>
                        <a:t>Face Recognition &amp; Fingerprint &amp; RFID Reader &amp; Temperature + Controller</a:t>
                      </a:r>
                    </a:p>
                  </a:txBody>
                  <a:tcPr anchor="ctr"/>
                </a:tc>
                <a:extLst>
                  <a:ext uri="{0D108BD9-81ED-4DB2-BD59-A6C34878D82A}">
                    <a16:rowId xmlns:a16="http://schemas.microsoft.com/office/drawing/2014/main" val="1970765207"/>
                  </a:ext>
                </a:extLst>
              </a:tr>
              <a:tr h="432048">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400" kern="1200" dirty="0">
                          <a:solidFill>
                            <a:schemeClr val="dk1"/>
                          </a:solidFill>
                          <a:latin typeface="+mn-lt"/>
                          <a:ea typeface="+mn-ea"/>
                          <a:cs typeface="+mn-cs"/>
                        </a:rPr>
                        <a:t>Description</a:t>
                      </a:r>
                    </a:p>
                  </a:txBody>
                  <a:tcPr anchor="ctr"/>
                </a:tc>
                <a:tc>
                  <a:txBody>
                    <a:bodyPr/>
                    <a:lstStyle/>
                    <a:p>
                      <a:pPr algn="ctr"/>
                      <a:r>
                        <a:rPr lang="en-US" sz="1400" kern="1200" dirty="0">
                          <a:solidFill>
                            <a:schemeClr val="dk1"/>
                          </a:solidFill>
                          <a:latin typeface="+mn-lt"/>
                          <a:ea typeface="+mn-ea"/>
                          <a:cs typeface="+mn-cs"/>
                        </a:rPr>
                        <a:t>2MP EM LCD Card Wiegand Reader and Controller with Bundle </a:t>
                      </a:r>
                      <a:r>
                        <a:rPr lang="en-US" sz="1400" kern="1200" dirty="0">
                          <a:solidFill>
                            <a:srgbClr val="0000FF"/>
                          </a:solidFill>
                          <a:latin typeface="+mn-lt"/>
                          <a:ea typeface="+mn-ea"/>
                          <a:cs typeface="+mn-cs"/>
                        </a:rPr>
                        <a:t>3,000</a:t>
                      </a:r>
                      <a:r>
                        <a:rPr lang="en-US" sz="1400" kern="1200" dirty="0">
                          <a:solidFill>
                            <a:schemeClr val="dk1"/>
                          </a:solidFill>
                          <a:latin typeface="+mn-lt"/>
                          <a:ea typeface="+mn-ea"/>
                          <a:cs typeface="+mn-cs"/>
                        </a:rPr>
                        <a:t> Card Database / </a:t>
                      </a:r>
                      <a:r>
                        <a:rPr lang="en-US" sz="1400" kern="1200" dirty="0">
                          <a:solidFill>
                            <a:srgbClr val="FF0000"/>
                          </a:solidFill>
                          <a:latin typeface="+mn-lt"/>
                          <a:ea typeface="+mn-ea"/>
                          <a:cs typeface="+mn-cs"/>
                        </a:rPr>
                        <a:t>1,500</a:t>
                      </a:r>
                      <a:r>
                        <a:rPr lang="en-US" sz="1400" kern="1200" dirty="0">
                          <a:solidFill>
                            <a:schemeClr val="dk1"/>
                          </a:solidFill>
                          <a:latin typeface="+mn-lt"/>
                          <a:ea typeface="+mn-ea"/>
                          <a:cs typeface="+mn-cs"/>
                        </a:rPr>
                        <a:t> Face Database, EM. 	</a:t>
                      </a:r>
                    </a:p>
                  </a:txBody>
                  <a:tcPr anchor="ctr"/>
                </a:tc>
                <a:tc>
                  <a:txBody>
                    <a:bodyPr/>
                    <a:lstStyle/>
                    <a:p>
                      <a:pPr algn="ctr"/>
                      <a:r>
                        <a:rPr lang="en-US" sz="1400" kern="1200" dirty="0">
                          <a:solidFill>
                            <a:schemeClr val="dk1"/>
                          </a:solidFill>
                          <a:latin typeface="+mn-lt"/>
                          <a:ea typeface="+mn-ea"/>
                          <a:cs typeface="+mn-cs"/>
                        </a:rPr>
                        <a:t>2MP </a:t>
                      </a:r>
                      <a:r>
                        <a:rPr lang="en-US" sz="1400" kern="1200" dirty="0" err="1">
                          <a:solidFill>
                            <a:schemeClr val="dk1"/>
                          </a:solidFill>
                          <a:latin typeface="+mn-lt"/>
                          <a:ea typeface="+mn-ea"/>
                          <a:cs typeface="+mn-cs"/>
                        </a:rPr>
                        <a:t>Mifare</a:t>
                      </a:r>
                      <a:r>
                        <a:rPr lang="en-US" sz="1400" kern="1200" dirty="0">
                          <a:solidFill>
                            <a:schemeClr val="dk1"/>
                          </a:solidFill>
                          <a:latin typeface="+mn-lt"/>
                          <a:ea typeface="+mn-ea"/>
                          <a:cs typeface="+mn-cs"/>
                        </a:rPr>
                        <a:t> LCD Wiegand Reader and Controller with Bundle </a:t>
                      </a:r>
                      <a:r>
                        <a:rPr lang="en-US" sz="1400" kern="1200" dirty="0">
                          <a:solidFill>
                            <a:srgbClr val="0000FF"/>
                          </a:solidFill>
                          <a:latin typeface="+mn-lt"/>
                          <a:ea typeface="+mn-ea"/>
                          <a:cs typeface="+mn-cs"/>
                        </a:rPr>
                        <a:t>3,000</a:t>
                      </a:r>
                      <a:r>
                        <a:rPr lang="en-US" sz="1400" kern="1200" dirty="0">
                          <a:solidFill>
                            <a:schemeClr val="dk1"/>
                          </a:solidFill>
                          <a:latin typeface="+mn-lt"/>
                          <a:ea typeface="+mn-ea"/>
                          <a:cs typeface="+mn-cs"/>
                        </a:rPr>
                        <a:t> Card Database / </a:t>
                      </a:r>
                      <a:r>
                        <a:rPr lang="en-US" sz="1400" kern="1200" dirty="0">
                          <a:solidFill>
                            <a:srgbClr val="FF0000"/>
                          </a:solidFill>
                          <a:latin typeface="+mn-lt"/>
                          <a:ea typeface="+mn-ea"/>
                          <a:cs typeface="+mn-cs"/>
                        </a:rPr>
                        <a:t>1,500</a:t>
                      </a:r>
                      <a:r>
                        <a:rPr lang="en-US" sz="1400" kern="1200" dirty="0">
                          <a:solidFill>
                            <a:schemeClr val="dk1"/>
                          </a:solidFill>
                          <a:latin typeface="+mn-lt"/>
                          <a:ea typeface="+mn-ea"/>
                          <a:cs typeface="+mn-cs"/>
                        </a:rPr>
                        <a:t> Face Database.	</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kern="1200" dirty="0">
                          <a:solidFill>
                            <a:schemeClr val="dk1"/>
                          </a:solidFill>
                          <a:latin typeface="+mn-lt"/>
                          <a:ea typeface="+mn-ea"/>
                          <a:cs typeface="+mn-cs"/>
                        </a:rPr>
                        <a:t>2MP Semi-outdoor </a:t>
                      </a:r>
                      <a:r>
                        <a:rPr lang="en-US" sz="1400" kern="1200" dirty="0" err="1">
                          <a:solidFill>
                            <a:schemeClr val="dk1"/>
                          </a:solidFill>
                          <a:latin typeface="+mn-lt"/>
                          <a:ea typeface="+mn-ea"/>
                          <a:cs typeface="+mn-cs"/>
                        </a:rPr>
                        <a:t>Mifare</a:t>
                      </a:r>
                      <a:r>
                        <a:rPr lang="en-US" sz="1400" kern="1200" dirty="0">
                          <a:solidFill>
                            <a:schemeClr val="dk1"/>
                          </a:solidFill>
                          <a:latin typeface="+mn-lt"/>
                          <a:ea typeface="+mn-ea"/>
                          <a:cs typeface="+mn-cs"/>
                        </a:rPr>
                        <a:t> LCD Wiegand Reader and Controller with Bundle </a:t>
                      </a:r>
                      <a:r>
                        <a:rPr lang="en-US" sz="1400" kern="1200" dirty="0">
                          <a:solidFill>
                            <a:srgbClr val="0000FF"/>
                          </a:solidFill>
                          <a:latin typeface="+mn-lt"/>
                          <a:ea typeface="+mn-ea"/>
                          <a:cs typeface="+mn-cs"/>
                        </a:rPr>
                        <a:t>50,000</a:t>
                      </a:r>
                      <a:r>
                        <a:rPr lang="en-US" sz="1400" kern="1200" dirty="0">
                          <a:solidFill>
                            <a:schemeClr val="dk1"/>
                          </a:solidFill>
                          <a:latin typeface="+mn-lt"/>
                          <a:ea typeface="+mn-ea"/>
                          <a:cs typeface="+mn-cs"/>
                        </a:rPr>
                        <a:t> Card Database / </a:t>
                      </a:r>
                      <a:r>
                        <a:rPr lang="en-US" sz="1400" kern="1200" dirty="0">
                          <a:solidFill>
                            <a:srgbClr val="FF0000"/>
                          </a:solidFill>
                          <a:latin typeface="+mn-lt"/>
                          <a:ea typeface="+mn-ea"/>
                          <a:cs typeface="+mn-cs"/>
                        </a:rPr>
                        <a:t>6,000</a:t>
                      </a:r>
                      <a:r>
                        <a:rPr lang="en-US" sz="1400" kern="1200" dirty="0">
                          <a:solidFill>
                            <a:schemeClr val="dk1"/>
                          </a:solidFill>
                          <a:latin typeface="+mn-lt"/>
                          <a:ea typeface="+mn-ea"/>
                          <a:cs typeface="+mn-cs"/>
                        </a:rPr>
                        <a:t> Face Database.	</a:t>
                      </a:r>
                    </a:p>
                    <a:p>
                      <a:pPr algn="ctr"/>
                      <a:r>
                        <a:rPr lang="en-US" sz="1400" kern="1200" dirty="0">
                          <a:solidFill>
                            <a:schemeClr val="dk1"/>
                          </a:solidFill>
                          <a:latin typeface="+mn-lt"/>
                          <a:ea typeface="+mn-ea"/>
                          <a:cs typeface="+mn-cs"/>
                        </a:rPr>
                        <a:t>	</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kern="1200" dirty="0">
                          <a:solidFill>
                            <a:schemeClr val="dk1"/>
                          </a:solidFill>
                          <a:latin typeface="+mn-lt"/>
                          <a:ea typeface="+mn-ea"/>
                          <a:cs typeface="+mn-cs"/>
                        </a:rPr>
                        <a:t>Thermal and Optical 2MP </a:t>
                      </a:r>
                      <a:r>
                        <a:rPr lang="en-US" sz="1400" kern="1200" dirty="0" err="1">
                          <a:solidFill>
                            <a:schemeClr val="dk1"/>
                          </a:solidFill>
                          <a:latin typeface="+mn-lt"/>
                          <a:ea typeface="+mn-ea"/>
                          <a:cs typeface="+mn-cs"/>
                        </a:rPr>
                        <a:t>Mifare</a:t>
                      </a:r>
                      <a:r>
                        <a:rPr lang="en-US" sz="1400" kern="1200" dirty="0">
                          <a:solidFill>
                            <a:schemeClr val="dk1"/>
                          </a:solidFill>
                          <a:latin typeface="+mn-lt"/>
                          <a:ea typeface="+mn-ea"/>
                          <a:cs typeface="+mn-cs"/>
                        </a:rPr>
                        <a:t> FeliCa</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kern="1200" dirty="0">
                          <a:solidFill>
                            <a:schemeClr val="dk1"/>
                          </a:solidFill>
                          <a:latin typeface="+mn-lt"/>
                          <a:ea typeface="+mn-ea"/>
                          <a:cs typeface="+mn-cs"/>
                        </a:rPr>
                        <a:t>DESFire EV1 EV2 LCD Card Reader and Controller with Bundle </a:t>
                      </a:r>
                      <a:r>
                        <a:rPr lang="en-US" sz="1400" kern="1200" dirty="0">
                          <a:solidFill>
                            <a:srgbClr val="0000FF"/>
                          </a:solidFill>
                          <a:latin typeface="+mn-lt"/>
                          <a:ea typeface="+mn-ea"/>
                          <a:cs typeface="+mn-cs"/>
                        </a:rPr>
                        <a:t>500,000</a:t>
                      </a:r>
                      <a:r>
                        <a:rPr lang="en-US" sz="1400" kern="1200" dirty="0">
                          <a:solidFill>
                            <a:schemeClr val="dk1"/>
                          </a:solidFill>
                          <a:latin typeface="+mn-lt"/>
                          <a:ea typeface="+mn-ea"/>
                          <a:cs typeface="+mn-cs"/>
                        </a:rPr>
                        <a:t> Card Database / </a:t>
                      </a:r>
                      <a:r>
                        <a:rPr lang="en-US" sz="1400" kern="1200" dirty="0">
                          <a:solidFill>
                            <a:srgbClr val="FF0000"/>
                          </a:solidFill>
                          <a:latin typeface="+mn-lt"/>
                          <a:ea typeface="+mn-ea"/>
                          <a:cs typeface="+mn-cs"/>
                        </a:rPr>
                        <a:t>100,000</a:t>
                      </a:r>
                      <a:r>
                        <a:rPr lang="en-US" sz="1400" kern="1200" dirty="0">
                          <a:solidFill>
                            <a:schemeClr val="dk1"/>
                          </a:solidFill>
                          <a:latin typeface="+mn-lt"/>
                          <a:ea typeface="+mn-ea"/>
                          <a:cs typeface="+mn-cs"/>
                        </a:rPr>
                        <a:t> Face Database / </a:t>
                      </a:r>
                      <a:r>
                        <a:rPr lang="en-US" sz="1400" kern="1200" dirty="0">
                          <a:solidFill>
                            <a:srgbClr val="00B050"/>
                          </a:solidFill>
                          <a:latin typeface="+mn-lt"/>
                          <a:ea typeface="+mn-ea"/>
                          <a:cs typeface="+mn-cs"/>
                        </a:rPr>
                        <a:t>10,000</a:t>
                      </a:r>
                      <a:r>
                        <a:rPr lang="en-US" sz="1400" kern="1200" dirty="0">
                          <a:solidFill>
                            <a:schemeClr val="dk1"/>
                          </a:solidFill>
                          <a:latin typeface="+mn-lt"/>
                          <a:ea typeface="+mn-ea"/>
                          <a:cs typeface="+mn-cs"/>
                        </a:rPr>
                        <a:t> Fingerprint DB. </a:t>
                      </a:r>
                    </a:p>
                  </a:txBody>
                  <a:tcPr anchor="ctr"/>
                </a:tc>
                <a:extLst>
                  <a:ext uri="{0D108BD9-81ED-4DB2-BD59-A6C34878D82A}">
                    <a16:rowId xmlns:a16="http://schemas.microsoft.com/office/drawing/2014/main" val="1678542261"/>
                  </a:ext>
                </a:extLst>
              </a:tr>
            </a:tbl>
          </a:graphicData>
        </a:graphic>
      </p:graphicFrame>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Face Recognition* Devices</a:t>
            </a:r>
          </a:p>
        </p:txBody>
      </p:sp>
      <p:pic>
        <p:nvPicPr>
          <p:cNvPr id="1026" name="Picture 2">
            <a:extLst>
              <a:ext uri="{FF2B5EF4-FFF2-40B4-BE49-F238E27FC236}">
                <a16:creationId xmlns:a16="http://schemas.microsoft.com/office/drawing/2014/main" id="{40EC7A52-54C6-794C-B00D-94E780A4787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51347" y="2334816"/>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17A908F2-B22B-C17F-3E48-86143411565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19921" y="2335213"/>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D339391D-A0A2-971A-562E-AC4EAD013B4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63901" y="2276872"/>
            <a:ext cx="952500" cy="9525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4DC8BD0B-FF69-9269-2779-30E2C334981D}"/>
              </a:ext>
            </a:extLst>
          </p:cNvPr>
          <p:cNvSpPr txBox="1"/>
          <p:nvPr/>
        </p:nvSpPr>
        <p:spPr>
          <a:xfrm>
            <a:off x="251520" y="6525344"/>
            <a:ext cx="2520280" cy="276999"/>
          </a:xfrm>
          <a:prstGeom prst="rect">
            <a:avLst/>
          </a:prstGeom>
          <a:noFill/>
        </p:spPr>
        <p:txBody>
          <a:bodyPr wrap="square" rtlCol="0">
            <a:spAutoFit/>
          </a:bodyPr>
          <a:lstStyle/>
          <a:p>
            <a:r>
              <a:rPr lang="en-US" sz="1200" dirty="0"/>
              <a:t>* Not available in the US/CA.</a:t>
            </a:r>
          </a:p>
        </p:txBody>
      </p:sp>
      <p:pic>
        <p:nvPicPr>
          <p:cNvPr id="4" name="Picture 3">
            <a:extLst>
              <a:ext uri="{FF2B5EF4-FFF2-40B4-BE49-F238E27FC236}">
                <a16:creationId xmlns:a16="http://schemas.microsoft.com/office/drawing/2014/main" id="{3ADCDB1C-6FE1-8803-2F85-7B04AD15BA3D}"/>
              </a:ext>
            </a:extLst>
          </p:cNvPr>
          <p:cNvPicPr>
            <a:picLocks noChangeAspect="1"/>
          </p:cNvPicPr>
          <p:nvPr/>
        </p:nvPicPr>
        <p:blipFill rotWithShape="1">
          <a:blip r:embed="rId5"/>
          <a:srcRect l="28894" t="10287" r="32851" b="4734"/>
          <a:stretch/>
        </p:blipFill>
        <p:spPr>
          <a:xfrm>
            <a:off x="7596336" y="2432385"/>
            <a:ext cx="360040" cy="796987"/>
          </a:xfrm>
          <a:prstGeom prst="rect">
            <a:avLst/>
          </a:prstGeom>
        </p:spPr>
      </p:pic>
      <p:sp>
        <p:nvSpPr>
          <p:cNvPr id="5" name="TextBox 4">
            <a:extLst>
              <a:ext uri="{FF2B5EF4-FFF2-40B4-BE49-F238E27FC236}">
                <a16:creationId xmlns:a16="http://schemas.microsoft.com/office/drawing/2014/main" id="{53E76D1D-228F-7546-E8DC-FD9198A65799}"/>
              </a:ext>
            </a:extLst>
          </p:cNvPr>
          <p:cNvSpPr txBox="1"/>
          <p:nvPr/>
        </p:nvSpPr>
        <p:spPr>
          <a:xfrm>
            <a:off x="8100391" y="1980079"/>
            <a:ext cx="576064" cy="276999"/>
          </a:xfrm>
          <a:prstGeom prst="rect">
            <a:avLst/>
          </a:prstGeom>
          <a:noFill/>
        </p:spPr>
        <p:txBody>
          <a:bodyPr wrap="square" rtlCol="0">
            <a:spAutoFit/>
          </a:bodyPr>
          <a:lstStyle/>
          <a:p>
            <a:r>
              <a:rPr lang="en-US" sz="1200" b="1" dirty="0">
                <a:solidFill>
                  <a:srgbClr val="FF0000"/>
                </a:solidFill>
              </a:rPr>
              <a:t>NEW</a:t>
            </a:r>
          </a:p>
        </p:txBody>
      </p:sp>
    </p:spTree>
    <p:extLst>
      <p:ext uri="{BB962C8B-B14F-4D97-AF65-F5344CB8AC3E}">
        <p14:creationId xmlns:p14="http://schemas.microsoft.com/office/powerpoint/2010/main" val="36530475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Table 7">
            <a:extLst>
              <a:ext uri="{FF2B5EF4-FFF2-40B4-BE49-F238E27FC236}">
                <a16:creationId xmlns:a16="http://schemas.microsoft.com/office/drawing/2014/main" id="{5A015455-C41B-C847-DA9D-DA1D20AFB182}"/>
              </a:ext>
            </a:extLst>
          </p:cNvPr>
          <p:cNvGraphicFramePr>
            <a:graphicFrameLocks noGrp="1"/>
          </p:cNvGraphicFramePr>
          <p:nvPr>
            <p:extLst>
              <p:ext uri="{D42A27DB-BD31-4B8C-83A1-F6EECF244321}">
                <p14:modId xmlns:p14="http://schemas.microsoft.com/office/powerpoint/2010/main" val="4287683747"/>
              </p:ext>
            </p:extLst>
          </p:nvPr>
        </p:nvGraphicFramePr>
        <p:xfrm>
          <a:off x="251520" y="1641942"/>
          <a:ext cx="8424936" cy="4622523"/>
        </p:xfrm>
        <a:graphic>
          <a:graphicData uri="http://schemas.openxmlformats.org/drawingml/2006/table">
            <a:tbl>
              <a:tblPr firstRow="1" bandRow="1">
                <a:tableStyleId>{5C22544A-7EE6-4342-B048-85BDC9FD1C3A}</a:tableStyleId>
              </a:tblPr>
              <a:tblGrid>
                <a:gridCol w="2738104">
                  <a:extLst>
                    <a:ext uri="{9D8B030D-6E8A-4147-A177-3AD203B41FA5}">
                      <a16:colId xmlns:a16="http://schemas.microsoft.com/office/drawing/2014/main" val="1016638752"/>
                    </a:ext>
                  </a:extLst>
                </a:gridCol>
                <a:gridCol w="1404156">
                  <a:extLst>
                    <a:ext uri="{9D8B030D-6E8A-4147-A177-3AD203B41FA5}">
                      <a16:colId xmlns:a16="http://schemas.microsoft.com/office/drawing/2014/main" val="3964752059"/>
                    </a:ext>
                  </a:extLst>
                </a:gridCol>
                <a:gridCol w="1404156">
                  <a:extLst>
                    <a:ext uri="{9D8B030D-6E8A-4147-A177-3AD203B41FA5}">
                      <a16:colId xmlns:a16="http://schemas.microsoft.com/office/drawing/2014/main" val="1139903534"/>
                    </a:ext>
                  </a:extLst>
                </a:gridCol>
                <a:gridCol w="1404156">
                  <a:extLst>
                    <a:ext uri="{9D8B030D-6E8A-4147-A177-3AD203B41FA5}">
                      <a16:colId xmlns:a16="http://schemas.microsoft.com/office/drawing/2014/main" val="47135319"/>
                    </a:ext>
                  </a:extLst>
                </a:gridCol>
                <a:gridCol w="1474364">
                  <a:extLst>
                    <a:ext uri="{9D8B030D-6E8A-4147-A177-3AD203B41FA5}">
                      <a16:colId xmlns:a16="http://schemas.microsoft.com/office/drawing/2014/main" val="2660697658"/>
                    </a:ext>
                  </a:extLst>
                </a:gridCol>
              </a:tblGrid>
              <a:tr h="610425">
                <a:tc>
                  <a:txBody>
                    <a:bodyPr/>
                    <a:lstStyle/>
                    <a:p>
                      <a:r>
                        <a:rPr lang="en-US" sz="1400" dirty="0"/>
                        <a:t>Model</a:t>
                      </a:r>
                    </a:p>
                  </a:txBody>
                  <a:tcPr anchor="ctr"/>
                </a:tc>
                <a:tc>
                  <a:txBody>
                    <a:bodyPr/>
                    <a:lstStyle/>
                    <a:p>
                      <a:pPr algn="ctr"/>
                      <a:r>
                        <a:rPr lang="en-US" sz="1600" b="1" dirty="0">
                          <a:solidFill>
                            <a:srgbClr val="FFFFFF"/>
                          </a:solidFill>
                          <a:effectLst/>
                          <a:latin typeface="Arial" panose="020B0604020202020204" pitchFamily="34" charset="0"/>
                        </a:rPr>
                        <a:t>R71CF-35</a:t>
                      </a:r>
                    </a:p>
                  </a:txBody>
                  <a:tcPr marL="0" marR="0" marT="0" marB="0" anchor="ctr"/>
                </a:tc>
                <a:tc>
                  <a:txBody>
                    <a:bodyPr/>
                    <a:lstStyle/>
                    <a:p>
                      <a:pPr algn="ctr"/>
                      <a:r>
                        <a:rPr lang="en-US" sz="1600" b="1" dirty="0">
                          <a:solidFill>
                            <a:srgbClr val="FFFFFF"/>
                          </a:solidFill>
                          <a:effectLst/>
                          <a:latin typeface="Arial" panose="020B0604020202020204" pitchFamily="34" charset="0"/>
                        </a:rPr>
                        <a:t>R71CF-36</a:t>
                      </a:r>
                    </a:p>
                  </a:txBody>
                  <a:tcPr marL="0" marR="0" marT="0" marB="0" anchor="ctr"/>
                </a:tc>
                <a:tc>
                  <a:txBody>
                    <a:bodyPr/>
                    <a:lstStyle/>
                    <a:p>
                      <a:pPr algn="ctr"/>
                      <a:r>
                        <a:rPr lang="en-US" sz="1600" b="1" dirty="0">
                          <a:solidFill>
                            <a:srgbClr val="FFFFFF"/>
                          </a:solidFill>
                          <a:effectLst/>
                          <a:latin typeface="Arial" panose="020B0604020202020204" pitchFamily="34" charset="0"/>
                        </a:rPr>
                        <a:t>R71CF-37</a:t>
                      </a:r>
                    </a:p>
                  </a:txBody>
                  <a:tcPr marL="0" marR="0" marT="0" marB="0" anchor="ctr"/>
                </a:tc>
                <a:tc>
                  <a:txBody>
                    <a:bodyPr/>
                    <a:lstStyle/>
                    <a:p>
                      <a:pPr algn="ctr"/>
                      <a:r>
                        <a:rPr lang="en-US" sz="1600" b="1" dirty="0">
                          <a:solidFill>
                            <a:srgbClr val="FFFFFF"/>
                          </a:solidFill>
                          <a:effectLst/>
                          <a:latin typeface="Arial" panose="020B0604020202020204" pitchFamily="34" charset="0"/>
                        </a:rPr>
                        <a:t>R71CF-39</a:t>
                      </a:r>
                    </a:p>
                  </a:txBody>
                  <a:tcPr marL="0" marR="0" marT="0" marB="0" anchor="ctr"/>
                </a:tc>
                <a:extLst>
                  <a:ext uri="{0D108BD9-81ED-4DB2-BD59-A6C34878D82A}">
                    <a16:rowId xmlns:a16="http://schemas.microsoft.com/office/drawing/2014/main" val="203159643"/>
                  </a:ext>
                </a:extLst>
              </a:tr>
              <a:tr h="1055538">
                <a:tc>
                  <a:txBody>
                    <a:bodyPr/>
                    <a:lstStyle/>
                    <a:p>
                      <a:r>
                        <a:rPr lang="en-US" sz="1400" dirty="0"/>
                        <a:t>Photo</a:t>
                      </a:r>
                    </a:p>
                  </a:txBody>
                  <a:tcPr anchor="ctr"/>
                </a:tc>
                <a:tc>
                  <a:txBody>
                    <a:bodyPr/>
                    <a:lstStyle/>
                    <a:p>
                      <a:endParaRPr lang="en-US" sz="1400" dirty="0"/>
                    </a:p>
                  </a:txBody>
                  <a:tcPr anchor="ctr"/>
                </a:tc>
                <a:tc>
                  <a:txBody>
                    <a:bodyPr/>
                    <a:lstStyle/>
                    <a:p>
                      <a:endParaRPr lang="en-US" sz="1400" dirty="0"/>
                    </a:p>
                  </a:txBody>
                  <a:tcPr anchor="ctr"/>
                </a:tc>
                <a:tc>
                  <a:txBody>
                    <a:bodyPr/>
                    <a:lstStyle/>
                    <a:p>
                      <a:pPr algn="ctr"/>
                      <a:endParaRPr lang="en-US" sz="1400" dirty="0"/>
                    </a:p>
                  </a:txBody>
                  <a:tcPr anchor="ctr"/>
                </a:tc>
                <a:tc>
                  <a:txBody>
                    <a:bodyPr/>
                    <a:lstStyle/>
                    <a:p>
                      <a:pPr algn="ctr"/>
                      <a:endParaRPr lang="en-US" sz="1400"/>
                    </a:p>
                  </a:txBody>
                  <a:tcPr anchor="ctr"/>
                </a:tc>
                <a:extLst>
                  <a:ext uri="{0D108BD9-81ED-4DB2-BD59-A6C34878D82A}">
                    <a16:rowId xmlns:a16="http://schemas.microsoft.com/office/drawing/2014/main" val="3939989351"/>
                  </a:ext>
                </a:extLst>
              </a:tr>
              <a:tr h="337119">
                <a:tc>
                  <a:txBody>
                    <a:bodyPr/>
                    <a:lstStyle/>
                    <a:p>
                      <a:r>
                        <a:rPr lang="en-US" altLang="en-US" sz="1400" kern="1200" dirty="0">
                          <a:solidFill>
                            <a:schemeClr val="dk1"/>
                          </a:solidFill>
                          <a:latin typeface="+mn-lt"/>
                          <a:ea typeface="+mn-ea"/>
                          <a:cs typeface="+mn-cs"/>
                        </a:rPr>
                        <a:t>Device type</a:t>
                      </a:r>
                    </a:p>
                  </a:txBody>
                  <a:tcPr anchor="ctr"/>
                </a:tc>
                <a:tc>
                  <a:txBody>
                    <a:bodyPr/>
                    <a:lstStyle/>
                    <a:p>
                      <a:pPr algn="ctr"/>
                      <a:r>
                        <a:rPr lang="en-US" sz="1400" dirty="0"/>
                        <a:t>Face Recognition &amp; RFID Reader + Controller</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prstClr val="black"/>
                          </a:solidFill>
                          <a:effectLst/>
                          <a:uLnTx/>
                          <a:uFillTx/>
                          <a:latin typeface="Calibri"/>
                          <a:ea typeface="+mn-ea"/>
                          <a:cs typeface="+mn-cs"/>
                        </a:rPr>
                        <a:t>Face Recognition &amp; RFID Reader + Controller</a:t>
                      </a: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prstClr val="black"/>
                          </a:solidFill>
                          <a:effectLst/>
                          <a:uLnTx/>
                          <a:uFillTx/>
                          <a:latin typeface="Calibri"/>
                          <a:ea typeface="+mn-ea"/>
                          <a:cs typeface="+mn-cs"/>
                        </a:rPr>
                        <a:t>Face Recognition &amp; RFID Reader + Controller</a:t>
                      </a: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Face Recognition &amp; RFID Reader + Controller</a:t>
                      </a:r>
                    </a:p>
                  </a:txBody>
                  <a:tcPr anchor="ctr"/>
                </a:tc>
                <a:extLst>
                  <a:ext uri="{0D108BD9-81ED-4DB2-BD59-A6C34878D82A}">
                    <a16:rowId xmlns:a16="http://schemas.microsoft.com/office/drawing/2014/main" val="1970765207"/>
                  </a:ext>
                </a:extLst>
              </a:tr>
              <a:tr h="432048">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400" kern="1200" dirty="0">
                          <a:solidFill>
                            <a:schemeClr val="dk1"/>
                          </a:solidFill>
                          <a:latin typeface="+mn-lt"/>
                          <a:ea typeface="+mn-ea"/>
                          <a:cs typeface="+mn-cs"/>
                        </a:rPr>
                        <a:t>Description</a:t>
                      </a:r>
                    </a:p>
                  </a:txBody>
                  <a:tcPr anchor="ctr"/>
                </a:tc>
                <a:tc>
                  <a:txBody>
                    <a:bodyPr/>
                    <a:lstStyle/>
                    <a:p>
                      <a:pPr algn="ctr"/>
                      <a:r>
                        <a:rPr lang="en-US" sz="1400" kern="1200" dirty="0">
                          <a:solidFill>
                            <a:schemeClr val="dk1"/>
                          </a:solidFill>
                          <a:latin typeface="+mn-lt"/>
                          <a:ea typeface="+mn-ea"/>
                          <a:cs typeface="+mn-cs"/>
                        </a:rPr>
                        <a:t>2MP </a:t>
                      </a:r>
                      <a:r>
                        <a:rPr lang="en-US" sz="1400" kern="1200" dirty="0" err="1">
                          <a:solidFill>
                            <a:schemeClr val="dk1"/>
                          </a:solidFill>
                          <a:latin typeface="+mn-lt"/>
                          <a:ea typeface="+mn-ea"/>
                          <a:cs typeface="+mn-cs"/>
                        </a:rPr>
                        <a:t>Mifare</a:t>
                      </a:r>
                      <a:r>
                        <a:rPr lang="en-US" sz="1400" kern="1200" dirty="0">
                          <a:solidFill>
                            <a:schemeClr val="dk1"/>
                          </a:solidFill>
                          <a:latin typeface="+mn-lt"/>
                          <a:ea typeface="+mn-ea"/>
                          <a:cs typeface="+mn-cs"/>
                        </a:rPr>
                        <a:t> LCD Card Wiegand Reader and Controller with Bundle </a:t>
                      </a:r>
                      <a:r>
                        <a:rPr lang="en-US" sz="1400" kern="1200" dirty="0">
                          <a:solidFill>
                            <a:srgbClr val="0000FF"/>
                          </a:solidFill>
                          <a:latin typeface="+mn-lt"/>
                          <a:ea typeface="+mn-ea"/>
                          <a:cs typeface="+mn-cs"/>
                        </a:rPr>
                        <a:t>50,000</a:t>
                      </a:r>
                      <a:r>
                        <a:rPr lang="en-US" sz="1400" kern="1200" dirty="0">
                          <a:solidFill>
                            <a:schemeClr val="dk1"/>
                          </a:solidFill>
                          <a:latin typeface="+mn-lt"/>
                          <a:ea typeface="+mn-ea"/>
                          <a:cs typeface="+mn-cs"/>
                        </a:rPr>
                        <a:t> Card Database / </a:t>
                      </a:r>
                      <a:r>
                        <a:rPr lang="en-US" sz="1400" kern="1200" dirty="0">
                          <a:solidFill>
                            <a:srgbClr val="FF0000"/>
                          </a:solidFill>
                          <a:latin typeface="+mn-lt"/>
                          <a:ea typeface="+mn-ea"/>
                          <a:cs typeface="+mn-cs"/>
                        </a:rPr>
                        <a:t>20,000</a:t>
                      </a:r>
                      <a:r>
                        <a:rPr lang="en-US" sz="1400" kern="1200" dirty="0">
                          <a:solidFill>
                            <a:schemeClr val="dk1"/>
                          </a:solidFill>
                          <a:latin typeface="+mn-lt"/>
                          <a:ea typeface="+mn-ea"/>
                          <a:cs typeface="+mn-cs"/>
                        </a:rPr>
                        <a:t> Face Database. </a:t>
                      </a:r>
                    </a:p>
                  </a:txBody>
                  <a:tcPr anchor="ctr"/>
                </a:tc>
                <a:tc>
                  <a:txBody>
                    <a:bodyPr/>
                    <a:lstStyle/>
                    <a:p>
                      <a:pPr algn="ctr"/>
                      <a:r>
                        <a:rPr lang="en-US" sz="1400" kern="1200" dirty="0">
                          <a:solidFill>
                            <a:schemeClr val="dk1"/>
                          </a:solidFill>
                          <a:latin typeface="+mn-lt"/>
                          <a:ea typeface="+mn-ea"/>
                          <a:cs typeface="+mn-cs"/>
                        </a:rPr>
                        <a:t>2MP </a:t>
                      </a:r>
                      <a:r>
                        <a:rPr lang="en-US" sz="1400" kern="1200" dirty="0" err="1">
                          <a:solidFill>
                            <a:schemeClr val="dk1"/>
                          </a:solidFill>
                          <a:latin typeface="+mn-lt"/>
                          <a:ea typeface="+mn-ea"/>
                          <a:cs typeface="+mn-cs"/>
                        </a:rPr>
                        <a:t>Mifare</a:t>
                      </a:r>
                      <a:r>
                        <a:rPr lang="en-US" sz="1400" kern="1200" dirty="0">
                          <a:solidFill>
                            <a:schemeClr val="dk1"/>
                          </a:solidFill>
                          <a:latin typeface="+mn-lt"/>
                          <a:ea typeface="+mn-ea"/>
                          <a:cs typeface="+mn-cs"/>
                        </a:rPr>
                        <a:t> LCD Card Wiegand Reader and Controller with Bundle </a:t>
                      </a:r>
                      <a:r>
                        <a:rPr lang="en-US" sz="1400" kern="1200" dirty="0">
                          <a:solidFill>
                            <a:srgbClr val="0000FF"/>
                          </a:solidFill>
                          <a:latin typeface="+mn-lt"/>
                          <a:ea typeface="+mn-ea"/>
                          <a:cs typeface="+mn-cs"/>
                        </a:rPr>
                        <a:t>6,000</a:t>
                      </a:r>
                      <a:r>
                        <a:rPr lang="en-US" sz="1400" kern="1200" dirty="0">
                          <a:solidFill>
                            <a:schemeClr val="dk1"/>
                          </a:solidFill>
                          <a:latin typeface="+mn-lt"/>
                          <a:ea typeface="+mn-ea"/>
                          <a:cs typeface="+mn-cs"/>
                        </a:rPr>
                        <a:t> Card Database / </a:t>
                      </a:r>
                      <a:r>
                        <a:rPr lang="en-US" sz="1400" kern="1200" dirty="0">
                          <a:solidFill>
                            <a:srgbClr val="FF0000"/>
                          </a:solidFill>
                          <a:latin typeface="+mn-lt"/>
                          <a:ea typeface="+mn-ea"/>
                          <a:cs typeface="+mn-cs"/>
                        </a:rPr>
                        <a:t>5,000</a:t>
                      </a:r>
                      <a:r>
                        <a:rPr lang="en-US" sz="1400" kern="1200" dirty="0">
                          <a:solidFill>
                            <a:schemeClr val="dk1"/>
                          </a:solidFill>
                          <a:latin typeface="+mn-lt"/>
                          <a:ea typeface="+mn-ea"/>
                          <a:cs typeface="+mn-cs"/>
                        </a:rPr>
                        <a:t> Face Database. 	</a:t>
                      </a:r>
                    </a:p>
                  </a:txBody>
                  <a:tcPr anchor="ctr"/>
                </a:tc>
                <a:tc>
                  <a:txBody>
                    <a:bodyPr/>
                    <a:lstStyle/>
                    <a:p>
                      <a:pPr algn="ctr"/>
                      <a:r>
                        <a:rPr lang="en-US" sz="1400" kern="1200" dirty="0">
                          <a:solidFill>
                            <a:schemeClr val="dk1"/>
                          </a:solidFill>
                          <a:latin typeface="+mn-lt"/>
                          <a:ea typeface="+mn-ea"/>
                          <a:cs typeface="+mn-cs"/>
                        </a:rPr>
                        <a:t>2MP </a:t>
                      </a:r>
                      <a:r>
                        <a:rPr lang="en-US" sz="1400" kern="1200" dirty="0" err="1">
                          <a:solidFill>
                            <a:schemeClr val="dk1"/>
                          </a:solidFill>
                          <a:latin typeface="+mn-lt"/>
                          <a:ea typeface="+mn-ea"/>
                          <a:cs typeface="+mn-cs"/>
                        </a:rPr>
                        <a:t>Mifare</a:t>
                      </a:r>
                      <a:r>
                        <a:rPr lang="en-US" sz="1400" kern="1200" dirty="0">
                          <a:solidFill>
                            <a:schemeClr val="dk1"/>
                          </a:solidFill>
                          <a:latin typeface="+mn-lt"/>
                          <a:ea typeface="+mn-ea"/>
                          <a:cs typeface="+mn-cs"/>
                        </a:rPr>
                        <a:t> LCD Wiegand Reader and Controller with Bundle </a:t>
                      </a:r>
                      <a:r>
                        <a:rPr lang="en-US" sz="1400" kern="1200" dirty="0">
                          <a:solidFill>
                            <a:srgbClr val="0000FF"/>
                          </a:solidFill>
                          <a:latin typeface="+mn-lt"/>
                          <a:ea typeface="+mn-ea"/>
                          <a:cs typeface="+mn-cs"/>
                        </a:rPr>
                        <a:t>50,000</a:t>
                      </a:r>
                      <a:r>
                        <a:rPr lang="en-US" sz="1400" kern="1200" dirty="0">
                          <a:solidFill>
                            <a:schemeClr val="dk1"/>
                          </a:solidFill>
                          <a:latin typeface="+mn-lt"/>
                          <a:ea typeface="+mn-ea"/>
                          <a:cs typeface="+mn-cs"/>
                        </a:rPr>
                        <a:t> Card Database / </a:t>
                      </a:r>
                      <a:r>
                        <a:rPr lang="en-US" sz="1400" kern="1200" dirty="0">
                          <a:solidFill>
                            <a:srgbClr val="FF0000"/>
                          </a:solidFill>
                          <a:latin typeface="+mn-lt"/>
                          <a:ea typeface="+mn-ea"/>
                          <a:cs typeface="+mn-cs"/>
                        </a:rPr>
                        <a:t>50,000</a:t>
                      </a:r>
                      <a:r>
                        <a:rPr lang="en-US" sz="1400" kern="1200" dirty="0">
                          <a:solidFill>
                            <a:schemeClr val="dk1"/>
                          </a:solidFill>
                          <a:latin typeface="+mn-lt"/>
                          <a:ea typeface="+mn-ea"/>
                          <a:cs typeface="+mn-cs"/>
                        </a:rPr>
                        <a:t> Face Database. 	</a:t>
                      </a:r>
                    </a:p>
                  </a:txBody>
                  <a:tcPr anchor="ctr"/>
                </a:tc>
                <a:tc>
                  <a:txBody>
                    <a:bodyPr/>
                    <a:lstStyle/>
                    <a:p>
                      <a:pPr algn="ctr"/>
                      <a:r>
                        <a:rPr lang="en-US" sz="1400" kern="1200" dirty="0">
                          <a:solidFill>
                            <a:schemeClr val="dk1"/>
                          </a:solidFill>
                          <a:latin typeface="+mn-lt"/>
                          <a:ea typeface="+mn-ea"/>
                          <a:cs typeface="+mn-cs"/>
                        </a:rPr>
                        <a:t>Semi-Outdoor 2MP </a:t>
                      </a:r>
                      <a:r>
                        <a:rPr lang="en-US" sz="1400" kern="1200" dirty="0" err="1">
                          <a:solidFill>
                            <a:schemeClr val="dk1"/>
                          </a:solidFill>
                          <a:latin typeface="+mn-lt"/>
                          <a:ea typeface="+mn-ea"/>
                          <a:cs typeface="+mn-cs"/>
                        </a:rPr>
                        <a:t>Mifare</a:t>
                      </a:r>
                      <a:r>
                        <a:rPr lang="en-US" sz="1400" kern="1200" dirty="0">
                          <a:solidFill>
                            <a:schemeClr val="dk1"/>
                          </a:solidFill>
                          <a:latin typeface="+mn-lt"/>
                          <a:ea typeface="+mn-ea"/>
                          <a:cs typeface="+mn-cs"/>
                        </a:rPr>
                        <a:t> LCD Card Wiegand Reader and Controller with Bundle </a:t>
                      </a:r>
                      <a:r>
                        <a:rPr lang="en-US" sz="1400" kern="1200" dirty="0">
                          <a:solidFill>
                            <a:srgbClr val="0000FF"/>
                          </a:solidFill>
                          <a:latin typeface="+mn-lt"/>
                          <a:ea typeface="+mn-ea"/>
                          <a:cs typeface="+mn-cs"/>
                        </a:rPr>
                        <a:t>100,000</a:t>
                      </a:r>
                      <a:r>
                        <a:rPr lang="en-US" sz="1400" kern="1200" dirty="0">
                          <a:solidFill>
                            <a:schemeClr val="dk1"/>
                          </a:solidFill>
                          <a:latin typeface="+mn-lt"/>
                          <a:ea typeface="+mn-ea"/>
                          <a:cs typeface="+mn-cs"/>
                        </a:rPr>
                        <a:t> Card Database / </a:t>
                      </a:r>
                      <a:r>
                        <a:rPr lang="en-US" sz="1400" kern="1200" dirty="0">
                          <a:solidFill>
                            <a:srgbClr val="FF0000"/>
                          </a:solidFill>
                          <a:latin typeface="+mn-lt"/>
                          <a:ea typeface="+mn-ea"/>
                          <a:cs typeface="+mn-cs"/>
                        </a:rPr>
                        <a:t>100,000</a:t>
                      </a:r>
                      <a:r>
                        <a:rPr lang="en-US" sz="1400" kern="1200" dirty="0">
                          <a:solidFill>
                            <a:schemeClr val="dk1"/>
                          </a:solidFill>
                          <a:latin typeface="+mn-lt"/>
                          <a:ea typeface="+mn-ea"/>
                          <a:cs typeface="+mn-cs"/>
                        </a:rPr>
                        <a:t> Face Database. 	</a:t>
                      </a:r>
                    </a:p>
                  </a:txBody>
                  <a:tcPr anchor="ctr"/>
                </a:tc>
                <a:extLst>
                  <a:ext uri="{0D108BD9-81ED-4DB2-BD59-A6C34878D82A}">
                    <a16:rowId xmlns:a16="http://schemas.microsoft.com/office/drawing/2014/main" val="1678542261"/>
                  </a:ext>
                </a:extLst>
              </a:tr>
            </a:tbl>
          </a:graphicData>
        </a:graphic>
      </p:graphicFrame>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Face Recognition* Devices</a:t>
            </a:r>
          </a:p>
        </p:txBody>
      </p:sp>
      <p:pic>
        <p:nvPicPr>
          <p:cNvPr id="4098" name="Picture 2">
            <a:extLst>
              <a:ext uri="{FF2B5EF4-FFF2-40B4-BE49-F238E27FC236}">
                <a16:creationId xmlns:a16="http://schemas.microsoft.com/office/drawing/2014/main" id="{69F57245-24D4-E8F4-3391-9A0DC87AFA4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83004" y="2276872"/>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a:extLst>
              <a:ext uri="{FF2B5EF4-FFF2-40B4-BE49-F238E27FC236}">
                <a16:creationId xmlns:a16="http://schemas.microsoft.com/office/drawing/2014/main" id="{710C27D9-B939-BAA6-7651-37C6A65D0B0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87753" y="2276872"/>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a:extLst>
              <a:ext uri="{FF2B5EF4-FFF2-40B4-BE49-F238E27FC236}">
                <a16:creationId xmlns:a16="http://schemas.microsoft.com/office/drawing/2014/main" id="{7912F2FF-3945-4923-78C0-DFA57BBC217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12160" y="2276872"/>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4104" name="Picture 8">
            <a:extLst>
              <a:ext uri="{FF2B5EF4-FFF2-40B4-BE49-F238E27FC236}">
                <a16:creationId xmlns:a16="http://schemas.microsoft.com/office/drawing/2014/main" id="{69F1D964-0708-391A-5474-0DED673DACA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36567" y="2276872"/>
            <a:ext cx="952500" cy="9525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C0406497-2B35-DF16-EFEB-8ADB499EFB16}"/>
              </a:ext>
            </a:extLst>
          </p:cNvPr>
          <p:cNvSpPr txBox="1"/>
          <p:nvPr/>
        </p:nvSpPr>
        <p:spPr>
          <a:xfrm>
            <a:off x="251520" y="6525344"/>
            <a:ext cx="2520280" cy="276999"/>
          </a:xfrm>
          <a:prstGeom prst="rect">
            <a:avLst/>
          </a:prstGeom>
          <a:noFill/>
        </p:spPr>
        <p:txBody>
          <a:bodyPr wrap="square" rtlCol="0">
            <a:spAutoFit/>
          </a:bodyPr>
          <a:lstStyle/>
          <a:p>
            <a:r>
              <a:rPr lang="en-US" sz="1200" dirty="0"/>
              <a:t>* Not available in the US/CA.</a:t>
            </a:r>
          </a:p>
        </p:txBody>
      </p:sp>
    </p:spTree>
    <p:extLst>
      <p:ext uri="{BB962C8B-B14F-4D97-AF65-F5344CB8AC3E}">
        <p14:creationId xmlns:p14="http://schemas.microsoft.com/office/powerpoint/2010/main" val="23206310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Table 7">
            <a:extLst>
              <a:ext uri="{FF2B5EF4-FFF2-40B4-BE49-F238E27FC236}">
                <a16:creationId xmlns:a16="http://schemas.microsoft.com/office/drawing/2014/main" id="{5A015455-C41B-C847-DA9D-DA1D20AFB182}"/>
              </a:ext>
            </a:extLst>
          </p:cNvPr>
          <p:cNvGraphicFramePr>
            <a:graphicFrameLocks noGrp="1"/>
          </p:cNvGraphicFramePr>
          <p:nvPr>
            <p:extLst>
              <p:ext uri="{D42A27DB-BD31-4B8C-83A1-F6EECF244321}">
                <p14:modId xmlns:p14="http://schemas.microsoft.com/office/powerpoint/2010/main" val="1818099489"/>
              </p:ext>
            </p:extLst>
          </p:nvPr>
        </p:nvGraphicFramePr>
        <p:xfrm>
          <a:off x="323528" y="2060848"/>
          <a:ext cx="5904656" cy="3166650"/>
        </p:xfrm>
        <a:graphic>
          <a:graphicData uri="http://schemas.openxmlformats.org/drawingml/2006/table">
            <a:tbl>
              <a:tblPr firstRow="1" bandRow="1">
                <a:tableStyleId>{5C22544A-7EE6-4342-B048-85BDC9FD1C3A}</a:tableStyleId>
              </a:tblPr>
              <a:tblGrid>
                <a:gridCol w="2491873">
                  <a:extLst>
                    <a:ext uri="{9D8B030D-6E8A-4147-A177-3AD203B41FA5}">
                      <a16:colId xmlns:a16="http://schemas.microsoft.com/office/drawing/2014/main" val="1016638752"/>
                    </a:ext>
                  </a:extLst>
                </a:gridCol>
                <a:gridCol w="3412783">
                  <a:extLst>
                    <a:ext uri="{9D8B030D-6E8A-4147-A177-3AD203B41FA5}">
                      <a16:colId xmlns:a16="http://schemas.microsoft.com/office/drawing/2014/main" val="3964752059"/>
                    </a:ext>
                  </a:extLst>
                </a:gridCol>
              </a:tblGrid>
              <a:tr h="610425">
                <a:tc>
                  <a:txBody>
                    <a:bodyPr/>
                    <a:lstStyle/>
                    <a:p>
                      <a:r>
                        <a:rPr lang="en-US" sz="1400" dirty="0"/>
                        <a:t>Model</a:t>
                      </a:r>
                    </a:p>
                  </a:txBody>
                  <a:tcPr anchor="ctr"/>
                </a:tc>
                <a:tc>
                  <a:txBody>
                    <a:bodyPr/>
                    <a:lstStyle/>
                    <a:p>
                      <a:pPr algn="ctr"/>
                      <a:r>
                        <a:rPr lang="en-US" sz="1600" b="1" dirty="0">
                          <a:solidFill>
                            <a:srgbClr val="FFFFFF"/>
                          </a:solidFill>
                          <a:effectLst/>
                          <a:latin typeface="Arial" panose="020B0604020202020204" pitchFamily="34" charset="0"/>
                        </a:rPr>
                        <a:t>VMGB-410</a:t>
                      </a:r>
                    </a:p>
                  </a:txBody>
                  <a:tcPr marL="0" marR="0" marT="0" marB="0" anchor="ctr"/>
                </a:tc>
                <a:extLst>
                  <a:ext uri="{0D108BD9-81ED-4DB2-BD59-A6C34878D82A}">
                    <a16:rowId xmlns:a16="http://schemas.microsoft.com/office/drawing/2014/main" val="203159643"/>
                  </a:ext>
                </a:extLst>
              </a:tr>
              <a:tr h="1055538">
                <a:tc>
                  <a:txBody>
                    <a:bodyPr/>
                    <a:lstStyle/>
                    <a:p>
                      <a:r>
                        <a:rPr lang="en-US" sz="1400" dirty="0"/>
                        <a:t>Photo</a:t>
                      </a:r>
                    </a:p>
                  </a:txBody>
                  <a:tcPr anchor="ctr"/>
                </a:tc>
                <a:tc>
                  <a:txBody>
                    <a:bodyPr/>
                    <a:lstStyle/>
                    <a:p>
                      <a:endParaRPr lang="en-US" sz="1400" dirty="0"/>
                    </a:p>
                  </a:txBody>
                  <a:tcPr anchor="ctr"/>
                </a:tc>
                <a:extLst>
                  <a:ext uri="{0D108BD9-81ED-4DB2-BD59-A6C34878D82A}">
                    <a16:rowId xmlns:a16="http://schemas.microsoft.com/office/drawing/2014/main" val="3939989351"/>
                  </a:ext>
                </a:extLst>
              </a:tr>
              <a:tr h="337119">
                <a:tc>
                  <a:txBody>
                    <a:bodyPr/>
                    <a:lstStyle/>
                    <a:p>
                      <a:r>
                        <a:rPr lang="en-US" altLang="en-US" sz="1400" kern="1200" dirty="0">
                          <a:solidFill>
                            <a:schemeClr val="dk1"/>
                          </a:solidFill>
                          <a:latin typeface="+mn-lt"/>
                          <a:ea typeface="+mn-ea"/>
                          <a:cs typeface="+mn-cs"/>
                        </a:rPr>
                        <a:t>Device type</a:t>
                      </a:r>
                    </a:p>
                  </a:txBody>
                  <a:tcPr anchor="ctr"/>
                </a:tc>
                <a:tc>
                  <a:txBody>
                    <a:bodyPr/>
                    <a:lstStyle/>
                    <a:p>
                      <a:pPr algn="ctr"/>
                      <a:r>
                        <a:rPr lang="en-US" sz="1400" dirty="0"/>
                        <a:t>ALPR Bullet Camera</a:t>
                      </a:r>
                    </a:p>
                  </a:txBody>
                  <a:tcPr anchor="ctr"/>
                </a:tc>
                <a:extLst>
                  <a:ext uri="{0D108BD9-81ED-4DB2-BD59-A6C34878D82A}">
                    <a16:rowId xmlns:a16="http://schemas.microsoft.com/office/drawing/2014/main" val="1970765207"/>
                  </a:ext>
                </a:extLst>
              </a:tr>
              <a:tr h="432048">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400" kern="1200" dirty="0">
                          <a:solidFill>
                            <a:schemeClr val="dk1"/>
                          </a:solidFill>
                          <a:latin typeface="+mn-lt"/>
                          <a:ea typeface="+mn-ea"/>
                          <a:cs typeface="+mn-cs"/>
                        </a:rPr>
                        <a:t>Description</a:t>
                      </a:r>
                    </a:p>
                  </a:txBody>
                  <a:tcPr anchor="ctr"/>
                </a:tc>
                <a:tc>
                  <a:txBody>
                    <a:bodyPr/>
                    <a:lstStyle/>
                    <a:p>
                      <a:pPr algn="ctr"/>
                      <a:r>
                        <a:rPr lang="en-US" sz="1400" kern="1200" dirty="0">
                          <a:solidFill>
                            <a:schemeClr val="dk1"/>
                          </a:solidFill>
                          <a:latin typeface="+mn-lt"/>
                          <a:ea typeface="+mn-ea"/>
                          <a:cs typeface="+mn-cs"/>
                        </a:rPr>
                        <a:t>2MP Automatic License Plate Recognition Zoom Bullet with D/N, Adaptive IR, Extreme WDR, SLLS, 4.3x Zoom Lens</a:t>
                      </a:r>
                    </a:p>
                  </a:txBody>
                  <a:tcPr anchor="ctr"/>
                </a:tc>
                <a:extLst>
                  <a:ext uri="{0D108BD9-81ED-4DB2-BD59-A6C34878D82A}">
                    <a16:rowId xmlns:a16="http://schemas.microsoft.com/office/drawing/2014/main" val="1678542261"/>
                  </a:ext>
                </a:extLst>
              </a:tr>
              <a:tr h="432048">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400" kern="1200" dirty="0">
                          <a:solidFill>
                            <a:schemeClr val="dk1"/>
                          </a:solidFill>
                          <a:latin typeface="+mn-lt"/>
                          <a:ea typeface="+mn-ea"/>
                          <a:cs typeface="+mn-cs"/>
                        </a:rPr>
                        <a:t>ALPR Usage Region</a:t>
                      </a:r>
                    </a:p>
                  </a:txBody>
                  <a:tcPr anchor="ctr"/>
                </a:tc>
                <a:tc>
                  <a:txBody>
                    <a:bodyPr/>
                    <a:lstStyle/>
                    <a:p>
                      <a:pPr algn="ctr"/>
                      <a:r>
                        <a:rPr lang="en-US" sz="1400" kern="1200" dirty="0">
                          <a:solidFill>
                            <a:schemeClr val="dk1"/>
                          </a:solidFill>
                          <a:latin typeface="+mn-lt"/>
                          <a:ea typeface="+mn-ea"/>
                          <a:cs typeface="+mn-cs"/>
                        </a:rPr>
                        <a:t>Taiwan</a:t>
                      </a:r>
                    </a:p>
                  </a:txBody>
                  <a:tcPr anchor="ctr"/>
                </a:tc>
                <a:extLst>
                  <a:ext uri="{0D108BD9-81ED-4DB2-BD59-A6C34878D82A}">
                    <a16:rowId xmlns:a16="http://schemas.microsoft.com/office/drawing/2014/main" val="52581070"/>
                  </a:ext>
                </a:extLst>
              </a:tr>
            </a:tbl>
          </a:graphicData>
        </a:graphic>
      </p:graphicFrame>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ALPR* Devices</a:t>
            </a:r>
          </a:p>
        </p:txBody>
      </p:sp>
      <p:pic>
        <p:nvPicPr>
          <p:cNvPr id="7" name="Picture 2" descr="一張含有 設計 的圖片&#10;&#10;自動產生的描述">
            <a:extLst>
              <a:ext uri="{FF2B5EF4-FFF2-40B4-BE49-F238E27FC236}">
                <a16:creationId xmlns:a16="http://schemas.microsoft.com/office/drawing/2014/main" id="{D4BD4FFB-1B70-41E0-7483-A2E7B4B459B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4089900" y="2780928"/>
            <a:ext cx="964199" cy="964199"/>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B49F8ECD-3945-28C1-F749-1B297CFD5D60}"/>
              </a:ext>
            </a:extLst>
          </p:cNvPr>
          <p:cNvSpPr txBox="1"/>
          <p:nvPr/>
        </p:nvSpPr>
        <p:spPr>
          <a:xfrm>
            <a:off x="251520" y="6525344"/>
            <a:ext cx="2520280" cy="276999"/>
          </a:xfrm>
          <a:prstGeom prst="rect">
            <a:avLst/>
          </a:prstGeom>
          <a:noFill/>
        </p:spPr>
        <p:txBody>
          <a:bodyPr wrap="square" rtlCol="0">
            <a:spAutoFit/>
          </a:bodyPr>
          <a:lstStyle/>
          <a:p>
            <a:r>
              <a:rPr lang="en-US" sz="1200" dirty="0"/>
              <a:t>* Not available in the US/CA.</a:t>
            </a:r>
          </a:p>
        </p:txBody>
      </p:sp>
    </p:spTree>
    <p:extLst>
      <p:ext uri="{BB962C8B-B14F-4D97-AF65-F5344CB8AC3E}">
        <p14:creationId xmlns:p14="http://schemas.microsoft.com/office/powerpoint/2010/main" val="36635338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barrier with a person standing on the side of a building&#10;&#10;Description automatically generated">
            <a:extLst>
              <a:ext uri="{FF2B5EF4-FFF2-40B4-BE49-F238E27FC236}">
                <a16:creationId xmlns:a16="http://schemas.microsoft.com/office/drawing/2014/main" id="{1E0F6479-2777-B97A-4E90-B0EDF74361DF}"/>
              </a:ext>
            </a:extLst>
          </p:cNvPr>
          <p:cNvPicPr>
            <a:picLocks noChangeAspect="1"/>
          </p:cNvPicPr>
          <p:nvPr/>
        </p:nvPicPr>
        <p:blipFill rotWithShape="1">
          <a:blip r:embed="rId3">
            <a:extLst>
              <a:ext uri="{28A0092B-C50C-407E-A947-70E740481C1C}">
                <a14:useLocalDpi xmlns:a14="http://schemas.microsoft.com/office/drawing/2010/main" val="0"/>
              </a:ext>
            </a:extLst>
          </a:blip>
          <a:srcRect b="5363"/>
          <a:stretch/>
        </p:blipFill>
        <p:spPr>
          <a:xfrm>
            <a:off x="107278" y="1700808"/>
            <a:ext cx="8929444" cy="4752528"/>
          </a:xfrm>
          <a:prstGeom prst="rect">
            <a:avLst/>
          </a:prstGeom>
        </p:spPr>
      </p:pic>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How to Install ALPR Cameras</a:t>
            </a:r>
          </a:p>
        </p:txBody>
      </p:sp>
      <p:sp>
        <p:nvSpPr>
          <p:cNvPr id="6" name="Rectangle 5">
            <a:extLst>
              <a:ext uri="{FF2B5EF4-FFF2-40B4-BE49-F238E27FC236}">
                <a16:creationId xmlns:a16="http://schemas.microsoft.com/office/drawing/2014/main" id="{F7BA5145-AB6F-EBC6-98C5-21BE7C10C539}"/>
              </a:ext>
            </a:extLst>
          </p:cNvPr>
          <p:cNvSpPr/>
          <p:nvPr/>
        </p:nvSpPr>
        <p:spPr>
          <a:xfrm>
            <a:off x="93750" y="3501008"/>
            <a:ext cx="216250" cy="259228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 name="Straight Arrow Connector 4">
            <a:extLst>
              <a:ext uri="{FF2B5EF4-FFF2-40B4-BE49-F238E27FC236}">
                <a16:creationId xmlns:a16="http://schemas.microsoft.com/office/drawing/2014/main" id="{C1434922-EE1E-A5CD-5446-F91449F28EC4}"/>
              </a:ext>
            </a:extLst>
          </p:cNvPr>
          <p:cNvCxnSpPr/>
          <p:nvPr/>
        </p:nvCxnSpPr>
        <p:spPr>
          <a:xfrm>
            <a:off x="235203" y="3501008"/>
            <a:ext cx="648072" cy="1008112"/>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3C690EB9-53DE-9CD8-31E0-E0BDAF815E3E}"/>
              </a:ext>
            </a:extLst>
          </p:cNvPr>
          <p:cNvSpPr txBox="1"/>
          <p:nvPr/>
        </p:nvSpPr>
        <p:spPr>
          <a:xfrm>
            <a:off x="235203" y="2228671"/>
            <a:ext cx="1656410" cy="1200329"/>
          </a:xfrm>
          <a:prstGeom prst="rect">
            <a:avLst/>
          </a:prstGeom>
          <a:solidFill>
            <a:schemeClr val="bg1">
              <a:lumMod val="95000"/>
            </a:schemeClr>
          </a:solidFill>
        </p:spPr>
        <p:txBody>
          <a:bodyPr wrap="square" rtlCol="0">
            <a:spAutoFit/>
          </a:bodyPr>
          <a:lstStyle/>
          <a:p>
            <a:r>
              <a:rPr lang="en-US" dirty="0"/>
              <a:t>Possible installation location #3 (height: ~1.5m)</a:t>
            </a:r>
          </a:p>
        </p:txBody>
      </p:sp>
      <p:sp>
        <p:nvSpPr>
          <p:cNvPr id="8" name="Rectangle 7">
            <a:extLst>
              <a:ext uri="{FF2B5EF4-FFF2-40B4-BE49-F238E27FC236}">
                <a16:creationId xmlns:a16="http://schemas.microsoft.com/office/drawing/2014/main" id="{D3FE06D3-B405-FFAF-0FFD-84EA31082792}"/>
              </a:ext>
            </a:extLst>
          </p:cNvPr>
          <p:cNvSpPr/>
          <p:nvPr/>
        </p:nvSpPr>
        <p:spPr>
          <a:xfrm>
            <a:off x="4347704" y="3068960"/>
            <a:ext cx="216250" cy="136815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9" name="Straight Arrow Connector 8">
            <a:extLst>
              <a:ext uri="{FF2B5EF4-FFF2-40B4-BE49-F238E27FC236}">
                <a16:creationId xmlns:a16="http://schemas.microsoft.com/office/drawing/2014/main" id="{9C6904A4-2234-2452-C8E2-F0AA900FCD89}"/>
              </a:ext>
            </a:extLst>
          </p:cNvPr>
          <p:cNvCxnSpPr>
            <a:cxnSpLocks/>
          </p:cNvCxnSpPr>
          <p:nvPr/>
        </p:nvCxnSpPr>
        <p:spPr>
          <a:xfrm>
            <a:off x="4438232" y="3068960"/>
            <a:ext cx="197730" cy="576064"/>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2" name="TextBox 11">
            <a:extLst>
              <a:ext uri="{FF2B5EF4-FFF2-40B4-BE49-F238E27FC236}">
                <a16:creationId xmlns:a16="http://schemas.microsoft.com/office/drawing/2014/main" id="{3DAD9EA4-50DE-1087-02ED-B889974FF4AD}"/>
              </a:ext>
            </a:extLst>
          </p:cNvPr>
          <p:cNvSpPr txBox="1"/>
          <p:nvPr/>
        </p:nvSpPr>
        <p:spPr>
          <a:xfrm>
            <a:off x="3419872" y="1726535"/>
            <a:ext cx="1656410" cy="1200329"/>
          </a:xfrm>
          <a:prstGeom prst="rect">
            <a:avLst/>
          </a:prstGeom>
          <a:solidFill>
            <a:schemeClr val="bg1">
              <a:lumMod val="95000"/>
            </a:schemeClr>
          </a:solidFill>
        </p:spPr>
        <p:txBody>
          <a:bodyPr wrap="square" rtlCol="0">
            <a:spAutoFit/>
          </a:bodyPr>
          <a:lstStyle/>
          <a:p>
            <a:r>
              <a:rPr lang="en-US" dirty="0"/>
              <a:t>Possible installation location #2 (height: ~2m)</a:t>
            </a:r>
          </a:p>
        </p:txBody>
      </p:sp>
      <p:sp>
        <p:nvSpPr>
          <p:cNvPr id="13" name="Rectangle 12">
            <a:extLst>
              <a:ext uri="{FF2B5EF4-FFF2-40B4-BE49-F238E27FC236}">
                <a16:creationId xmlns:a16="http://schemas.microsoft.com/office/drawing/2014/main" id="{7F038D11-02FD-35C9-CEA8-27342B306861}"/>
              </a:ext>
            </a:extLst>
          </p:cNvPr>
          <p:cNvSpPr/>
          <p:nvPr/>
        </p:nvSpPr>
        <p:spPr>
          <a:xfrm>
            <a:off x="7020045" y="3094836"/>
            <a:ext cx="216250" cy="136815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C86B349F-A801-5706-6E82-76BA73676A5A}"/>
              </a:ext>
            </a:extLst>
          </p:cNvPr>
          <p:cNvSpPr/>
          <p:nvPr/>
        </p:nvSpPr>
        <p:spPr>
          <a:xfrm>
            <a:off x="7020045" y="4641284"/>
            <a:ext cx="216250" cy="136815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5" name="Straight Arrow Connector 14">
            <a:extLst>
              <a:ext uri="{FF2B5EF4-FFF2-40B4-BE49-F238E27FC236}">
                <a16:creationId xmlns:a16="http://schemas.microsoft.com/office/drawing/2014/main" id="{E62769E7-F35E-B8CB-BFC9-BFAB37F26519}"/>
              </a:ext>
            </a:extLst>
          </p:cNvPr>
          <p:cNvCxnSpPr>
            <a:cxnSpLocks/>
          </p:cNvCxnSpPr>
          <p:nvPr/>
        </p:nvCxnSpPr>
        <p:spPr>
          <a:xfrm flipH="1">
            <a:off x="6829912" y="3094836"/>
            <a:ext cx="291828" cy="684076"/>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C9A6D9FB-F5D3-6416-9456-904E70734BC1}"/>
              </a:ext>
            </a:extLst>
          </p:cNvPr>
          <p:cNvSpPr txBox="1"/>
          <p:nvPr/>
        </p:nvSpPr>
        <p:spPr>
          <a:xfrm>
            <a:off x="6147621" y="1781467"/>
            <a:ext cx="1880762" cy="1200329"/>
          </a:xfrm>
          <a:prstGeom prst="rect">
            <a:avLst/>
          </a:prstGeom>
          <a:solidFill>
            <a:schemeClr val="bg1">
              <a:lumMod val="95000"/>
            </a:schemeClr>
          </a:solidFill>
        </p:spPr>
        <p:txBody>
          <a:bodyPr wrap="square" rtlCol="0">
            <a:spAutoFit/>
          </a:bodyPr>
          <a:lstStyle/>
          <a:p>
            <a:r>
              <a:rPr lang="en-US" dirty="0"/>
              <a:t>Possible installation location #1 (height: ~1.5-2m)</a:t>
            </a:r>
          </a:p>
        </p:txBody>
      </p:sp>
      <p:sp>
        <p:nvSpPr>
          <p:cNvPr id="2" name="TextBox 1">
            <a:extLst>
              <a:ext uri="{FF2B5EF4-FFF2-40B4-BE49-F238E27FC236}">
                <a16:creationId xmlns:a16="http://schemas.microsoft.com/office/drawing/2014/main" id="{257CC26E-1E77-1608-92A7-5D11A4998A42}"/>
              </a:ext>
            </a:extLst>
          </p:cNvPr>
          <p:cNvSpPr txBox="1"/>
          <p:nvPr/>
        </p:nvSpPr>
        <p:spPr>
          <a:xfrm>
            <a:off x="251520" y="6525344"/>
            <a:ext cx="2520280" cy="276999"/>
          </a:xfrm>
          <a:prstGeom prst="rect">
            <a:avLst/>
          </a:prstGeom>
          <a:noFill/>
        </p:spPr>
        <p:txBody>
          <a:bodyPr wrap="square" rtlCol="0">
            <a:spAutoFit/>
          </a:bodyPr>
          <a:lstStyle/>
          <a:p>
            <a:r>
              <a:rPr lang="en-US" sz="1200" dirty="0"/>
              <a:t>* Not available in the US/CA.</a:t>
            </a:r>
          </a:p>
        </p:txBody>
      </p:sp>
    </p:spTree>
    <p:extLst>
      <p:ext uri="{BB962C8B-B14F-4D97-AF65-F5344CB8AC3E}">
        <p14:creationId xmlns:p14="http://schemas.microsoft.com/office/powerpoint/2010/main" val="25992703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Table 7">
            <a:extLst>
              <a:ext uri="{FF2B5EF4-FFF2-40B4-BE49-F238E27FC236}">
                <a16:creationId xmlns:a16="http://schemas.microsoft.com/office/drawing/2014/main" id="{5A015455-C41B-C847-DA9D-DA1D20AFB182}"/>
              </a:ext>
            </a:extLst>
          </p:cNvPr>
          <p:cNvGraphicFramePr>
            <a:graphicFrameLocks noGrp="1"/>
          </p:cNvGraphicFramePr>
          <p:nvPr>
            <p:extLst>
              <p:ext uri="{D42A27DB-BD31-4B8C-83A1-F6EECF244321}">
                <p14:modId xmlns:p14="http://schemas.microsoft.com/office/powerpoint/2010/main" val="2748334157"/>
              </p:ext>
            </p:extLst>
          </p:nvPr>
        </p:nvGraphicFramePr>
        <p:xfrm>
          <a:off x="323528" y="2060848"/>
          <a:ext cx="5904656" cy="3374682"/>
        </p:xfrm>
        <a:graphic>
          <a:graphicData uri="http://schemas.openxmlformats.org/drawingml/2006/table">
            <a:tbl>
              <a:tblPr firstRow="1" bandRow="1">
                <a:tableStyleId>{5C22544A-7EE6-4342-B048-85BDC9FD1C3A}</a:tableStyleId>
              </a:tblPr>
              <a:tblGrid>
                <a:gridCol w="2491873">
                  <a:extLst>
                    <a:ext uri="{9D8B030D-6E8A-4147-A177-3AD203B41FA5}">
                      <a16:colId xmlns:a16="http://schemas.microsoft.com/office/drawing/2014/main" val="1016638752"/>
                    </a:ext>
                  </a:extLst>
                </a:gridCol>
                <a:gridCol w="3412783">
                  <a:extLst>
                    <a:ext uri="{9D8B030D-6E8A-4147-A177-3AD203B41FA5}">
                      <a16:colId xmlns:a16="http://schemas.microsoft.com/office/drawing/2014/main" val="3964752059"/>
                    </a:ext>
                  </a:extLst>
                </a:gridCol>
              </a:tblGrid>
              <a:tr h="610425">
                <a:tc>
                  <a:txBody>
                    <a:bodyPr/>
                    <a:lstStyle/>
                    <a:p>
                      <a:r>
                        <a:rPr lang="en-US" sz="1400" dirty="0"/>
                        <a:t>Model</a:t>
                      </a:r>
                    </a:p>
                  </a:txBody>
                  <a:tcPr anchor="ctr"/>
                </a:tc>
                <a:tc>
                  <a:txBody>
                    <a:bodyPr/>
                    <a:lstStyle/>
                    <a:p>
                      <a:pPr algn="ctr"/>
                      <a:r>
                        <a:rPr lang="en-US" sz="1600" b="1" dirty="0">
                          <a:solidFill>
                            <a:srgbClr val="FFFFFF"/>
                          </a:solidFill>
                          <a:effectLst/>
                          <a:latin typeface="Arial" panose="020B0604020202020204" pitchFamily="34" charset="0"/>
                        </a:rPr>
                        <a:t>Q963</a:t>
                      </a:r>
                    </a:p>
                  </a:txBody>
                  <a:tcPr marL="0" marR="0" marT="0" marB="0" anchor="ctr"/>
                </a:tc>
                <a:extLst>
                  <a:ext uri="{0D108BD9-81ED-4DB2-BD59-A6C34878D82A}">
                    <a16:rowId xmlns:a16="http://schemas.microsoft.com/office/drawing/2014/main" val="203159643"/>
                  </a:ext>
                </a:extLst>
              </a:tr>
              <a:tr h="1055538">
                <a:tc>
                  <a:txBody>
                    <a:bodyPr/>
                    <a:lstStyle/>
                    <a:p>
                      <a:r>
                        <a:rPr lang="en-US" sz="1400" dirty="0"/>
                        <a:t>Photo</a:t>
                      </a:r>
                    </a:p>
                  </a:txBody>
                  <a:tcPr anchor="ctr"/>
                </a:tc>
                <a:tc>
                  <a:txBody>
                    <a:bodyPr/>
                    <a:lstStyle/>
                    <a:p>
                      <a:endParaRPr lang="en-US" sz="1400" dirty="0"/>
                    </a:p>
                  </a:txBody>
                  <a:tcPr anchor="ctr"/>
                </a:tc>
                <a:extLst>
                  <a:ext uri="{0D108BD9-81ED-4DB2-BD59-A6C34878D82A}">
                    <a16:rowId xmlns:a16="http://schemas.microsoft.com/office/drawing/2014/main" val="3939989351"/>
                  </a:ext>
                </a:extLst>
              </a:tr>
              <a:tr h="337119">
                <a:tc>
                  <a:txBody>
                    <a:bodyPr/>
                    <a:lstStyle/>
                    <a:p>
                      <a:r>
                        <a:rPr lang="en-US" altLang="en-US" sz="1400" kern="1200" dirty="0">
                          <a:solidFill>
                            <a:schemeClr val="dk1"/>
                          </a:solidFill>
                          <a:latin typeface="+mn-lt"/>
                          <a:ea typeface="+mn-ea"/>
                          <a:cs typeface="+mn-cs"/>
                        </a:rPr>
                        <a:t>Device type</a:t>
                      </a:r>
                    </a:p>
                  </a:txBody>
                  <a:tcPr anchor="ctr"/>
                </a:tc>
                <a:tc>
                  <a:txBody>
                    <a:bodyPr/>
                    <a:lstStyle/>
                    <a:p>
                      <a:pPr algn="ctr"/>
                      <a:r>
                        <a:rPr lang="en-US" sz="1400" dirty="0"/>
                        <a:t>People Counting Camera</a:t>
                      </a:r>
                    </a:p>
                  </a:txBody>
                  <a:tcPr anchor="ctr"/>
                </a:tc>
                <a:extLst>
                  <a:ext uri="{0D108BD9-81ED-4DB2-BD59-A6C34878D82A}">
                    <a16:rowId xmlns:a16="http://schemas.microsoft.com/office/drawing/2014/main" val="1970765207"/>
                  </a:ext>
                </a:extLst>
              </a:tr>
              <a:tr h="432048">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400" kern="1200" dirty="0">
                          <a:solidFill>
                            <a:schemeClr val="dk1"/>
                          </a:solidFill>
                          <a:latin typeface="+mn-lt"/>
                          <a:ea typeface="+mn-ea"/>
                          <a:cs typeface="+mn-cs"/>
                        </a:rPr>
                        <a:t>Application</a:t>
                      </a:r>
                    </a:p>
                  </a:txBody>
                  <a:tcPr anchor="ctr"/>
                </a:tc>
                <a:tc>
                  <a:txBody>
                    <a:bodyPr/>
                    <a:lstStyle/>
                    <a:p>
                      <a:pPr algn="ctr"/>
                      <a:r>
                        <a:rPr lang="en-US" sz="1400" kern="1200" dirty="0">
                          <a:solidFill>
                            <a:schemeClr val="dk1"/>
                          </a:solidFill>
                          <a:latin typeface="+mn-lt"/>
                          <a:ea typeface="+mn-ea"/>
                          <a:cs typeface="+mn-cs"/>
                        </a:rPr>
                        <a:t>When used in combination with RFID reader, using the Access Control Standard server binding, then the tailgating can be detected and alerted in ACSS when the number of RFID swipes and the actual person count do not match.</a:t>
                      </a:r>
                    </a:p>
                  </a:txBody>
                  <a:tcPr anchor="ctr"/>
                </a:tc>
                <a:extLst>
                  <a:ext uri="{0D108BD9-81ED-4DB2-BD59-A6C34878D82A}">
                    <a16:rowId xmlns:a16="http://schemas.microsoft.com/office/drawing/2014/main" val="1678542261"/>
                  </a:ext>
                </a:extLst>
              </a:tr>
            </a:tbl>
          </a:graphicData>
        </a:graphic>
      </p:graphicFrame>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Tailgating* Detection Devices</a:t>
            </a:r>
          </a:p>
        </p:txBody>
      </p:sp>
      <p:pic>
        <p:nvPicPr>
          <p:cNvPr id="8194" name="Picture 2">
            <a:extLst>
              <a:ext uri="{FF2B5EF4-FFF2-40B4-BE49-F238E27FC236}">
                <a16:creationId xmlns:a16="http://schemas.microsoft.com/office/drawing/2014/main" id="{C998DF4D-D95B-7218-BC7A-8FA4E1F6CD4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9912" y="2564904"/>
            <a:ext cx="1359024" cy="1359024"/>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143BBC4C-6003-119E-770A-78C435C80F33}"/>
              </a:ext>
            </a:extLst>
          </p:cNvPr>
          <p:cNvSpPr txBox="1"/>
          <p:nvPr/>
        </p:nvSpPr>
        <p:spPr>
          <a:xfrm>
            <a:off x="251520" y="6525344"/>
            <a:ext cx="2520280" cy="276999"/>
          </a:xfrm>
          <a:prstGeom prst="rect">
            <a:avLst/>
          </a:prstGeom>
          <a:noFill/>
        </p:spPr>
        <p:txBody>
          <a:bodyPr wrap="square" rtlCol="0">
            <a:spAutoFit/>
          </a:bodyPr>
          <a:lstStyle/>
          <a:p>
            <a:r>
              <a:rPr lang="en-US" sz="1200" dirty="0"/>
              <a:t>* Not available in the US/CA.</a:t>
            </a:r>
          </a:p>
        </p:txBody>
      </p:sp>
    </p:spTree>
    <p:extLst>
      <p:ext uri="{BB962C8B-B14F-4D97-AF65-F5344CB8AC3E}">
        <p14:creationId xmlns:p14="http://schemas.microsoft.com/office/powerpoint/2010/main" val="37060269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Table 7">
            <a:extLst>
              <a:ext uri="{FF2B5EF4-FFF2-40B4-BE49-F238E27FC236}">
                <a16:creationId xmlns:a16="http://schemas.microsoft.com/office/drawing/2014/main" id="{5A015455-C41B-C847-DA9D-DA1D20AFB182}"/>
              </a:ext>
            </a:extLst>
          </p:cNvPr>
          <p:cNvGraphicFramePr>
            <a:graphicFrameLocks noGrp="1"/>
          </p:cNvGraphicFramePr>
          <p:nvPr>
            <p:extLst>
              <p:ext uri="{D42A27DB-BD31-4B8C-83A1-F6EECF244321}">
                <p14:modId xmlns:p14="http://schemas.microsoft.com/office/powerpoint/2010/main" val="2115220103"/>
              </p:ext>
            </p:extLst>
          </p:nvPr>
        </p:nvGraphicFramePr>
        <p:xfrm>
          <a:off x="251520" y="1923862"/>
          <a:ext cx="8712968" cy="3161322"/>
        </p:xfrm>
        <a:graphic>
          <a:graphicData uri="http://schemas.openxmlformats.org/drawingml/2006/table">
            <a:tbl>
              <a:tblPr firstRow="1" bandRow="1">
                <a:tableStyleId>{5C22544A-7EE6-4342-B048-85BDC9FD1C3A}</a:tableStyleId>
              </a:tblPr>
              <a:tblGrid>
                <a:gridCol w="2409970">
                  <a:extLst>
                    <a:ext uri="{9D8B030D-6E8A-4147-A177-3AD203B41FA5}">
                      <a16:colId xmlns:a16="http://schemas.microsoft.com/office/drawing/2014/main" val="1016638752"/>
                    </a:ext>
                  </a:extLst>
                </a:gridCol>
                <a:gridCol w="1235882">
                  <a:extLst>
                    <a:ext uri="{9D8B030D-6E8A-4147-A177-3AD203B41FA5}">
                      <a16:colId xmlns:a16="http://schemas.microsoft.com/office/drawing/2014/main" val="3964752059"/>
                    </a:ext>
                  </a:extLst>
                </a:gridCol>
                <a:gridCol w="1235882">
                  <a:extLst>
                    <a:ext uri="{9D8B030D-6E8A-4147-A177-3AD203B41FA5}">
                      <a16:colId xmlns:a16="http://schemas.microsoft.com/office/drawing/2014/main" val="1139903534"/>
                    </a:ext>
                  </a:extLst>
                </a:gridCol>
                <a:gridCol w="1235882">
                  <a:extLst>
                    <a:ext uri="{9D8B030D-6E8A-4147-A177-3AD203B41FA5}">
                      <a16:colId xmlns:a16="http://schemas.microsoft.com/office/drawing/2014/main" val="47135319"/>
                    </a:ext>
                  </a:extLst>
                </a:gridCol>
                <a:gridCol w="1297676">
                  <a:extLst>
                    <a:ext uri="{9D8B030D-6E8A-4147-A177-3AD203B41FA5}">
                      <a16:colId xmlns:a16="http://schemas.microsoft.com/office/drawing/2014/main" val="2660697658"/>
                    </a:ext>
                  </a:extLst>
                </a:gridCol>
                <a:gridCol w="1297676">
                  <a:extLst>
                    <a:ext uri="{9D8B030D-6E8A-4147-A177-3AD203B41FA5}">
                      <a16:colId xmlns:a16="http://schemas.microsoft.com/office/drawing/2014/main" val="2166295982"/>
                    </a:ext>
                  </a:extLst>
                </a:gridCol>
              </a:tblGrid>
              <a:tr h="610425">
                <a:tc>
                  <a:txBody>
                    <a:bodyPr/>
                    <a:lstStyle/>
                    <a:p>
                      <a:r>
                        <a:rPr lang="en-US" sz="1400" dirty="0"/>
                        <a:t>Model</a:t>
                      </a:r>
                    </a:p>
                  </a:txBody>
                  <a:tcPr anchor="ctr"/>
                </a:tc>
                <a:tc>
                  <a:txBody>
                    <a:bodyPr/>
                    <a:lstStyle/>
                    <a:p>
                      <a:pPr algn="ctr"/>
                      <a:r>
                        <a:rPr lang="en-US" sz="1400" b="1" dirty="0">
                          <a:solidFill>
                            <a:srgbClr val="FFFFFF"/>
                          </a:solidFill>
                          <a:effectLst/>
                          <a:latin typeface="Arial" panose="020B0604020202020204" pitchFamily="34" charset="0"/>
                        </a:rPr>
                        <a:t>PLOC-0001</a:t>
                      </a:r>
                    </a:p>
                  </a:txBody>
                  <a:tcPr marL="0" marR="0" marT="0" marB="0" anchor="ctr"/>
                </a:tc>
                <a:tc>
                  <a:txBody>
                    <a:bodyPr/>
                    <a:lstStyle/>
                    <a:p>
                      <a:pPr algn="ctr"/>
                      <a:r>
                        <a:rPr lang="en-US" sz="1400" b="1" dirty="0">
                          <a:solidFill>
                            <a:srgbClr val="FFFFFF"/>
                          </a:solidFill>
                          <a:effectLst/>
                          <a:latin typeface="Arial" panose="020B0604020202020204" pitchFamily="34" charset="0"/>
                        </a:rPr>
                        <a:t>PLOC-0002</a:t>
                      </a:r>
                    </a:p>
                  </a:txBody>
                  <a:tcPr marL="0" marR="0" marT="0" marB="0" anchor="ctr"/>
                </a:tc>
                <a:tc>
                  <a:txBody>
                    <a:bodyPr/>
                    <a:lstStyle/>
                    <a:p>
                      <a:pPr algn="ctr"/>
                      <a:r>
                        <a:rPr lang="en-US" sz="1400" b="1" dirty="0">
                          <a:solidFill>
                            <a:srgbClr val="FFFFFF"/>
                          </a:solidFill>
                          <a:effectLst/>
                          <a:latin typeface="Arial" panose="020B0604020202020204" pitchFamily="34" charset="0"/>
                        </a:rPr>
                        <a:t>PLOC-2002</a:t>
                      </a:r>
                    </a:p>
                  </a:txBody>
                  <a:tcPr marL="0" marR="0" marT="0" marB="0" anchor="ctr"/>
                </a:tc>
                <a:tc>
                  <a:txBody>
                    <a:bodyPr/>
                    <a:lstStyle/>
                    <a:p>
                      <a:pPr algn="ctr"/>
                      <a:r>
                        <a:rPr lang="en-US" sz="1400" b="1" dirty="0">
                          <a:solidFill>
                            <a:srgbClr val="FFFFFF"/>
                          </a:solidFill>
                          <a:effectLst/>
                          <a:latin typeface="Arial" panose="020B0604020202020204" pitchFamily="34" charset="0"/>
                        </a:rPr>
                        <a:t>PLOC-3001</a:t>
                      </a:r>
                    </a:p>
                  </a:txBody>
                  <a:tcPr marL="0" marR="0" marT="0" marB="0" anchor="ctr"/>
                </a:tc>
                <a:tc>
                  <a:txBody>
                    <a:bodyPr/>
                    <a:lstStyle/>
                    <a:p>
                      <a:pPr algn="ctr"/>
                      <a:r>
                        <a:rPr lang="en-US" sz="1400" b="1" dirty="0">
                          <a:solidFill>
                            <a:srgbClr val="FFFFFF"/>
                          </a:solidFill>
                          <a:effectLst/>
                          <a:latin typeface="Arial" panose="020B0604020202020204" pitchFamily="34" charset="0"/>
                        </a:rPr>
                        <a:t>PLOC-4001</a:t>
                      </a:r>
                    </a:p>
                  </a:txBody>
                  <a:tcPr marL="0" marR="0" marT="0" marB="0" anchor="ctr"/>
                </a:tc>
                <a:extLst>
                  <a:ext uri="{0D108BD9-81ED-4DB2-BD59-A6C34878D82A}">
                    <a16:rowId xmlns:a16="http://schemas.microsoft.com/office/drawing/2014/main" val="203159643"/>
                  </a:ext>
                </a:extLst>
              </a:tr>
              <a:tr h="1055538">
                <a:tc>
                  <a:txBody>
                    <a:bodyPr/>
                    <a:lstStyle/>
                    <a:p>
                      <a:r>
                        <a:rPr lang="en-US" sz="1400" dirty="0"/>
                        <a:t>Photo</a:t>
                      </a:r>
                    </a:p>
                  </a:txBody>
                  <a:tcPr anchor="ctr"/>
                </a:tc>
                <a:tc>
                  <a:txBody>
                    <a:bodyPr/>
                    <a:lstStyle/>
                    <a:p>
                      <a:endParaRPr lang="en-US" sz="1400" dirty="0"/>
                    </a:p>
                  </a:txBody>
                  <a:tcPr anchor="ctr"/>
                </a:tc>
                <a:tc>
                  <a:txBody>
                    <a:bodyPr/>
                    <a:lstStyle/>
                    <a:p>
                      <a:endParaRPr lang="en-US" sz="1400" dirty="0"/>
                    </a:p>
                  </a:txBody>
                  <a:tcPr anchor="ctr"/>
                </a:tc>
                <a:tc>
                  <a:txBody>
                    <a:bodyPr/>
                    <a:lstStyle/>
                    <a:p>
                      <a:endParaRPr lang="en-US" sz="1400" dirty="0"/>
                    </a:p>
                  </a:txBody>
                  <a:tcPr anchor="ctr"/>
                </a:tc>
                <a:tc>
                  <a:txBody>
                    <a:bodyPr/>
                    <a:lstStyle/>
                    <a:p>
                      <a:pPr algn="ctr"/>
                      <a:endParaRPr lang="en-US" sz="1400" dirty="0"/>
                    </a:p>
                  </a:txBody>
                  <a:tcPr anchor="ctr"/>
                </a:tc>
                <a:tc>
                  <a:txBody>
                    <a:bodyPr/>
                    <a:lstStyle/>
                    <a:p>
                      <a:pPr algn="ctr"/>
                      <a:endParaRPr lang="en-US" sz="1400"/>
                    </a:p>
                  </a:txBody>
                  <a:tcPr anchor="ctr"/>
                </a:tc>
                <a:extLst>
                  <a:ext uri="{0D108BD9-81ED-4DB2-BD59-A6C34878D82A}">
                    <a16:rowId xmlns:a16="http://schemas.microsoft.com/office/drawing/2014/main" val="3939989351"/>
                  </a:ext>
                </a:extLst>
              </a:tr>
              <a:tr h="337119">
                <a:tc>
                  <a:txBody>
                    <a:bodyPr/>
                    <a:lstStyle/>
                    <a:p>
                      <a:r>
                        <a:rPr lang="en-US" altLang="en-US" sz="1400" kern="1200" dirty="0">
                          <a:solidFill>
                            <a:schemeClr val="dk1"/>
                          </a:solidFill>
                          <a:latin typeface="+mn-lt"/>
                          <a:ea typeface="+mn-ea"/>
                          <a:cs typeface="+mn-cs"/>
                        </a:rPr>
                        <a:t>Device type</a:t>
                      </a:r>
                    </a:p>
                  </a:txBody>
                  <a:tcPr anchor="ctr"/>
                </a:tc>
                <a:tc>
                  <a:txBody>
                    <a:bodyPr/>
                    <a:lstStyle/>
                    <a:p>
                      <a:pPr algn="ctr"/>
                      <a:r>
                        <a:rPr lang="en-US" sz="1400" dirty="0"/>
                        <a:t>Lock</a:t>
                      </a:r>
                    </a:p>
                  </a:txBody>
                  <a:tcPr anchor="ctr"/>
                </a:tc>
                <a:tc>
                  <a:txBody>
                    <a:bodyPr/>
                    <a:lstStyle/>
                    <a:p>
                      <a:pPr algn="ctr"/>
                      <a:r>
                        <a:rPr lang="en-US" sz="1400" dirty="0"/>
                        <a:t>Lock</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Lock</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Lock</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Lock</a:t>
                      </a:r>
                    </a:p>
                  </a:txBody>
                  <a:tcPr anchor="ctr"/>
                </a:tc>
                <a:extLst>
                  <a:ext uri="{0D108BD9-81ED-4DB2-BD59-A6C34878D82A}">
                    <a16:rowId xmlns:a16="http://schemas.microsoft.com/office/drawing/2014/main" val="1970765207"/>
                  </a:ext>
                </a:extLst>
              </a:tr>
              <a:tr h="432048">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400" kern="1200" dirty="0">
                          <a:solidFill>
                            <a:schemeClr val="dk1"/>
                          </a:solidFill>
                          <a:latin typeface="+mn-lt"/>
                          <a:ea typeface="+mn-ea"/>
                          <a:cs typeface="+mn-cs"/>
                        </a:rPr>
                        <a:t>Description</a:t>
                      </a:r>
                    </a:p>
                  </a:txBody>
                  <a:tcPr anchor="ctr"/>
                </a:tc>
                <a:tc>
                  <a:txBody>
                    <a:bodyPr/>
                    <a:lstStyle/>
                    <a:p>
                      <a:pPr algn="ctr"/>
                      <a:r>
                        <a:rPr lang="en-US" sz="1400" kern="1200" dirty="0" err="1">
                          <a:solidFill>
                            <a:schemeClr val="dk1"/>
                          </a:solidFill>
                          <a:latin typeface="+mn-lt"/>
                          <a:ea typeface="+mn-ea"/>
                          <a:cs typeface="+mn-cs"/>
                        </a:rPr>
                        <a:t>Soyal</a:t>
                      </a:r>
                      <a:r>
                        <a:rPr lang="en-US" sz="1400" kern="1200" dirty="0">
                          <a:solidFill>
                            <a:schemeClr val="dk1"/>
                          </a:solidFill>
                          <a:latin typeface="+mn-lt"/>
                          <a:ea typeface="+mn-ea"/>
                          <a:cs typeface="+mn-cs"/>
                        </a:rPr>
                        <a:t> LK-1201A Electric Bolt Lock</a:t>
                      </a:r>
                    </a:p>
                  </a:txBody>
                  <a:tcPr anchor="ctr"/>
                </a:tc>
                <a:tc>
                  <a:txBody>
                    <a:bodyPr/>
                    <a:lstStyle/>
                    <a:p>
                      <a:pPr algn="ctr"/>
                      <a:r>
                        <a:rPr lang="en-US" sz="1400" kern="1200" dirty="0" err="1">
                          <a:solidFill>
                            <a:schemeClr val="dk1"/>
                          </a:solidFill>
                          <a:latin typeface="+mn-lt"/>
                          <a:ea typeface="+mn-ea"/>
                          <a:cs typeface="+mn-cs"/>
                        </a:rPr>
                        <a:t>Soyal</a:t>
                      </a:r>
                      <a:r>
                        <a:rPr lang="en-US" sz="1400" kern="1200" dirty="0">
                          <a:solidFill>
                            <a:schemeClr val="dk1"/>
                          </a:solidFill>
                          <a:latin typeface="+mn-lt"/>
                          <a:ea typeface="+mn-ea"/>
                          <a:cs typeface="+mn-cs"/>
                        </a:rPr>
                        <a:t> LK-1207A-36 Electric Bolt Lock</a:t>
                      </a:r>
                    </a:p>
                  </a:txBody>
                  <a:tcPr anchor="ctr"/>
                </a:tc>
                <a:tc>
                  <a:txBody>
                    <a:bodyPr/>
                    <a:lstStyle/>
                    <a:p>
                      <a:pPr algn="ctr"/>
                      <a:r>
                        <a:rPr lang="sv-SE" sz="1400" kern="1200" dirty="0">
                          <a:solidFill>
                            <a:schemeClr val="dk1"/>
                          </a:solidFill>
                          <a:latin typeface="+mn-lt"/>
                          <a:ea typeface="+mn-ea"/>
                          <a:cs typeface="+mn-cs"/>
                        </a:rPr>
                        <a:t>Soyal AR-0600M + AR-0600MZL Magnet Lock + Bracket</a:t>
                      </a:r>
                      <a:endParaRPr lang="en-US" sz="1400" kern="1200" dirty="0">
                        <a:solidFill>
                          <a:schemeClr val="dk1"/>
                        </a:solidFill>
                        <a:latin typeface="+mn-lt"/>
                        <a:ea typeface="+mn-ea"/>
                        <a:cs typeface="+mn-cs"/>
                      </a:endParaRPr>
                    </a:p>
                  </a:txBody>
                  <a:tcPr anchor="ctr"/>
                </a:tc>
                <a:tc>
                  <a:txBody>
                    <a:bodyPr/>
                    <a:lstStyle/>
                    <a:p>
                      <a:pPr algn="ctr"/>
                      <a:r>
                        <a:rPr lang="en-US" sz="1400" kern="1200" dirty="0">
                          <a:solidFill>
                            <a:schemeClr val="dk1"/>
                          </a:solidFill>
                          <a:latin typeface="+mn-lt"/>
                          <a:ea typeface="+mn-ea"/>
                          <a:cs typeface="+mn-cs"/>
                        </a:rPr>
                        <a:t>Automatic door Electric Bolt lock</a:t>
                      </a:r>
                    </a:p>
                  </a:txBody>
                  <a:tcPr anchor="ctr"/>
                </a:tc>
                <a:tc>
                  <a:txBody>
                    <a:bodyPr/>
                    <a:lstStyle/>
                    <a:p>
                      <a:pPr algn="ctr"/>
                      <a:r>
                        <a:rPr lang="en-US" sz="1400" kern="1200" dirty="0">
                          <a:solidFill>
                            <a:schemeClr val="dk1"/>
                          </a:solidFill>
                          <a:latin typeface="+mn-lt"/>
                          <a:ea typeface="+mn-ea"/>
                          <a:cs typeface="+mn-cs"/>
                        </a:rPr>
                        <a:t>Magnetic Switch</a:t>
                      </a:r>
                    </a:p>
                  </a:txBody>
                  <a:tcPr anchor="ctr"/>
                </a:tc>
                <a:extLst>
                  <a:ext uri="{0D108BD9-81ED-4DB2-BD59-A6C34878D82A}">
                    <a16:rowId xmlns:a16="http://schemas.microsoft.com/office/drawing/2014/main" val="1678542261"/>
                  </a:ext>
                </a:extLst>
              </a:tr>
            </a:tbl>
          </a:graphicData>
        </a:graphic>
      </p:graphicFrame>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Locks</a:t>
            </a:r>
          </a:p>
        </p:txBody>
      </p:sp>
      <p:pic>
        <p:nvPicPr>
          <p:cNvPr id="2" name="Picture 2">
            <a:extLst>
              <a:ext uri="{FF2B5EF4-FFF2-40B4-BE49-F238E27FC236}">
                <a16:creationId xmlns:a16="http://schemas.microsoft.com/office/drawing/2014/main" id="{8DDB6675-19D4-1A72-D78F-9CA342DA85C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149891" y="2630800"/>
            <a:ext cx="926165" cy="926165"/>
          </a:xfrm>
          <a:prstGeom prst="rect">
            <a:avLst/>
          </a:prstGeom>
          <a:noFill/>
          <a:extLst>
            <a:ext uri="{909E8E84-426E-40DD-AFC4-6F175D3DCCD1}">
              <a14:hiddenFill xmlns:a14="http://schemas.microsoft.com/office/drawing/2010/main">
                <a:solidFill>
                  <a:srgbClr val="FFFFFF"/>
                </a:solidFill>
              </a14:hiddenFill>
            </a:ext>
          </a:extLst>
        </p:spPr>
      </p:pic>
      <p:pic>
        <p:nvPicPr>
          <p:cNvPr id="7170" name="Picture 2">
            <a:extLst>
              <a:ext uri="{FF2B5EF4-FFF2-40B4-BE49-F238E27FC236}">
                <a16:creationId xmlns:a16="http://schemas.microsoft.com/office/drawing/2014/main" id="{AB6099E2-51E0-7B20-0ABB-76ED6AA0302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30011" y="2489015"/>
            <a:ext cx="1070992" cy="1070992"/>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a:extLst>
              <a:ext uri="{FF2B5EF4-FFF2-40B4-BE49-F238E27FC236}">
                <a16:creationId xmlns:a16="http://schemas.microsoft.com/office/drawing/2014/main" id="{FA9C0AAA-8B0D-2078-BFD9-20B6F16EC30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35790" y="2376033"/>
            <a:ext cx="1296955" cy="1296955"/>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a:extLst>
              <a:ext uri="{FF2B5EF4-FFF2-40B4-BE49-F238E27FC236}">
                <a16:creationId xmlns:a16="http://schemas.microsoft.com/office/drawing/2014/main" id="{373724E3-11A9-326B-E056-59B4400C6D4F}"/>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822299" y="2630800"/>
            <a:ext cx="926165" cy="926165"/>
          </a:xfrm>
          <a:prstGeom prst="rect">
            <a:avLst/>
          </a:prstGeom>
          <a:noFill/>
          <a:extLst>
            <a:ext uri="{909E8E84-426E-40DD-AFC4-6F175D3DCCD1}">
              <a14:hiddenFill xmlns:a14="http://schemas.microsoft.com/office/drawing/2010/main">
                <a:solidFill>
                  <a:srgbClr val="FFFFFF"/>
                </a:solidFill>
              </a14:hiddenFill>
            </a:ext>
          </a:extLst>
        </p:spPr>
      </p:pic>
      <p:pic>
        <p:nvPicPr>
          <p:cNvPr id="7176" name="Picture 8">
            <a:extLst>
              <a:ext uri="{FF2B5EF4-FFF2-40B4-BE49-F238E27FC236}">
                <a16:creationId xmlns:a16="http://schemas.microsoft.com/office/drawing/2014/main" id="{7C1BCAC2-9C55-2731-A163-BAC62DCCA52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781334" y="2523093"/>
            <a:ext cx="1042188" cy="10421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733990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Where to Buy</a:t>
            </a:r>
          </a:p>
        </p:txBody>
      </p:sp>
      <p:sp>
        <p:nvSpPr>
          <p:cNvPr id="2" name="TextBox 1">
            <a:extLst>
              <a:ext uri="{FF2B5EF4-FFF2-40B4-BE49-F238E27FC236}">
                <a16:creationId xmlns:a16="http://schemas.microsoft.com/office/drawing/2014/main" id="{37CDC294-4177-341A-D90F-C4484FB92B51}"/>
              </a:ext>
            </a:extLst>
          </p:cNvPr>
          <p:cNvSpPr txBox="1"/>
          <p:nvPr/>
        </p:nvSpPr>
        <p:spPr>
          <a:xfrm>
            <a:off x="179512" y="2032956"/>
            <a:ext cx="4574237" cy="3373359"/>
          </a:xfrm>
          <a:prstGeom prst="rect">
            <a:avLst/>
          </a:prstGeom>
          <a:solidFill>
            <a:schemeClr val="bg2"/>
          </a:solidFill>
        </p:spPr>
        <p:txBody>
          <a:bodyPr wrap="square">
            <a:spAutoFit/>
          </a:bodyPr>
          <a:lstStyle/>
          <a:p>
            <a:pPr>
              <a:lnSpc>
                <a:spcPct val="150000"/>
              </a:lnSpc>
            </a:pPr>
            <a:r>
              <a:rPr lang="en-US" b="1" dirty="0"/>
              <a:t>Via Authorized Resellers</a:t>
            </a:r>
          </a:p>
          <a:p>
            <a:pPr>
              <a:lnSpc>
                <a:spcPct val="150000"/>
              </a:lnSpc>
            </a:pPr>
            <a:r>
              <a:rPr lang="en-US" dirty="0">
                <a:hlinkClick r:id="rId3"/>
              </a:rPr>
              <a:t>https://www.acti.com/Corporate/WhereToBuy</a:t>
            </a:r>
            <a:endParaRPr lang="en-US" dirty="0"/>
          </a:p>
          <a:p>
            <a:pPr>
              <a:lnSpc>
                <a:spcPct val="150000"/>
              </a:lnSpc>
            </a:pPr>
            <a:endParaRPr lang="en-US" b="1" dirty="0"/>
          </a:p>
          <a:p>
            <a:pPr>
              <a:lnSpc>
                <a:spcPct val="150000"/>
              </a:lnSpc>
            </a:pPr>
            <a:endParaRPr lang="en-US" b="1" dirty="0"/>
          </a:p>
          <a:p>
            <a:pPr>
              <a:lnSpc>
                <a:spcPct val="150000"/>
              </a:lnSpc>
            </a:pPr>
            <a:endParaRPr lang="en-US" b="1" dirty="0"/>
          </a:p>
          <a:p>
            <a:pPr>
              <a:lnSpc>
                <a:spcPct val="150000"/>
              </a:lnSpc>
            </a:pPr>
            <a:endParaRPr lang="en-US" b="1" dirty="0"/>
          </a:p>
          <a:p>
            <a:pPr>
              <a:lnSpc>
                <a:spcPct val="150000"/>
              </a:lnSpc>
            </a:pPr>
            <a:endParaRPr lang="en-US" b="1" dirty="0"/>
          </a:p>
          <a:p>
            <a:pPr>
              <a:lnSpc>
                <a:spcPct val="150000"/>
              </a:lnSpc>
            </a:pPr>
            <a:r>
              <a:rPr lang="en-US" b="1" dirty="0"/>
              <a:t>	</a:t>
            </a:r>
          </a:p>
        </p:txBody>
      </p:sp>
      <p:pic>
        <p:nvPicPr>
          <p:cNvPr id="5" name="Picture 4">
            <a:hlinkClick r:id="rId3"/>
            <a:extLst>
              <a:ext uri="{FF2B5EF4-FFF2-40B4-BE49-F238E27FC236}">
                <a16:creationId xmlns:a16="http://schemas.microsoft.com/office/drawing/2014/main" id="{430356B0-A764-31DF-0452-8670D5F8DEA6}"/>
              </a:ext>
            </a:extLst>
          </p:cNvPr>
          <p:cNvPicPr>
            <a:picLocks noChangeAspect="1"/>
          </p:cNvPicPr>
          <p:nvPr/>
        </p:nvPicPr>
        <p:blipFill>
          <a:blip r:embed="rId4"/>
          <a:stretch>
            <a:fillRect/>
          </a:stretch>
        </p:blipFill>
        <p:spPr>
          <a:xfrm>
            <a:off x="289000" y="2864899"/>
            <a:ext cx="4319412" cy="2292294"/>
          </a:xfrm>
          <a:prstGeom prst="rect">
            <a:avLst/>
          </a:prstGeom>
        </p:spPr>
      </p:pic>
      <p:sp>
        <p:nvSpPr>
          <p:cNvPr id="6" name="TextBox 5">
            <a:extLst>
              <a:ext uri="{FF2B5EF4-FFF2-40B4-BE49-F238E27FC236}">
                <a16:creationId xmlns:a16="http://schemas.microsoft.com/office/drawing/2014/main" id="{372F3089-43AD-6ACE-79B8-2225C67A36F4}"/>
              </a:ext>
            </a:extLst>
          </p:cNvPr>
          <p:cNvSpPr txBox="1"/>
          <p:nvPr/>
        </p:nvSpPr>
        <p:spPr>
          <a:xfrm>
            <a:off x="4932040" y="2032956"/>
            <a:ext cx="3709887" cy="3373359"/>
          </a:xfrm>
          <a:prstGeom prst="rect">
            <a:avLst/>
          </a:prstGeom>
          <a:solidFill>
            <a:schemeClr val="bg2"/>
          </a:solidFill>
        </p:spPr>
        <p:txBody>
          <a:bodyPr wrap="square">
            <a:spAutoFit/>
          </a:bodyPr>
          <a:lstStyle/>
          <a:p>
            <a:pPr>
              <a:lnSpc>
                <a:spcPct val="150000"/>
              </a:lnSpc>
            </a:pPr>
            <a:r>
              <a:rPr lang="en-US" b="1" dirty="0"/>
              <a:t>From ACTi Corporation Directly</a:t>
            </a:r>
          </a:p>
          <a:p>
            <a:pPr>
              <a:lnSpc>
                <a:spcPct val="150000"/>
              </a:lnSpc>
            </a:pPr>
            <a:r>
              <a:rPr lang="en-US" dirty="0"/>
              <a:t>E-Mail: </a:t>
            </a:r>
            <a:r>
              <a:rPr lang="en-US" dirty="0">
                <a:hlinkClick r:id="rId5"/>
              </a:rPr>
              <a:t>sales@acti.com</a:t>
            </a:r>
            <a:endParaRPr lang="en-US" dirty="0"/>
          </a:p>
          <a:p>
            <a:pPr>
              <a:lnSpc>
                <a:spcPct val="150000"/>
              </a:lnSpc>
            </a:pPr>
            <a:r>
              <a:rPr lang="en-US" dirty="0"/>
              <a:t>Tel (US):  +1-866-410-2284 (Toll Free)</a:t>
            </a:r>
          </a:p>
          <a:p>
            <a:pPr>
              <a:lnSpc>
                <a:spcPct val="150000"/>
              </a:lnSpc>
            </a:pPr>
            <a:r>
              <a:rPr lang="en-US" dirty="0"/>
              <a:t>Tel (Non-US):  +886-2-2656-2588 </a:t>
            </a:r>
          </a:p>
          <a:p>
            <a:pPr>
              <a:lnSpc>
                <a:spcPct val="150000"/>
              </a:lnSpc>
            </a:pPr>
            <a:endParaRPr lang="en-US" dirty="0"/>
          </a:p>
          <a:p>
            <a:pPr>
              <a:lnSpc>
                <a:spcPct val="150000"/>
              </a:lnSpc>
            </a:pPr>
            <a:endParaRPr lang="en-US" dirty="0"/>
          </a:p>
          <a:p>
            <a:pPr>
              <a:lnSpc>
                <a:spcPct val="150000"/>
              </a:lnSpc>
            </a:pPr>
            <a:endParaRPr lang="en-US" dirty="0"/>
          </a:p>
          <a:p>
            <a:pPr>
              <a:lnSpc>
                <a:spcPct val="150000"/>
              </a:lnSpc>
            </a:pPr>
            <a:endParaRPr lang="en-US" dirty="0"/>
          </a:p>
        </p:txBody>
      </p:sp>
    </p:spTree>
    <p:extLst>
      <p:ext uri="{BB962C8B-B14F-4D97-AF65-F5344CB8AC3E}">
        <p14:creationId xmlns:p14="http://schemas.microsoft.com/office/powerpoint/2010/main" val="5290790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Support &amp; Services</a:t>
            </a:r>
          </a:p>
        </p:txBody>
      </p:sp>
      <p:sp>
        <p:nvSpPr>
          <p:cNvPr id="3" name="TextBox 2">
            <a:extLst>
              <a:ext uri="{FF2B5EF4-FFF2-40B4-BE49-F238E27FC236}">
                <a16:creationId xmlns:a16="http://schemas.microsoft.com/office/drawing/2014/main" id="{E258E66F-A3F8-E1F4-C313-4C04249A155C}"/>
              </a:ext>
            </a:extLst>
          </p:cNvPr>
          <p:cNvSpPr txBox="1"/>
          <p:nvPr/>
        </p:nvSpPr>
        <p:spPr>
          <a:xfrm>
            <a:off x="1331640" y="1988840"/>
            <a:ext cx="6624736" cy="4204356"/>
          </a:xfrm>
          <a:prstGeom prst="rect">
            <a:avLst/>
          </a:prstGeom>
          <a:solidFill>
            <a:schemeClr val="bg2"/>
          </a:solidFill>
        </p:spPr>
        <p:txBody>
          <a:bodyPr wrap="square">
            <a:spAutoFit/>
          </a:bodyPr>
          <a:lstStyle/>
          <a:p>
            <a:pPr>
              <a:lnSpc>
                <a:spcPct val="150000"/>
              </a:lnSpc>
            </a:pPr>
            <a:r>
              <a:rPr lang="en-US" b="1" dirty="0"/>
              <a:t>Technical Support</a:t>
            </a:r>
          </a:p>
          <a:p>
            <a:pPr>
              <a:lnSpc>
                <a:spcPct val="150000"/>
              </a:lnSpc>
            </a:pPr>
            <a:r>
              <a:rPr lang="en-US" dirty="0"/>
              <a:t>	- Online Customer Helpdesk - </a:t>
            </a:r>
            <a:r>
              <a:rPr lang="en-US" dirty="0">
                <a:hlinkClick r:id="rId3"/>
              </a:rPr>
              <a:t>https://www.acti.com/chd</a:t>
            </a:r>
            <a:endParaRPr lang="en-US" dirty="0"/>
          </a:p>
          <a:p>
            <a:pPr>
              <a:lnSpc>
                <a:spcPct val="150000"/>
              </a:lnSpc>
            </a:pPr>
            <a:r>
              <a:rPr lang="en-US" dirty="0"/>
              <a:t>	- Phone support</a:t>
            </a:r>
          </a:p>
          <a:p>
            <a:pPr>
              <a:lnSpc>
                <a:spcPct val="150000"/>
              </a:lnSpc>
            </a:pPr>
            <a:r>
              <a:rPr lang="en-US" dirty="0"/>
              <a:t>		US: +1-866-410-2284 (Toll Free)</a:t>
            </a:r>
          </a:p>
          <a:p>
            <a:pPr>
              <a:lnSpc>
                <a:spcPct val="150000"/>
              </a:lnSpc>
            </a:pPr>
            <a:r>
              <a:rPr lang="en-US" dirty="0"/>
              <a:t>		Other Regions:  +886-2-2656-5200</a:t>
            </a:r>
          </a:p>
          <a:p>
            <a:pPr>
              <a:lnSpc>
                <a:spcPct val="150000"/>
              </a:lnSpc>
            </a:pPr>
            <a:r>
              <a:rPr lang="en-US" b="1" dirty="0"/>
              <a:t>RMA Services</a:t>
            </a:r>
          </a:p>
          <a:p>
            <a:pPr>
              <a:lnSpc>
                <a:spcPct val="150000"/>
              </a:lnSpc>
            </a:pPr>
            <a:r>
              <a:rPr lang="en-US" dirty="0"/>
              <a:t>	- </a:t>
            </a:r>
            <a:r>
              <a:rPr lang="en-US" dirty="0">
                <a:hlinkClick r:id="rId4"/>
              </a:rPr>
              <a:t>Warranty</a:t>
            </a:r>
            <a:endParaRPr lang="en-US" dirty="0"/>
          </a:p>
          <a:p>
            <a:pPr>
              <a:lnSpc>
                <a:spcPct val="150000"/>
              </a:lnSpc>
            </a:pPr>
            <a:r>
              <a:rPr lang="en-US" dirty="0"/>
              <a:t>	- </a:t>
            </a:r>
            <a:r>
              <a:rPr lang="en-US" dirty="0">
                <a:hlinkClick r:id="rId5"/>
              </a:rPr>
              <a:t>Repair services</a:t>
            </a:r>
            <a:endParaRPr lang="en-US" dirty="0"/>
          </a:p>
          <a:p>
            <a:pPr>
              <a:lnSpc>
                <a:spcPct val="150000"/>
              </a:lnSpc>
            </a:pPr>
            <a:r>
              <a:rPr lang="en-US" b="1" dirty="0"/>
              <a:t>Training</a:t>
            </a:r>
          </a:p>
          <a:p>
            <a:pPr>
              <a:lnSpc>
                <a:spcPct val="150000"/>
              </a:lnSpc>
            </a:pPr>
            <a:r>
              <a:rPr lang="en-US" dirty="0"/>
              <a:t>	- </a:t>
            </a:r>
            <a:r>
              <a:rPr lang="en-US" dirty="0">
                <a:hlinkClick r:id="rId6"/>
              </a:rPr>
              <a:t>Self-learning</a:t>
            </a:r>
            <a:endParaRPr lang="en-US" dirty="0"/>
          </a:p>
        </p:txBody>
      </p:sp>
    </p:spTree>
    <p:extLst>
      <p:ext uri="{BB962C8B-B14F-4D97-AF65-F5344CB8AC3E}">
        <p14:creationId xmlns:p14="http://schemas.microsoft.com/office/powerpoint/2010/main" val="470326181"/>
      </p:ext>
    </p:extLst>
  </p:cSld>
  <p:clrMapOvr>
    <a:masterClrMapping/>
  </p:clrMapOvr>
</p:sld>
</file>

<file path=ppt/theme/theme1.xml><?xml version="1.0" encoding="utf-8"?>
<a:theme xmlns:a="http://schemas.openxmlformats.org/drawingml/2006/main" name="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38857</TotalTime>
  <Words>975</Words>
  <Application>Microsoft Office PowerPoint</Application>
  <PresentationFormat>On-screen Show (4:3)</PresentationFormat>
  <Paragraphs>244</Paragraphs>
  <Slides>14</Slides>
  <Notes>14</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14</vt:i4>
      </vt:variant>
    </vt:vector>
  </HeadingPairs>
  <TitlesOfParts>
    <vt:vector size="19" baseType="lpstr">
      <vt:lpstr>新細明體</vt:lpstr>
      <vt:lpstr>Arial</vt:lpstr>
      <vt:lpstr>Calibri</vt:lpstr>
      <vt:lpstr>自訂設計</vt:lpstr>
      <vt:lpstr>1_自訂設計</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ACTi Covert Cameras</dc:title>
  <dc:creator>Ando.Meritee</dc:creator>
  <cp:lastModifiedBy>Ando.Meritee</cp:lastModifiedBy>
  <cp:revision>1626</cp:revision>
  <dcterms:created xsi:type="dcterms:W3CDTF">2015-08-31T10:30:03Z</dcterms:created>
  <dcterms:modified xsi:type="dcterms:W3CDTF">2024-07-29T07:06:25Z</dcterms:modified>
</cp:coreProperties>
</file>