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8" r:id="rId2"/>
    <p:sldId id="257" r:id="rId3"/>
    <p:sldId id="26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8" r:id="rId12"/>
    <p:sldId id="266" r:id="rId13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C3E50"/>
    <a:srgbClr val="FF4349"/>
    <a:srgbClr val="6DBCDB"/>
    <a:srgbClr val="FFFFFF"/>
    <a:srgbClr val="FF9B9D"/>
    <a:srgbClr val="D2D25C"/>
    <a:srgbClr val="F8E71D"/>
    <a:srgbClr val="FD3D50"/>
    <a:srgbClr val="F9F5DF"/>
    <a:srgbClr val="D7DA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534" autoAdjust="0"/>
    <p:restoredTop sz="92718" autoAdjust="0"/>
  </p:normalViewPr>
  <p:slideViewPr>
    <p:cSldViewPr>
      <p:cViewPr varScale="1">
        <p:scale>
          <a:sx n="81" d="100"/>
          <a:sy n="81" d="100"/>
        </p:scale>
        <p:origin x="-90" y="-168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5F17B1-CF2D-47F1-9523-1BA4435361C7}" type="datetimeFigureOut">
              <a:rPr lang="en-US" smtClean="0"/>
              <a:t>1/25/2018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C19FD4-FF8C-4CFE-93D1-C620C7179F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67811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C19FD4-FF8C-4CFE-93D1-C620C7179F36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42240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C19FD4-FF8C-4CFE-93D1-C620C7179F36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42240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C19FD4-FF8C-4CFE-93D1-C620C7179F36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19928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C19FD4-FF8C-4CFE-93D1-C620C7179F36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19928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C19FD4-FF8C-4CFE-93D1-C620C7179F36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19928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C19FD4-FF8C-4CFE-93D1-C620C7179F36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19928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C19FD4-FF8C-4CFE-93D1-C620C7179F36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19928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C19FD4-FF8C-4CFE-93D1-C620C7179F36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19928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1618A-4D22-483E-ADB9-19E4BC3B3E9A}" type="datetimeFigureOut">
              <a:rPr lang="en-US" smtClean="0"/>
              <a:t>1/25/2018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0E3B8-0A4F-43C3-B4BD-94B2CFCC4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7176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1618A-4D22-483E-ADB9-19E4BC3B3E9A}" type="datetimeFigureOut">
              <a:rPr lang="en-US" smtClean="0"/>
              <a:t>1/25/2018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0E3B8-0A4F-43C3-B4BD-94B2CFCC4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79910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1618A-4D22-483E-ADB9-19E4BC3B3E9A}" type="datetimeFigureOut">
              <a:rPr lang="en-US" smtClean="0"/>
              <a:t>1/25/2018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0E3B8-0A4F-43C3-B4BD-94B2CFCC4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98319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1618A-4D22-483E-ADB9-19E4BC3B3E9A}" type="datetimeFigureOut">
              <a:rPr lang="en-US" smtClean="0"/>
              <a:t>1/25/2018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0E3B8-0A4F-43C3-B4BD-94B2CFCC4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41752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1618A-4D22-483E-ADB9-19E4BC3B3E9A}" type="datetimeFigureOut">
              <a:rPr lang="en-US" smtClean="0"/>
              <a:t>1/25/2018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0E3B8-0A4F-43C3-B4BD-94B2CFCC4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154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1618A-4D22-483E-ADB9-19E4BC3B3E9A}" type="datetimeFigureOut">
              <a:rPr lang="en-US" smtClean="0"/>
              <a:t>1/25/2018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0E3B8-0A4F-43C3-B4BD-94B2CFCC4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8104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1618A-4D22-483E-ADB9-19E4BC3B3E9A}" type="datetimeFigureOut">
              <a:rPr lang="en-US" smtClean="0"/>
              <a:t>1/25/2018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0E3B8-0A4F-43C3-B4BD-94B2CFCC4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10998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1618A-4D22-483E-ADB9-19E4BC3B3E9A}" type="datetimeFigureOut">
              <a:rPr lang="en-US" smtClean="0"/>
              <a:t>1/25/2018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0E3B8-0A4F-43C3-B4BD-94B2CFCC4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23289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1618A-4D22-483E-ADB9-19E4BC3B3E9A}" type="datetimeFigureOut">
              <a:rPr lang="en-US" smtClean="0"/>
              <a:t>1/25/2018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0E3B8-0A4F-43C3-B4BD-94B2CFCC4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80503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1618A-4D22-483E-ADB9-19E4BC3B3E9A}" type="datetimeFigureOut">
              <a:rPr lang="en-US" smtClean="0"/>
              <a:t>1/25/2018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0E3B8-0A4F-43C3-B4BD-94B2CFCC4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6296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1618A-4D22-483E-ADB9-19E4BC3B3E9A}" type="datetimeFigureOut">
              <a:rPr lang="en-US" smtClean="0"/>
              <a:t>1/25/2018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0E3B8-0A4F-43C3-B4BD-94B2CFCC4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00845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91618A-4D22-483E-ADB9-19E4BC3B3E9A}" type="datetimeFigureOut">
              <a:rPr lang="en-US" smtClean="0"/>
              <a:t>1/25/2018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50E3B8-0A4F-43C3-B4BD-94B2CFCC4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4182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png"/><Relationship Id="rId7" Type="http://schemas.microsoft.com/office/2007/relationships/hdphoto" Target="../media/hdphoto1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1.png"/><Relationship Id="rId10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microsoft.com/office/2007/relationships/hdphoto" Target="../media/hdphoto2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png"/><Relationship Id="rId7" Type="http://schemas.microsoft.com/office/2007/relationships/hdphoto" Target="../media/hdphoto1.wd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1.png"/><Relationship Id="rId4" Type="http://schemas.openxmlformats.org/officeDocument/2006/relationships/image" Target="../media/image3.png"/><Relationship Id="rId9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acti.com/mountingselector" TargetMode="External"/><Relationship Id="rId3" Type="http://schemas.openxmlformats.org/officeDocument/2006/relationships/image" Target="../media/image1.png"/><Relationship Id="rId7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13" Type="http://schemas.openxmlformats.org/officeDocument/2006/relationships/image" Target="../media/image16.png"/><Relationship Id="rId3" Type="http://schemas.openxmlformats.org/officeDocument/2006/relationships/image" Target="../media/image7.png"/><Relationship Id="rId7" Type="http://schemas.openxmlformats.org/officeDocument/2006/relationships/image" Target="../media/image13.png"/><Relationship Id="rId12" Type="http://schemas.openxmlformats.org/officeDocument/2006/relationships/hyperlink" Target="https://www.youtube.com/watch?v=704mv2b1ADY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microsoft.com/office/2007/relationships/hdphoto" Target="../media/hdphoto3.wdp"/><Relationship Id="rId11" Type="http://schemas.openxmlformats.org/officeDocument/2006/relationships/image" Target="../media/image15.jpeg"/><Relationship Id="rId5" Type="http://schemas.openxmlformats.org/officeDocument/2006/relationships/image" Target="../media/image12.png"/><Relationship Id="rId10" Type="http://schemas.microsoft.com/office/2007/relationships/hdphoto" Target="../media/hdphoto5.wdp"/><Relationship Id="rId4" Type="http://schemas.openxmlformats.org/officeDocument/2006/relationships/image" Target="../media/image1.png"/><Relationship Id="rId9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microsoft.com/office/2007/relationships/hdphoto" Target="../media/hdphoto7.wdp"/><Relationship Id="rId3" Type="http://schemas.openxmlformats.org/officeDocument/2006/relationships/image" Target="../media/image7.png"/><Relationship Id="rId7" Type="http://schemas.openxmlformats.org/officeDocument/2006/relationships/image" Target="../media/image17.png"/><Relationship Id="rId12" Type="http://schemas.openxmlformats.org/officeDocument/2006/relationships/image" Target="../media/image2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microsoft.com/office/2007/relationships/hdphoto" Target="../media/hdphoto3.wdp"/><Relationship Id="rId11" Type="http://schemas.openxmlformats.org/officeDocument/2006/relationships/image" Target="../media/image20.png"/><Relationship Id="rId5" Type="http://schemas.openxmlformats.org/officeDocument/2006/relationships/image" Target="../media/image12.png"/><Relationship Id="rId10" Type="http://schemas.microsoft.com/office/2007/relationships/hdphoto" Target="../media/hdphoto6.wdp"/><Relationship Id="rId4" Type="http://schemas.openxmlformats.org/officeDocument/2006/relationships/image" Target="../media/image1.png"/><Relationship Id="rId9" Type="http://schemas.openxmlformats.org/officeDocument/2006/relationships/image" Target="../media/image19.png"/><Relationship Id="rId1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13" Type="http://schemas.microsoft.com/office/2007/relationships/hdphoto" Target="../media/hdphoto8.wdp"/><Relationship Id="rId3" Type="http://schemas.openxmlformats.org/officeDocument/2006/relationships/image" Target="../media/image7.png"/><Relationship Id="rId7" Type="http://schemas.openxmlformats.org/officeDocument/2006/relationships/image" Target="../media/image19.png"/><Relationship Id="rId12" Type="http://schemas.openxmlformats.org/officeDocument/2006/relationships/image" Target="../media/image2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microsoft.com/office/2007/relationships/hdphoto" Target="../media/hdphoto3.wdp"/><Relationship Id="rId11" Type="http://schemas.openxmlformats.org/officeDocument/2006/relationships/image" Target="../media/image25.png"/><Relationship Id="rId5" Type="http://schemas.openxmlformats.org/officeDocument/2006/relationships/image" Target="../media/image12.png"/><Relationship Id="rId10" Type="http://schemas.openxmlformats.org/officeDocument/2006/relationships/image" Target="../media/image24.jpeg"/><Relationship Id="rId4" Type="http://schemas.openxmlformats.org/officeDocument/2006/relationships/image" Target="../media/image1.png"/><Relationship Id="rId9" Type="http://schemas.openxmlformats.org/officeDocument/2006/relationships/image" Target="../media/image23.png"/><Relationship Id="rId14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7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1.png"/><Relationship Id="rId9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7.pn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1.png"/><Relationship Id="rId7" Type="http://schemas.microsoft.com/office/2007/relationships/hdphoto" Target="../media/hdphoto9.wdp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28.png"/><Relationship Id="rId10" Type="http://schemas.microsoft.com/office/2007/relationships/hdphoto" Target="../media/hdphoto3.wdp"/><Relationship Id="rId4" Type="http://schemas.openxmlformats.org/officeDocument/2006/relationships/image" Target="../media/image37.png"/><Relationship Id="rId9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cti.com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122.146.59.118:1601/MAS_ALPR/MAS_Demo/ParkingLotmanagement/ParkingLotmanagement.aspx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2519936" y="1570013"/>
            <a:ext cx="4104129" cy="1077937"/>
            <a:chOff x="2133600" y="1481690"/>
            <a:chExt cx="4104129" cy="1077937"/>
          </a:xfrm>
        </p:grpSpPr>
        <p:sp>
          <p:nvSpPr>
            <p:cNvPr id="9" name="Rounded Rectangle 8"/>
            <p:cNvSpPr/>
            <p:nvPr/>
          </p:nvSpPr>
          <p:spPr>
            <a:xfrm>
              <a:off x="5159792" y="1481690"/>
              <a:ext cx="1077937" cy="1077937"/>
            </a:xfrm>
            <a:prstGeom prst="roundRect">
              <a:avLst/>
            </a:prstGeom>
            <a:solidFill>
              <a:srgbClr val="FF434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66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P</a:t>
              </a:r>
              <a:endParaRPr lang="en-US" sz="66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pic>
          <p:nvPicPr>
            <p:cNvPr id="10" name="Picture 9" descr="C:\Users\vivian.cho\Downloads\ACTI_Logo_5000x1546_20140925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133600" y="1639845"/>
              <a:ext cx="2974705" cy="919781"/>
            </a:xfrm>
            <a:prstGeom prst="rect">
              <a:avLst/>
            </a:prstGeom>
            <a:noFill/>
          </p:spPr>
        </p:pic>
      </p:grpSp>
      <p:sp>
        <p:nvSpPr>
          <p:cNvPr id="12" name="TextBox 11"/>
          <p:cNvSpPr txBox="1"/>
          <p:nvPr/>
        </p:nvSpPr>
        <p:spPr>
          <a:xfrm>
            <a:off x="731564" y="2952750"/>
            <a:ext cx="76808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ALPR Parking Lot to OM/BI Solution</a:t>
            </a:r>
            <a:r>
              <a:rPr lang="en-US" altLang="zh-TW" b="1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b="1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b="1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The HOW, WHAT &amp; WHY</a:t>
            </a:r>
            <a:endParaRPr lang="en-US" b="1" dirty="0">
              <a:solidFill>
                <a:srgbClr val="2C3E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961688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4" name="Rectangle 2063"/>
          <p:cNvSpPr/>
          <p:nvPr/>
        </p:nvSpPr>
        <p:spPr>
          <a:xfrm>
            <a:off x="0" y="0"/>
            <a:ext cx="9144000" cy="590550"/>
          </a:xfrm>
          <a:prstGeom prst="rect">
            <a:avLst/>
          </a:prstGeom>
          <a:solidFill>
            <a:srgbClr val="D7DA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1" name="Rectangle 180"/>
          <p:cNvSpPr/>
          <p:nvPr/>
        </p:nvSpPr>
        <p:spPr>
          <a:xfrm rot="16200000">
            <a:off x="-1857375" y="2447925"/>
            <a:ext cx="4552950" cy="838200"/>
          </a:xfrm>
          <a:prstGeom prst="rect">
            <a:avLst/>
          </a:prstGeom>
          <a:solidFill>
            <a:srgbClr val="D7DA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6" name="Rectangle 2065"/>
          <p:cNvSpPr/>
          <p:nvPr/>
        </p:nvSpPr>
        <p:spPr>
          <a:xfrm>
            <a:off x="624130" y="815334"/>
            <a:ext cx="4118006" cy="2370264"/>
          </a:xfrm>
          <a:prstGeom prst="rect">
            <a:avLst/>
          </a:prstGeom>
          <a:solidFill>
            <a:srgbClr val="F9F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9" name="Rectangle 188"/>
          <p:cNvSpPr/>
          <p:nvPr/>
        </p:nvSpPr>
        <p:spPr>
          <a:xfrm rot="16200000">
            <a:off x="-346698" y="1832634"/>
            <a:ext cx="2285702" cy="172886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0" name="Left Arrow 2059"/>
          <p:cNvSpPr/>
          <p:nvPr/>
        </p:nvSpPr>
        <p:spPr>
          <a:xfrm>
            <a:off x="1446836" y="4005780"/>
            <a:ext cx="547896" cy="122248"/>
          </a:xfrm>
          <a:prstGeom prst="leftArrow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5" name="Rectangle 2064"/>
          <p:cNvSpPr/>
          <p:nvPr/>
        </p:nvSpPr>
        <p:spPr>
          <a:xfrm>
            <a:off x="288658" y="494009"/>
            <a:ext cx="8855343" cy="321325"/>
          </a:xfrm>
          <a:prstGeom prst="rect">
            <a:avLst/>
          </a:prstGeom>
          <a:solidFill>
            <a:srgbClr val="F9F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3" name="Rectangle 182"/>
          <p:cNvSpPr/>
          <p:nvPr/>
        </p:nvSpPr>
        <p:spPr>
          <a:xfrm rot="16200000">
            <a:off x="-1667858" y="2766817"/>
            <a:ext cx="4319239" cy="406207"/>
          </a:xfrm>
          <a:prstGeom prst="rect">
            <a:avLst/>
          </a:prstGeom>
          <a:solidFill>
            <a:srgbClr val="F9F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5" name="Rectangle 184"/>
          <p:cNvSpPr/>
          <p:nvPr/>
        </p:nvSpPr>
        <p:spPr>
          <a:xfrm rot="16200000">
            <a:off x="6818716" y="2805591"/>
            <a:ext cx="4319239" cy="318602"/>
          </a:xfrm>
          <a:prstGeom prst="rect">
            <a:avLst/>
          </a:prstGeom>
          <a:solidFill>
            <a:srgbClr val="F9F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6" name="Rectangle 185"/>
          <p:cNvSpPr/>
          <p:nvPr/>
        </p:nvSpPr>
        <p:spPr>
          <a:xfrm>
            <a:off x="288658" y="4929508"/>
            <a:ext cx="8806464" cy="200033"/>
          </a:xfrm>
          <a:prstGeom prst="rect">
            <a:avLst/>
          </a:prstGeom>
          <a:solidFill>
            <a:srgbClr val="F9F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7" name="Rectangle 186"/>
          <p:cNvSpPr/>
          <p:nvPr/>
        </p:nvSpPr>
        <p:spPr>
          <a:xfrm>
            <a:off x="288658" y="494695"/>
            <a:ext cx="8855343" cy="159975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8" name="Rectangle 187"/>
          <p:cNvSpPr/>
          <p:nvPr/>
        </p:nvSpPr>
        <p:spPr>
          <a:xfrm rot="16200000">
            <a:off x="-1870554" y="2815748"/>
            <a:ext cx="4493740" cy="161767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0" name="Rectangle 189"/>
          <p:cNvSpPr/>
          <p:nvPr/>
        </p:nvSpPr>
        <p:spPr>
          <a:xfrm>
            <a:off x="717888" y="795627"/>
            <a:ext cx="3657309" cy="22890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058" name="Group 2057"/>
          <p:cNvGrpSpPr/>
          <p:nvPr/>
        </p:nvGrpSpPr>
        <p:grpSpPr>
          <a:xfrm>
            <a:off x="664190" y="810301"/>
            <a:ext cx="8153798" cy="4114173"/>
            <a:chOff x="304800" y="438150"/>
            <a:chExt cx="8534400" cy="4495800"/>
          </a:xfrm>
        </p:grpSpPr>
        <p:sp>
          <p:nvSpPr>
            <p:cNvPr id="159" name="Rectangle 158"/>
            <p:cNvSpPr/>
            <p:nvPr/>
          </p:nvSpPr>
          <p:spPr>
            <a:xfrm>
              <a:off x="304800" y="3028950"/>
              <a:ext cx="4267200" cy="1905000"/>
            </a:xfrm>
            <a:prstGeom prst="rect">
              <a:avLst/>
            </a:prstGeom>
            <a:solidFill>
              <a:srgbClr val="D7DA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48" name="Rectangle 2047"/>
            <p:cNvSpPr/>
            <p:nvPr/>
          </p:nvSpPr>
          <p:spPr>
            <a:xfrm>
              <a:off x="4572000" y="438150"/>
              <a:ext cx="4267200" cy="4495800"/>
            </a:xfrm>
            <a:prstGeom prst="rect">
              <a:avLst/>
            </a:prstGeom>
            <a:solidFill>
              <a:srgbClr val="D7DA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4572000" y="438150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/>
          </p:nvSpPr>
          <p:spPr>
            <a:xfrm>
              <a:off x="4572000" y="742950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4572000" y="1047750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4572000" y="1352550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4572000" y="1659321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4572000" y="1964121"/>
              <a:ext cx="685800" cy="304800"/>
            </a:xfrm>
            <a:prstGeom prst="rect">
              <a:avLst/>
            </a:prstGeom>
            <a:solidFill>
              <a:srgbClr val="F9F5D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4572000" y="2268921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4572000" y="2573721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Rectangle 36"/>
            <p:cNvSpPr/>
            <p:nvPr/>
          </p:nvSpPr>
          <p:spPr>
            <a:xfrm>
              <a:off x="4572000" y="2875878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Rectangle 39"/>
            <p:cNvSpPr/>
            <p:nvPr/>
          </p:nvSpPr>
          <p:spPr>
            <a:xfrm>
              <a:off x="6019800" y="438150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Rectangle 40"/>
            <p:cNvSpPr/>
            <p:nvPr/>
          </p:nvSpPr>
          <p:spPr>
            <a:xfrm>
              <a:off x="6019800" y="742950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Rectangle 41"/>
            <p:cNvSpPr/>
            <p:nvPr/>
          </p:nvSpPr>
          <p:spPr>
            <a:xfrm>
              <a:off x="6019800" y="1047750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Rectangle 42"/>
            <p:cNvSpPr/>
            <p:nvPr/>
          </p:nvSpPr>
          <p:spPr>
            <a:xfrm>
              <a:off x="6019800" y="1352550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4" name="Rectangle 43"/>
            <p:cNvSpPr/>
            <p:nvPr/>
          </p:nvSpPr>
          <p:spPr>
            <a:xfrm>
              <a:off x="6019800" y="1659321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Rectangle 44"/>
            <p:cNvSpPr/>
            <p:nvPr/>
          </p:nvSpPr>
          <p:spPr>
            <a:xfrm>
              <a:off x="6019800" y="1964121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Rectangle 45"/>
            <p:cNvSpPr/>
            <p:nvPr/>
          </p:nvSpPr>
          <p:spPr>
            <a:xfrm>
              <a:off x="6019800" y="2268921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Rectangle 46"/>
            <p:cNvSpPr/>
            <p:nvPr/>
          </p:nvSpPr>
          <p:spPr>
            <a:xfrm>
              <a:off x="6019800" y="2573721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Rectangle 47"/>
            <p:cNvSpPr/>
            <p:nvPr/>
          </p:nvSpPr>
          <p:spPr>
            <a:xfrm>
              <a:off x="6019800" y="2875878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Rectangle 49"/>
            <p:cNvSpPr/>
            <p:nvPr/>
          </p:nvSpPr>
          <p:spPr>
            <a:xfrm>
              <a:off x="8153400" y="438822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Rectangle 50"/>
            <p:cNvSpPr/>
            <p:nvPr/>
          </p:nvSpPr>
          <p:spPr>
            <a:xfrm>
              <a:off x="8153400" y="743622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Rectangle 51"/>
            <p:cNvSpPr/>
            <p:nvPr/>
          </p:nvSpPr>
          <p:spPr>
            <a:xfrm>
              <a:off x="8153400" y="1048422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Rectangle 52"/>
            <p:cNvSpPr/>
            <p:nvPr/>
          </p:nvSpPr>
          <p:spPr>
            <a:xfrm>
              <a:off x="8153400" y="1353222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Rectangle 53"/>
            <p:cNvSpPr/>
            <p:nvPr/>
          </p:nvSpPr>
          <p:spPr>
            <a:xfrm>
              <a:off x="8153400" y="1659993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Rectangle 54"/>
            <p:cNvSpPr/>
            <p:nvPr/>
          </p:nvSpPr>
          <p:spPr>
            <a:xfrm>
              <a:off x="8153400" y="1964793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Rectangle 55"/>
            <p:cNvSpPr/>
            <p:nvPr/>
          </p:nvSpPr>
          <p:spPr>
            <a:xfrm>
              <a:off x="8153400" y="2269593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Rectangle 56"/>
            <p:cNvSpPr/>
            <p:nvPr/>
          </p:nvSpPr>
          <p:spPr>
            <a:xfrm>
              <a:off x="8153400" y="2574393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Rectangle 57"/>
            <p:cNvSpPr/>
            <p:nvPr/>
          </p:nvSpPr>
          <p:spPr>
            <a:xfrm>
              <a:off x="8153400" y="2876550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01" name="Group 100"/>
            <p:cNvGrpSpPr/>
            <p:nvPr/>
          </p:nvGrpSpPr>
          <p:grpSpPr>
            <a:xfrm rot="5400000">
              <a:off x="6896100" y="3219450"/>
              <a:ext cx="685800" cy="2743200"/>
              <a:chOff x="6438900" y="2117193"/>
              <a:chExt cx="685800" cy="2743200"/>
            </a:xfrm>
            <a:noFill/>
          </p:grpSpPr>
          <p:sp>
            <p:nvSpPr>
              <p:cNvPr id="92" name="Rectangle 91"/>
              <p:cNvSpPr/>
              <p:nvPr/>
            </p:nvSpPr>
            <p:spPr>
              <a:xfrm>
                <a:off x="6438900" y="2117193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3" name="Rectangle 92"/>
              <p:cNvSpPr/>
              <p:nvPr/>
            </p:nvSpPr>
            <p:spPr>
              <a:xfrm>
                <a:off x="6438900" y="2421993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4" name="Rectangle 93"/>
              <p:cNvSpPr/>
              <p:nvPr/>
            </p:nvSpPr>
            <p:spPr>
              <a:xfrm>
                <a:off x="6438900" y="2726793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5" name="Rectangle 94"/>
              <p:cNvSpPr/>
              <p:nvPr/>
            </p:nvSpPr>
            <p:spPr>
              <a:xfrm>
                <a:off x="6438900" y="3031593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6" name="Rectangle 95"/>
              <p:cNvSpPr/>
              <p:nvPr/>
            </p:nvSpPr>
            <p:spPr>
              <a:xfrm>
                <a:off x="6438900" y="3338364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7" name="Rectangle 96"/>
              <p:cNvSpPr/>
              <p:nvPr/>
            </p:nvSpPr>
            <p:spPr>
              <a:xfrm>
                <a:off x="6438900" y="3643164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8" name="Rectangle 97"/>
              <p:cNvSpPr/>
              <p:nvPr/>
            </p:nvSpPr>
            <p:spPr>
              <a:xfrm>
                <a:off x="6438900" y="3947964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9" name="Rectangle 98"/>
              <p:cNvSpPr/>
              <p:nvPr/>
            </p:nvSpPr>
            <p:spPr>
              <a:xfrm>
                <a:off x="6438900" y="4252764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0" name="Rectangle 99"/>
              <p:cNvSpPr/>
              <p:nvPr/>
            </p:nvSpPr>
            <p:spPr>
              <a:xfrm>
                <a:off x="6438900" y="4555593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02" name="Group 101"/>
            <p:cNvGrpSpPr/>
            <p:nvPr/>
          </p:nvGrpSpPr>
          <p:grpSpPr>
            <a:xfrm rot="5400000">
              <a:off x="4152900" y="3219450"/>
              <a:ext cx="685800" cy="2743200"/>
              <a:chOff x="6438900" y="2117193"/>
              <a:chExt cx="685800" cy="2743200"/>
            </a:xfrm>
            <a:noFill/>
          </p:grpSpPr>
          <p:sp>
            <p:nvSpPr>
              <p:cNvPr id="103" name="Rectangle 102"/>
              <p:cNvSpPr/>
              <p:nvPr/>
            </p:nvSpPr>
            <p:spPr>
              <a:xfrm>
                <a:off x="6438900" y="2117193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4" name="Rectangle 103"/>
              <p:cNvSpPr/>
              <p:nvPr/>
            </p:nvSpPr>
            <p:spPr>
              <a:xfrm>
                <a:off x="6438900" y="2421993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6438900" y="2726793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6438900" y="3031593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7" name="Rectangle 106"/>
              <p:cNvSpPr/>
              <p:nvPr/>
            </p:nvSpPr>
            <p:spPr>
              <a:xfrm>
                <a:off x="6438900" y="3338364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8" name="Rectangle 107"/>
              <p:cNvSpPr/>
              <p:nvPr/>
            </p:nvSpPr>
            <p:spPr>
              <a:xfrm>
                <a:off x="6438900" y="3643164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9" name="Rectangle 108"/>
              <p:cNvSpPr/>
              <p:nvPr/>
            </p:nvSpPr>
            <p:spPr>
              <a:xfrm>
                <a:off x="6438900" y="3947964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0" name="Rectangle 109"/>
              <p:cNvSpPr/>
              <p:nvPr/>
            </p:nvSpPr>
            <p:spPr>
              <a:xfrm>
                <a:off x="6438900" y="4252764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1" name="Rectangle 110"/>
              <p:cNvSpPr/>
              <p:nvPr/>
            </p:nvSpPr>
            <p:spPr>
              <a:xfrm>
                <a:off x="6438900" y="4555593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12" name="Group 111"/>
            <p:cNvGrpSpPr/>
            <p:nvPr/>
          </p:nvGrpSpPr>
          <p:grpSpPr>
            <a:xfrm rot="5400000">
              <a:off x="1409700" y="3219450"/>
              <a:ext cx="685800" cy="2743200"/>
              <a:chOff x="6438900" y="2117193"/>
              <a:chExt cx="685800" cy="2743200"/>
            </a:xfrm>
            <a:noFill/>
          </p:grpSpPr>
          <p:sp>
            <p:nvSpPr>
              <p:cNvPr id="113" name="Rectangle 112"/>
              <p:cNvSpPr/>
              <p:nvPr/>
            </p:nvSpPr>
            <p:spPr>
              <a:xfrm>
                <a:off x="6438900" y="2117193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4" name="Rectangle 113"/>
              <p:cNvSpPr/>
              <p:nvPr/>
            </p:nvSpPr>
            <p:spPr>
              <a:xfrm>
                <a:off x="6438900" y="2421993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5" name="Rectangle 114"/>
              <p:cNvSpPr/>
              <p:nvPr/>
            </p:nvSpPr>
            <p:spPr>
              <a:xfrm>
                <a:off x="6438900" y="2726793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6" name="Rectangle 115"/>
              <p:cNvSpPr/>
              <p:nvPr/>
            </p:nvSpPr>
            <p:spPr>
              <a:xfrm>
                <a:off x="6438900" y="3031593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7" name="Rectangle 116"/>
              <p:cNvSpPr/>
              <p:nvPr/>
            </p:nvSpPr>
            <p:spPr>
              <a:xfrm>
                <a:off x="6438900" y="3338364"/>
                <a:ext cx="685800" cy="304800"/>
              </a:xfrm>
              <a:prstGeom prst="rect">
                <a:avLst/>
              </a:prstGeom>
              <a:solidFill>
                <a:srgbClr val="F9F5D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8" name="Rectangle 117"/>
              <p:cNvSpPr/>
              <p:nvPr/>
            </p:nvSpPr>
            <p:spPr>
              <a:xfrm>
                <a:off x="6438900" y="3643164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9" name="Rectangle 118"/>
              <p:cNvSpPr/>
              <p:nvPr/>
            </p:nvSpPr>
            <p:spPr>
              <a:xfrm>
                <a:off x="6438900" y="3947964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0" name="Rectangle 119"/>
              <p:cNvSpPr/>
              <p:nvPr/>
            </p:nvSpPr>
            <p:spPr>
              <a:xfrm>
                <a:off x="6438900" y="4252764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1" name="Rectangle 120"/>
              <p:cNvSpPr/>
              <p:nvPr/>
            </p:nvSpPr>
            <p:spPr>
              <a:xfrm>
                <a:off x="6438900" y="4555593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23" name="Group 122"/>
            <p:cNvGrpSpPr/>
            <p:nvPr/>
          </p:nvGrpSpPr>
          <p:grpSpPr>
            <a:xfrm rot="5400000">
              <a:off x="3389915" y="2763236"/>
              <a:ext cx="685800" cy="1217229"/>
              <a:chOff x="6438900" y="3643164"/>
              <a:chExt cx="685800" cy="1217229"/>
            </a:xfrm>
            <a:noFill/>
          </p:grpSpPr>
          <p:sp>
            <p:nvSpPr>
              <p:cNvPr id="129" name="Rectangle 128"/>
              <p:cNvSpPr/>
              <p:nvPr/>
            </p:nvSpPr>
            <p:spPr>
              <a:xfrm>
                <a:off x="6438900" y="3643164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0" name="Rectangle 129"/>
              <p:cNvSpPr/>
              <p:nvPr/>
            </p:nvSpPr>
            <p:spPr>
              <a:xfrm>
                <a:off x="6438900" y="3947964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1" name="Rectangle 130"/>
              <p:cNvSpPr/>
              <p:nvPr/>
            </p:nvSpPr>
            <p:spPr>
              <a:xfrm>
                <a:off x="6438900" y="4252764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2" name="Rectangle 131"/>
              <p:cNvSpPr/>
              <p:nvPr/>
            </p:nvSpPr>
            <p:spPr>
              <a:xfrm>
                <a:off x="6438900" y="4555593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33" name="Group 132"/>
            <p:cNvGrpSpPr/>
            <p:nvPr/>
          </p:nvGrpSpPr>
          <p:grpSpPr>
            <a:xfrm rot="5400000">
              <a:off x="1409700" y="2000250"/>
              <a:ext cx="685800" cy="2743200"/>
              <a:chOff x="6438900" y="2117193"/>
              <a:chExt cx="685800" cy="2743200"/>
            </a:xfrm>
            <a:noFill/>
          </p:grpSpPr>
          <p:sp>
            <p:nvSpPr>
              <p:cNvPr id="134" name="Rectangle 133"/>
              <p:cNvSpPr/>
              <p:nvPr/>
            </p:nvSpPr>
            <p:spPr>
              <a:xfrm>
                <a:off x="6438900" y="2117193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5" name="Rectangle 134"/>
              <p:cNvSpPr/>
              <p:nvPr/>
            </p:nvSpPr>
            <p:spPr>
              <a:xfrm>
                <a:off x="6438900" y="2421993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6" name="Rectangle 135"/>
              <p:cNvSpPr/>
              <p:nvPr/>
            </p:nvSpPr>
            <p:spPr>
              <a:xfrm>
                <a:off x="6438900" y="2726793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7" name="Rectangle 136"/>
              <p:cNvSpPr/>
              <p:nvPr/>
            </p:nvSpPr>
            <p:spPr>
              <a:xfrm>
                <a:off x="6438900" y="3031593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8" name="Rectangle 137"/>
              <p:cNvSpPr/>
              <p:nvPr/>
            </p:nvSpPr>
            <p:spPr>
              <a:xfrm>
                <a:off x="6438900" y="3338364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9" name="Rectangle 138"/>
              <p:cNvSpPr/>
              <p:nvPr/>
            </p:nvSpPr>
            <p:spPr>
              <a:xfrm>
                <a:off x="6438900" y="3643164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0" name="Rectangle 139"/>
              <p:cNvSpPr/>
              <p:nvPr/>
            </p:nvSpPr>
            <p:spPr>
              <a:xfrm>
                <a:off x="6438900" y="3947964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1" name="Rectangle 140"/>
              <p:cNvSpPr/>
              <p:nvPr/>
            </p:nvSpPr>
            <p:spPr>
              <a:xfrm>
                <a:off x="6438900" y="4252764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2" name="Rectangle 141"/>
              <p:cNvSpPr/>
              <p:nvPr/>
            </p:nvSpPr>
            <p:spPr>
              <a:xfrm>
                <a:off x="6438900" y="4555593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2051" name="Picture 3" descr="C:\Users\Vivian.Cho\AppData\Local\Microsoft\Windows\Temporary Internet Files\Content.IE5\RUMGV6H4\SimpleOrangeCarTopView[1].png"/>
            <p:cNvPicPr>
              <a:picLocks noChangeAspect="1" noChangeArrowheads="1"/>
            </p:cNvPicPr>
            <p:nvPr/>
          </p:nvPicPr>
          <p:blipFill>
            <a:blip r:embed="rId3" cstate="print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 flipV="1">
              <a:off x="2096110" y="3253152"/>
              <a:ext cx="535371" cy="2654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7" name="Rectangle 146"/>
            <p:cNvSpPr/>
            <p:nvPr/>
          </p:nvSpPr>
          <p:spPr>
            <a:xfrm>
              <a:off x="6703630" y="438150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8" name="Rectangle 147"/>
            <p:cNvSpPr/>
            <p:nvPr/>
          </p:nvSpPr>
          <p:spPr>
            <a:xfrm>
              <a:off x="6703630" y="742950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9" name="Rectangle 148"/>
            <p:cNvSpPr/>
            <p:nvPr/>
          </p:nvSpPr>
          <p:spPr>
            <a:xfrm>
              <a:off x="6703630" y="1047750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0" name="Rectangle 149"/>
            <p:cNvSpPr/>
            <p:nvPr/>
          </p:nvSpPr>
          <p:spPr>
            <a:xfrm>
              <a:off x="6703630" y="1352550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1" name="Rectangle 150"/>
            <p:cNvSpPr/>
            <p:nvPr/>
          </p:nvSpPr>
          <p:spPr>
            <a:xfrm>
              <a:off x="6703630" y="1659321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2" name="Rectangle 151"/>
            <p:cNvSpPr/>
            <p:nvPr/>
          </p:nvSpPr>
          <p:spPr>
            <a:xfrm>
              <a:off x="6703630" y="1964121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3" name="Rectangle 152"/>
            <p:cNvSpPr/>
            <p:nvPr/>
          </p:nvSpPr>
          <p:spPr>
            <a:xfrm>
              <a:off x="6703630" y="2268921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4" name="Rectangle 153"/>
            <p:cNvSpPr/>
            <p:nvPr/>
          </p:nvSpPr>
          <p:spPr>
            <a:xfrm>
              <a:off x="6703630" y="2573721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5" name="Rectangle 154"/>
            <p:cNvSpPr/>
            <p:nvPr/>
          </p:nvSpPr>
          <p:spPr>
            <a:xfrm>
              <a:off x="6703630" y="2875878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57" name="Picture 3" descr="C:\Users\Vivian.Cho\AppData\Local\Microsoft\Windows\Temporary Internet Files\Content.IE5\RUMGV6H4\SimpleOrangeCarTopView[1].png"/>
            <p:cNvPicPr>
              <a:picLocks noChangeAspect="1" noChangeArrowheads="1"/>
            </p:cNvPicPr>
            <p:nvPr/>
          </p:nvPicPr>
          <p:blipFill>
            <a:blip r:embed="rId3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 flipV="1">
              <a:off x="2410733" y="4470787"/>
              <a:ext cx="535371" cy="26545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58" name="Picture 3" descr="C:\Users\Vivian.Cho\AppData\Local\Microsoft\Windows\Temporary Internet Files\Content.IE5\RUMGV6H4\SimpleOrangeCarTopView[1].png"/>
            <p:cNvPicPr>
              <a:picLocks noChangeAspect="1" noChangeArrowheads="1"/>
            </p:cNvPicPr>
            <p:nvPr/>
          </p:nvPicPr>
          <p:blipFill>
            <a:blip r:embed="rId3" cstate="print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800000" flipV="1">
              <a:off x="8257417" y="1673821"/>
              <a:ext cx="512795" cy="27714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60" name="Rectangle 159"/>
            <p:cNvSpPr/>
            <p:nvPr/>
          </p:nvSpPr>
          <p:spPr>
            <a:xfrm>
              <a:off x="4572000" y="3180678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1" name="Rectangle 160"/>
            <p:cNvSpPr/>
            <p:nvPr/>
          </p:nvSpPr>
          <p:spPr>
            <a:xfrm>
              <a:off x="6019800" y="3180678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2" name="Rectangle 161"/>
            <p:cNvSpPr/>
            <p:nvPr/>
          </p:nvSpPr>
          <p:spPr>
            <a:xfrm>
              <a:off x="8153400" y="3181350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3" name="Rectangle 162"/>
            <p:cNvSpPr/>
            <p:nvPr/>
          </p:nvSpPr>
          <p:spPr>
            <a:xfrm>
              <a:off x="6703630" y="3180678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054" name="Picture 5" descr="C:\Users\Vivian.Cho\AppData\Local\Microsoft\Windows\Temporary Internet Files\Content.IE5\QT8W9CZU\Sparse-Foliage-Tree[1]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10872" y="2155607"/>
              <a:ext cx="1647970" cy="15174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57" name="Block Arc 2056"/>
            <p:cNvSpPr/>
            <p:nvPr/>
          </p:nvSpPr>
          <p:spPr>
            <a:xfrm rot="10800000">
              <a:off x="6019798" y="3238497"/>
              <a:ext cx="1373569" cy="552453"/>
            </a:xfrm>
            <a:prstGeom prst="blockArc">
              <a:avLst>
                <a:gd name="adj1" fmla="val 10799998"/>
                <a:gd name="adj2" fmla="val 52687"/>
                <a:gd name="adj3" fmla="val 0"/>
              </a:avLst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33400" y="666750"/>
              <a:ext cx="1828800" cy="1295400"/>
            </a:xfrm>
            <a:prstGeom prst="rect">
              <a:avLst/>
            </a:prstGeom>
            <a:solidFill>
              <a:srgbClr val="6DBCDB"/>
            </a:solidFill>
            <a:ln>
              <a:noFill/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2362200" y="438150"/>
              <a:ext cx="1828800" cy="1295400"/>
            </a:xfrm>
            <a:prstGeom prst="rect">
              <a:avLst/>
            </a:prstGeom>
            <a:solidFill>
              <a:srgbClr val="6DBCDB"/>
            </a:solidFill>
            <a:ln>
              <a:noFill/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457200" y="1962150"/>
              <a:ext cx="1905000" cy="914400"/>
            </a:xfrm>
            <a:prstGeom prst="rect">
              <a:avLst/>
            </a:prstGeom>
            <a:solidFill>
              <a:srgbClr val="6DBCDB"/>
            </a:solidFill>
            <a:ln>
              <a:noFill/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2366140" y="1733550"/>
              <a:ext cx="2062655" cy="838200"/>
            </a:xfrm>
            <a:prstGeom prst="rect">
              <a:avLst/>
            </a:prstGeom>
            <a:solidFill>
              <a:srgbClr val="6DBCDB"/>
            </a:solidFill>
            <a:ln>
              <a:noFill/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074" name="Group 2073"/>
          <p:cNvGrpSpPr/>
          <p:nvPr/>
        </p:nvGrpSpPr>
        <p:grpSpPr>
          <a:xfrm>
            <a:off x="5397352" y="488976"/>
            <a:ext cx="728014" cy="466435"/>
            <a:chOff x="5629860" y="585622"/>
            <a:chExt cx="682835" cy="456750"/>
          </a:xfrm>
        </p:grpSpPr>
        <p:sp>
          <p:nvSpPr>
            <p:cNvPr id="2068" name="Rectangle 2067"/>
            <p:cNvSpPr/>
            <p:nvPr/>
          </p:nvSpPr>
          <p:spPr>
            <a:xfrm>
              <a:off x="5629860" y="590550"/>
              <a:ext cx="682835" cy="314653"/>
            </a:xfrm>
            <a:prstGeom prst="rect">
              <a:avLst/>
            </a:prstGeom>
            <a:solidFill>
              <a:srgbClr val="D7DA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070" name="Straight Connector 2069"/>
            <p:cNvCxnSpPr/>
            <p:nvPr/>
          </p:nvCxnSpPr>
          <p:spPr>
            <a:xfrm>
              <a:off x="5629860" y="591222"/>
              <a:ext cx="0" cy="45115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2" name="Straight Connector 2071"/>
            <p:cNvCxnSpPr>
              <a:endCxn id="40" idx="1"/>
            </p:cNvCxnSpPr>
            <p:nvPr/>
          </p:nvCxnSpPr>
          <p:spPr>
            <a:xfrm>
              <a:off x="6311713" y="585622"/>
              <a:ext cx="3" cy="451221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5" name="Up Arrow 174"/>
          <p:cNvSpPr/>
          <p:nvPr/>
        </p:nvSpPr>
        <p:spPr>
          <a:xfrm>
            <a:off x="7598192" y="2680351"/>
            <a:ext cx="106219" cy="365784"/>
          </a:xfrm>
          <a:prstGeom prst="upArrow">
            <a:avLst/>
          </a:prstGeom>
          <a:solidFill>
            <a:schemeClr val="bg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6" name="Up Arrow 175"/>
          <p:cNvSpPr/>
          <p:nvPr/>
        </p:nvSpPr>
        <p:spPr>
          <a:xfrm flipH="1" flipV="1">
            <a:off x="7909478" y="3068618"/>
            <a:ext cx="106219" cy="365784"/>
          </a:xfrm>
          <a:prstGeom prst="upArrow">
            <a:avLst/>
          </a:prstGeom>
          <a:solidFill>
            <a:schemeClr val="bg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9" name="Rectangle 198"/>
          <p:cNvSpPr/>
          <p:nvPr/>
        </p:nvSpPr>
        <p:spPr>
          <a:xfrm>
            <a:off x="646121" y="4923942"/>
            <a:ext cx="8220609" cy="46688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0" name="Rectangle 199"/>
          <p:cNvSpPr/>
          <p:nvPr/>
        </p:nvSpPr>
        <p:spPr>
          <a:xfrm>
            <a:off x="646121" y="4296888"/>
            <a:ext cx="48744" cy="650398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1" name="Rectangle 200"/>
          <p:cNvSpPr/>
          <p:nvPr/>
        </p:nvSpPr>
        <p:spPr>
          <a:xfrm>
            <a:off x="646121" y="3180565"/>
            <a:ext cx="48744" cy="62820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03" name="Group 202"/>
          <p:cNvGrpSpPr/>
          <p:nvPr/>
        </p:nvGrpSpPr>
        <p:grpSpPr>
          <a:xfrm rot="16200000">
            <a:off x="391656" y="3670956"/>
            <a:ext cx="487502" cy="763122"/>
            <a:chOff x="5629860" y="585622"/>
            <a:chExt cx="682835" cy="456750"/>
          </a:xfrm>
        </p:grpSpPr>
        <p:sp>
          <p:nvSpPr>
            <p:cNvPr id="204" name="Rectangle 203"/>
            <p:cNvSpPr/>
            <p:nvPr/>
          </p:nvSpPr>
          <p:spPr>
            <a:xfrm>
              <a:off x="5629860" y="590550"/>
              <a:ext cx="682835" cy="314653"/>
            </a:xfrm>
            <a:prstGeom prst="rect">
              <a:avLst/>
            </a:prstGeom>
            <a:solidFill>
              <a:srgbClr val="D7DA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05" name="Straight Connector 204"/>
            <p:cNvCxnSpPr/>
            <p:nvPr/>
          </p:nvCxnSpPr>
          <p:spPr>
            <a:xfrm>
              <a:off x="5629860" y="591222"/>
              <a:ext cx="0" cy="45115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Straight Connector 205"/>
            <p:cNvCxnSpPr/>
            <p:nvPr/>
          </p:nvCxnSpPr>
          <p:spPr>
            <a:xfrm>
              <a:off x="6311713" y="585622"/>
              <a:ext cx="3" cy="451221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7" name="Rectangle 206"/>
          <p:cNvSpPr/>
          <p:nvPr/>
        </p:nvSpPr>
        <p:spPr>
          <a:xfrm>
            <a:off x="6125365" y="805272"/>
            <a:ext cx="2741364" cy="46688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73" name="Rectangle 2072"/>
          <p:cNvSpPr/>
          <p:nvPr/>
        </p:nvSpPr>
        <p:spPr>
          <a:xfrm>
            <a:off x="8817987" y="815334"/>
            <a:ext cx="48744" cy="410914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8" name="Rectangle 207"/>
          <p:cNvSpPr/>
          <p:nvPr/>
        </p:nvSpPr>
        <p:spPr>
          <a:xfrm>
            <a:off x="4741088" y="815334"/>
            <a:ext cx="655216" cy="46688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82" name="Group 181"/>
          <p:cNvGrpSpPr/>
          <p:nvPr/>
        </p:nvGrpSpPr>
        <p:grpSpPr>
          <a:xfrm>
            <a:off x="152400" y="133350"/>
            <a:ext cx="1354882" cy="827553"/>
            <a:chOff x="152400" y="133350"/>
            <a:chExt cx="1354882" cy="827553"/>
          </a:xfrm>
        </p:grpSpPr>
        <p:sp>
          <p:nvSpPr>
            <p:cNvPr id="146" name="Can 145"/>
            <p:cNvSpPr/>
            <p:nvPr/>
          </p:nvSpPr>
          <p:spPr>
            <a:xfrm flipH="1">
              <a:off x="721093" y="460800"/>
              <a:ext cx="217497" cy="500103"/>
            </a:xfrm>
            <a:prstGeom prst="can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cene3d>
              <a:camera prst="isometricOffAxis2Lef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6" name="Bevel 165"/>
            <p:cNvSpPr/>
            <p:nvPr/>
          </p:nvSpPr>
          <p:spPr>
            <a:xfrm>
              <a:off x="152400" y="133350"/>
              <a:ext cx="1354882" cy="438474"/>
            </a:xfrm>
            <a:prstGeom prst="bevel">
              <a:avLst/>
            </a:prstGeom>
            <a:solidFill>
              <a:schemeClr val="bg1"/>
            </a:solidFill>
            <a:ln>
              <a:noFill/>
            </a:ln>
            <a:scene3d>
              <a:camera prst="isometricOffAxis2Lef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18" name="Picture 217" descr="C:\Users\vivian.cho\Downloads\ACTI_Logo_5000x1546_20140925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64601" y="175193"/>
              <a:ext cx="1130480" cy="334805"/>
            </a:xfrm>
            <a:prstGeom prst="rect">
              <a:avLst/>
            </a:prstGeom>
            <a:noFill/>
            <a:scene3d>
              <a:camera prst="isometricOffAxis2Left"/>
              <a:lightRig rig="threePt" dir="t"/>
            </a:scene3d>
          </p:spPr>
        </p:pic>
      </p:grpSp>
      <p:sp>
        <p:nvSpPr>
          <p:cNvPr id="168" name="Can 167"/>
          <p:cNvSpPr/>
          <p:nvPr/>
        </p:nvSpPr>
        <p:spPr>
          <a:xfrm>
            <a:off x="5325642" y="2067276"/>
            <a:ext cx="48744" cy="336399"/>
          </a:xfrm>
          <a:prstGeom prst="can">
            <a:avLst/>
          </a:prstGeom>
          <a:solidFill>
            <a:srgbClr val="FF43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5" name="Picture 2" descr="C:\Users\Vivian.Cho\Pictures\City-Surveillance_Icon_Color_Edition_510_x_510_png.png"/>
          <p:cNvPicPr>
            <a:picLocks noChangeAspect="1" noChangeArrowheads="1"/>
          </p:cNvPicPr>
          <p:nvPr/>
        </p:nvPicPr>
        <p:blipFill rotWithShape="1">
          <a:blip r:embed="rId6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510" b="44314" l="45882" r="95098">
                        <a14:foregroundMark x1="78824" y1="27451" x2="78824" y2="27451"/>
                        <a14:foregroundMark x1="50784" y1="33529" x2="50784" y2="335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3327" b="53333"/>
          <a:stretch/>
        </p:blipFill>
        <p:spPr bwMode="auto">
          <a:xfrm rot="17384345" flipH="1">
            <a:off x="5017000" y="1546729"/>
            <a:ext cx="661354" cy="568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8" name="Up Arrow 227"/>
          <p:cNvSpPr/>
          <p:nvPr/>
        </p:nvSpPr>
        <p:spPr>
          <a:xfrm flipH="1" flipV="1">
            <a:off x="5726933" y="1310141"/>
            <a:ext cx="106219" cy="365784"/>
          </a:xfrm>
          <a:prstGeom prst="upArrow">
            <a:avLst/>
          </a:prstGeom>
          <a:solidFill>
            <a:schemeClr val="bg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0" name="Left Arrow 169"/>
          <p:cNvSpPr/>
          <p:nvPr/>
        </p:nvSpPr>
        <p:spPr>
          <a:xfrm>
            <a:off x="888392" y="3954010"/>
            <a:ext cx="650683" cy="174018"/>
          </a:xfrm>
          <a:prstGeom prst="left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0" name="Can 229"/>
          <p:cNvSpPr/>
          <p:nvPr/>
        </p:nvSpPr>
        <p:spPr>
          <a:xfrm flipH="1">
            <a:off x="2058340" y="4190278"/>
            <a:ext cx="48744" cy="336399"/>
          </a:xfrm>
          <a:prstGeom prst="can">
            <a:avLst/>
          </a:prstGeom>
          <a:solidFill>
            <a:srgbClr val="FF43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31" name="Picture 2" descr="C:\Users\Vivian.Cho\Pictures\City-Surveillance_Icon_Color_Edition_510_x_510_png.png"/>
          <p:cNvPicPr>
            <a:picLocks noChangeAspect="1" noChangeArrowheads="1"/>
          </p:cNvPicPr>
          <p:nvPr/>
        </p:nvPicPr>
        <p:blipFill rotWithShape="1">
          <a:blip r:embed="rId8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4510" b="44314" l="45882" r="95098">
                        <a14:foregroundMark x1="78824" y1="27451" x2="78824" y2="27451"/>
                        <a14:foregroundMark x1="50784" y1="33529" x2="50784" y2="335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3327" b="53333"/>
          <a:stretch/>
        </p:blipFill>
        <p:spPr bwMode="auto">
          <a:xfrm rot="2391360">
            <a:off x="1608499" y="3755292"/>
            <a:ext cx="690471" cy="544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" name="TextBox 173"/>
          <p:cNvSpPr txBox="1"/>
          <p:nvPr/>
        </p:nvSpPr>
        <p:spPr>
          <a:xfrm>
            <a:off x="1463127" y="133350"/>
            <a:ext cx="76808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ALPR Parking Lot to OM/BI Solution</a:t>
            </a:r>
            <a:r>
              <a:rPr lang="en-US" altLang="zh-TW" b="1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b="1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b="1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The HOW, WHAT &amp; WHY</a:t>
            </a:r>
            <a:endParaRPr lang="en-US" b="1" dirty="0">
              <a:solidFill>
                <a:srgbClr val="2C3E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77" name="TextBox 176"/>
          <p:cNvSpPr txBox="1"/>
          <p:nvPr/>
        </p:nvSpPr>
        <p:spPr>
          <a:xfrm>
            <a:off x="838201" y="1364218"/>
            <a:ext cx="18644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Outline</a:t>
            </a:r>
            <a:endParaRPr 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35" name="TextBox 234"/>
          <p:cNvSpPr txBox="1"/>
          <p:nvPr/>
        </p:nvSpPr>
        <p:spPr>
          <a:xfrm>
            <a:off x="2631363" y="1135618"/>
            <a:ext cx="17457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Benefits</a:t>
            </a:r>
            <a:endParaRPr 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36" name="TextBox 235"/>
          <p:cNvSpPr txBox="1"/>
          <p:nvPr/>
        </p:nvSpPr>
        <p:spPr>
          <a:xfrm>
            <a:off x="736992" y="2409431"/>
            <a:ext cx="19656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Demonstration</a:t>
            </a:r>
          </a:p>
          <a:p>
            <a:pPr algn="ctr"/>
            <a:endParaRPr lang="en-US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37" name="TextBox 236"/>
          <p:cNvSpPr txBox="1"/>
          <p:nvPr/>
        </p:nvSpPr>
        <p:spPr>
          <a:xfrm>
            <a:off x="2631363" y="2194599"/>
            <a:ext cx="19406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Technologies</a:t>
            </a:r>
            <a:endParaRPr 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80" name="Rounded Rectangle 179"/>
          <p:cNvSpPr/>
          <p:nvPr/>
        </p:nvSpPr>
        <p:spPr>
          <a:xfrm>
            <a:off x="7685063" y="3779813"/>
            <a:ext cx="1077937" cy="1077937"/>
          </a:xfrm>
          <a:prstGeom prst="roundRect">
            <a:avLst/>
          </a:prstGeom>
          <a:solidFill>
            <a:srgbClr val="FF43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P</a:t>
            </a:r>
            <a:endParaRPr lang="en-US" sz="6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41" name="Picture 240" descr="C:\Users\vivian.cho\Downloads\ACTI_Logo_5000x1546_20140925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58871" y="3937968"/>
            <a:ext cx="2974705" cy="919781"/>
          </a:xfrm>
          <a:prstGeom prst="rect">
            <a:avLst/>
          </a:prstGeom>
          <a:noFill/>
        </p:spPr>
      </p:pic>
      <p:pic>
        <p:nvPicPr>
          <p:cNvPr id="242" name="Picture 3" descr="C:\Users\Vivian.Cho\AppData\Local\Microsoft\Windows\Temporary Internet Files\Content.IE5\RUMGV6H4\SimpleOrangeCarTopView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195874" y="3930586"/>
            <a:ext cx="489926" cy="253617"/>
          </a:xfrm>
          <a:prstGeom prst="rect">
            <a:avLst/>
          </a:prstGeom>
          <a:noFill/>
          <a:ln>
            <a:noFill/>
          </a:ln>
        </p:spPr>
      </p:pic>
      <p:pic>
        <p:nvPicPr>
          <p:cNvPr id="243" name="Picture 3" descr="C:\Users\Vivian.Cho\AppData\Local\Microsoft\Windows\Temporary Internet Files\Content.IE5\RUMGV6H4\SimpleOrangeCarTopView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5526244" y="640199"/>
            <a:ext cx="489926" cy="253617"/>
          </a:xfrm>
          <a:prstGeom prst="rect">
            <a:avLst/>
          </a:prstGeom>
          <a:noFill/>
          <a:ln>
            <a:noFill/>
          </a:ln>
        </p:spPr>
      </p:pic>
      <p:sp>
        <p:nvSpPr>
          <p:cNvPr id="247" name="Rounded Rectangle 246"/>
          <p:cNvSpPr/>
          <p:nvPr/>
        </p:nvSpPr>
        <p:spPr>
          <a:xfrm>
            <a:off x="6559251" y="895351"/>
            <a:ext cx="2225275" cy="528397"/>
          </a:xfrm>
          <a:prstGeom prst="roundRect">
            <a:avLst/>
          </a:prstGeom>
          <a:solidFill>
            <a:srgbClr val="F8E71D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400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Number: GT 5861K </a:t>
            </a:r>
          </a:p>
          <a:p>
            <a:pPr algn="r"/>
            <a:r>
              <a:rPr lang="en-US" sz="1400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Entering</a:t>
            </a:r>
            <a:endParaRPr lang="en-US" sz="1400" dirty="0">
              <a:solidFill>
                <a:srgbClr val="2C3E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91" name="Picture 11" descr="C:\Users\Vivian.Cho\AppData\Local\Microsoft\Windows\Temporary Internet Files\Content.IE5\RUMGV6H4\PngMedium-very-important-person-16826[1].gi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204" y="919698"/>
            <a:ext cx="505814" cy="413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2499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4" name="Rectangle 2063"/>
          <p:cNvSpPr/>
          <p:nvPr/>
        </p:nvSpPr>
        <p:spPr>
          <a:xfrm>
            <a:off x="0" y="0"/>
            <a:ext cx="9144000" cy="590550"/>
          </a:xfrm>
          <a:prstGeom prst="rect">
            <a:avLst/>
          </a:prstGeom>
          <a:solidFill>
            <a:srgbClr val="D7DA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1" name="Rectangle 180"/>
          <p:cNvSpPr/>
          <p:nvPr/>
        </p:nvSpPr>
        <p:spPr>
          <a:xfrm rot="16200000">
            <a:off x="-1857375" y="2447925"/>
            <a:ext cx="4552950" cy="838200"/>
          </a:xfrm>
          <a:prstGeom prst="rect">
            <a:avLst/>
          </a:prstGeom>
          <a:solidFill>
            <a:srgbClr val="D7DA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6" name="Rectangle 2065"/>
          <p:cNvSpPr/>
          <p:nvPr/>
        </p:nvSpPr>
        <p:spPr>
          <a:xfrm>
            <a:off x="624130" y="815334"/>
            <a:ext cx="4118006" cy="2370264"/>
          </a:xfrm>
          <a:prstGeom prst="rect">
            <a:avLst/>
          </a:prstGeom>
          <a:solidFill>
            <a:srgbClr val="F9F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9" name="Rectangle 188"/>
          <p:cNvSpPr/>
          <p:nvPr/>
        </p:nvSpPr>
        <p:spPr>
          <a:xfrm rot="16200000">
            <a:off x="-346698" y="1832634"/>
            <a:ext cx="2285702" cy="172886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0" name="Left Arrow 2059"/>
          <p:cNvSpPr/>
          <p:nvPr/>
        </p:nvSpPr>
        <p:spPr>
          <a:xfrm>
            <a:off x="1446836" y="4005780"/>
            <a:ext cx="547896" cy="122248"/>
          </a:xfrm>
          <a:prstGeom prst="leftArrow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5" name="Rectangle 2064"/>
          <p:cNvSpPr/>
          <p:nvPr/>
        </p:nvSpPr>
        <p:spPr>
          <a:xfrm>
            <a:off x="288658" y="494009"/>
            <a:ext cx="8855343" cy="321325"/>
          </a:xfrm>
          <a:prstGeom prst="rect">
            <a:avLst/>
          </a:prstGeom>
          <a:solidFill>
            <a:srgbClr val="F9F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3" name="Rectangle 182"/>
          <p:cNvSpPr/>
          <p:nvPr/>
        </p:nvSpPr>
        <p:spPr>
          <a:xfrm rot="16200000">
            <a:off x="-1667858" y="2766817"/>
            <a:ext cx="4319239" cy="406207"/>
          </a:xfrm>
          <a:prstGeom prst="rect">
            <a:avLst/>
          </a:prstGeom>
          <a:solidFill>
            <a:srgbClr val="F9F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5" name="Rectangle 184"/>
          <p:cNvSpPr/>
          <p:nvPr/>
        </p:nvSpPr>
        <p:spPr>
          <a:xfrm rot="16200000">
            <a:off x="6818716" y="2805591"/>
            <a:ext cx="4319239" cy="318602"/>
          </a:xfrm>
          <a:prstGeom prst="rect">
            <a:avLst/>
          </a:prstGeom>
          <a:solidFill>
            <a:srgbClr val="F9F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6" name="Rectangle 185"/>
          <p:cNvSpPr/>
          <p:nvPr/>
        </p:nvSpPr>
        <p:spPr>
          <a:xfrm>
            <a:off x="288658" y="4929508"/>
            <a:ext cx="8806464" cy="200033"/>
          </a:xfrm>
          <a:prstGeom prst="rect">
            <a:avLst/>
          </a:prstGeom>
          <a:solidFill>
            <a:srgbClr val="F9F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7" name="Rectangle 186"/>
          <p:cNvSpPr/>
          <p:nvPr/>
        </p:nvSpPr>
        <p:spPr>
          <a:xfrm>
            <a:off x="288658" y="494695"/>
            <a:ext cx="8855343" cy="159975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8" name="Rectangle 187"/>
          <p:cNvSpPr/>
          <p:nvPr/>
        </p:nvSpPr>
        <p:spPr>
          <a:xfrm rot="16200000">
            <a:off x="-1870554" y="2815748"/>
            <a:ext cx="4493740" cy="161767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0" name="Rectangle 189"/>
          <p:cNvSpPr/>
          <p:nvPr/>
        </p:nvSpPr>
        <p:spPr>
          <a:xfrm>
            <a:off x="717888" y="795627"/>
            <a:ext cx="3657309" cy="22890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058" name="Group 2057"/>
          <p:cNvGrpSpPr/>
          <p:nvPr/>
        </p:nvGrpSpPr>
        <p:grpSpPr>
          <a:xfrm>
            <a:off x="664190" y="810301"/>
            <a:ext cx="8153798" cy="4114173"/>
            <a:chOff x="304800" y="438150"/>
            <a:chExt cx="8534400" cy="4495800"/>
          </a:xfrm>
        </p:grpSpPr>
        <p:sp>
          <p:nvSpPr>
            <p:cNvPr id="159" name="Rectangle 158"/>
            <p:cNvSpPr/>
            <p:nvPr/>
          </p:nvSpPr>
          <p:spPr>
            <a:xfrm>
              <a:off x="304800" y="3028950"/>
              <a:ext cx="4267200" cy="1905000"/>
            </a:xfrm>
            <a:prstGeom prst="rect">
              <a:avLst/>
            </a:prstGeom>
            <a:solidFill>
              <a:srgbClr val="D7DA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48" name="Rectangle 2047"/>
            <p:cNvSpPr/>
            <p:nvPr/>
          </p:nvSpPr>
          <p:spPr>
            <a:xfrm>
              <a:off x="4572000" y="438150"/>
              <a:ext cx="4267200" cy="4495800"/>
            </a:xfrm>
            <a:prstGeom prst="rect">
              <a:avLst/>
            </a:prstGeom>
            <a:solidFill>
              <a:srgbClr val="D7DA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4572000" y="438150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/>
          </p:nvSpPr>
          <p:spPr>
            <a:xfrm>
              <a:off x="4572000" y="742950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4572000" y="1047750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4572000" y="1352550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4572000" y="1659321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4572000" y="1964121"/>
              <a:ext cx="685800" cy="304800"/>
            </a:xfrm>
            <a:prstGeom prst="rect">
              <a:avLst/>
            </a:prstGeom>
            <a:solidFill>
              <a:srgbClr val="F9F5D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4572000" y="2268921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4572000" y="2573721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Rectangle 36"/>
            <p:cNvSpPr/>
            <p:nvPr/>
          </p:nvSpPr>
          <p:spPr>
            <a:xfrm>
              <a:off x="4572000" y="2875878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Rectangle 39"/>
            <p:cNvSpPr/>
            <p:nvPr/>
          </p:nvSpPr>
          <p:spPr>
            <a:xfrm>
              <a:off x="6019800" y="438150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Rectangle 40"/>
            <p:cNvSpPr/>
            <p:nvPr/>
          </p:nvSpPr>
          <p:spPr>
            <a:xfrm>
              <a:off x="6019800" y="742950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Rectangle 41"/>
            <p:cNvSpPr/>
            <p:nvPr/>
          </p:nvSpPr>
          <p:spPr>
            <a:xfrm>
              <a:off x="6019800" y="1047750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Rectangle 42"/>
            <p:cNvSpPr/>
            <p:nvPr/>
          </p:nvSpPr>
          <p:spPr>
            <a:xfrm>
              <a:off x="6019800" y="1352550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4" name="Rectangle 43"/>
            <p:cNvSpPr/>
            <p:nvPr/>
          </p:nvSpPr>
          <p:spPr>
            <a:xfrm>
              <a:off x="6019800" y="1659321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Rectangle 44"/>
            <p:cNvSpPr/>
            <p:nvPr/>
          </p:nvSpPr>
          <p:spPr>
            <a:xfrm>
              <a:off x="6019800" y="1964121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Rectangle 45"/>
            <p:cNvSpPr/>
            <p:nvPr/>
          </p:nvSpPr>
          <p:spPr>
            <a:xfrm>
              <a:off x="6019800" y="2268921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Rectangle 46"/>
            <p:cNvSpPr/>
            <p:nvPr/>
          </p:nvSpPr>
          <p:spPr>
            <a:xfrm>
              <a:off x="6019800" y="2573721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Rectangle 47"/>
            <p:cNvSpPr/>
            <p:nvPr/>
          </p:nvSpPr>
          <p:spPr>
            <a:xfrm>
              <a:off x="6019800" y="2875878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Rectangle 49"/>
            <p:cNvSpPr/>
            <p:nvPr/>
          </p:nvSpPr>
          <p:spPr>
            <a:xfrm>
              <a:off x="8153400" y="438822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Rectangle 50"/>
            <p:cNvSpPr/>
            <p:nvPr/>
          </p:nvSpPr>
          <p:spPr>
            <a:xfrm>
              <a:off x="8153400" y="743622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Rectangle 51"/>
            <p:cNvSpPr/>
            <p:nvPr/>
          </p:nvSpPr>
          <p:spPr>
            <a:xfrm>
              <a:off x="8153400" y="1048422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Rectangle 52"/>
            <p:cNvSpPr/>
            <p:nvPr/>
          </p:nvSpPr>
          <p:spPr>
            <a:xfrm>
              <a:off x="8153400" y="1353222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Rectangle 53"/>
            <p:cNvSpPr/>
            <p:nvPr/>
          </p:nvSpPr>
          <p:spPr>
            <a:xfrm>
              <a:off x="8153400" y="1659993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Rectangle 54"/>
            <p:cNvSpPr/>
            <p:nvPr/>
          </p:nvSpPr>
          <p:spPr>
            <a:xfrm>
              <a:off x="8153400" y="1964793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Rectangle 55"/>
            <p:cNvSpPr/>
            <p:nvPr/>
          </p:nvSpPr>
          <p:spPr>
            <a:xfrm>
              <a:off x="8153400" y="2269593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Rectangle 56"/>
            <p:cNvSpPr/>
            <p:nvPr/>
          </p:nvSpPr>
          <p:spPr>
            <a:xfrm>
              <a:off x="8153400" y="2574393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Rectangle 57"/>
            <p:cNvSpPr/>
            <p:nvPr/>
          </p:nvSpPr>
          <p:spPr>
            <a:xfrm>
              <a:off x="8153400" y="2876550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01" name="Group 100"/>
            <p:cNvGrpSpPr/>
            <p:nvPr/>
          </p:nvGrpSpPr>
          <p:grpSpPr>
            <a:xfrm rot="5400000">
              <a:off x="6896100" y="3219450"/>
              <a:ext cx="685800" cy="2743200"/>
              <a:chOff x="6438900" y="2117193"/>
              <a:chExt cx="685800" cy="2743200"/>
            </a:xfrm>
            <a:noFill/>
          </p:grpSpPr>
          <p:sp>
            <p:nvSpPr>
              <p:cNvPr id="92" name="Rectangle 91"/>
              <p:cNvSpPr/>
              <p:nvPr/>
            </p:nvSpPr>
            <p:spPr>
              <a:xfrm>
                <a:off x="6438900" y="2117193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3" name="Rectangle 92"/>
              <p:cNvSpPr/>
              <p:nvPr/>
            </p:nvSpPr>
            <p:spPr>
              <a:xfrm>
                <a:off x="6438900" y="2421993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4" name="Rectangle 93"/>
              <p:cNvSpPr/>
              <p:nvPr/>
            </p:nvSpPr>
            <p:spPr>
              <a:xfrm>
                <a:off x="6438900" y="2726793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5" name="Rectangle 94"/>
              <p:cNvSpPr/>
              <p:nvPr/>
            </p:nvSpPr>
            <p:spPr>
              <a:xfrm>
                <a:off x="6438900" y="3031593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6" name="Rectangle 95"/>
              <p:cNvSpPr/>
              <p:nvPr/>
            </p:nvSpPr>
            <p:spPr>
              <a:xfrm>
                <a:off x="6438900" y="3338364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7" name="Rectangle 96"/>
              <p:cNvSpPr/>
              <p:nvPr/>
            </p:nvSpPr>
            <p:spPr>
              <a:xfrm>
                <a:off x="6438900" y="3643164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8" name="Rectangle 97"/>
              <p:cNvSpPr/>
              <p:nvPr/>
            </p:nvSpPr>
            <p:spPr>
              <a:xfrm>
                <a:off x="6438900" y="3947964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9" name="Rectangle 98"/>
              <p:cNvSpPr/>
              <p:nvPr/>
            </p:nvSpPr>
            <p:spPr>
              <a:xfrm>
                <a:off x="6438900" y="4252764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0" name="Rectangle 99"/>
              <p:cNvSpPr/>
              <p:nvPr/>
            </p:nvSpPr>
            <p:spPr>
              <a:xfrm>
                <a:off x="6438900" y="4555593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02" name="Group 101"/>
            <p:cNvGrpSpPr/>
            <p:nvPr/>
          </p:nvGrpSpPr>
          <p:grpSpPr>
            <a:xfrm rot="5400000">
              <a:off x="4152900" y="3219450"/>
              <a:ext cx="685800" cy="2743200"/>
              <a:chOff x="6438900" y="2117193"/>
              <a:chExt cx="685800" cy="2743200"/>
            </a:xfrm>
            <a:noFill/>
          </p:grpSpPr>
          <p:sp>
            <p:nvSpPr>
              <p:cNvPr id="103" name="Rectangle 102"/>
              <p:cNvSpPr/>
              <p:nvPr/>
            </p:nvSpPr>
            <p:spPr>
              <a:xfrm>
                <a:off x="6438900" y="2117193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4" name="Rectangle 103"/>
              <p:cNvSpPr/>
              <p:nvPr/>
            </p:nvSpPr>
            <p:spPr>
              <a:xfrm>
                <a:off x="6438900" y="2421993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6438900" y="2726793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6438900" y="3031593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7" name="Rectangle 106"/>
              <p:cNvSpPr/>
              <p:nvPr/>
            </p:nvSpPr>
            <p:spPr>
              <a:xfrm>
                <a:off x="6438900" y="3338364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8" name="Rectangle 107"/>
              <p:cNvSpPr/>
              <p:nvPr/>
            </p:nvSpPr>
            <p:spPr>
              <a:xfrm>
                <a:off x="6438900" y="3643164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9" name="Rectangle 108"/>
              <p:cNvSpPr/>
              <p:nvPr/>
            </p:nvSpPr>
            <p:spPr>
              <a:xfrm>
                <a:off x="6438900" y="3947964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0" name="Rectangle 109"/>
              <p:cNvSpPr/>
              <p:nvPr/>
            </p:nvSpPr>
            <p:spPr>
              <a:xfrm>
                <a:off x="6438900" y="4252764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1" name="Rectangle 110"/>
              <p:cNvSpPr/>
              <p:nvPr/>
            </p:nvSpPr>
            <p:spPr>
              <a:xfrm>
                <a:off x="6438900" y="4555593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12" name="Group 111"/>
            <p:cNvGrpSpPr/>
            <p:nvPr/>
          </p:nvGrpSpPr>
          <p:grpSpPr>
            <a:xfrm rot="5400000">
              <a:off x="1409700" y="3219450"/>
              <a:ext cx="685800" cy="2743200"/>
              <a:chOff x="6438900" y="2117193"/>
              <a:chExt cx="685800" cy="2743200"/>
            </a:xfrm>
            <a:noFill/>
          </p:grpSpPr>
          <p:sp>
            <p:nvSpPr>
              <p:cNvPr id="113" name="Rectangle 112"/>
              <p:cNvSpPr/>
              <p:nvPr/>
            </p:nvSpPr>
            <p:spPr>
              <a:xfrm>
                <a:off x="6438900" y="2117193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4" name="Rectangle 113"/>
              <p:cNvSpPr/>
              <p:nvPr/>
            </p:nvSpPr>
            <p:spPr>
              <a:xfrm>
                <a:off x="6438900" y="2421993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5" name="Rectangle 114"/>
              <p:cNvSpPr/>
              <p:nvPr/>
            </p:nvSpPr>
            <p:spPr>
              <a:xfrm>
                <a:off x="6438900" y="2726793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6" name="Rectangle 115"/>
              <p:cNvSpPr/>
              <p:nvPr/>
            </p:nvSpPr>
            <p:spPr>
              <a:xfrm>
                <a:off x="6438900" y="3031593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7" name="Rectangle 116"/>
              <p:cNvSpPr/>
              <p:nvPr/>
            </p:nvSpPr>
            <p:spPr>
              <a:xfrm>
                <a:off x="6438900" y="3338364"/>
                <a:ext cx="685800" cy="304800"/>
              </a:xfrm>
              <a:prstGeom prst="rect">
                <a:avLst/>
              </a:prstGeom>
              <a:solidFill>
                <a:srgbClr val="F9F5D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8" name="Rectangle 117"/>
              <p:cNvSpPr/>
              <p:nvPr/>
            </p:nvSpPr>
            <p:spPr>
              <a:xfrm>
                <a:off x="6438900" y="3643164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9" name="Rectangle 118"/>
              <p:cNvSpPr/>
              <p:nvPr/>
            </p:nvSpPr>
            <p:spPr>
              <a:xfrm>
                <a:off x="6438900" y="3947964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0" name="Rectangle 119"/>
              <p:cNvSpPr/>
              <p:nvPr/>
            </p:nvSpPr>
            <p:spPr>
              <a:xfrm>
                <a:off x="6438900" y="4252764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1" name="Rectangle 120"/>
              <p:cNvSpPr/>
              <p:nvPr/>
            </p:nvSpPr>
            <p:spPr>
              <a:xfrm>
                <a:off x="6438900" y="4555593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23" name="Group 122"/>
            <p:cNvGrpSpPr/>
            <p:nvPr/>
          </p:nvGrpSpPr>
          <p:grpSpPr>
            <a:xfrm rot="5400000">
              <a:off x="3389915" y="2763236"/>
              <a:ext cx="685800" cy="1217229"/>
              <a:chOff x="6438900" y="3643164"/>
              <a:chExt cx="685800" cy="1217229"/>
            </a:xfrm>
            <a:noFill/>
          </p:grpSpPr>
          <p:sp>
            <p:nvSpPr>
              <p:cNvPr id="129" name="Rectangle 128"/>
              <p:cNvSpPr/>
              <p:nvPr/>
            </p:nvSpPr>
            <p:spPr>
              <a:xfrm>
                <a:off x="6438900" y="3643164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0" name="Rectangle 129"/>
              <p:cNvSpPr/>
              <p:nvPr/>
            </p:nvSpPr>
            <p:spPr>
              <a:xfrm>
                <a:off x="6438900" y="3947964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1" name="Rectangle 130"/>
              <p:cNvSpPr/>
              <p:nvPr/>
            </p:nvSpPr>
            <p:spPr>
              <a:xfrm>
                <a:off x="6438900" y="4252764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2" name="Rectangle 131"/>
              <p:cNvSpPr/>
              <p:nvPr/>
            </p:nvSpPr>
            <p:spPr>
              <a:xfrm>
                <a:off x="6438900" y="4555593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33" name="Group 132"/>
            <p:cNvGrpSpPr/>
            <p:nvPr/>
          </p:nvGrpSpPr>
          <p:grpSpPr>
            <a:xfrm rot="5400000">
              <a:off x="1409700" y="2000250"/>
              <a:ext cx="685800" cy="2743200"/>
              <a:chOff x="6438900" y="2117193"/>
              <a:chExt cx="685800" cy="2743200"/>
            </a:xfrm>
            <a:noFill/>
          </p:grpSpPr>
          <p:sp>
            <p:nvSpPr>
              <p:cNvPr id="134" name="Rectangle 133"/>
              <p:cNvSpPr/>
              <p:nvPr/>
            </p:nvSpPr>
            <p:spPr>
              <a:xfrm>
                <a:off x="6438900" y="2117193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5" name="Rectangle 134"/>
              <p:cNvSpPr/>
              <p:nvPr/>
            </p:nvSpPr>
            <p:spPr>
              <a:xfrm>
                <a:off x="6438900" y="2421993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6" name="Rectangle 135"/>
              <p:cNvSpPr/>
              <p:nvPr/>
            </p:nvSpPr>
            <p:spPr>
              <a:xfrm>
                <a:off x="6438900" y="2726793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7" name="Rectangle 136"/>
              <p:cNvSpPr/>
              <p:nvPr/>
            </p:nvSpPr>
            <p:spPr>
              <a:xfrm>
                <a:off x="6438900" y="3031593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8" name="Rectangle 137"/>
              <p:cNvSpPr/>
              <p:nvPr/>
            </p:nvSpPr>
            <p:spPr>
              <a:xfrm>
                <a:off x="6438900" y="3338364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9" name="Rectangle 138"/>
              <p:cNvSpPr/>
              <p:nvPr/>
            </p:nvSpPr>
            <p:spPr>
              <a:xfrm>
                <a:off x="6438900" y="3643164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0" name="Rectangle 139"/>
              <p:cNvSpPr/>
              <p:nvPr/>
            </p:nvSpPr>
            <p:spPr>
              <a:xfrm>
                <a:off x="6438900" y="3947964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1" name="Rectangle 140"/>
              <p:cNvSpPr/>
              <p:nvPr/>
            </p:nvSpPr>
            <p:spPr>
              <a:xfrm>
                <a:off x="6438900" y="4252764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2" name="Rectangle 141"/>
              <p:cNvSpPr/>
              <p:nvPr/>
            </p:nvSpPr>
            <p:spPr>
              <a:xfrm>
                <a:off x="6438900" y="4555593"/>
                <a:ext cx="685800" cy="30480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2051" name="Picture 3" descr="C:\Users\Vivian.Cho\AppData\Local\Microsoft\Windows\Temporary Internet Files\Content.IE5\RUMGV6H4\SimpleOrangeCarTopView[1].png"/>
            <p:cNvPicPr>
              <a:picLocks noChangeAspect="1" noChangeArrowheads="1"/>
            </p:cNvPicPr>
            <p:nvPr/>
          </p:nvPicPr>
          <p:blipFill>
            <a:blip r:embed="rId3" cstate="print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 flipV="1">
              <a:off x="2096110" y="3253152"/>
              <a:ext cx="535371" cy="2654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7" name="Rectangle 146"/>
            <p:cNvSpPr/>
            <p:nvPr/>
          </p:nvSpPr>
          <p:spPr>
            <a:xfrm>
              <a:off x="6703630" y="438150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8" name="Rectangle 147"/>
            <p:cNvSpPr/>
            <p:nvPr/>
          </p:nvSpPr>
          <p:spPr>
            <a:xfrm>
              <a:off x="6703630" y="742950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9" name="Rectangle 148"/>
            <p:cNvSpPr/>
            <p:nvPr/>
          </p:nvSpPr>
          <p:spPr>
            <a:xfrm>
              <a:off x="6703630" y="1047750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0" name="Rectangle 149"/>
            <p:cNvSpPr/>
            <p:nvPr/>
          </p:nvSpPr>
          <p:spPr>
            <a:xfrm>
              <a:off x="6703630" y="1352550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1" name="Rectangle 150"/>
            <p:cNvSpPr/>
            <p:nvPr/>
          </p:nvSpPr>
          <p:spPr>
            <a:xfrm>
              <a:off x="6703630" y="1659321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2" name="Rectangle 151"/>
            <p:cNvSpPr/>
            <p:nvPr/>
          </p:nvSpPr>
          <p:spPr>
            <a:xfrm>
              <a:off x="6703630" y="1964121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3" name="Rectangle 152"/>
            <p:cNvSpPr/>
            <p:nvPr/>
          </p:nvSpPr>
          <p:spPr>
            <a:xfrm>
              <a:off x="6703630" y="2268921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4" name="Rectangle 153"/>
            <p:cNvSpPr/>
            <p:nvPr/>
          </p:nvSpPr>
          <p:spPr>
            <a:xfrm>
              <a:off x="6703630" y="2573721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5" name="Rectangle 154"/>
            <p:cNvSpPr/>
            <p:nvPr/>
          </p:nvSpPr>
          <p:spPr>
            <a:xfrm>
              <a:off x="6703630" y="2875878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57" name="Picture 3" descr="C:\Users\Vivian.Cho\AppData\Local\Microsoft\Windows\Temporary Internet Files\Content.IE5\RUMGV6H4\SimpleOrangeCarTopView[1].png"/>
            <p:cNvPicPr>
              <a:picLocks noChangeAspect="1" noChangeArrowheads="1"/>
            </p:cNvPicPr>
            <p:nvPr/>
          </p:nvPicPr>
          <p:blipFill>
            <a:blip r:embed="rId3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 flipV="1">
              <a:off x="2410733" y="4470787"/>
              <a:ext cx="535371" cy="26545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58" name="Picture 3" descr="C:\Users\Vivian.Cho\AppData\Local\Microsoft\Windows\Temporary Internet Files\Content.IE5\RUMGV6H4\SimpleOrangeCarTopView[1].png"/>
            <p:cNvPicPr>
              <a:picLocks noChangeAspect="1" noChangeArrowheads="1"/>
            </p:cNvPicPr>
            <p:nvPr/>
          </p:nvPicPr>
          <p:blipFill>
            <a:blip r:embed="rId3" cstate="print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800000" flipV="1">
              <a:off x="8257417" y="1673821"/>
              <a:ext cx="512795" cy="27714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60" name="Rectangle 159"/>
            <p:cNvSpPr/>
            <p:nvPr/>
          </p:nvSpPr>
          <p:spPr>
            <a:xfrm>
              <a:off x="4572000" y="3180678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1" name="Rectangle 160"/>
            <p:cNvSpPr/>
            <p:nvPr/>
          </p:nvSpPr>
          <p:spPr>
            <a:xfrm>
              <a:off x="6019800" y="3180678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2" name="Rectangle 161"/>
            <p:cNvSpPr/>
            <p:nvPr/>
          </p:nvSpPr>
          <p:spPr>
            <a:xfrm>
              <a:off x="8153400" y="3181350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3" name="Rectangle 162"/>
            <p:cNvSpPr/>
            <p:nvPr/>
          </p:nvSpPr>
          <p:spPr>
            <a:xfrm>
              <a:off x="6703630" y="3180678"/>
              <a:ext cx="685800" cy="3048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054" name="Picture 5" descr="C:\Users\Vivian.Cho\AppData\Local\Microsoft\Windows\Temporary Internet Files\Content.IE5\QT8W9CZU\Sparse-Foliage-Tree[1]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10872" y="2155607"/>
              <a:ext cx="1647970" cy="15174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57" name="Block Arc 2056"/>
            <p:cNvSpPr/>
            <p:nvPr/>
          </p:nvSpPr>
          <p:spPr>
            <a:xfrm rot="10800000">
              <a:off x="6019798" y="3238497"/>
              <a:ext cx="1373569" cy="552453"/>
            </a:xfrm>
            <a:prstGeom prst="blockArc">
              <a:avLst>
                <a:gd name="adj1" fmla="val 10799998"/>
                <a:gd name="adj2" fmla="val 52687"/>
                <a:gd name="adj3" fmla="val 0"/>
              </a:avLst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33400" y="666750"/>
              <a:ext cx="1828800" cy="1295400"/>
            </a:xfrm>
            <a:prstGeom prst="rect">
              <a:avLst/>
            </a:prstGeom>
            <a:solidFill>
              <a:srgbClr val="6DBCDB"/>
            </a:solidFill>
            <a:ln>
              <a:noFill/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2362200" y="438150"/>
              <a:ext cx="1828800" cy="1295400"/>
            </a:xfrm>
            <a:prstGeom prst="rect">
              <a:avLst/>
            </a:prstGeom>
            <a:solidFill>
              <a:srgbClr val="6DBCDB"/>
            </a:solidFill>
            <a:ln>
              <a:noFill/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457200" y="1962150"/>
              <a:ext cx="1905000" cy="914400"/>
            </a:xfrm>
            <a:prstGeom prst="rect">
              <a:avLst/>
            </a:prstGeom>
            <a:solidFill>
              <a:srgbClr val="6DBCDB"/>
            </a:solidFill>
            <a:ln>
              <a:noFill/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2366140" y="1733550"/>
              <a:ext cx="2062655" cy="838200"/>
            </a:xfrm>
            <a:prstGeom prst="rect">
              <a:avLst/>
            </a:prstGeom>
            <a:solidFill>
              <a:srgbClr val="6DBCDB"/>
            </a:solidFill>
            <a:ln>
              <a:noFill/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074" name="Group 2073"/>
          <p:cNvGrpSpPr/>
          <p:nvPr/>
        </p:nvGrpSpPr>
        <p:grpSpPr>
          <a:xfrm>
            <a:off x="5397352" y="488976"/>
            <a:ext cx="728014" cy="466435"/>
            <a:chOff x="5629860" y="585622"/>
            <a:chExt cx="682835" cy="456750"/>
          </a:xfrm>
        </p:grpSpPr>
        <p:sp>
          <p:nvSpPr>
            <p:cNvPr id="2068" name="Rectangle 2067"/>
            <p:cNvSpPr/>
            <p:nvPr/>
          </p:nvSpPr>
          <p:spPr>
            <a:xfrm>
              <a:off x="5629860" y="590550"/>
              <a:ext cx="682835" cy="314653"/>
            </a:xfrm>
            <a:prstGeom prst="rect">
              <a:avLst/>
            </a:prstGeom>
            <a:solidFill>
              <a:srgbClr val="D7DA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070" name="Straight Connector 2069"/>
            <p:cNvCxnSpPr/>
            <p:nvPr/>
          </p:nvCxnSpPr>
          <p:spPr>
            <a:xfrm>
              <a:off x="5629860" y="591222"/>
              <a:ext cx="0" cy="45115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2" name="Straight Connector 2071"/>
            <p:cNvCxnSpPr>
              <a:endCxn id="40" idx="1"/>
            </p:cNvCxnSpPr>
            <p:nvPr/>
          </p:nvCxnSpPr>
          <p:spPr>
            <a:xfrm>
              <a:off x="6311713" y="585622"/>
              <a:ext cx="3" cy="451221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5" name="Up Arrow 174"/>
          <p:cNvSpPr/>
          <p:nvPr/>
        </p:nvSpPr>
        <p:spPr>
          <a:xfrm>
            <a:off x="7598192" y="2680351"/>
            <a:ext cx="106219" cy="365784"/>
          </a:xfrm>
          <a:prstGeom prst="upArrow">
            <a:avLst/>
          </a:prstGeom>
          <a:solidFill>
            <a:schemeClr val="bg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6" name="Up Arrow 175"/>
          <p:cNvSpPr/>
          <p:nvPr/>
        </p:nvSpPr>
        <p:spPr>
          <a:xfrm flipH="1" flipV="1">
            <a:off x="7909478" y="3068618"/>
            <a:ext cx="106219" cy="365784"/>
          </a:xfrm>
          <a:prstGeom prst="upArrow">
            <a:avLst/>
          </a:prstGeom>
          <a:solidFill>
            <a:schemeClr val="bg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9" name="Rectangle 198"/>
          <p:cNvSpPr/>
          <p:nvPr/>
        </p:nvSpPr>
        <p:spPr>
          <a:xfrm>
            <a:off x="646121" y="4923942"/>
            <a:ext cx="8220609" cy="46688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0" name="Rectangle 199"/>
          <p:cNvSpPr/>
          <p:nvPr/>
        </p:nvSpPr>
        <p:spPr>
          <a:xfrm>
            <a:off x="646121" y="4296888"/>
            <a:ext cx="48744" cy="650398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1" name="Rectangle 200"/>
          <p:cNvSpPr/>
          <p:nvPr/>
        </p:nvSpPr>
        <p:spPr>
          <a:xfrm>
            <a:off x="646121" y="3180565"/>
            <a:ext cx="48744" cy="62820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03" name="Group 202"/>
          <p:cNvGrpSpPr/>
          <p:nvPr/>
        </p:nvGrpSpPr>
        <p:grpSpPr>
          <a:xfrm rot="16200000">
            <a:off x="391656" y="3670956"/>
            <a:ext cx="487502" cy="763122"/>
            <a:chOff x="5629860" y="585622"/>
            <a:chExt cx="682835" cy="456750"/>
          </a:xfrm>
        </p:grpSpPr>
        <p:sp>
          <p:nvSpPr>
            <p:cNvPr id="204" name="Rectangle 203"/>
            <p:cNvSpPr/>
            <p:nvPr/>
          </p:nvSpPr>
          <p:spPr>
            <a:xfrm>
              <a:off x="5629860" y="590550"/>
              <a:ext cx="682835" cy="314653"/>
            </a:xfrm>
            <a:prstGeom prst="rect">
              <a:avLst/>
            </a:prstGeom>
            <a:solidFill>
              <a:srgbClr val="D7DA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05" name="Straight Connector 204"/>
            <p:cNvCxnSpPr/>
            <p:nvPr/>
          </p:nvCxnSpPr>
          <p:spPr>
            <a:xfrm>
              <a:off x="5629860" y="591222"/>
              <a:ext cx="0" cy="45115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Straight Connector 205"/>
            <p:cNvCxnSpPr/>
            <p:nvPr/>
          </p:nvCxnSpPr>
          <p:spPr>
            <a:xfrm>
              <a:off x="6311713" y="585622"/>
              <a:ext cx="3" cy="451221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7" name="Rectangle 206"/>
          <p:cNvSpPr/>
          <p:nvPr/>
        </p:nvSpPr>
        <p:spPr>
          <a:xfrm>
            <a:off x="6125365" y="805272"/>
            <a:ext cx="2741364" cy="46688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73" name="Rectangle 2072"/>
          <p:cNvSpPr/>
          <p:nvPr/>
        </p:nvSpPr>
        <p:spPr>
          <a:xfrm>
            <a:off x="8817987" y="815334"/>
            <a:ext cx="48744" cy="410914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8" name="Rectangle 207"/>
          <p:cNvSpPr/>
          <p:nvPr/>
        </p:nvSpPr>
        <p:spPr>
          <a:xfrm>
            <a:off x="4741088" y="815334"/>
            <a:ext cx="655216" cy="46688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82" name="Group 181"/>
          <p:cNvGrpSpPr/>
          <p:nvPr/>
        </p:nvGrpSpPr>
        <p:grpSpPr>
          <a:xfrm>
            <a:off x="152400" y="133350"/>
            <a:ext cx="1354882" cy="827553"/>
            <a:chOff x="152400" y="133350"/>
            <a:chExt cx="1354882" cy="827553"/>
          </a:xfrm>
        </p:grpSpPr>
        <p:sp>
          <p:nvSpPr>
            <p:cNvPr id="146" name="Can 145"/>
            <p:cNvSpPr/>
            <p:nvPr/>
          </p:nvSpPr>
          <p:spPr>
            <a:xfrm flipH="1">
              <a:off x="721093" y="460800"/>
              <a:ext cx="217497" cy="500103"/>
            </a:xfrm>
            <a:prstGeom prst="can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cene3d>
              <a:camera prst="isometricOffAxis2Lef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6" name="Bevel 165"/>
            <p:cNvSpPr/>
            <p:nvPr/>
          </p:nvSpPr>
          <p:spPr>
            <a:xfrm>
              <a:off x="152400" y="133350"/>
              <a:ext cx="1354882" cy="438474"/>
            </a:xfrm>
            <a:prstGeom prst="bevel">
              <a:avLst/>
            </a:prstGeom>
            <a:solidFill>
              <a:schemeClr val="bg1"/>
            </a:solidFill>
            <a:ln>
              <a:noFill/>
            </a:ln>
            <a:scene3d>
              <a:camera prst="isometricOffAxis2Lef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18" name="Picture 217" descr="C:\Users\vivian.cho\Downloads\ACTI_Logo_5000x1546_20140925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64601" y="175193"/>
              <a:ext cx="1130480" cy="334805"/>
            </a:xfrm>
            <a:prstGeom prst="rect">
              <a:avLst/>
            </a:prstGeom>
            <a:noFill/>
            <a:scene3d>
              <a:camera prst="isometricOffAxis2Left"/>
              <a:lightRig rig="threePt" dir="t"/>
            </a:scene3d>
          </p:spPr>
        </p:pic>
      </p:grpSp>
      <p:sp>
        <p:nvSpPr>
          <p:cNvPr id="168" name="Can 167"/>
          <p:cNvSpPr/>
          <p:nvPr/>
        </p:nvSpPr>
        <p:spPr>
          <a:xfrm>
            <a:off x="5325642" y="2067276"/>
            <a:ext cx="48744" cy="336399"/>
          </a:xfrm>
          <a:prstGeom prst="can">
            <a:avLst/>
          </a:prstGeom>
          <a:solidFill>
            <a:srgbClr val="FF43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5" name="Picture 2" descr="C:\Users\Vivian.Cho\Pictures\City-Surveillance_Icon_Color_Edition_510_x_510_png.png"/>
          <p:cNvPicPr>
            <a:picLocks noChangeAspect="1" noChangeArrowheads="1"/>
          </p:cNvPicPr>
          <p:nvPr/>
        </p:nvPicPr>
        <p:blipFill rotWithShape="1">
          <a:blip r:embed="rId6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510" b="44314" l="45882" r="95098">
                        <a14:foregroundMark x1="78824" y1="27451" x2="78824" y2="27451"/>
                        <a14:foregroundMark x1="50784" y1="33529" x2="50784" y2="335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3327" b="53333"/>
          <a:stretch/>
        </p:blipFill>
        <p:spPr bwMode="auto">
          <a:xfrm rot="17384345" flipH="1">
            <a:off x="5017000" y="1546729"/>
            <a:ext cx="661354" cy="568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8" name="Up Arrow 227"/>
          <p:cNvSpPr/>
          <p:nvPr/>
        </p:nvSpPr>
        <p:spPr>
          <a:xfrm flipH="1" flipV="1">
            <a:off x="5726933" y="1310141"/>
            <a:ext cx="106219" cy="365784"/>
          </a:xfrm>
          <a:prstGeom prst="upArrow">
            <a:avLst/>
          </a:prstGeom>
          <a:solidFill>
            <a:schemeClr val="bg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0" name="Left Arrow 169"/>
          <p:cNvSpPr/>
          <p:nvPr/>
        </p:nvSpPr>
        <p:spPr>
          <a:xfrm>
            <a:off x="888392" y="3954010"/>
            <a:ext cx="650683" cy="174018"/>
          </a:xfrm>
          <a:prstGeom prst="left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0" name="Can 229"/>
          <p:cNvSpPr/>
          <p:nvPr/>
        </p:nvSpPr>
        <p:spPr>
          <a:xfrm flipH="1">
            <a:off x="2058340" y="4190278"/>
            <a:ext cx="48744" cy="336399"/>
          </a:xfrm>
          <a:prstGeom prst="can">
            <a:avLst/>
          </a:prstGeom>
          <a:solidFill>
            <a:srgbClr val="FF43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31" name="Picture 2" descr="C:\Users\Vivian.Cho\Pictures\City-Surveillance_Icon_Color_Edition_510_x_510_png.png"/>
          <p:cNvPicPr>
            <a:picLocks noChangeAspect="1" noChangeArrowheads="1"/>
          </p:cNvPicPr>
          <p:nvPr/>
        </p:nvPicPr>
        <p:blipFill rotWithShape="1">
          <a:blip r:embed="rId8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4510" b="44314" l="45882" r="95098">
                        <a14:foregroundMark x1="78824" y1="27451" x2="78824" y2="27451"/>
                        <a14:foregroundMark x1="50784" y1="33529" x2="50784" y2="335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3327" b="53333"/>
          <a:stretch/>
        </p:blipFill>
        <p:spPr bwMode="auto">
          <a:xfrm rot="2391360">
            <a:off x="1608499" y="3755292"/>
            <a:ext cx="690471" cy="544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2" name="Picture 3" descr="C:\Users\Vivian.Cho\AppData\Local\Microsoft\Windows\Temporary Internet Files\Content.IE5\RUMGV6H4\SimpleOrangeCarTopView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195874" y="3930586"/>
            <a:ext cx="489926" cy="253617"/>
          </a:xfrm>
          <a:prstGeom prst="rect">
            <a:avLst/>
          </a:prstGeom>
          <a:noFill/>
          <a:ln>
            <a:noFill/>
          </a:ln>
        </p:spPr>
      </p:pic>
      <p:pic>
        <p:nvPicPr>
          <p:cNvPr id="243" name="Picture 3" descr="C:\Users\Vivian.Cho\AppData\Local\Microsoft\Windows\Temporary Internet Files\Content.IE5\RUMGV6H4\SimpleOrangeCarTopView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5526244" y="640199"/>
            <a:ext cx="489926" cy="25361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2294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73"/>
          <a:stretch/>
        </p:blipFill>
        <p:spPr>
          <a:xfrm>
            <a:off x="1354" y="502682"/>
            <a:ext cx="9141292" cy="4640818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0" y="502682"/>
            <a:ext cx="9144000" cy="4640818"/>
          </a:xfrm>
          <a:prstGeom prst="rect">
            <a:avLst/>
          </a:prstGeom>
          <a:solidFill>
            <a:srgbClr val="FFFFFF">
              <a:alpha val="8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50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152400" y="133350"/>
            <a:ext cx="1354882" cy="827553"/>
            <a:chOff x="152400" y="133350"/>
            <a:chExt cx="1354882" cy="827553"/>
          </a:xfrm>
        </p:grpSpPr>
        <p:sp>
          <p:nvSpPr>
            <p:cNvPr id="5" name="Can 4"/>
            <p:cNvSpPr/>
            <p:nvPr/>
          </p:nvSpPr>
          <p:spPr>
            <a:xfrm flipH="1">
              <a:off x="721093" y="460800"/>
              <a:ext cx="217497" cy="500103"/>
            </a:xfrm>
            <a:prstGeom prst="can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isometricOffAxis2Lef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" name="Bevel 5"/>
            <p:cNvSpPr/>
            <p:nvPr/>
          </p:nvSpPr>
          <p:spPr>
            <a:xfrm>
              <a:off x="152400" y="133350"/>
              <a:ext cx="1354882" cy="438474"/>
            </a:xfrm>
            <a:prstGeom prst="bevel">
              <a:avLst/>
            </a:prstGeom>
            <a:solidFill>
              <a:schemeClr val="bg1"/>
            </a:solidFill>
            <a:ln>
              <a:noFill/>
            </a:ln>
            <a:scene3d>
              <a:camera prst="isometricOffAxis2Lef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7" name="Picture 6" descr="C:\Users\vivian.cho\Downloads\ACTI_Logo_5000x1546_20140925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64601" y="175193"/>
              <a:ext cx="1130480" cy="334805"/>
            </a:xfrm>
            <a:prstGeom prst="rect">
              <a:avLst/>
            </a:prstGeom>
            <a:noFill/>
            <a:scene3d>
              <a:camera prst="isometricOffAxis2Left"/>
              <a:lightRig rig="threePt" dir="t"/>
            </a:scene3d>
          </p:spPr>
        </p:pic>
      </p:grpSp>
      <p:sp>
        <p:nvSpPr>
          <p:cNvPr id="8" name="TextBox 7"/>
          <p:cNvSpPr txBox="1"/>
          <p:nvPr/>
        </p:nvSpPr>
        <p:spPr>
          <a:xfrm>
            <a:off x="1355" y="133350"/>
            <a:ext cx="91426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Outline Introduction</a:t>
            </a:r>
            <a:endParaRPr lang="en-US" b="1" dirty="0">
              <a:solidFill>
                <a:srgbClr val="2C3E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40482" y="1047750"/>
            <a:ext cx="839871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Subject: </a:t>
            </a:r>
          </a:p>
          <a:p>
            <a:r>
              <a:rPr lang="en-US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Installation of Zoom Camera in Parking Lot to acquire </a:t>
            </a:r>
            <a:r>
              <a:rPr lang="en-US" dirty="0" smtClean="0">
                <a:solidFill>
                  <a:srgbClr val="FF43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Number Plate of cars </a:t>
            </a:r>
            <a:r>
              <a:rPr lang="en-US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entering the area/store. These information are then used to </a:t>
            </a:r>
            <a:r>
              <a:rPr lang="en-US" dirty="0" smtClean="0">
                <a:solidFill>
                  <a:srgbClr val="FF43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analyze</a:t>
            </a:r>
            <a:r>
              <a:rPr lang="en-US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and </a:t>
            </a:r>
            <a:r>
              <a:rPr lang="en-US" dirty="0" smtClean="0">
                <a:solidFill>
                  <a:srgbClr val="FF43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derive</a:t>
            </a:r>
            <a:r>
              <a:rPr lang="en-US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marketing method and strategies for </a:t>
            </a:r>
            <a:r>
              <a:rPr lang="en-US" dirty="0" smtClean="0">
                <a:solidFill>
                  <a:srgbClr val="FF43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suburban stores</a:t>
            </a:r>
            <a:r>
              <a:rPr lang="en-US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. </a:t>
            </a:r>
          </a:p>
          <a:p>
            <a:endParaRPr lang="en-US" dirty="0">
              <a:solidFill>
                <a:srgbClr val="2C3E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b="1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Installation Equipment: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Camera for acquiring Number Plate Information ……… 2 pcs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ALPR Server, NVR and other Network Peripherals……… 1 Set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solidFill>
                <a:srgbClr val="2C3E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b="1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Cause</a:t>
            </a:r>
            <a:r>
              <a:rPr lang="en-US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 </a:t>
            </a:r>
          </a:p>
          <a:p>
            <a:r>
              <a:rPr lang="en-US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In </a:t>
            </a:r>
            <a:r>
              <a:rPr lang="en-US" dirty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the </a:t>
            </a:r>
            <a:r>
              <a:rPr lang="en-US" u="sng" dirty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suburban roadside </a:t>
            </a:r>
            <a:r>
              <a:rPr lang="en-US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stores revenue are </a:t>
            </a:r>
            <a:r>
              <a:rPr lang="en-US" dirty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mainly </a:t>
            </a:r>
            <a:r>
              <a:rPr lang="en-US" dirty="0">
                <a:solidFill>
                  <a:srgbClr val="FF43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based on visits </a:t>
            </a:r>
            <a:r>
              <a:rPr lang="en-US" dirty="0" smtClean="0">
                <a:solidFill>
                  <a:srgbClr val="FF43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by vehicles</a:t>
            </a:r>
            <a:r>
              <a:rPr lang="en-US" dirty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 by acquiring the license plate of the car and </a:t>
            </a:r>
            <a:r>
              <a:rPr lang="en-US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use </a:t>
            </a:r>
            <a:r>
              <a:rPr lang="en-US" dirty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it for marketing, it can be used for </a:t>
            </a:r>
            <a:r>
              <a:rPr lang="en-US" dirty="0">
                <a:solidFill>
                  <a:srgbClr val="FF43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customer revisit rate</a:t>
            </a:r>
            <a:r>
              <a:rPr lang="en-US" dirty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 </a:t>
            </a:r>
            <a:r>
              <a:rPr lang="en-US" dirty="0">
                <a:solidFill>
                  <a:srgbClr val="FF43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VIP customer visit</a:t>
            </a:r>
            <a:r>
              <a:rPr lang="en-US" dirty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and </a:t>
            </a:r>
            <a:r>
              <a:rPr lang="en-US" dirty="0" smtClean="0">
                <a:solidFill>
                  <a:srgbClr val="FF43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store </a:t>
            </a:r>
            <a:r>
              <a:rPr lang="en-US" dirty="0">
                <a:solidFill>
                  <a:srgbClr val="FF43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management</a:t>
            </a:r>
            <a:r>
              <a:rPr lang="en-US" dirty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 etc.</a:t>
            </a:r>
          </a:p>
          <a:p>
            <a:endParaRPr lang="en-US" dirty="0">
              <a:solidFill>
                <a:srgbClr val="2C3E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788765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73"/>
          <a:stretch/>
        </p:blipFill>
        <p:spPr>
          <a:xfrm>
            <a:off x="1354" y="502682"/>
            <a:ext cx="9141292" cy="4640818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0" y="502682"/>
            <a:ext cx="9144000" cy="4640818"/>
          </a:xfrm>
          <a:prstGeom prst="rect">
            <a:avLst/>
          </a:prstGeom>
          <a:solidFill>
            <a:srgbClr val="FFFFFF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50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152400" y="133350"/>
            <a:ext cx="1354882" cy="827553"/>
            <a:chOff x="152400" y="133350"/>
            <a:chExt cx="1354882" cy="827553"/>
          </a:xfrm>
        </p:grpSpPr>
        <p:sp>
          <p:nvSpPr>
            <p:cNvPr id="5" name="Can 4"/>
            <p:cNvSpPr/>
            <p:nvPr/>
          </p:nvSpPr>
          <p:spPr>
            <a:xfrm flipH="1">
              <a:off x="721093" y="460800"/>
              <a:ext cx="217497" cy="500103"/>
            </a:xfrm>
            <a:prstGeom prst="can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isometricOffAxis2Lef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" name="Bevel 5"/>
            <p:cNvSpPr/>
            <p:nvPr/>
          </p:nvSpPr>
          <p:spPr>
            <a:xfrm>
              <a:off x="152400" y="133350"/>
              <a:ext cx="1354882" cy="438474"/>
            </a:xfrm>
            <a:prstGeom prst="bevel">
              <a:avLst/>
            </a:prstGeom>
            <a:solidFill>
              <a:schemeClr val="bg1"/>
            </a:solidFill>
            <a:ln>
              <a:noFill/>
            </a:ln>
            <a:scene3d>
              <a:camera prst="isometricOffAxis2Lef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7" name="Picture 6" descr="C:\Users\vivian.cho\Downloads\ACTI_Logo_5000x1546_20140925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64601" y="175193"/>
              <a:ext cx="1130480" cy="334805"/>
            </a:xfrm>
            <a:prstGeom prst="rect">
              <a:avLst/>
            </a:prstGeom>
            <a:noFill/>
            <a:scene3d>
              <a:camera prst="isometricOffAxis2Left"/>
              <a:lightRig rig="threePt" dir="t"/>
            </a:scene3d>
          </p:spPr>
        </p:pic>
      </p:grpSp>
      <p:sp>
        <p:nvSpPr>
          <p:cNvPr id="8" name="TextBox 7"/>
          <p:cNvSpPr txBox="1"/>
          <p:nvPr/>
        </p:nvSpPr>
        <p:spPr>
          <a:xfrm>
            <a:off x="1355" y="133350"/>
            <a:ext cx="91426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Demonstrations : Camera Installation</a:t>
            </a:r>
            <a:endParaRPr lang="en-US" b="1" dirty="0">
              <a:solidFill>
                <a:srgbClr val="2C3E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3074" name="Picture 2" descr="https://download.acti.com/corpweb/DownloadCenter/Ajax/MakeThumbImage.ashx?t=%5b%22Solution+Image%22%5d&amp;p=%5b%22PMAX-0504%22%5d&amp;mscs=%5b%22Bullet+with+Integrated+Bracket+(B4x%2c+I4x)%22%5d&amp;msts=%5b%22Vertical+Pole%22%5d&amp;msmm=%5b%22Pole+Mount%22%5d&amp;tDef=%5b%22Coming+Soon%22%5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20015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366" t="8959" r="25902" b="47273"/>
          <a:stretch/>
        </p:blipFill>
        <p:spPr>
          <a:xfrm>
            <a:off x="4696690" y="460800"/>
            <a:ext cx="2078183" cy="2251227"/>
          </a:xfrm>
          <a:prstGeom prst="ellipse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048000" y="2659618"/>
            <a:ext cx="2971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u="sng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Suggested Models</a:t>
            </a:r>
            <a:endParaRPr lang="en-US" u="sng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5" name="Picture 6" descr="https://download.acti.com/corpweb/DownloadCenter/Ajax/MakeThumbImage.ashx?t=%5b%22Product+Images%22%5d&amp;p=%5b%22A43%22%5d&amp;maxWidth=450&amp;maxHeight=450&amp;tDef=%5b%22Coming+Soon%22%5d&amp;ext=png&amp;toExt=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1049" y="2952750"/>
            <a:ext cx="1219200" cy="1219200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download.acti.com/corpweb/DownloadCenter/Ajax/MakeThumbImage.ashx?t=%5b%22Product+Images%22%5d&amp;p=%5b%22B49%22%5d&amp;maxWidth=450&amp;maxHeight=450&amp;tDef=%5b%22Coming+Soon%22%5d&amp;ext=png&amp;toExt=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6335" y="2952750"/>
            <a:ext cx="1216152" cy="1216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s://download.acti.com/corpweb/DownloadCenter/Ajax/MakeThumbImage.ashx?t=%5b%22Product+Images%22%5d&amp;p=%5b%22I42%22%5d&amp;maxWidth=450&amp;maxHeight=450&amp;tDef=%5b%22Coming+Soon%22%5d&amp;ext=png&amp;toExt=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8573" y="2952750"/>
            <a:ext cx="1216152" cy="1216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s://download.acti.com/corpweb/DownloadCenter/Ajax/MakeThumbImage.ashx?t=%5b%22Product+Images%22%5d&amp;p=%5b%22I45%22%5d&amp;maxWidth=450&amp;maxHeight=450&amp;tDef=%5b%22Coming+Soon%22%5d&amp;ext=png&amp;toExt=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811" y="2952750"/>
            <a:ext cx="1216152" cy="1216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https://download.acti.com/corpweb/DownloadCenter/Ajax/MakeThumbImage.ashx?t=%5b%22Product+Images%22%5d&amp;p=%5b%22I47%22%5d&amp;maxWidth=450&amp;maxHeight=450&amp;tDef=%5b%22Coming+Soon%22%5d&amp;ext=png&amp;toExt=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3048" y="2952750"/>
            <a:ext cx="1216152" cy="1216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148860" y="3943350"/>
            <a:ext cx="11183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A43 </a:t>
            </a:r>
          </a:p>
          <a:p>
            <a:r>
              <a:rPr lang="en-US" sz="1200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2MP</a:t>
            </a:r>
          </a:p>
          <a:p>
            <a:r>
              <a:rPr lang="en-US" sz="1200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4.3X Optical </a:t>
            </a:r>
          </a:p>
          <a:p>
            <a:r>
              <a:rPr lang="en-US" sz="1200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1100 TVL</a:t>
            </a:r>
            <a:endParaRPr lang="en-US" sz="1200" dirty="0">
              <a:solidFill>
                <a:srgbClr val="2C3E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266645" y="3943350"/>
            <a:ext cx="11183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B49</a:t>
            </a:r>
          </a:p>
          <a:p>
            <a:r>
              <a:rPr lang="en-US" sz="1200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3MP</a:t>
            </a:r>
          </a:p>
          <a:p>
            <a:r>
              <a:rPr lang="en-US" sz="1200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10X Optical</a:t>
            </a:r>
          </a:p>
          <a:p>
            <a:r>
              <a:rPr lang="en-US" sz="1200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1450 TVL </a:t>
            </a:r>
            <a:endParaRPr lang="en-US" sz="1200" dirty="0">
              <a:solidFill>
                <a:srgbClr val="2C3E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384430" y="3943350"/>
            <a:ext cx="11183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I42</a:t>
            </a:r>
          </a:p>
          <a:p>
            <a:r>
              <a:rPr lang="en-US" sz="1200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2MP</a:t>
            </a:r>
          </a:p>
          <a:p>
            <a:r>
              <a:rPr lang="en-US" sz="1200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36X Optical</a:t>
            </a:r>
          </a:p>
          <a:p>
            <a:r>
              <a:rPr lang="en-US" sz="1200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1800 TVL </a:t>
            </a:r>
            <a:endParaRPr lang="en-US" sz="1200" dirty="0">
              <a:solidFill>
                <a:srgbClr val="2C3E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502215" y="3943350"/>
            <a:ext cx="11183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I45</a:t>
            </a:r>
          </a:p>
          <a:p>
            <a:r>
              <a:rPr lang="en-US" sz="1200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2MP</a:t>
            </a:r>
          </a:p>
          <a:p>
            <a:r>
              <a:rPr lang="en-US" sz="1200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30X Optical</a:t>
            </a:r>
          </a:p>
          <a:p>
            <a:r>
              <a:rPr lang="en-US" sz="1200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1800 TVL </a:t>
            </a:r>
            <a:endParaRPr lang="en-US" sz="1200" dirty="0">
              <a:solidFill>
                <a:srgbClr val="2C3E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620000" y="3943350"/>
            <a:ext cx="11183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I47</a:t>
            </a:r>
          </a:p>
          <a:p>
            <a:r>
              <a:rPr lang="en-US" sz="1200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4MP</a:t>
            </a:r>
          </a:p>
          <a:p>
            <a:r>
              <a:rPr lang="en-US" sz="1200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30X Optical</a:t>
            </a:r>
          </a:p>
          <a:p>
            <a:r>
              <a:rPr lang="en-US" sz="1200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1850 TVL </a:t>
            </a:r>
            <a:endParaRPr lang="en-US" sz="1200" dirty="0">
              <a:solidFill>
                <a:srgbClr val="2C3E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Rounded Rectangle 8">
            <a:hlinkClick r:id="rId8"/>
          </p:cNvPr>
          <p:cNvSpPr/>
          <p:nvPr/>
        </p:nvSpPr>
        <p:spPr>
          <a:xfrm>
            <a:off x="862390" y="3832652"/>
            <a:ext cx="1804610" cy="339298"/>
          </a:xfrm>
          <a:prstGeom prst="roundRect">
            <a:avLst/>
          </a:prstGeom>
          <a:solidFill>
            <a:srgbClr val="6DBCDB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200" b="1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Mounting Selector</a:t>
            </a:r>
          </a:p>
        </p:txBody>
      </p:sp>
    </p:spTree>
    <p:extLst>
      <p:ext uri="{BB962C8B-B14F-4D97-AF65-F5344CB8AC3E}">
        <p14:creationId xmlns:p14="http://schemas.microsoft.com/office/powerpoint/2010/main" val="615302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73"/>
          <a:stretch/>
        </p:blipFill>
        <p:spPr>
          <a:xfrm>
            <a:off x="1354" y="502682"/>
            <a:ext cx="9141292" cy="4640818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0" y="502682"/>
            <a:ext cx="9144000" cy="4640818"/>
          </a:xfrm>
          <a:prstGeom prst="rect">
            <a:avLst/>
          </a:prstGeom>
          <a:solidFill>
            <a:srgbClr val="FFFFFF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50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152400" y="133350"/>
            <a:ext cx="1354882" cy="827553"/>
            <a:chOff x="152400" y="133350"/>
            <a:chExt cx="1354882" cy="827553"/>
          </a:xfrm>
        </p:grpSpPr>
        <p:sp>
          <p:nvSpPr>
            <p:cNvPr id="5" name="Can 4"/>
            <p:cNvSpPr/>
            <p:nvPr/>
          </p:nvSpPr>
          <p:spPr>
            <a:xfrm flipH="1">
              <a:off x="721093" y="460800"/>
              <a:ext cx="217497" cy="500103"/>
            </a:xfrm>
            <a:prstGeom prst="can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isometricOffAxis2Lef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" name="Bevel 5"/>
            <p:cNvSpPr/>
            <p:nvPr/>
          </p:nvSpPr>
          <p:spPr>
            <a:xfrm>
              <a:off x="152400" y="133350"/>
              <a:ext cx="1354882" cy="438474"/>
            </a:xfrm>
            <a:prstGeom prst="bevel">
              <a:avLst/>
            </a:prstGeom>
            <a:solidFill>
              <a:schemeClr val="bg1"/>
            </a:solidFill>
            <a:ln>
              <a:noFill/>
            </a:ln>
            <a:scene3d>
              <a:camera prst="isometricOffAxis2Lef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7" name="Picture 6" descr="C:\Users\vivian.cho\Downloads\ACTI_Logo_5000x1546_20140925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64601" y="175193"/>
              <a:ext cx="1130480" cy="334805"/>
            </a:xfrm>
            <a:prstGeom prst="rect">
              <a:avLst/>
            </a:prstGeom>
            <a:noFill/>
            <a:scene3d>
              <a:camera prst="isometricOffAxis2Left"/>
              <a:lightRig rig="threePt" dir="t"/>
            </a:scene3d>
          </p:spPr>
        </p:pic>
      </p:grpSp>
      <p:sp>
        <p:nvSpPr>
          <p:cNvPr id="8" name="TextBox 7"/>
          <p:cNvSpPr txBox="1"/>
          <p:nvPr/>
        </p:nvSpPr>
        <p:spPr>
          <a:xfrm>
            <a:off x="380999" y="133350"/>
            <a:ext cx="87630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Technologies : ALPR &amp;Visitor Car</a:t>
            </a:r>
            <a:r>
              <a:rPr lang="zh-TW" altLang="en-US" b="1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b="1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Management System</a:t>
            </a:r>
            <a:endParaRPr lang="en-US" b="1" dirty="0">
              <a:solidFill>
                <a:srgbClr val="2C3E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590817" y="1200511"/>
            <a:ext cx="1172183" cy="369332"/>
          </a:xfrm>
          <a:prstGeom prst="rect">
            <a:avLst/>
          </a:prstGeom>
          <a:solidFill>
            <a:srgbClr val="FFFFFF"/>
          </a:solidFill>
          <a:ln>
            <a:solidFill>
              <a:srgbClr val="2C3E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GT5861K</a:t>
            </a:r>
            <a:endParaRPr 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781800" y="1955556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u="sng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ALPR Server 2</a:t>
            </a:r>
            <a:endParaRPr lang="en-US" u="sng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52" t="20748" r="73508" b="59322"/>
          <a:stretch/>
        </p:blipFill>
        <p:spPr>
          <a:xfrm>
            <a:off x="1219200" y="1057293"/>
            <a:ext cx="1146464" cy="1025100"/>
          </a:xfrm>
          <a:prstGeom prst="ellipse">
            <a:avLst/>
          </a:prstGeom>
        </p:spPr>
      </p:pic>
      <p:pic>
        <p:nvPicPr>
          <p:cNvPr id="6155" name="Picture 11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9091" l="2878" r="9856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395" y="1018363"/>
            <a:ext cx="1321335" cy="1049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5" name="Straight Arrow Connector 24"/>
          <p:cNvCxnSpPr/>
          <p:nvPr/>
        </p:nvCxnSpPr>
        <p:spPr>
          <a:xfrm flipH="1" flipV="1">
            <a:off x="2514600" y="1569844"/>
            <a:ext cx="2514600" cy="385712"/>
          </a:xfrm>
          <a:prstGeom prst="straightConnector1">
            <a:avLst/>
          </a:prstGeom>
          <a:ln w="38100">
            <a:solidFill>
              <a:srgbClr val="6DBCDB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092" r="73763" b="8810"/>
          <a:stretch/>
        </p:blipFill>
        <p:spPr>
          <a:xfrm>
            <a:off x="1354" y="3399416"/>
            <a:ext cx="2398376" cy="1290918"/>
          </a:xfrm>
          <a:prstGeom prst="ellipse">
            <a:avLst/>
          </a:prstGeom>
        </p:spPr>
      </p:pic>
      <p:cxnSp>
        <p:nvCxnSpPr>
          <p:cNvPr id="48" name="Straight Arrow Connector 47"/>
          <p:cNvCxnSpPr/>
          <p:nvPr/>
        </p:nvCxnSpPr>
        <p:spPr>
          <a:xfrm flipV="1">
            <a:off x="1950138" y="2140222"/>
            <a:ext cx="0" cy="1259194"/>
          </a:xfrm>
          <a:prstGeom prst="straightConnector1">
            <a:avLst/>
          </a:prstGeom>
          <a:ln w="38100">
            <a:solidFill>
              <a:srgbClr val="6DBCDB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3505200" y="1885950"/>
            <a:ext cx="1295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Entrance</a:t>
            </a:r>
            <a:endParaRPr 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552842" y="3028950"/>
            <a:ext cx="1295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Exit</a:t>
            </a:r>
            <a:endParaRPr 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403316" y="2495550"/>
            <a:ext cx="299258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FF43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Data collection </a:t>
            </a:r>
            <a:r>
              <a:rPr 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from both </a:t>
            </a:r>
            <a:r>
              <a:rPr 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e</a:t>
            </a:r>
            <a:r>
              <a:rPr 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ntrance and exit with number </a:t>
            </a:r>
            <a:r>
              <a:rPr 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p</a:t>
            </a:r>
            <a:r>
              <a:rPr 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late details sent to </a:t>
            </a:r>
            <a:r>
              <a:rPr lang="en-US" sz="1600" dirty="0" smtClean="0">
                <a:solidFill>
                  <a:srgbClr val="FF43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centrally management</a:t>
            </a:r>
            <a:r>
              <a:rPr 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server within store for </a:t>
            </a:r>
            <a:r>
              <a:rPr lang="en-US" sz="1600" dirty="0" smtClean="0">
                <a:solidFill>
                  <a:srgbClr val="FF43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categorization </a:t>
            </a:r>
            <a:r>
              <a:rPr 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and </a:t>
            </a:r>
            <a:r>
              <a:rPr lang="en-US" sz="1600" dirty="0" smtClean="0">
                <a:solidFill>
                  <a:srgbClr val="FF43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analysis</a:t>
            </a:r>
            <a:endParaRPr lang="en-US" sz="1600" dirty="0">
              <a:solidFill>
                <a:srgbClr val="FF4349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8" name="Right Arrow 37"/>
          <p:cNvSpPr/>
          <p:nvPr/>
        </p:nvSpPr>
        <p:spPr>
          <a:xfrm>
            <a:off x="6518376" y="4358848"/>
            <a:ext cx="360849" cy="152400"/>
          </a:xfrm>
          <a:prstGeom prst="rightArrow">
            <a:avLst/>
          </a:prstGeom>
          <a:solidFill>
            <a:srgbClr val="FD3D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50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6164" name="Picture 20" descr="C:\Users\Vivian.Cho\AppData\Local\Microsoft\Windows\Temporary Internet Files\Content.IE5\75X0EYT1\welcome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521" b="97479" l="4370" r="8991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8313" y="3873667"/>
            <a:ext cx="1004113" cy="1004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5" name="Picture 21" descr="C:\Users\Vivian.Cho\AppData\Local\Microsoft\Windows\Temporary Internet Files\Content.IE5\QT8W9CZU\stock-vector-mobile-smart-phone-with-alarm-notification-modern-vector-illustration-flat-design-290096549[1].jpg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2667" b="90000" l="7186" r="79042">
                        <a14:foregroundMark x1="54491" y1="48000" x2="54491" y2="48000"/>
                        <a14:foregroundMark x1="54491" y1="40667" x2="54491" y2="40667"/>
                        <a14:foregroundMark x1="43713" y1="26667" x2="43713" y2="26667"/>
                        <a14:foregroundMark x1="44910" y1="36000" x2="44910" y2="36000"/>
                        <a14:foregroundMark x1="44910" y1="50000" x2="44910" y2="50000"/>
                        <a14:foregroundMark x1="32335" y1="49333" x2="32335" y2="49333"/>
                        <a14:foregroundMark x1="34731" y1="40000" x2="34731" y2="40000"/>
                        <a14:foregroundMark x1="34731" y1="31333" x2="34731" y2="31333"/>
                        <a14:foregroundMark x1="35329" y1="58667" x2="35329" y2="58667"/>
                        <a14:foregroundMark x1="22754" y1="41333" x2="22754" y2="41333"/>
                        <a14:foregroundMark x1="16168" y1="41333" x2="16168" y2="41333"/>
                        <a14:foregroundMark x1="67665" y1="44000" x2="67665" y2="44000"/>
                        <a14:foregroundMark x1="73653" y1="44000" x2="73653" y2="44000"/>
                        <a14:foregroundMark x1="44311" y1="75333" x2="44311" y2="753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8135"/>
          <a:stretch/>
        </p:blipFill>
        <p:spPr bwMode="auto">
          <a:xfrm>
            <a:off x="7531989" y="3728325"/>
            <a:ext cx="1289837" cy="1415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TextBox 38"/>
          <p:cNvSpPr txBox="1"/>
          <p:nvPr/>
        </p:nvSpPr>
        <p:spPr>
          <a:xfrm>
            <a:off x="3048000" y="4019550"/>
            <a:ext cx="34441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b="1" u="sng" dirty="0" smtClean="0">
                <a:solidFill>
                  <a:srgbClr val="6DBCDB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Future Vision</a:t>
            </a:r>
          </a:p>
          <a:p>
            <a:pPr algn="r"/>
            <a:r>
              <a:rPr lang="en-US" sz="1600" dirty="0" smtClean="0">
                <a:solidFill>
                  <a:srgbClr val="6DBCDB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Greetings </a:t>
            </a:r>
            <a:r>
              <a:rPr lang="en-US" sz="1600" dirty="0">
                <a:solidFill>
                  <a:srgbClr val="6DBCDB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a</a:t>
            </a:r>
            <a:r>
              <a:rPr lang="en-US" sz="1600" dirty="0" smtClean="0">
                <a:solidFill>
                  <a:srgbClr val="6DBCDB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t door &amp;</a:t>
            </a:r>
          </a:p>
          <a:p>
            <a:pPr algn="r"/>
            <a:r>
              <a:rPr lang="en-US" sz="1600" dirty="0">
                <a:solidFill>
                  <a:srgbClr val="6DBCDB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E</a:t>
            </a:r>
            <a:r>
              <a:rPr lang="en-US" sz="1600" dirty="0" smtClean="0">
                <a:solidFill>
                  <a:srgbClr val="6DBCDB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mployee mobile </a:t>
            </a:r>
            <a:r>
              <a:rPr lang="en-US" sz="1600" dirty="0">
                <a:solidFill>
                  <a:srgbClr val="6DBCDB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n</a:t>
            </a:r>
            <a:r>
              <a:rPr lang="en-US" sz="1600" dirty="0" smtClean="0">
                <a:solidFill>
                  <a:srgbClr val="6DBCDB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otification</a:t>
            </a:r>
            <a:endParaRPr lang="en-US" sz="1600" dirty="0">
              <a:solidFill>
                <a:srgbClr val="6DBCDB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67" name="Picture 6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366" t="8959" r="25902" b="47273"/>
          <a:stretch/>
        </p:blipFill>
        <p:spPr>
          <a:xfrm>
            <a:off x="4696690" y="460800"/>
            <a:ext cx="2078183" cy="2251227"/>
          </a:xfrm>
          <a:prstGeom prst="ellipse">
            <a:avLst/>
          </a:prstGeom>
        </p:spPr>
      </p:pic>
      <p:sp>
        <p:nvSpPr>
          <p:cNvPr id="41" name="Freeform 40"/>
          <p:cNvSpPr/>
          <p:nvPr/>
        </p:nvSpPr>
        <p:spPr>
          <a:xfrm>
            <a:off x="5540188" y="945776"/>
            <a:ext cx="494852" cy="677732"/>
          </a:xfrm>
          <a:custGeom>
            <a:avLst/>
            <a:gdLst>
              <a:gd name="connsiteX0" fmla="*/ 0 w 494852"/>
              <a:gd name="connsiteY0" fmla="*/ 591671 h 677732"/>
              <a:gd name="connsiteX1" fmla="*/ 0 w 494852"/>
              <a:gd name="connsiteY1" fmla="*/ 591671 h 677732"/>
              <a:gd name="connsiteX2" fmla="*/ 75304 w 494852"/>
              <a:gd name="connsiteY2" fmla="*/ 0 h 677732"/>
              <a:gd name="connsiteX3" fmla="*/ 494852 w 494852"/>
              <a:gd name="connsiteY3" fmla="*/ 53789 h 677732"/>
              <a:gd name="connsiteX4" fmla="*/ 96819 w 494852"/>
              <a:gd name="connsiteY4" fmla="*/ 677732 h 677732"/>
              <a:gd name="connsiteX5" fmla="*/ 0 w 494852"/>
              <a:gd name="connsiteY5" fmla="*/ 591671 h 677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4852" h="677732">
                <a:moveTo>
                  <a:pt x="0" y="591671"/>
                </a:moveTo>
                <a:lnTo>
                  <a:pt x="0" y="591671"/>
                </a:lnTo>
                <a:lnTo>
                  <a:pt x="75304" y="0"/>
                </a:lnTo>
                <a:lnTo>
                  <a:pt x="494852" y="53789"/>
                </a:lnTo>
                <a:lnTo>
                  <a:pt x="96819" y="677732"/>
                </a:lnTo>
                <a:lnTo>
                  <a:pt x="0" y="591671"/>
                </a:lnTo>
                <a:close/>
              </a:path>
            </a:pathLst>
          </a:custGeom>
          <a:solidFill>
            <a:srgbClr val="F8E71D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50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2" name="Freeform 41"/>
          <p:cNvSpPr/>
          <p:nvPr/>
        </p:nvSpPr>
        <p:spPr>
          <a:xfrm>
            <a:off x="677732" y="3894268"/>
            <a:ext cx="989703" cy="322730"/>
          </a:xfrm>
          <a:custGeom>
            <a:avLst/>
            <a:gdLst>
              <a:gd name="connsiteX0" fmla="*/ 989703 w 989703"/>
              <a:gd name="connsiteY0" fmla="*/ 0 h 322730"/>
              <a:gd name="connsiteX1" fmla="*/ 10757 w 989703"/>
              <a:gd name="connsiteY1" fmla="*/ 21516 h 322730"/>
              <a:gd name="connsiteX2" fmla="*/ 0 w 989703"/>
              <a:gd name="connsiteY2" fmla="*/ 322730 h 322730"/>
              <a:gd name="connsiteX3" fmla="*/ 968188 w 989703"/>
              <a:gd name="connsiteY3" fmla="*/ 129092 h 322730"/>
              <a:gd name="connsiteX4" fmla="*/ 989703 w 989703"/>
              <a:gd name="connsiteY4" fmla="*/ 0 h 3227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9703" h="322730">
                <a:moveTo>
                  <a:pt x="989703" y="0"/>
                </a:moveTo>
                <a:lnTo>
                  <a:pt x="10757" y="21516"/>
                </a:lnTo>
                <a:lnTo>
                  <a:pt x="0" y="322730"/>
                </a:lnTo>
                <a:lnTo>
                  <a:pt x="968188" y="129092"/>
                </a:lnTo>
                <a:lnTo>
                  <a:pt x="989703" y="0"/>
                </a:lnTo>
                <a:close/>
              </a:path>
            </a:pathLst>
          </a:custGeom>
          <a:solidFill>
            <a:srgbClr val="F8E71D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50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6147" name="Picture 3" descr="C:\Users\Vivian.Cho\AppData\Local\Microsoft\Windows\Temporary Internet Files\Content.IE5\RUMGV6H4\Singapore_black-on-white_vehicle_registration_plate_of_a_blue_Hyundai_vehicle_-_20061121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4168" y="960606"/>
            <a:ext cx="1132191" cy="849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630" y="2334019"/>
            <a:ext cx="2484634" cy="139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0405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73"/>
          <a:stretch/>
        </p:blipFill>
        <p:spPr>
          <a:xfrm>
            <a:off x="1354" y="502682"/>
            <a:ext cx="9141292" cy="4640818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0" y="502682"/>
            <a:ext cx="9144000" cy="4640818"/>
          </a:xfrm>
          <a:prstGeom prst="rect">
            <a:avLst/>
          </a:prstGeom>
          <a:solidFill>
            <a:srgbClr val="FFFFFF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50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152400" y="133350"/>
            <a:ext cx="1354882" cy="827553"/>
            <a:chOff x="152400" y="133350"/>
            <a:chExt cx="1354882" cy="827553"/>
          </a:xfrm>
        </p:grpSpPr>
        <p:sp>
          <p:nvSpPr>
            <p:cNvPr id="5" name="Can 4"/>
            <p:cNvSpPr/>
            <p:nvPr/>
          </p:nvSpPr>
          <p:spPr>
            <a:xfrm flipH="1">
              <a:off x="721093" y="460800"/>
              <a:ext cx="217497" cy="500103"/>
            </a:xfrm>
            <a:prstGeom prst="can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isometricOffAxis2Lef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" name="Bevel 5"/>
            <p:cNvSpPr/>
            <p:nvPr/>
          </p:nvSpPr>
          <p:spPr>
            <a:xfrm>
              <a:off x="152400" y="133350"/>
              <a:ext cx="1354882" cy="438474"/>
            </a:xfrm>
            <a:prstGeom prst="bevel">
              <a:avLst/>
            </a:prstGeom>
            <a:solidFill>
              <a:schemeClr val="bg1"/>
            </a:solidFill>
            <a:ln>
              <a:noFill/>
            </a:ln>
            <a:scene3d>
              <a:camera prst="isometricOffAxis2Lef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7" name="Picture 6" descr="C:\Users\vivian.cho\Downloads\ACTI_Logo_5000x1546_20140925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64601" y="175193"/>
              <a:ext cx="1130480" cy="334805"/>
            </a:xfrm>
            <a:prstGeom prst="rect">
              <a:avLst/>
            </a:prstGeom>
            <a:noFill/>
            <a:scene3d>
              <a:camera prst="isometricOffAxis2Left"/>
              <a:lightRig rig="threePt" dir="t"/>
            </a:scene3d>
          </p:spPr>
        </p:pic>
      </p:grpSp>
      <p:sp>
        <p:nvSpPr>
          <p:cNvPr id="8" name="TextBox 7"/>
          <p:cNvSpPr txBox="1"/>
          <p:nvPr/>
        </p:nvSpPr>
        <p:spPr>
          <a:xfrm>
            <a:off x="1355" y="133350"/>
            <a:ext cx="91426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Benefits : </a:t>
            </a:r>
            <a:r>
              <a:rPr lang="en-US" altLang="zh-TW" b="1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From Data to Informative Graphs</a:t>
            </a:r>
            <a:endParaRPr lang="en-US" b="1" dirty="0">
              <a:solidFill>
                <a:srgbClr val="2C3E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52" t="20748" r="73508" b="59322"/>
          <a:stretch/>
        </p:blipFill>
        <p:spPr>
          <a:xfrm>
            <a:off x="1219200" y="1057293"/>
            <a:ext cx="1146464" cy="1025100"/>
          </a:xfrm>
          <a:prstGeom prst="ellipse">
            <a:avLst/>
          </a:prstGeom>
        </p:spPr>
      </p:pic>
      <p:pic>
        <p:nvPicPr>
          <p:cNvPr id="6155" name="Picture 11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9091" l="2878" r="9856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395" y="1018363"/>
            <a:ext cx="1321335" cy="1049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Freeform 40"/>
          <p:cNvSpPr/>
          <p:nvPr/>
        </p:nvSpPr>
        <p:spPr>
          <a:xfrm>
            <a:off x="5540188" y="945776"/>
            <a:ext cx="494852" cy="677732"/>
          </a:xfrm>
          <a:custGeom>
            <a:avLst/>
            <a:gdLst>
              <a:gd name="connsiteX0" fmla="*/ 0 w 494852"/>
              <a:gd name="connsiteY0" fmla="*/ 591671 h 677732"/>
              <a:gd name="connsiteX1" fmla="*/ 0 w 494852"/>
              <a:gd name="connsiteY1" fmla="*/ 591671 h 677732"/>
              <a:gd name="connsiteX2" fmla="*/ 75304 w 494852"/>
              <a:gd name="connsiteY2" fmla="*/ 0 h 677732"/>
              <a:gd name="connsiteX3" fmla="*/ 494852 w 494852"/>
              <a:gd name="connsiteY3" fmla="*/ 53789 h 677732"/>
              <a:gd name="connsiteX4" fmla="*/ 96819 w 494852"/>
              <a:gd name="connsiteY4" fmla="*/ 677732 h 677732"/>
              <a:gd name="connsiteX5" fmla="*/ 0 w 494852"/>
              <a:gd name="connsiteY5" fmla="*/ 591671 h 677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4852" h="677732">
                <a:moveTo>
                  <a:pt x="0" y="591671"/>
                </a:moveTo>
                <a:lnTo>
                  <a:pt x="0" y="591671"/>
                </a:lnTo>
                <a:lnTo>
                  <a:pt x="75304" y="0"/>
                </a:lnTo>
                <a:lnTo>
                  <a:pt x="494852" y="53789"/>
                </a:lnTo>
                <a:lnTo>
                  <a:pt x="96819" y="677732"/>
                </a:lnTo>
                <a:lnTo>
                  <a:pt x="0" y="591671"/>
                </a:lnTo>
                <a:close/>
              </a:path>
            </a:pathLst>
          </a:custGeom>
          <a:solidFill>
            <a:srgbClr val="F8E71D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50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2" name="Freeform 41"/>
          <p:cNvSpPr/>
          <p:nvPr/>
        </p:nvSpPr>
        <p:spPr>
          <a:xfrm>
            <a:off x="677732" y="3894268"/>
            <a:ext cx="989703" cy="322730"/>
          </a:xfrm>
          <a:custGeom>
            <a:avLst/>
            <a:gdLst>
              <a:gd name="connsiteX0" fmla="*/ 989703 w 989703"/>
              <a:gd name="connsiteY0" fmla="*/ 0 h 322730"/>
              <a:gd name="connsiteX1" fmla="*/ 10757 w 989703"/>
              <a:gd name="connsiteY1" fmla="*/ 21516 h 322730"/>
              <a:gd name="connsiteX2" fmla="*/ 0 w 989703"/>
              <a:gd name="connsiteY2" fmla="*/ 322730 h 322730"/>
              <a:gd name="connsiteX3" fmla="*/ 968188 w 989703"/>
              <a:gd name="connsiteY3" fmla="*/ 129092 h 322730"/>
              <a:gd name="connsiteX4" fmla="*/ 989703 w 989703"/>
              <a:gd name="connsiteY4" fmla="*/ 0 h 3227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9703" h="322730">
                <a:moveTo>
                  <a:pt x="989703" y="0"/>
                </a:moveTo>
                <a:lnTo>
                  <a:pt x="10757" y="21516"/>
                </a:lnTo>
                <a:lnTo>
                  <a:pt x="0" y="322730"/>
                </a:lnTo>
                <a:lnTo>
                  <a:pt x="968188" y="129092"/>
                </a:lnTo>
                <a:lnTo>
                  <a:pt x="989703" y="0"/>
                </a:lnTo>
                <a:close/>
              </a:path>
            </a:pathLst>
          </a:custGeom>
          <a:solidFill>
            <a:srgbClr val="F8E71D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50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7234" name="Picture 6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435" y="2520120"/>
            <a:ext cx="3873165" cy="1797648"/>
          </a:xfrm>
          <a:prstGeom prst="rect">
            <a:avLst/>
          </a:prstGeom>
          <a:noFill/>
          <a:ln w="28575">
            <a:solidFill>
              <a:srgbClr val="6DBCDB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7235" name="Picture 67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8"/>
          <a:stretch/>
        </p:blipFill>
        <p:spPr bwMode="auto">
          <a:xfrm>
            <a:off x="4800600" y="2520120"/>
            <a:ext cx="3879112" cy="1797648"/>
          </a:xfrm>
          <a:prstGeom prst="rect">
            <a:avLst/>
          </a:prstGeom>
          <a:noFill/>
          <a:ln w="28575">
            <a:solidFill>
              <a:srgbClr val="6DBCDB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7237" name="Picture 69" descr="C:\Users\Vivian.Cho\AppData\Local\Microsoft\Windows\Temporary Internet Files\Content.IE5\GA4AO823\ideasBulb[1].gi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3681" b="96626" l="3058" r="95719">
                        <a14:foregroundMark x1="28135" y1="26074" x2="28135" y2="26074"/>
                        <a14:foregroundMark x1="42813" y1="11043" x2="42813" y2="11043"/>
                        <a14:foregroundMark x1="67278" y1="16871" x2="67278" y2="16871"/>
                        <a14:foregroundMark x1="93578" y1="29141" x2="93578" y2="29141"/>
                        <a14:foregroundMark x1="87156" y1="49693" x2="87156" y2="49693"/>
                        <a14:foregroundMark x1="80122" y1="65644" x2="80122" y2="65644"/>
                        <a14:foregroundMark x1="72477" y1="39264" x2="72477" y2="39264"/>
                        <a14:foregroundMark x1="67278" y1="35276" x2="67278" y2="35276"/>
                        <a14:foregroundMark x1="37920" y1="35276" x2="37920" y2="35276"/>
                        <a14:foregroundMark x1="44954" y1="65951" x2="44954" y2="65951"/>
                        <a14:foregroundMark x1="27217" y1="61656" x2="27217" y2="61656"/>
                        <a14:foregroundMark x1="13150" y1="42638" x2="13150" y2="42638"/>
                        <a14:foregroundMark x1="61774" y1="68405" x2="61774" y2="68405"/>
                        <a14:foregroundMark x1="70031" y1="53681" x2="70031" y2="53681"/>
                        <a14:foregroundMark x1="70031" y1="55215" x2="70031" y2="55215"/>
                        <a14:foregroundMark x1="67584" y1="57669" x2="67584" y2="57669"/>
                        <a14:foregroundMark x1="50153" y1="78528" x2="50153" y2="78528"/>
                        <a14:foregroundMark x1="55963" y1="79755" x2="55963" y2="79755"/>
                        <a14:foregroundMark x1="58410" y1="84663" x2="58410" y2="84663"/>
                        <a14:foregroundMark x1="58410" y1="80368" x2="58410" y2="80368"/>
                        <a14:foregroundMark x1="56575" y1="89264" x2="56575" y2="89264"/>
                        <a14:foregroundMark x1="54128" y1="92945" x2="54128" y2="92945"/>
                        <a14:foregroundMark x1="48930" y1="89877" x2="48930" y2="89877"/>
                        <a14:foregroundMark x1="58410" y1="92025" x2="58410" y2="92025"/>
                        <a14:foregroundMark x1="60856" y1="82515" x2="60856" y2="82515"/>
                        <a14:foregroundMark x1="49541" y1="84663" x2="49541" y2="84663"/>
                        <a14:foregroundMark x1="52294" y1="81902" x2="52294" y2="81902"/>
                        <a14:foregroundMark x1="48624" y1="82209" x2="48624" y2="82209"/>
                        <a14:foregroundMark x1="53823" y1="85276" x2="53823" y2="85276"/>
                        <a14:foregroundMark x1="44037" y1="84356" x2="44037" y2="84356"/>
                        <a14:foregroundMark x1="45872" y1="77301" x2="45872" y2="77301"/>
                        <a14:backgroundMark x1="49235" y1="84049" x2="49235" y2="8404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2943" y="544816"/>
            <a:ext cx="725441" cy="723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40" name="Picture 72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356" b="20687"/>
          <a:stretch/>
        </p:blipFill>
        <p:spPr bwMode="auto">
          <a:xfrm>
            <a:off x="6546112" y="1093824"/>
            <a:ext cx="2133600" cy="114482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80" name="TextBox 7179"/>
          <p:cNvSpPr txBox="1"/>
          <p:nvPr/>
        </p:nvSpPr>
        <p:spPr>
          <a:xfrm>
            <a:off x="6553201" y="892373"/>
            <a:ext cx="21265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1400" dirty="0" smtClean="0"/>
              <a:t>Revisit Rate Control</a:t>
            </a:r>
            <a:endParaRPr lang="en-US" sz="1400" dirty="0"/>
          </a:p>
        </p:txBody>
      </p:sp>
      <p:grpSp>
        <p:nvGrpSpPr>
          <p:cNvPr id="7181" name="Group 7180"/>
          <p:cNvGrpSpPr/>
          <p:nvPr/>
        </p:nvGrpSpPr>
        <p:grpSpPr>
          <a:xfrm>
            <a:off x="2728383" y="450002"/>
            <a:ext cx="2431107" cy="1920575"/>
            <a:chOff x="3109081" y="451619"/>
            <a:chExt cx="2694367" cy="2128550"/>
          </a:xfrm>
        </p:grpSpPr>
        <p:pic>
          <p:nvPicPr>
            <p:cNvPr id="7243" name="Picture 75" descr="C:\Users\Vivian.Cho\AppData\Local\Microsoft\Windows\Temporary Internet Files\Content.IE5\GA4AO823\moden-simple-monitor[1].png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ackgroundRemoval t="6804" b="93354" l="3250" r="9475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09081" y="451619"/>
              <a:ext cx="2694367" cy="21285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241" name="Picture 73"/>
            <p:cNvPicPr>
              <a:picLocks noChangeAspect="1" noChangeArrowheads="1"/>
            </p:cNvPicPr>
            <p:nvPr/>
          </p:nvPicPr>
          <p:blipFill rotWithShape="1"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30" t="632"/>
            <a:stretch/>
          </p:blipFill>
          <p:spPr bwMode="auto">
            <a:xfrm>
              <a:off x="3313264" y="666750"/>
              <a:ext cx="2286000" cy="1295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182" name="TextBox 7181"/>
          <p:cNvSpPr txBox="1"/>
          <p:nvPr/>
        </p:nvSpPr>
        <p:spPr>
          <a:xfrm>
            <a:off x="5029200" y="810220"/>
            <a:ext cx="144780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ACTi Parking Lot MAS</a:t>
            </a:r>
            <a:endParaRPr 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2399730" y="4208033"/>
            <a:ext cx="2019870" cy="497317"/>
          </a:xfrm>
          <a:prstGeom prst="roundRect">
            <a:avLst/>
          </a:prstGeom>
          <a:solidFill>
            <a:srgbClr val="6DBC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Entering Vehicle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6629400" y="4208033"/>
            <a:ext cx="2019870" cy="497317"/>
          </a:xfrm>
          <a:prstGeom prst="roundRect">
            <a:avLst/>
          </a:prstGeom>
          <a:solidFill>
            <a:srgbClr val="6DBC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Occupancy</a:t>
            </a:r>
          </a:p>
        </p:txBody>
      </p:sp>
    </p:spTree>
    <p:extLst>
      <p:ext uri="{BB962C8B-B14F-4D97-AF65-F5344CB8AC3E}">
        <p14:creationId xmlns:p14="http://schemas.microsoft.com/office/powerpoint/2010/main" val="1606461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73"/>
          <a:stretch/>
        </p:blipFill>
        <p:spPr>
          <a:xfrm>
            <a:off x="1354" y="502682"/>
            <a:ext cx="9141292" cy="4640818"/>
          </a:xfrm>
          <a:prstGeom prst="rect">
            <a:avLst/>
          </a:prstGeom>
        </p:spPr>
      </p:pic>
      <p:sp>
        <p:nvSpPr>
          <p:cNvPr id="42" name="Freeform 41"/>
          <p:cNvSpPr/>
          <p:nvPr/>
        </p:nvSpPr>
        <p:spPr>
          <a:xfrm>
            <a:off x="658010" y="3892079"/>
            <a:ext cx="989703" cy="322730"/>
          </a:xfrm>
          <a:custGeom>
            <a:avLst/>
            <a:gdLst>
              <a:gd name="connsiteX0" fmla="*/ 989703 w 989703"/>
              <a:gd name="connsiteY0" fmla="*/ 0 h 322730"/>
              <a:gd name="connsiteX1" fmla="*/ 10757 w 989703"/>
              <a:gd name="connsiteY1" fmla="*/ 21516 h 322730"/>
              <a:gd name="connsiteX2" fmla="*/ 0 w 989703"/>
              <a:gd name="connsiteY2" fmla="*/ 322730 h 322730"/>
              <a:gd name="connsiteX3" fmla="*/ 968188 w 989703"/>
              <a:gd name="connsiteY3" fmla="*/ 129092 h 322730"/>
              <a:gd name="connsiteX4" fmla="*/ 989703 w 989703"/>
              <a:gd name="connsiteY4" fmla="*/ 0 h 3227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9703" h="322730">
                <a:moveTo>
                  <a:pt x="989703" y="0"/>
                </a:moveTo>
                <a:lnTo>
                  <a:pt x="10757" y="21516"/>
                </a:lnTo>
                <a:lnTo>
                  <a:pt x="0" y="322730"/>
                </a:lnTo>
                <a:lnTo>
                  <a:pt x="968188" y="129092"/>
                </a:lnTo>
                <a:lnTo>
                  <a:pt x="989703" y="0"/>
                </a:lnTo>
                <a:close/>
              </a:path>
            </a:pathLst>
          </a:custGeom>
          <a:solidFill>
            <a:srgbClr val="F8E71D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50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355" y="509998"/>
            <a:ext cx="9144000" cy="4640818"/>
          </a:xfrm>
          <a:prstGeom prst="rect">
            <a:avLst/>
          </a:prstGeom>
          <a:solidFill>
            <a:srgbClr val="FFFFFF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50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152400" y="133350"/>
            <a:ext cx="1354882" cy="827553"/>
            <a:chOff x="152400" y="133350"/>
            <a:chExt cx="1354882" cy="827553"/>
          </a:xfrm>
        </p:grpSpPr>
        <p:sp>
          <p:nvSpPr>
            <p:cNvPr id="5" name="Can 4"/>
            <p:cNvSpPr/>
            <p:nvPr/>
          </p:nvSpPr>
          <p:spPr>
            <a:xfrm flipH="1">
              <a:off x="721093" y="460800"/>
              <a:ext cx="217497" cy="500103"/>
            </a:xfrm>
            <a:prstGeom prst="can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isometricOffAxis2Lef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" name="Bevel 5"/>
            <p:cNvSpPr/>
            <p:nvPr/>
          </p:nvSpPr>
          <p:spPr>
            <a:xfrm>
              <a:off x="152400" y="133350"/>
              <a:ext cx="1354882" cy="438474"/>
            </a:xfrm>
            <a:prstGeom prst="bevel">
              <a:avLst/>
            </a:prstGeom>
            <a:solidFill>
              <a:schemeClr val="bg1"/>
            </a:solidFill>
            <a:ln>
              <a:noFill/>
            </a:ln>
            <a:scene3d>
              <a:camera prst="isometricOffAxis2Lef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7" name="Picture 6" descr="C:\Users\vivian.cho\Downloads\ACTI_Logo_5000x1546_20140925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64601" y="175193"/>
              <a:ext cx="1130480" cy="334805"/>
            </a:xfrm>
            <a:prstGeom prst="rect">
              <a:avLst/>
            </a:prstGeom>
            <a:noFill/>
            <a:scene3d>
              <a:camera prst="isometricOffAxis2Left"/>
              <a:lightRig rig="threePt" dir="t"/>
            </a:scene3d>
          </p:spPr>
        </p:pic>
      </p:grpSp>
      <p:sp>
        <p:nvSpPr>
          <p:cNvPr id="8" name="TextBox 7"/>
          <p:cNvSpPr txBox="1"/>
          <p:nvPr/>
        </p:nvSpPr>
        <p:spPr>
          <a:xfrm>
            <a:off x="1355" y="133350"/>
            <a:ext cx="91426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Benefits : </a:t>
            </a:r>
            <a:r>
              <a:rPr lang="en-US" altLang="zh-TW" b="1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VIP &amp; Blacklist Feature</a:t>
            </a:r>
            <a:endParaRPr lang="en-US" b="1" dirty="0">
              <a:solidFill>
                <a:srgbClr val="2C3E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52" t="20748" r="73508" b="59322"/>
          <a:stretch/>
        </p:blipFill>
        <p:spPr>
          <a:xfrm>
            <a:off x="1219200" y="1057293"/>
            <a:ext cx="1146464" cy="1025100"/>
          </a:xfrm>
          <a:prstGeom prst="ellipse">
            <a:avLst/>
          </a:prstGeom>
        </p:spPr>
      </p:pic>
      <p:pic>
        <p:nvPicPr>
          <p:cNvPr id="6155" name="Picture 11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9091" l="2878" r="9856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395" y="1018363"/>
            <a:ext cx="1321335" cy="1049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Freeform 40"/>
          <p:cNvSpPr/>
          <p:nvPr/>
        </p:nvSpPr>
        <p:spPr>
          <a:xfrm>
            <a:off x="5540188" y="945776"/>
            <a:ext cx="494852" cy="677732"/>
          </a:xfrm>
          <a:custGeom>
            <a:avLst/>
            <a:gdLst>
              <a:gd name="connsiteX0" fmla="*/ 0 w 494852"/>
              <a:gd name="connsiteY0" fmla="*/ 591671 h 677732"/>
              <a:gd name="connsiteX1" fmla="*/ 0 w 494852"/>
              <a:gd name="connsiteY1" fmla="*/ 591671 h 677732"/>
              <a:gd name="connsiteX2" fmla="*/ 75304 w 494852"/>
              <a:gd name="connsiteY2" fmla="*/ 0 h 677732"/>
              <a:gd name="connsiteX3" fmla="*/ 494852 w 494852"/>
              <a:gd name="connsiteY3" fmla="*/ 53789 h 677732"/>
              <a:gd name="connsiteX4" fmla="*/ 96819 w 494852"/>
              <a:gd name="connsiteY4" fmla="*/ 677732 h 677732"/>
              <a:gd name="connsiteX5" fmla="*/ 0 w 494852"/>
              <a:gd name="connsiteY5" fmla="*/ 591671 h 677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4852" h="677732">
                <a:moveTo>
                  <a:pt x="0" y="591671"/>
                </a:moveTo>
                <a:lnTo>
                  <a:pt x="0" y="591671"/>
                </a:lnTo>
                <a:lnTo>
                  <a:pt x="75304" y="0"/>
                </a:lnTo>
                <a:lnTo>
                  <a:pt x="494852" y="53789"/>
                </a:lnTo>
                <a:lnTo>
                  <a:pt x="96819" y="677732"/>
                </a:lnTo>
                <a:lnTo>
                  <a:pt x="0" y="591671"/>
                </a:lnTo>
                <a:close/>
              </a:path>
            </a:pathLst>
          </a:custGeom>
          <a:solidFill>
            <a:srgbClr val="F8E71D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50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7237" name="Picture 69" descr="C:\Users\Vivian.Cho\AppData\Local\Microsoft\Windows\Temporary Internet Files\Content.IE5\GA4AO823\ideasBulb[1].gi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3681" b="96626" l="3058" r="95719">
                        <a14:foregroundMark x1="28135" y1="26074" x2="28135" y2="26074"/>
                        <a14:foregroundMark x1="42813" y1="11043" x2="42813" y2="11043"/>
                        <a14:foregroundMark x1="67278" y1="16871" x2="67278" y2="16871"/>
                        <a14:foregroundMark x1="93578" y1="29141" x2="93578" y2="29141"/>
                        <a14:foregroundMark x1="87156" y1="49693" x2="87156" y2="49693"/>
                        <a14:foregroundMark x1="80122" y1="65644" x2="80122" y2="65644"/>
                        <a14:foregroundMark x1="72477" y1="39264" x2="72477" y2="39264"/>
                        <a14:foregroundMark x1="67278" y1="35276" x2="67278" y2="35276"/>
                        <a14:foregroundMark x1="37920" y1="35276" x2="37920" y2="35276"/>
                        <a14:foregroundMark x1="44954" y1="65951" x2="44954" y2="65951"/>
                        <a14:foregroundMark x1="27217" y1="61656" x2="27217" y2="61656"/>
                        <a14:foregroundMark x1="13150" y1="42638" x2="13150" y2="42638"/>
                        <a14:foregroundMark x1="61774" y1="68405" x2="61774" y2="68405"/>
                        <a14:foregroundMark x1="70031" y1="53681" x2="70031" y2="53681"/>
                        <a14:foregroundMark x1="70031" y1="55215" x2="70031" y2="55215"/>
                        <a14:foregroundMark x1="67584" y1="57669" x2="67584" y2="57669"/>
                        <a14:foregroundMark x1="50153" y1="78528" x2="50153" y2="78528"/>
                        <a14:foregroundMark x1="55963" y1="79755" x2="55963" y2="79755"/>
                        <a14:foregroundMark x1="58410" y1="84663" x2="58410" y2="84663"/>
                        <a14:foregroundMark x1="58410" y1="80368" x2="58410" y2="80368"/>
                        <a14:foregroundMark x1="56575" y1="89264" x2="56575" y2="89264"/>
                        <a14:foregroundMark x1="54128" y1="92945" x2="54128" y2="92945"/>
                        <a14:foregroundMark x1="48930" y1="89877" x2="48930" y2="89877"/>
                        <a14:foregroundMark x1="58410" y1="92025" x2="58410" y2="92025"/>
                        <a14:foregroundMark x1="60856" y1="82515" x2="60856" y2="82515"/>
                        <a14:foregroundMark x1="49541" y1="84663" x2="49541" y2="84663"/>
                        <a14:foregroundMark x1="52294" y1="81902" x2="52294" y2="81902"/>
                        <a14:foregroundMark x1="48624" y1="82209" x2="48624" y2="82209"/>
                        <a14:foregroundMark x1="53823" y1="85276" x2="53823" y2="85276"/>
                        <a14:foregroundMark x1="44037" y1="84356" x2="44037" y2="84356"/>
                        <a14:foregroundMark x1="45872" y1="77301" x2="45872" y2="77301"/>
                        <a14:backgroundMark x1="49235" y1="84049" x2="49235" y2="8404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2943" y="544816"/>
            <a:ext cx="725441" cy="723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010" y="2931918"/>
            <a:ext cx="5664036" cy="797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366" t="8959" r="25902" b="47273"/>
          <a:stretch/>
        </p:blipFill>
        <p:spPr>
          <a:xfrm>
            <a:off x="4696690" y="460800"/>
            <a:ext cx="2078183" cy="2251227"/>
          </a:xfrm>
          <a:prstGeom prst="ellipse">
            <a:avLst/>
          </a:prstGeom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</p:pic>
      <p:grpSp>
        <p:nvGrpSpPr>
          <p:cNvPr id="16" name="Group 15"/>
          <p:cNvGrpSpPr/>
          <p:nvPr/>
        </p:nvGrpSpPr>
        <p:grpSpPr>
          <a:xfrm>
            <a:off x="6400799" y="1777076"/>
            <a:ext cx="2286001" cy="2683877"/>
            <a:chOff x="6477000" y="2343150"/>
            <a:chExt cx="2286001" cy="2683877"/>
          </a:xfrm>
        </p:grpSpPr>
        <p:sp>
          <p:nvSpPr>
            <p:cNvPr id="3" name="Rectangle 2"/>
            <p:cNvSpPr/>
            <p:nvPr/>
          </p:nvSpPr>
          <p:spPr>
            <a:xfrm>
              <a:off x="6477000" y="2647950"/>
              <a:ext cx="2286000" cy="2209800"/>
            </a:xfrm>
            <a:prstGeom prst="rect">
              <a:avLst/>
            </a:prstGeom>
            <a:solidFill>
              <a:srgbClr val="FFFFFF"/>
            </a:solidFill>
            <a:ln w="28575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5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pic>
          <p:nvPicPr>
            <p:cNvPr id="8197" name="Picture 5" descr="http://fleetmgt.acti.com/MAS_Fleet_Management/MAS_Fleet_Management/images/Robert%20Sprangler.jpg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53200" y="2724150"/>
              <a:ext cx="615061" cy="838200"/>
            </a:xfrm>
            <a:prstGeom prst="rect">
              <a:avLst/>
            </a:prstGeom>
            <a:noFill/>
            <a:ln>
              <a:solidFill>
                <a:srgbClr val="6DBCDB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7168261" y="2772466"/>
              <a:ext cx="1594740" cy="7463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 smtClean="0">
                  <a:solidFill>
                    <a:srgbClr val="2C3E5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Mr. Jacek Weglarz</a:t>
              </a:r>
              <a:endParaRPr lang="en-US" sz="1000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en-US" sz="1050" dirty="0" smtClean="0">
                  <a:solidFill>
                    <a:srgbClr val="2C3E5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09/11/1987</a:t>
              </a:r>
            </a:p>
            <a:p>
              <a:pPr algn="ctr"/>
              <a:r>
                <a:rPr lang="en-US" sz="900" dirty="0" smtClean="0">
                  <a:solidFill>
                    <a:srgbClr val="2C3E5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Sales Account Manager</a:t>
              </a:r>
            </a:p>
            <a:p>
              <a:pPr algn="ctr"/>
              <a:r>
                <a:rPr lang="en-US" sz="1100" dirty="0" smtClean="0">
                  <a:solidFill>
                    <a:srgbClr val="2C3E5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ACTi Corporation</a:t>
              </a: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6477000" y="3562350"/>
              <a:ext cx="2286000" cy="477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100" b="1" u="sng" dirty="0" smtClean="0">
                  <a:solidFill>
                    <a:srgbClr val="2C3E5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Purchase History</a:t>
              </a:r>
            </a:p>
            <a:p>
              <a:r>
                <a:rPr lang="en-US" sz="700" dirty="0" smtClean="0">
                  <a:solidFill>
                    <a:srgbClr val="2C3E5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i</a:t>
              </a:r>
              <a:r>
                <a:rPr lang="en-US" sz="700" dirty="0">
                  <a:solidFill>
                    <a:srgbClr val="2C3E5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P</a:t>
              </a:r>
              <a:r>
                <a:rPr lang="en-US" sz="700" dirty="0" smtClean="0">
                  <a:solidFill>
                    <a:srgbClr val="2C3E5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hone X 256GB Black ……………....………………..$1399</a:t>
              </a:r>
            </a:p>
            <a:p>
              <a:r>
                <a:rPr lang="en-US" sz="700" dirty="0" smtClean="0">
                  <a:solidFill>
                    <a:srgbClr val="2C3E5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iPhone 6S 128GB White ………………………………..$999</a:t>
              </a:r>
              <a:endParaRPr lang="en-US" sz="700" dirty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6477000" y="4019354"/>
              <a:ext cx="2286000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b="1" u="sng" dirty="0" smtClean="0">
                  <a:solidFill>
                    <a:srgbClr val="2C3E5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Notes</a:t>
              </a:r>
            </a:p>
            <a:p>
              <a:r>
                <a:rPr lang="en-US" sz="1100" dirty="0" smtClean="0">
                  <a:solidFill>
                    <a:srgbClr val="2C3E5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Enjoys newest technologies</a:t>
              </a:r>
            </a:p>
            <a:p>
              <a:endParaRPr lang="en-US" sz="1100" dirty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6477000" y="4426863"/>
              <a:ext cx="2286000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b="1" u="sng" dirty="0" smtClean="0">
                  <a:solidFill>
                    <a:srgbClr val="2C3E5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Car Plate</a:t>
              </a:r>
            </a:p>
            <a:p>
              <a:r>
                <a:rPr lang="en-US" sz="1100" b="1" dirty="0" smtClean="0">
                  <a:solidFill>
                    <a:srgbClr val="2C3E5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4591 H7</a:t>
              </a:r>
            </a:p>
            <a:p>
              <a:endParaRPr lang="en-US" sz="1100" dirty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6477000" y="2343150"/>
              <a:ext cx="2286000" cy="304800"/>
            </a:xfrm>
            <a:prstGeom prst="rect">
              <a:avLst/>
            </a:prstGeom>
            <a:solidFill>
              <a:srgbClr val="D2D25C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r"/>
              <a:r>
                <a:rPr lang="en-US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Member Detail</a:t>
              </a:r>
            </a:p>
          </p:txBody>
        </p:sp>
        <p:pic>
          <p:nvPicPr>
            <p:cNvPr id="8199" name="Picture 7" descr="C:\Users\Vivian.Cho\AppData\Local\Microsoft\Windows\Temporary Internet Files\Content.IE5\GA4AO823\german-1837391_960_720[1].png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15132" y="2346624"/>
              <a:ext cx="366905" cy="2868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" name="Group 1"/>
          <p:cNvGrpSpPr/>
          <p:nvPr/>
        </p:nvGrpSpPr>
        <p:grpSpPr>
          <a:xfrm>
            <a:off x="2399730" y="642737"/>
            <a:ext cx="2449071" cy="1934767"/>
            <a:chOff x="2728383" y="450002"/>
            <a:chExt cx="2431107" cy="1920575"/>
          </a:xfrm>
        </p:grpSpPr>
        <p:pic>
          <p:nvPicPr>
            <p:cNvPr id="7243" name="Picture 75" descr="C:\Users\Vivian.Cho\AppData\Local\Microsoft\Windows\Temporary Internet Files\Content.IE5\GA4AO823\moden-simple-monitor[1].png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ackgroundRemoval t="6804" b="93354" l="3250" r="9475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28383" y="450002"/>
              <a:ext cx="2431107" cy="19205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194" name="Picture 2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22064" y="666750"/>
              <a:ext cx="2043743" cy="11288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702157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Picture 4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73"/>
          <a:stretch/>
        </p:blipFill>
        <p:spPr>
          <a:xfrm>
            <a:off x="1354" y="502682"/>
            <a:ext cx="9141292" cy="4640818"/>
          </a:xfrm>
          <a:prstGeom prst="rect">
            <a:avLst/>
          </a:prstGeom>
        </p:spPr>
      </p:pic>
      <p:sp>
        <p:nvSpPr>
          <p:cNvPr id="48" name="Rectangle 47"/>
          <p:cNvSpPr/>
          <p:nvPr/>
        </p:nvSpPr>
        <p:spPr>
          <a:xfrm>
            <a:off x="0" y="498161"/>
            <a:ext cx="9144000" cy="4640818"/>
          </a:xfrm>
          <a:prstGeom prst="rect">
            <a:avLst/>
          </a:prstGeom>
          <a:solidFill>
            <a:srgbClr val="FFFFFF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50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152400" y="133350"/>
            <a:ext cx="1354882" cy="827553"/>
            <a:chOff x="152400" y="133350"/>
            <a:chExt cx="1354882" cy="827553"/>
          </a:xfrm>
        </p:grpSpPr>
        <p:sp>
          <p:nvSpPr>
            <p:cNvPr id="5" name="Can 4"/>
            <p:cNvSpPr/>
            <p:nvPr/>
          </p:nvSpPr>
          <p:spPr>
            <a:xfrm flipH="1">
              <a:off x="721093" y="460800"/>
              <a:ext cx="217497" cy="500103"/>
            </a:xfrm>
            <a:prstGeom prst="can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isometricOffAxis2Lef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" name="Bevel 5"/>
            <p:cNvSpPr/>
            <p:nvPr/>
          </p:nvSpPr>
          <p:spPr>
            <a:xfrm>
              <a:off x="152400" y="133350"/>
              <a:ext cx="1354882" cy="438474"/>
            </a:xfrm>
            <a:prstGeom prst="bevel">
              <a:avLst/>
            </a:prstGeom>
            <a:solidFill>
              <a:schemeClr val="bg1"/>
            </a:solidFill>
            <a:ln>
              <a:noFill/>
            </a:ln>
            <a:scene3d>
              <a:camera prst="isometricOffAxis2Lef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7" name="Picture 6" descr="C:\Users\vivian.cho\Downloads\ACTI_Logo_5000x1546_20140925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64601" y="175193"/>
              <a:ext cx="1130480" cy="334805"/>
            </a:xfrm>
            <a:prstGeom prst="rect">
              <a:avLst/>
            </a:prstGeom>
            <a:noFill/>
            <a:scene3d>
              <a:camera prst="isometricOffAxis2Left"/>
              <a:lightRig rig="threePt" dir="t"/>
            </a:scene3d>
          </p:spPr>
        </p:pic>
      </p:grpSp>
      <p:sp>
        <p:nvSpPr>
          <p:cNvPr id="8" name="TextBox 7"/>
          <p:cNvSpPr txBox="1"/>
          <p:nvPr/>
        </p:nvSpPr>
        <p:spPr>
          <a:xfrm>
            <a:off x="1355" y="133350"/>
            <a:ext cx="91426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Architecture</a:t>
            </a:r>
            <a:endParaRPr lang="en-US" b="1" dirty="0">
              <a:solidFill>
                <a:srgbClr val="2C3E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26" name="Picture 6" descr="https://download.acti.com/corpweb/DownloadCenter/Ajax/MakeThumbImage.ashx?t=%5b%22Product+Images%22%5d&amp;p=%5b%22A43%22%5d&amp;maxWidth=450&amp;maxHeight=450&amp;tDef=%5b%22Coming+Soon%22%5d&amp;ext=png&amp;toExt=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323" y="1919278"/>
            <a:ext cx="1733317" cy="1733315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7" name="TextBox 126"/>
          <p:cNvSpPr txBox="1"/>
          <p:nvPr/>
        </p:nvSpPr>
        <p:spPr>
          <a:xfrm>
            <a:off x="1403290" y="3199543"/>
            <a:ext cx="19244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IP Camera</a:t>
            </a:r>
            <a:endParaRPr lang="en-US" b="1" u="sng" dirty="0">
              <a:solidFill>
                <a:srgbClr val="2C3E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9" name="TextBox 128"/>
          <p:cNvSpPr txBox="1"/>
          <p:nvPr/>
        </p:nvSpPr>
        <p:spPr>
          <a:xfrm>
            <a:off x="6223300" y="1816275"/>
            <a:ext cx="234761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u="sng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ALPR Server 2 License</a:t>
            </a:r>
            <a:endParaRPr lang="en-US" sz="1600" b="1" u="sng" dirty="0">
              <a:solidFill>
                <a:srgbClr val="2C3E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0" name="TextBox 129"/>
          <p:cNvSpPr txBox="1"/>
          <p:nvPr/>
        </p:nvSpPr>
        <p:spPr>
          <a:xfrm>
            <a:off x="6051489" y="2730675"/>
            <a:ext cx="28015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u="sng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MAR-100 Server</a:t>
            </a:r>
          </a:p>
        </p:txBody>
      </p:sp>
      <p:pic>
        <p:nvPicPr>
          <p:cNvPr id="131" name="Picture 7" descr="https://download.acti.com/corpweb/DownloadCenter/Ajax/MakeThumbImage.ashx?t=%5b%22Product+Images%22%5d&amp;p=%5b%22MAR-100%22%5d&amp;maxWidth=450&amp;maxHeight=450&amp;tDef=%5b%22Coming+Soon%22%5d&amp;ext=png&amp;toExt=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7004" y="2071312"/>
            <a:ext cx="1581281" cy="1581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" name="TextBox 132"/>
          <p:cNvSpPr txBox="1"/>
          <p:nvPr/>
        </p:nvSpPr>
        <p:spPr>
          <a:xfrm>
            <a:off x="6271253" y="3757196"/>
            <a:ext cx="25818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u="sng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MAS Parking Lot License</a:t>
            </a:r>
            <a:endParaRPr lang="en-US" sz="1600" b="1" u="sng" dirty="0">
              <a:solidFill>
                <a:srgbClr val="2C3E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026" name="Picture 2" descr="C:\Users\Vivian.Cho\AppData\Local\Microsoft\Windows\Temporary Internet Files\Content.IE5\8WB4ST77\neoguiri-Barrier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504198"/>
            <a:ext cx="1411799" cy="1411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Straight Connector 2"/>
          <p:cNvCxnSpPr>
            <a:stCxn id="126" idx="3"/>
          </p:cNvCxnSpPr>
          <p:nvPr/>
        </p:nvCxnSpPr>
        <p:spPr>
          <a:xfrm flipV="1">
            <a:off x="2653640" y="2785935"/>
            <a:ext cx="1740860" cy="1"/>
          </a:xfrm>
          <a:prstGeom prst="line">
            <a:avLst/>
          </a:prstGeom>
          <a:ln w="38100">
            <a:solidFill>
              <a:srgbClr val="FF4349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3" name="Picture 73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0" t="632"/>
          <a:stretch/>
        </p:blipFill>
        <p:spPr bwMode="auto">
          <a:xfrm>
            <a:off x="5232594" y="3633621"/>
            <a:ext cx="1033593" cy="5857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2" t="19036" r="34929" b="18519"/>
          <a:stretch/>
        </p:blipFill>
        <p:spPr bwMode="auto">
          <a:xfrm>
            <a:off x="4658565" y="1213379"/>
            <a:ext cx="1364530" cy="763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8" name="Picture 5" descr="https://download.acti.com/corpweb/DownloadCenter/Ajax/MakeThumbImage.ashx?t=%5b%22Product+Images%22%5d&amp;p=%5b%22ALPR+Server+2%22%5d&amp;maxWidth=450&amp;maxHeight=450&amp;tDef=%5b%22Coming+Soon%22%5d&amp;ext=png&amp;toExt=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3556" y="1592386"/>
            <a:ext cx="653784" cy="653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4" name="Straight Arrow Connector 13"/>
          <p:cNvCxnSpPr/>
          <p:nvPr/>
        </p:nvCxnSpPr>
        <p:spPr>
          <a:xfrm flipH="1" flipV="1">
            <a:off x="5307644" y="3280953"/>
            <a:ext cx="302726" cy="287922"/>
          </a:xfrm>
          <a:prstGeom prst="straightConnector1">
            <a:avLst/>
          </a:prstGeom>
          <a:ln w="28575">
            <a:solidFill>
              <a:srgbClr val="FF4349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Oval 16"/>
          <p:cNvSpPr/>
          <p:nvPr/>
        </p:nvSpPr>
        <p:spPr>
          <a:xfrm>
            <a:off x="2653640" y="3247721"/>
            <a:ext cx="381000" cy="381000"/>
          </a:xfrm>
          <a:prstGeom prst="ellipse">
            <a:avLst/>
          </a:prstGeom>
          <a:solidFill>
            <a:srgbClr val="FF43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</a:p>
        </p:txBody>
      </p:sp>
      <p:sp>
        <p:nvSpPr>
          <p:cNvPr id="63" name="Oval 62"/>
          <p:cNvSpPr/>
          <p:nvPr/>
        </p:nvSpPr>
        <p:spPr>
          <a:xfrm>
            <a:off x="6019687" y="2019597"/>
            <a:ext cx="381000" cy="381000"/>
          </a:xfrm>
          <a:prstGeom prst="ellipse">
            <a:avLst/>
          </a:prstGeom>
          <a:solidFill>
            <a:srgbClr val="FF43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endParaRPr lang="en-US" sz="28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4" name="Oval 63"/>
          <p:cNvSpPr/>
          <p:nvPr/>
        </p:nvSpPr>
        <p:spPr>
          <a:xfrm>
            <a:off x="5777840" y="3009043"/>
            <a:ext cx="381000" cy="381000"/>
          </a:xfrm>
          <a:prstGeom prst="ellipse">
            <a:avLst/>
          </a:prstGeom>
          <a:solidFill>
            <a:srgbClr val="FF43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endParaRPr lang="en-US" sz="28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5" name="Oval 64"/>
          <p:cNvSpPr/>
          <p:nvPr/>
        </p:nvSpPr>
        <p:spPr>
          <a:xfrm>
            <a:off x="6158840" y="4095750"/>
            <a:ext cx="381000" cy="381000"/>
          </a:xfrm>
          <a:prstGeom prst="ellipse">
            <a:avLst/>
          </a:prstGeom>
          <a:solidFill>
            <a:srgbClr val="FF43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4</a:t>
            </a:r>
          </a:p>
        </p:txBody>
      </p:sp>
      <p:cxnSp>
        <p:nvCxnSpPr>
          <p:cNvPr id="66" name="Straight Arrow Connector 65"/>
          <p:cNvCxnSpPr/>
          <p:nvPr/>
        </p:nvCxnSpPr>
        <p:spPr>
          <a:xfrm flipH="1">
            <a:off x="5307644" y="2112675"/>
            <a:ext cx="302726" cy="287922"/>
          </a:xfrm>
          <a:prstGeom prst="straightConnector1">
            <a:avLst/>
          </a:prstGeom>
          <a:ln w="28575">
            <a:solidFill>
              <a:srgbClr val="FF4349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3257730" y="2523351"/>
            <a:ext cx="55227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LAN</a:t>
            </a:r>
            <a:endParaRPr lang="en-US" sz="1200" b="1" dirty="0">
              <a:solidFill>
                <a:srgbClr val="2C3E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929236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73"/>
          <a:stretch/>
        </p:blipFill>
        <p:spPr>
          <a:xfrm>
            <a:off x="1354" y="502682"/>
            <a:ext cx="9141292" cy="4640818"/>
          </a:xfrm>
          <a:prstGeom prst="rect">
            <a:avLst/>
          </a:prstGeom>
        </p:spPr>
      </p:pic>
      <p:grpSp>
        <p:nvGrpSpPr>
          <p:cNvPr id="11" name="Group 10"/>
          <p:cNvGrpSpPr/>
          <p:nvPr/>
        </p:nvGrpSpPr>
        <p:grpSpPr>
          <a:xfrm>
            <a:off x="152400" y="133350"/>
            <a:ext cx="1354882" cy="827553"/>
            <a:chOff x="152400" y="133350"/>
            <a:chExt cx="1354882" cy="827553"/>
          </a:xfrm>
        </p:grpSpPr>
        <p:sp>
          <p:nvSpPr>
            <p:cNvPr id="5" name="Can 4"/>
            <p:cNvSpPr/>
            <p:nvPr/>
          </p:nvSpPr>
          <p:spPr>
            <a:xfrm flipH="1">
              <a:off x="721093" y="460800"/>
              <a:ext cx="217497" cy="500103"/>
            </a:xfrm>
            <a:prstGeom prst="can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isometricOffAxis2Lef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" name="Bevel 5"/>
            <p:cNvSpPr/>
            <p:nvPr/>
          </p:nvSpPr>
          <p:spPr>
            <a:xfrm>
              <a:off x="152400" y="133350"/>
              <a:ext cx="1354882" cy="438474"/>
            </a:xfrm>
            <a:prstGeom prst="bevel">
              <a:avLst/>
            </a:prstGeom>
            <a:solidFill>
              <a:schemeClr val="bg1"/>
            </a:solidFill>
            <a:ln>
              <a:noFill/>
            </a:ln>
            <a:scene3d>
              <a:camera prst="isometricOffAxis2Lef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7" name="Picture 6" descr="C:\Users\vivian.cho\Downloads\ACTI_Logo_5000x1546_20140925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64601" y="175193"/>
              <a:ext cx="1130480" cy="334805"/>
            </a:xfrm>
            <a:prstGeom prst="rect">
              <a:avLst/>
            </a:prstGeom>
            <a:noFill/>
            <a:scene3d>
              <a:camera prst="isometricOffAxis2Left"/>
              <a:lightRig rig="threePt" dir="t"/>
            </a:scene3d>
          </p:spPr>
        </p:pic>
      </p:grpSp>
      <p:sp>
        <p:nvSpPr>
          <p:cNvPr id="41" name="Freeform 40"/>
          <p:cNvSpPr/>
          <p:nvPr/>
        </p:nvSpPr>
        <p:spPr>
          <a:xfrm>
            <a:off x="5540188" y="945776"/>
            <a:ext cx="494852" cy="677732"/>
          </a:xfrm>
          <a:custGeom>
            <a:avLst/>
            <a:gdLst>
              <a:gd name="connsiteX0" fmla="*/ 0 w 494852"/>
              <a:gd name="connsiteY0" fmla="*/ 591671 h 677732"/>
              <a:gd name="connsiteX1" fmla="*/ 0 w 494852"/>
              <a:gd name="connsiteY1" fmla="*/ 591671 h 677732"/>
              <a:gd name="connsiteX2" fmla="*/ 75304 w 494852"/>
              <a:gd name="connsiteY2" fmla="*/ 0 h 677732"/>
              <a:gd name="connsiteX3" fmla="*/ 494852 w 494852"/>
              <a:gd name="connsiteY3" fmla="*/ 53789 h 677732"/>
              <a:gd name="connsiteX4" fmla="*/ 96819 w 494852"/>
              <a:gd name="connsiteY4" fmla="*/ 677732 h 677732"/>
              <a:gd name="connsiteX5" fmla="*/ 0 w 494852"/>
              <a:gd name="connsiteY5" fmla="*/ 591671 h 677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4852" h="677732">
                <a:moveTo>
                  <a:pt x="0" y="591671"/>
                </a:moveTo>
                <a:lnTo>
                  <a:pt x="0" y="591671"/>
                </a:lnTo>
                <a:lnTo>
                  <a:pt x="75304" y="0"/>
                </a:lnTo>
                <a:lnTo>
                  <a:pt x="494852" y="53789"/>
                </a:lnTo>
                <a:lnTo>
                  <a:pt x="96819" y="677732"/>
                </a:lnTo>
                <a:lnTo>
                  <a:pt x="0" y="591671"/>
                </a:lnTo>
                <a:close/>
              </a:path>
            </a:pathLst>
          </a:custGeom>
          <a:solidFill>
            <a:srgbClr val="F8E71D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50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2" name="Freeform 41"/>
          <p:cNvSpPr/>
          <p:nvPr/>
        </p:nvSpPr>
        <p:spPr>
          <a:xfrm>
            <a:off x="677732" y="3894268"/>
            <a:ext cx="989703" cy="322730"/>
          </a:xfrm>
          <a:custGeom>
            <a:avLst/>
            <a:gdLst>
              <a:gd name="connsiteX0" fmla="*/ 989703 w 989703"/>
              <a:gd name="connsiteY0" fmla="*/ 0 h 322730"/>
              <a:gd name="connsiteX1" fmla="*/ 10757 w 989703"/>
              <a:gd name="connsiteY1" fmla="*/ 21516 h 322730"/>
              <a:gd name="connsiteX2" fmla="*/ 0 w 989703"/>
              <a:gd name="connsiteY2" fmla="*/ 322730 h 322730"/>
              <a:gd name="connsiteX3" fmla="*/ 968188 w 989703"/>
              <a:gd name="connsiteY3" fmla="*/ 129092 h 322730"/>
              <a:gd name="connsiteX4" fmla="*/ 989703 w 989703"/>
              <a:gd name="connsiteY4" fmla="*/ 0 h 3227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9703" h="322730">
                <a:moveTo>
                  <a:pt x="989703" y="0"/>
                </a:moveTo>
                <a:lnTo>
                  <a:pt x="10757" y="21516"/>
                </a:lnTo>
                <a:lnTo>
                  <a:pt x="0" y="322730"/>
                </a:lnTo>
                <a:lnTo>
                  <a:pt x="968188" y="129092"/>
                </a:lnTo>
                <a:lnTo>
                  <a:pt x="989703" y="0"/>
                </a:lnTo>
                <a:close/>
              </a:path>
            </a:pathLst>
          </a:custGeom>
          <a:solidFill>
            <a:srgbClr val="F8E71D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50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8" name="Picture 3" descr="C:\Users\Vivian.Cho\AppData\Local\Microsoft\Windows\Temporary Internet Files\Content.IE5\RUMGV6H4\SimpleOrangeCarTopView[1].png"/>
          <p:cNvPicPr>
            <a:picLocks noChangeAspect="1" noChangeArrowheads="1"/>
          </p:cNvPicPr>
          <p:nvPr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2980455" y="3381004"/>
            <a:ext cx="489926" cy="253617"/>
          </a:xfrm>
          <a:prstGeom prst="rect">
            <a:avLst/>
          </a:prstGeom>
          <a:noFill/>
          <a:ln>
            <a:noFill/>
          </a:ln>
        </p:spPr>
      </p:pic>
      <p:pic>
        <p:nvPicPr>
          <p:cNvPr id="33" name="Picture 3" descr="C:\Users\Vivian.Cho\AppData\Local\Microsoft\Windows\Temporary Internet Files\Content.IE5\RUMGV6H4\SimpleOrangeCarTopView[1].png"/>
          <p:cNvPicPr>
            <a:picLocks noChangeAspect="1" noChangeArrowheads="1"/>
          </p:cNvPicPr>
          <p:nvPr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916862" y="4490241"/>
            <a:ext cx="489926" cy="253617"/>
          </a:xfrm>
          <a:prstGeom prst="rect">
            <a:avLst/>
          </a:prstGeom>
          <a:noFill/>
          <a:ln>
            <a:noFill/>
          </a:ln>
        </p:spPr>
      </p:pic>
      <p:pic>
        <p:nvPicPr>
          <p:cNvPr id="34" name="Picture 3" descr="C:\Users\Vivian.Cho\AppData\Local\Microsoft\Windows\Temporary Internet Files\Content.IE5\RUMGV6H4\SimpleOrangeCarTopView[1]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tx2">
                <a:lumMod val="75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1218725" y="4490242"/>
            <a:ext cx="489926" cy="253617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Picture 3" descr="C:\Users\Vivian.Cho\AppData\Local\Microsoft\Windows\Temporary Internet Files\Content.IE5\RUMGV6H4\SimpleOrangeCarTopView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4987246" y="4485979"/>
            <a:ext cx="489926" cy="253617"/>
          </a:xfrm>
          <a:prstGeom prst="rect">
            <a:avLst/>
          </a:prstGeom>
          <a:noFill/>
          <a:ln>
            <a:noFill/>
          </a:ln>
        </p:spPr>
      </p:pic>
      <p:pic>
        <p:nvPicPr>
          <p:cNvPr id="37" name="Picture 3" descr="C:\Users\Vivian.Cho\AppData\Local\Microsoft\Windows\Temporary Internet Files\Content.IE5\RUMGV6H4\SimpleOrangeCarTopView[1]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tx2">
                <a:lumMod val="75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6206446" y="4485980"/>
            <a:ext cx="489926" cy="253617"/>
          </a:xfrm>
          <a:prstGeom prst="rect">
            <a:avLst/>
          </a:prstGeom>
          <a:noFill/>
          <a:ln>
            <a:noFill/>
          </a:ln>
        </p:spPr>
      </p:pic>
      <p:pic>
        <p:nvPicPr>
          <p:cNvPr id="38" name="Picture 3" descr="C:\Users\Vivian.Cho\AppData\Local\Microsoft\Windows\Temporary Internet Files\Content.IE5\RUMGV6H4\SimpleOrangeCarTopView[1].png"/>
          <p:cNvPicPr>
            <a:picLocks noChangeAspect="1" noChangeArrowheads="1"/>
          </p:cNvPicPr>
          <p:nvPr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1497934" y="4485536"/>
            <a:ext cx="489926" cy="253617"/>
          </a:xfrm>
          <a:prstGeom prst="rect">
            <a:avLst/>
          </a:prstGeom>
          <a:noFill/>
          <a:ln>
            <a:noFill/>
          </a:ln>
        </p:spPr>
      </p:pic>
      <p:pic>
        <p:nvPicPr>
          <p:cNvPr id="39" name="Picture 3" descr="C:\Users\Vivian.Cho\AppData\Local\Microsoft\Windows\Temporary Internet Files\Content.IE5\RUMGV6H4\SimpleOrangeCarTopView[1]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tx2">
                <a:lumMod val="75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2091646" y="4490241"/>
            <a:ext cx="489926" cy="253617"/>
          </a:xfrm>
          <a:prstGeom prst="rect">
            <a:avLst/>
          </a:prstGeom>
          <a:noFill/>
          <a:ln>
            <a:noFill/>
          </a:ln>
        </p:spPr>
      </p:pic>
      <p:pic>
        <p:nvPicPr>
          <p:cNvPr id="40" name="Picture 3" descr="C:\Users\Vivian.Cho\AppData\Local\Microsoft\Windows\Temporary Internet Files\Content.IE5\RUMGV6H4\SimpleOrangeCarTopView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2370855" y="4490243"/>
            <a:ext cx="489926" cy="253617"/>
          </a:xfrm>
          <a:prstGeom prst="rect">
            <a:avLst/>
          </a:prstGeom>
          <a:noFill/>
          <a:ln>
            <a:noFill/>
          </a:ln>
        </p:spPr>
      </p:pic>
      <p:pic>
        <p:nvPicPr>
          <p:cNvPr id="43" name="Picture 3" descr="C:\Users\Vivian.Cho\AppData\Local\Microsoft\Windows\Temporary Internet Files\Content.IE5\RUMGV6H4\SimpleOrangeCarTopView[1].png"/>
          <p:cNvPicPr>
            <a:picLocks noChangeAspect="1" noChangeArrowheads="1"/>
          </p:cNvPicPr>
          <p:nvPr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2980455" y="4485536"/>
            <a:ext cx="489926" cy="253617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Picture 3" descr="C:\Users\Vivian.Cho\AppData\Local\Microsoft\Windows\Temporary Internet Files\Content.IE5\RUMGV6H4\SimpleOrangeCarTopView[1].png"/>
          <p:cNvPicPr>
            <a:picLocks noChangeAspect="1" noChangeArrowheads="1"/>
          </p:cNvPicPr>
          <p:nvPr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3539446" y="4490244"/>
            <a:ext cx="489926" cy="253617"/>
          </a:xfrm>
          <a:prstGeom prst="rect">
            <a:avLst/>
          </a:prstGeom>
          <a:noFill/>
          <a:ln>
            <a:noFill/>
          </a:ln>
        </p:spPr>
      </p:pic>
      <p:pic>
        <p:nvPicPr>
          <p:cNvPr id="45" name="Picture 3" descr="C:\Users\Vivian.Cho\AppData\Local\Microsoft\Windows\Temporary Internet Files\Content.IE5\RUMGV6H4\SimpleOrangeCarTopView[1].png"/>
          <p:cNvPicPr>
            <a:picLocks noChangeAspect="1" noChangeArrowheads="1"/>
          </p:cNvPicPr>
          <p:nvPr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3814496" y="4490245"/>
            <a:ext cx="489926" cy="253617"/>
          </a:xfrm>
          <a:prstGeom prst="rect">
            <a:avLst/>
          </a:prstGeom>
          <a:noFill/>
          <a:ln>
            <a:noFill/>
          </a:ln>
        </p:spPr>
      </p:pic>
      <p:pic>
        <p:nvPicPr>
          <p:cNvPr id="46" name="Picture 3" descr="C:\Users\Vivian.Cho\AppData\Local\Microsoft\Windows\Temporary Internet Files\Content.IE5\RUMGV6H4\SimpleOrangeCarTopView[1]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tx2">
                <a:lumMod val="75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4111061" y="4490246"/>
            <a:ext cx="489926" cy="253617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Picture 3" descr="C:\Users\Vivian.Cho\AppData\Local\Microsoft\Windows\Temporary Internet Files\Content.IE5\RUMGV6H4\SimpleOrangeCarTopView[1].png"/>
          <p:cNvPicPr>
            <a:picLocks noChangeAspect="1" noChangeArrowheads="1"/>
          </p:cNvPicPr>
          <p:nvPr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4733628" y="4490247"/>
            <a:ext cx="489926" cy="253617"/>
          </a:xfrm>
          <a:prstGeom prst="rect">
            <a:avLst/>
          </a:prstGeom>
          <a:noFill/>
          <a:ln>
            <a:noFill/>
          </a:ln>
        </p:spPr>
      </p:pic>
      <p:pic>
        <p:nvPicPr>
          <p:cNvPr id="48" name="Picture 3" descr="C:\Users\Vivian.Cho\AppData\Local\Microsoft\Windows\Temporary Internet Files\Content.IE5\RUMGV6H4\SimpleOrangeCarTopView[1].png"/>
          <p:cNvPicPr>
            <a:picLocks noChangeAspect="1" noChangeArrowheads="1"/>
          </p:cNvPicPr>
          <p:nvPr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5295225" y="4495857"/>
            <a:ext cx="489926" cy="253617"/>
          </a:xfrm>
          <a:prstGeom prst="rect">
            <a:avLst/>
          </a:prstGeom>
          <a:noFill/>
          <a:ln>
            <a:noFill/>
          </a:ln>
        </p:spPr>
      </p:pic>
      <p:pic>
        <p:nvPicPr>
          <p:cNvPr id="49" name="Picture 3" descr="C:\Users\Vivian.Cho\AppData\Local\Microsoft\Windows\Temporary Internet Files\Content.IE5\RUMGV6H4\SimpleOrangeCarTopView[1].png"/>
          <p:cNvPicPr>
            <a:picLocks noChangeAspect="1" noChangeArrowheads="1"/>
          </p:cNvPicPr>
          <p:nvPr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5591790" y="4495858"/>
            <a:ext cx="489926" cy="253617"/>
          </a:xfrm>
          <a:prstGeom prst="rect">
            <a:avLst/>
          </a:prstGeom>
          <a:noFill/>
          <a:ln>
            <a:noFill/>
          </a:ln>
        </p:spPr>
      </p:pic>
      <p:pic>
        <p:nvPicPr>
          <p:cNvPr id="9218" name="Picture 2" descr="C:\Users\Vivian.Cho\AppData\Local\Microsoft\Windows\Temporary Internet Files\Content.IE5\QT8W9CZU\large-sports-car-166.6-15508[1].gi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1119" y="2764359"/>
            <a:ext cx="557900" cy="262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Vivian.Cho\AppData\Local\Microsoft\Windows\Temporary Internet Files\Content.IE5\ZRTJ0AXS\car-topview-2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8506" y="3262848"/>
            <a:ext cx="222712" cy="489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2" descr="C:\Users\Vivian.Cho\AppData\Local\Microsoft\Windows\Temporary Internet Files\Content.IE5\QT8W9CZU\large-sports-car-166.6-15508[1].gif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459" y="1361295"/>
            <a:ext cx="557900" cy="262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" descr="C:\Users\Vivian.Cho\AppData\Local\Microsoft\Windows\Temporary Internet Files\Content.IE5\QT8W9CZU\large-sports-car-166.6-15508[1].gif"/>
          <p:cNvPicPr>
            <a:picLocks noChangeAspect="1" noChangeArrowheads="1"/>
          </p:cNvPicPr>
          <p:nvPr/>
        </p:nvPicPr>
        <p:blipFill>
          <a:blip r:embed="rId6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0615" y="2190750"/>
            <a:ext cx="557900" cy="262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2" descr="C:\Users\Vivian.Cho\AppData\Local\Microsoft\Windows\Temporary Internet Files\Content.IE5\QT8W9CZU\large-sports-car-166.6-15508[1].gif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459" y="3026572"/>
            <a:ext cx="557900" cy="262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C:\Users\Vivian.Cho\AppData\Local\Microsoft\Windows\Temporary Internet Files\Content.IE5\QT8W9CZU\question_mark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4278" y="1626502"/>
            <a:ext cx="333922" cy="356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9" name="Picture 8" descr="C:\Users\Vivian.Cho\AppData\Local\Microsoft\Windows\Temporary Internet Files\Content.IE5\QT8W9CZU\question_mark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2422" y="2500608"/>
            <a:ext cx="333922" cy="356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0" name="Picture 8" descr="C:\Users\Vivian.Cho\AppData\Local\Microsoft\Windows\Temporary Internet Files\Content.IE5\QT8W9CZU\question_mark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8572" y="3193858"/>
            <a:ext cx="333922" cy="356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1" name="Picture 8" descr="C:\Users\Vivian.Cho\AppData\Local\Microsoft\Windows\Temporary Internet Files\Content.IE5\QT8W9CZU\question_mark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400" y="3919232"/>
            <a:ext cx="333922" cy="356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914618" y="1140589"/>
            <a:ext cx="7314764" cy="2862322"/>
          </a:xfrm>
          <a:prstGeom prst="rect">
            <a:avLst/>
          </a:prstGeom>
          <a:solidFill>
            <a:srgbClr val="6DBCDB">
              <a:alpha val="69804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6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Contact ACTi Sales</a:t>
            </a:r>
          </a:p>
          <a:p>
            <a:pPr algn="ctr"/>
            <a:endParaRPr lang="en-US" sz="6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en-US" sz="6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Sales@acti.com </a:t>
            </a:r>
            <a:endParaRPr lang="en-US" sz="6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102423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0" y="498161"/>
            <a:ext cx="9144000" cy="4640818"/>
          </a:xfrm>
          <a:prstGeom prst="rect">
            <a:avLst/>
          </a:prstGeom>
          <a:solidFill>
            <a:srgbClr val="FFFFFF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50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20" name="Group 19"/>
          <p:cNvGrpSpPr/>
          <p:nvPr/>
        </p:nvGrpSpPr>
        <p:grpSpPr>
          <a:xfrm>
            <a:off x="152400" y="133350"/>
            <a:ext cx="1354882" cy="827553"/>
            <a:chOff x="152400" y="133350"/>
            <a:chExt cx="1354882" cy="827553"/>
          </a:xfrm>
        </p:grpSpPr>
        <p:sp>
          <p:nvSpPr>
            <p:cNvPr id="21" name="Can 20"/>
            <p:cNvSpPr/>
            <p:nvPr/>
          </p:nvSpPr>
          <p:spPr>
            <a:xfrm flipH="1">
              <a:off x="721093" y="460800"/>
              <a:ext cx="217497" cy="500103"/>
            </a:xfrm>
            <a:prstGeom prst="can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isometricOffAxis2Lef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2" name="Bevel 21"/>
            <p:cNvSpPr/>
            <p:nvPr/>
          </p:nvSpPr>
          <p:spPr>
            <a:xfrm>
              <a:off x="152400" y="133350"/>
              <a:ext cx="1354882" cy="438474"/>
            </a:xfrm>
            <a:prstGeom prst="bevel">
              <a:avLst/>
            </a:prstGeom>
            <a:solidFill>
              <a:schemeClr val="bg1"/>
            </a:solidFill>
            <a:ln>
              <a:noFill/>
            </a:ln>
            <a:scene3d>
              <a:camera prst="isometricOffAxis2Lef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3" name="Picture 22" descr="C:\Users\vivian.cho\Downloads\ACTI_Logo_5000x1546_20140925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64601" y="175193"/>
              <a:ext cx="1130480" cy="334805"/>
            </a:xfrm>
            <a:prstGeom prst="rect">
              <a:avLst/>
            </a:prstGeom>
            <a:noFill/>
            <a:scene3d>
              <a:camera prst="isometricOffAxis2Left"/>
              <a:lightRig rig="threePt" dir="t"/>
            </a:scene3d>
          </p:spPr>
        </p:pic>
      </p:grpSp>
      <p:sp>
        <p:nvSpPr>
          <p:cNvPr id="24" name="TextBox 23"/>
          <p:cNvSpPr txBox="1"/>
          <p:nvPr/>
        </p:nvSpPr>
        <p:spPr>
          <a:xfrm>
            <a:off x="1355" y="133350"/>
            <a:ext cx="91426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Central Management</a:t>
            </a:r>
            <a:endParaRPr lang="en-US" b="1" dirty="0">
              <a:solidFill>
                <a:srgbClr val="2C3E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590550"/>
            <a:ext cx="7860903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6" descr="https://download.acti.com/corpweb/DownloadCenter/Ajax/MakeThumbImage.ashx?t=%5b%22Product+Images%22%5d&amp;p=%5b%22A43%22%5d&amp;maxWidth=450&amp;maxHeight=450&amp;tDef=%5b%22Coming+Soon%22%5d&amp;ext=png&amp;toExt=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750"/>
            <a:ext cx="1905002" cy="1905000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https://download.acti.com/corpweb/DownloadCenter/Ajax/MakeThumbImage.ashx?t=%5b%22Product+Images%22%5d&amp;p=%5b%22A43%22%5d&amp;maxWidth=450&amp;maxHeight=450&amp;tDef=%5b%22Coming+Soon%22%5d&amp;ext=png&amp;toExt=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571750"/>
            <a:ext cx="1733317" cy="1733315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https://download.acti.com/corpweb/DownloadCenter/Ajax/MakeThumbImage.ashx?t=%5b%22Product+Images%22%5d&amp;p=%5b%22A43%22%5d&amp;maxWidth=450&amp;maxHeight=450&amp;tDef=%5b%22Coming+Soon%22%5d&amp;ext=png&amp;toExt=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3276835"/>
            <a:ext cx="1733317" cy="1733315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https://download.acti.com/corpweb/DownloadCenter/Ajax/MakeThumbImage.ashx?t=%5b%22Product+Images%22%5d&amp;p=%5b%22A43%22%5d&amp;maxWidth=450&amp;maxHeight=450&amp;tDef=%5b%22Coming+Soon%22%5d&amp;ext=png&amp;toExt=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0" y="2038350"/>
            <a:ext cx="1733317" cy="1733315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https://download.acti.com/corpweb/DownloadCenter/Ajax/MakeThumbImage.ashx?t=%5b%22Product+Images%22%5d&amp;p=%5b%22A43%22%5d&amp;maxWidth=450&amp;maxHeight=450&amp;tDef=%5b%22Coming+Soon%22%5d&amp;ext=png&amp;toExt=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400" y="590550"/>
            <a:ext cx="1733317" cy="1733315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https://download.acti.com/corpweb/DownloadCenter/Ajax/MakeThumbImage.ashx?t=%5b%22Product+Images%22%5d&amp;p=%5b%22A43%22%5d&amp;maxWidth=450&amp;maxHeight=450&amp;tDef=%5b%22Coming+Soon%22%5d&amp;ext=png&amp;toExt=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5055" y="129382"/>
            <a:ext cx="1460382" cy="1460380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5" name="Group 14"/>
          <p:cNvGrpSpPr/>
          <p:nvPr/>
        </p:nvGrpSpPr>
        <p:grpSpPr>
          <a:xfrm>
            <a:off x="1260750" y="3697541"/>
            <a:ext cx="2092050" cy="1541210"/>
            <a:chOff x="2728383" y="450002"/>
            <a:chExt cx="2431107" cy="1920575"/>
          </a:xfrm>
        </p:grpSpPr>
        <p:pic>
          <p:nvPicPr>
            <p:cNvPr id="16" name="Picture 75" descr="C:\Users\Vivian.Cho\AppData\Local\Microsoft\Windows\Temporary Internet Files\Content.IE5\GA4AO823\moden-simple-monitor[1].pn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6804" b="93354" l="3250" r="9475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28383" y="450002"/>
              <a:ext cx="2431107" cy="19205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2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22064" y="666750"/>
              <a:ext cx="2043743" cy="11288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4" name="Picture 11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99091" l="2878" r="9856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7810" y="4225235"/>
            <a:ext cx="1156638" cy="918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Rectangle 17"/>
          <p:cNvSpPr/>
          <p:nvPr/>
        </p:nvSpPr>
        <p:spPr>
          <a:xfrm>
            <a:off x="1219200" y="971550"/>
            <a:ext cx="6583680" cy="3048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Efficiently manage multiple </a:t>
            </a:r>
            <a:r>
              <a:rPr lang="en-US" dirty="0" smtClean="0"/>
              <a:t>parking Lot</a:t>
            </a:r>
            <a:r>
              <a:rPr lang="en-US" dirty="0" smtClean="0"/>
              <a:t> </a:t>
            </a:r>
            <a:r>
              <a:rPr lang="en-US" dirty="0" smtClean="0"/>
              <a:t>with our CMS Solution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9940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2519936" y="1570013"/>
            <a:ext cx="4104129" cy="1077937"/>
            <a:chOff x="2133600" y="1481690"/>
            <a:chExt cx="4104129" cy="1077937"/>
          </a:xfrm>
        </p:grpSpPr>
        <p:sp>
          <p:nvSpPr>
            <p:cNvPr id="9" name="Rounded Rectangle 8"/>
            <p:cNvSpPr/>
            <p:nvPr/>
          </p:nvSpPr>
          <p:spPr>
            <a:xfrm>
              <a:off x="5159792" y="1481690"/>
              <a:ext cx="1077937" cy="1077937"/>
            </a:xfrm>
            <a:prstGeom prst="roundRect">
              <a:avLst/>
            </a:prstGeom>
            <a:solidFill>
              <a:srgbClr val="FF434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66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P</a:t>
              </a:r>
              <a:endParaRPr lang="en-US" sz="66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pic>
          <p:nvPicPr>
            <p:cNvPr id="10" name="Picture 9" descr="C:\Users\vivian.cho\Downloads\ACTI_Logo_5000x1546_20140925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133600" y="1639845"/>
              <a:ext cx="2974705" cy="919781"/>
            </a:xfrm>
            <a:prstGeom prst="rect">
              <a:avLst/>
            </a:prstGeom>
            <a:noFill/>
          </p:spPr>
        </p:pic>
      </p:grpSp>
      <p:sp>
        <p:nvSpPr>
          <p:cNvPr id="12" name="TextBox 11"/>
          <p:cNvSpPr txBox="1"/>
          <p:nvPr/>
        </p:nvSpPr>
        <p:spPr>
          <a:xfrm>
            <a:off x="731564" y="2952750"/>
            <a:ext cx="768087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ALPR Parking Lot to OM/BI Solution</a:t>
            </a:r>
            <a:r>
              <a:rPr lang="en-US" altLang="zh-TW" b="1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b="1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b="1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The HOW, WHAT &amp; WHY</a:t>
            </a:r>
          </a:p>
          <a:p>
            <a:pPr algn="ctr"/>
            <a:r>
              <a:rPr lang="en-US" b="1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hlinkClick r:id="rId3"/>
              </a:rPr>
              <a:t>www.acti.com</a:t>
            </a:r>
            <a:endParaRPr lang="en-US" b="1" dirty="0" smtClean="0">
              <a:solidFill>
                <a:srgbClr val="2C3E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en-US" b="1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hlinkClick r:id="rId4"/>
              </a:rPr>
              <a:t>Parking Lot Demo Site</a:t>
            </a:r>
            <a:endParaRPr lang="en-US" b="1" dirty="0" smtClean="0">
              <a:solidFill>
                <a:srgbClr val="2C3E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en-US" b="1" dirty="0" smtClean="0">
                <a:solidFill>
                  <a:srgbClr val="2C3E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sales@acti.com</a:t>
            </a:r>
          </a:p>
          <a:p>
            <a:pPr algn="ctr"/>
            <a:endParaRPr lang="en-US" b="1" dirty="0" smtClean="0">
              <a:solidFill>
                <a:srgbClr val="2C3E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endParaRPr lang="en-US" b="1" dirty="0">
              <a:solidFill>
                <a:srgbClr val="2C3E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929489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4349"/>
        </a:solidFill>
        <a:ln>
          <a:noFill/>
        </a:ln>
      </a:spPr>
      <a:bodyPr rtlCol="0" anchor="ctr"/>
      <a:lstStyle>
        <a:defPPr algn="ctr">
          <a:defRPr sz="15000" b="1" dirty="0" smtClean="0">
            <a:latin typeface="微軟正黑體" panose="020B0604030504040204" pitchFamily="34" charset="-120"/>
            <a:ea typeface="微軟正黑體" panose="020B0604030504040204" pitchFamily="34" charset="-12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4721</TotalTime>
  <Words>348</Words>
  <Application>Microsoft Office PowerPoint</Application>
  <PresentationFormat>On-screen Show (16:9)</PresentationFormat>
  <Paragraphs>100</Paragraphs>
  <Slides>12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Vivian.Cho(卓涵郁)</dc:creator>
  <cp:lastModifiedBy>Vivian.Cho(卓涵郁)</cp:lastModifiedBy>
  <cp:revision>55</cp:revision>
  <dcterms:created xsi:type="dcterms:W3CDTF">2017-11-13T03:58:13Z</dcterms:created>
  <dcterms:modified xsi:type="dcterms:W3CDTF">2018-01-25T08:16:49Z</dcterms:modified>
</cp:coreProperties>
</file>