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9"/>
  </p:notesMasterIdLst>
  <p:sldIdLst>
    <p:sldId id="279" r:id="rId3"/>
    <p:sldId id="376" r:id="rId4"/>
    <p:sldId id="377" r:id="rId5"/>
    <p:sldId id="382" r:id="rId6"/>
    <p:sldId id="378" r:id="rId7"/>
    <p:sldId id="401" r:id="rId8"/>
    <p:sldId id="395" r:id="rId9"/>
    <p:sldId id="402" r:id="rId10"/>
    <p:sldId id="394" r:id="rId11"/>
    <p:sldId id="399" r:id="rId12"/>
    <p:sldId id="400" r:id="rId13"/>
    <p:sldId id="397" r:id="rId14"/>
    <p:sldId id="398" r:id="rId15"/>
    <p:sldId id="386" r:id="rId16"/>
    <p:sldId id="388" r:id="rId17"/>
    <p:sldId id="387" r:id="rId18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E5"/>
    <a:srgbClr val="0000FF"/>
    <a:srgbClr val="00B050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35" autoAdjust="0"/>
    <p:restoredTop sz="90717" autoAdjust="0"/>
  </p:normalViewPr>
  <p:slideViewPr>
    <p:cSldViewPr>
      <p:cViewPr varScale="1">
        <p:scale>
          <a:sx n="78" d="100"/>
          <a:sy n="78" d="100"/>
        </p:scale>
        <p:origin x="1579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404553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481061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6597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19874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754948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308110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2023/9/28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video/v2206" TargetMode="External"/><Relationship Id="rId7" Type="http://schemas.openxmlformats.org/officeDocument/2006/relationships/image" Target="../media/image11.png"/><Relationship Id="rId2" Type="http://schemas.openxmlformats.org/officeDocument/2006/relationships/hyperlink" Target="https://www.acti.com/video/v2188" TargetMode="Externa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hyperlink" Target="https://www.acti.com/video/v2220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download.acti.com/?id=528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hyperlink" Target="https://nxvms.com/ipvd?vendors=ACTi" TargetMode="Externa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milestonesys.com/support/tools-and-references/supported-devices/xprotect-corporate-and-xprotect-expert/?AdvancedSearchDisplayed=true&amp;ManufacturerId=3" TargetMode="External"/><Relationship Id="rId5" Type="http://schemas.openxmlformats.org/officeDocument/2006/relationships/image" Target="../media/image18.png"/><Relationship Id="rId4" Type="http://schemas.openxmlformats.org/officeDocument/2006/relationships/hyperlink" Target="https://exacq.com/integration/ipcams/#search=acti~tags=false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orporate/WhereToBuy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5" Type="http://schemas.openxmlformats.org/officeDocument/2006/relationships/hyperlink" Target="mailto:sales@acti.com" TargetMode="Externa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cti.com/chd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www.acti.com/learning/courses" TargetMode="External"/><Relationship Id="rId5" Type="http://schemas.openxmlformats.org/officeDocument/2006/relationships/hyperlink" Target="https://www.acti.com/cloud/repair_service" TargetMode="External"/><Relationship Id="rId4" Type="http://schemas.openxmlformats.org/officeDocument/2006/relationships/hyperlink" Target="https://www2.acti.com/support/warranty/Warranty_Policy.asp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786176" y="4365104"/>
            <a:ext cx="4145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ST1-3</a:t>
            </a:r>
          </a:p>
          <a:p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</a:rPr>
              <a:t>Price to price camera competition against IP brands – 10-20% lower.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755576" y="2132856"/>
            <a:ext cx="7164288" cy="1934773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54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ACTi Products</a:t>
            </a:r>
          </a:p>
          <a:p>
            <a:pPr algn="l">
              <a:lnSpc>
                <a:spcPct val="150000"/>
              </a:lnSpc>
            </a:pPr>
            <a:r>
              <a:rPr lang="en-US" sz="32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Introduction</a:t>
            </a: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Contents</a:t>
            </a:r>
          </a:p>
        </p:txBody>
      </p:sp>
      <p:pic>
        <p:nvPicPr>
          <p:cNvPr id="1032" name="Picture 8">
            <a:extLst>
              <a:ext uri="{FF2B5EF4-FFF2-40B4-BE49-F238E27FC236}">
                <a16:creationId xmlns:a16="http://schemas.microsoft.com/office/drawing/2014/main" id="{65FCDD07-112D-B6E4-3BB9-BB0D771B2E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2224"/>
            <a:ext cx="360039" cy="360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2348880"/>
            <a:ext cx="6192688" cy="3373359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Value Position &amp; Unique Selling Points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Core Features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Product Offering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Video Clips and Photos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Solutions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Vertical Markets &amp; Applications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Where to Buy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Support and Services</a:t>
            </a:r>
          </a:p>
        </p:txBody>
      </p:sp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Value Position &amp; Unique Selling Points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ABE988E-6D74-68D5-B771-78904141C66B}"/>
              </a:ext>
            </a:extLst>
          </p:cNvPr>
          <p:cNvSpPr txBox="1"/>
          <p:nvPr/>
        </p:nvSpPr>
        <p:spPr>
          <a:xfrm>
            <a:off x="683568" y="1772816"/>
            <a:ext cx="7488832" cy="8803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Core Value:</a:t>
            </a:r>
          </a:p>
          <a:p>
            <a:pPr>
              <a:lnSpc>
                <a:spcPct val="150000"/>
              </a:lnSpc>
            </a:pPr>
            <a:r>
              <a:rPr lang="en-US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Price to price camera competition against IP brands – 10-20% lower.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2EAE27A-9C13-CD74-F641-8ABE7F5310E3}"/>
              </a:ext>
            </a:extLst>
          </p:cNvPr>
          <p:cNvSpPr txBox="1"/>
          <p:nvPr/>
        </p:nvSpPr>
        <p:spPr>
          <a:xfrm>
            <a:off x="683568" y="2869209"/>
            <a:ext cx="7488832" cy="337335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Unique Selling Points: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The best WDR models – 150dB! (look at the photos)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Excellent video quality with 4MP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Quad Streams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Built-in Analytics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Both fixed and zoom lens options available for bullets and domes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Very competitive pricing against leading IP brands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dirty="0"/>
              <a:t>Great for quality demanding but limited budget projects and markets</a:t>
            </a:r>
          </a:p>
        </p:txBody>
      </p:sp>
    </p:spTree>
    <p:extLst>
      <p:ext uri="{BB962C8B-B14F-4D97-AF65-F5344CB8AC3E}">
        <p14:creationId xmlns:p14="http://schemas.microsoft.com/office/powerpoint/2010/main" val="3071974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Core Features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223628" y="1700808"/>
            <a:ext cx="6696744" cy="4801314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r>
              <a:rPr lang="en-US" sz="18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Resolution</a:t>
            </a:r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</a:p>
          <a:p>
            <a:r>
              <a:rPr lang="en-US" sz="18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4MP</a:t>
            </a:r>
          </a:p>
          <a:p>
            <a:endParaRPr lang="en-US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en-US" b="1" dirty="0">
                <a:solidFill>
                  <a:srgbClr val="000000"/>
                </a:solidFill>
                <a:latin typeface="Calibri" panose="020F0502020204030204" pitchFamily="34" charset="0"/>
              </a:rPr>
              <a:t>Frame Rate</a:t>
            </a:r>
          </a:p>
          <a:p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</a:rPr>
              <a:t>Full frame rate (30fps) at maximum resolution</a:t>
            </a:r>
            <a:endParaRPr lang="en-US" dirty="0"/>
          </a:p>
          <a:p>
            <a:endParaRPr lang="en-US" dirty="0"/>
          </a:p>
          <a:p>
            <a:r>
              <a:rPr lang="en-US" b="1" dirty="0"/>
              <a:t>WDR</a:t>
            </a:r>
          </a:p>
          <a:p>
            <a:r>
              <a:rPr lang="en-US" dirty="0"/>
              <a:t>Extreme WDR (150dB)</a:t>
            </a:r>
          </a:p>
          <a:p>
            <a:endParaRPr lang="en-US" dirty="0"/>
          </a:p>
          <a:p>
            <a:r>
              <a:rPr lang="en-US" b="1" dirty="0"/>
              <a:t>Audio</a:t>
            </a:r>
          </a:p>
          <a:p>
            <a:r>
              <a:rPr lang="en-US" dirty="0"/>
              <a:t>Two-way</a:t>
            </a:r>
          </a:p>
          <a:p>
            <a:endParaRPr lang="en-US" dirty="0"/>
          </a:p>
          <a:p>
            <a:r>
              <a:rPr lang="en-US" b="1" dirty="0"/>
              <a:t>Corridor Mode</a:t>
            </a:r>
          </a:p>
          <a:p>
            <a:r>
              <a:rPr lang="en-US" sz="1800" b="0" baseline="0" dirty="0"/>
              <a:t>The image can be rotated by 90 degrees for corridor applications.</a:t>
            </a:r>
            <a:endParaRPr lang="en-US" dirty="0"/>
          </a:p>
          <a:p>
            <a:endParaRPr lang="en-US" dirty="0"/>
          </a:p>
          <a:p>
            <a:r>
              <a:rPr lang="en-US" b="1" dirty="0"/>
              <a:t>ONVIF</a:t>
            </a:r>
          </a:p>
          <a:p>
            <a:r>
              <a:rPr lang="en-US" dirty="0"/>
              <a:t>Easy integration with the wide range of VMS brands</a:t>
            </a:r>
          </a:p>
        </p:txBody>
      </p:sp>
    </p:spTree>
    <p:extLst>
      <p:ext uri="{BB962C8B-B14F-4D97-AF65-F5344CB8AC3E}">
        <p14:creationId xmlns:p14="http://schemas.microsoft.com/office/powerpoint/2010/main" val="29871088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3EC27CB-C30D-8C1B-5413-1D068DBD8337}"/>
              </a:ext>
            </a:extLst>
          </p:cNvPr>
          <p:cNvSpPr txBox="1"/>
          <p:nvPr/>
        </p:nvSpPr>
        <p:spPr>
          <a:xfrm>
            <a:off x="761655" y="2076586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Matrix View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DF6B14F-CD8C-BF98-D86E-A2375C20E3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2745"/>
          <a:stretch/>
        </p:blipFill>
        <p:spPr>
          <a:xfrm>
            <a:off x="755576" y="2445918"/>
            <a:ext cx="7696200" cy="2927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5215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9016A34E-CFDC-9EDF-49DA-6449361B87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1134180"/>
              </p:ext>
            </p:extLst>
          </p:nvPr>
        </p:nvGraphicFramePr>
        <p:xfrm>
          <a:off x="323528" y="1772816"/>
          <a:ext cx="8424935" cy="43088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498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209355966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3907546245"/>
                    </a:ext>
                  </a:extLst>
                </a:gridCol>
                <a:gridCol w="1684987">
                  <a:extLst>
                    <a:ext uri="{9D8B030D-6E8A-4147-A177-3AD203B41FA5}">
                      <a16:colId xmlns:a16="http://schemas.microsoft.com/office/drawing/2014/main" val="2789176692"/>
                    </a:ext>
                  </a:extLst>
                </a:gridCol>
              </a:tblGrid>
              <a:tr h="416531">
                <a:tc>
                  <a:txBody>
                    <a:bodyPr/>
                    <a:lstStyle/>
                    <a:p>
                      <a:r>
                        <a:rPr lang="en-US" sz="1400" dirty="0"/>
                        <a:t>Model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A310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A416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A71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/>
                        <a:t>A811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47592">
                <a:tc>
                  <a:txBody>
                    <a:bodyPr/>
                    <a:lstStyle/>
                    <a:p>
                      <a:r>
                        <a:rPr lang="en-US" sz="1400" dirty="0"/>
                        <a:t>Photo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40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3500009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Type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Mini Bullet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Bullet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Dome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Zoom Dome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1423036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4MP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37225955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fps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/>
                        <a:t>30@4MP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30@4MP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30@4MP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30@4MP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355124088"/>
                  </a:ext>
                </a:extLst>
              </a:tr>
              <a:tr h="338189">
                <a:tc>
                  <a:txBody>
                    <a:bodyPr/>
                    <a:lstStyle/>
                    <a:p>
                      <a:r>
                        <a:rPr lang="en-US" sz="1400" dirty="0"/>
                        <a:t>Lens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f2.8-12mm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f2.8-12mm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7165576"/>
                  </a:ext>
                </a:extLst>
              </a:tr>
              <a:tr h="343272">
                <a:tc>
                  <a:txBody>
                    <a:bodyPr/>
                    <a:lstStyle/>
                    <a:p>
                      <a:r>
                        <a:rPr lang="en-US" sz="1400" dirty="0"/>
                        <a:t>Zoom Ratio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4.3x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-</a:t>
                      </a:r>
                      <a:endParaRPr lang="en-US" sz="1400" b="0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4.3x</a:t>
                      </a:r>
                      <a:endParaRPr lang="en-US" sz="1400" b="0" baseline="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06913621"/>
                  </a:ext>
                </a:extLst>
              </a:tr>
              <a:tr h="343272">
                <a:tc>
                  <a:txBody>
                    <a:bodyPr/>
                    <a:lstStyle/>
                    <a:p>
                      <a:r>
                        <a:rPr lang="en-US" sz="1400" dirty="0"/>
                        <a:t>Corridor Mode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54913624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Audio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Line-in, Mic-in, Line-out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Line-in, Mic-in, Line-out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libri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Line-in, Mic-in, Line-out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7029466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Analytics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0" baseline="0" dirty="0"/>
                        <a:t>Yes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399913165"/>
                  </a:ext>
                </a:extLst>
              </a:tr>
              <a:tr h="353330">
                <a:tc>
                  <a:txBody>
                    <a:bodyPr/>
                    <a:lstStyle/>
                    <a:p>
                      <a:r>
                        <a:rPr lang="en-US" sz="1400" dirty="0"/>
                        <a:t>WDR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(150dB)</a:t>
                      </a:r>
                      <a:endParaRPr lang="en-US" sz="1400" b="1" baseline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(150dB)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(150dB)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Extreme (150dB)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54328536"/>
                  </a:ext>
                </a:extLst>
              </a:tr>
            </a:tbl>
          </a:graphicData>
        </a:graphic>
      </p:graphicFrame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Product Offering</a:t>
            </a:r>
          </a:p>
        </p:txBody>
      </p:sp>
      <p:pic>
        <p:nvPicPr>
          <p:cNvPr id="2058" name="Picture 10">
            <a:extLst>
              <a:ext uri="{FF2B5EF4-FFF2-40B4-BE49-F238E27FC236}">
                <a16:creationId xmlns:a16="http://schemas.microsoft.com/office/drawing/2014/main" id="{D5F60918-3688-5966-D81D-89FF7FDE6E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2060848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extLst>
              <a:ext uri="{FF2B5EF4-FFF2-40B4-BE49-F238E27FC236}">
                <a16:creationId xmlns:a16="http://schemas.microsoft.com/office/drawing/2014/main" id="{7A5AC577-E8E1-42FA-6861-2AD47F1C02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13285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>
            <a:extLst>
              <a:ext uri="{FF2B5EF4-FFF2-40B4-BE49-F238E27FC236}">
                <a16:creationId xmlns:a16="http://schemas.microsoft.com/office/drawing/2014/main" id="{1C68B4A8-02E4-CED5-82A2-7707A8042E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132856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4" name="Picture 16">
            <a:extLst>
              <a:ext uri="{FF2B5EF4-FFF2-40B4-BE49-F238E27FC236}">
                <a16:creationId xmlns:a16="http://schemas.microsoft.com/office/drawing/2014/main" id="{47CEA5E8-6A75-18C6-22E3-132C0C8E24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0" y="2097633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1442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Video Clips &amp; Photos</a:t>
            </a: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54189C08-B7D5-A22C-BBB0-2B8B90671912}"/>
              </a:ext>
            </a:extLst>
          </p:cNvPr>
          <p:cNvGrpSpPr/>
          <p:nvPr/>
        </p:nvGrpSpPr>
        <p:grpSpPr>
          <a:xfrm>
            <a:off x="539552" y="4284384"/>
            <a:ext cx="3600401" cy="2314128"/>
            <a:chOff x="251520" y="1763524"/>
            <a:chExt cx="3600401" cy="2314128"/>
          </a:xfrm>
        </p:grpSpPr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BDA4A41F-4EA8-4C8A-7657-CFCE60C484F2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27" name="Group 26">
              <a:extLst>
                <a:ext uri="{FF2B5EF4-FFF2-40B4-BE49-F238E27FC236}">
                  <a16:creationId xmlns:a16="http://schemas.microsoft.com/office/drawing/2014/main" id="{078CA4C8-B3C5-3B10-536A-980F1E3FE3E1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7FBF9DB8-3927-E5A1-9314-2A522CCC7E4C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2"/>
                  </a:rPr>
                  <a:t>https://www.acti.com/video/v2188</a:t>
                </a:r>
                <a:endParaRPr lang="en-US" sz="1400" dirty="0"/>
              </a:p>
            </p:txBody>
          </p:sp>
          <p:sp>
            <p:nvSpPr>
              <p:cNvPr id="30" name="TextBox 29">
                <a:extLst>
                  <a:ext uri="{FF2B5EF4-FFF2-40B4-BE49-F238E27FC236}">
                    <a16:creationId xmlns:a16="http://schemas.microsoft.com/office/drawing/2014/main" id="{B055CABA-C268-E8D9-12C2-015E70BF607C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A71</a:t>
                </a:r>
              </a:p>
            </p:txBody>
          </p:sp>
        </p:grpSp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30652A4-6D60-7BF3-1F7E-48CF029A5A28}"/>
              </a:ext>
            </a:extLst>
          </p:cNvPr>
          <p:cNvGrpSpPr/>
          <p:nvPr/>
        </p:nvGrpSpPr>
        <p:grpSpPr>
          <a:xfrm>
            <a:off x="4954009" y="1763524"/>
            <a:ext cx="3600401" cy="2314128"/>
            <a:chOff x="251520" y="1763524"/>
            <a:chExt cx="3600401" cy="2314128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767F3490-E143-B8E9-60E9-719F032633EB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39" name="Group 38">
              <a:extLst>
                <a:ext uri="{FF2B5EF4-FFF2-40B4-BE49-F238E27FC236}">
                  <a16:creationId xmlns:a16="http://schemas.microsoft.com/office/drawing/2014/main" id="{2C066E5E-37DF-426C-CE6A-FB3DBC74E1D1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41" name="TextBox 40">
                <a:extLst>
                  <a:ext uri="{FF2B5EF4-FFF2-40B4-BE49-F238E27FC236}">
                    <a16:creationId xmlns:a16="http://schemas.microsoft.com/office/drawing/2014/main" id="{E278606A-249D-0ACC-1E4D-E9EA0716B283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3"/>
                  </a:rPr>
                  <a:t>https://www.acti.com/video/v2206</a:t>
                </a:r>
                <a:endParaRPr lang="en-US" sz="1400" dirty="0"/>
              </a:p>
            </p:txBody>
          </p:sp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7891477D-6728-374A-A2AA-FBC040B7782F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A416</a:t>
                </a:r>
              </a:p>
            </p:txBody>
          </p:sp>
        </p:grpSp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6474E4D6-600C-1ED8-E709-6BB176AB9C3D}"/>
              </a:ext>
            </a:extLst>
          </p:cNvPr>
          <p:cNvGrpSpPr/>
          <p:nvPr/>
        </p:nvGrpSpPr>
        <p:grpSpPr>
          <a:xfrm>
            <a:off x="539552" y="1763524"/>
            <a:ext cx="3600401" cy="2314128"/>
            <a:chOff x="251520" y="1763524"/>
            <a:chExt cx="3600401" cy="2314128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E70D6C5A-E030-19FF-9766-810DD2623CFC}"/>
                </a:ext>
              </a:extLst>
            </p:cNvPr>
            <p:cNvSpPr/>
            <p:nvPr/>
          </p:nvSpPr>
          <p:spPr>
            <a:xfrm>
              <a:off x="251520" y="1763524"/>
              <a:ext cx="3600401" cy="2314128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45" name="Group 44">
              <a:extLst>
                <a:ext uri="{FF2B5EF4-FFF2-40B4-BE49-F238E27FC236}">
                  <a16:creationId xmlns:a16="http://schemas.microsoft.com/office/drawing/2014/main" id="{2EE052D9-E363-6B8D-B508-A4B44D1B88AE}"/>
                </a:ext>
              </a:extLst>
            </p:cNvPr>
            <p:cNvGrpSpPr/>
            <p:nvPr/>
          </p:nvGrpSpPr>
          <p:grpSpPr>
            <a:xfrm>
              <a:off x="395537" y="1763524"/>
              <a:ext cx="3456384" cy="2314128"/>
              <a:chOff x="395537" y="1763524"/>
              <a:chExt cx="3456384" cy="2314128"/>
            </a:xfrm>
          </p:grpSpPr>
          <p:sp>
            <p:nvSpPr>
              <p:cNvPr id="47" name="TextBox 46">
                <a:extLst>
                  <a:ext uri="{FF2B5EF4-FFF2-40B4-BE49-F238E27FC236}">
                    <a16:creationId xmlns:a16="http://schemas.microsoft.com/office/drawing/2014/main" id="{2A69C6CE-87D2-D611-9522-FF20EF08B444}"/>
                  </a:ext>
                </a:extLst>
              </p:cNvPr>
              <p:cNvSpPr txBox="1"/>
              <p:nvPr/>
            </p:nvSpPr>
            <p:spPr>
              <a:xfrm>
                <a:off x="395537" y="3769875"/>
                <a:ext cx="3456384" cy="30777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sz="1400" dirty="0">
                    <a:hlinkClick r:id="rId4"/>
                  </a:rPr>
                  <a:t>https://www.acti.com/video/v2220</a:t>
                </a:r>
                <a:endParaRPr lang="en-US" sz="1400" dirty="0"/>
              </a:p>
            </p:txBody>
          </p:sp>
          <p:sp>
            <p:nvSpPr>
              <p:cNvPr id="48" name="TextBox 47">
                <a:extLst>
                  <a:ext uri="{FF2B5EF4-FFF2-40B4-BE49-F238E27FC236}">
                    <a16:creationId xmlns:a16="http://schemas.microsoft.com/office/drawing/2014/main" id="{8C2638E4-628E-E87A-571B-BF02B6C544A9}"/>
                  </a:ext>
                </a:extLst>
              </p:cNvPr>
              <p:cNvSpPr txBox="1"/>
              <p:nvPr/>
            </p:nvSpPr>
            <p:spPr>
              <a:xfrm>
                <a:off x="395537" y="1763524"/>
                <a:ext cx="331236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1" dirty="0"/>
                  <a:t>A811</a:t>
                </a:r>
              </a:p>
            </p:txBody>
          </p:sp>
        </p:grpSp>
      </p:grpSp>
      <p:pic>
        <p:nvPicPr>
          <p:cNvPr id="20" name="Picture 19">
            <a:extLst>
              <a:ext uri="{FF2B5EF4-FFF2-40B4-BE49-F238E27FC236}">
                <a16:creationId xmlns:a16="http://schemas.microsoft.com/office/drawing/2014/main" id="{D6A93767-51E9-30AE-6073-106A71ACED0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40239" y="2105844"/>
            <a:ext cx="3032163" cy="1734018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2A2073B-9243-6AC5-54E7-A00C7080405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8671" y="4595075"/>
            <a:ext cx="3012188" cy="171383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8CD00C9-4334-3D10-5CCB-438B4C7E71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0550" y="2100056"/>
            <a:ext cx="3017395" cy="1699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853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Video Clips &amp; Photos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AE638B8-78E9-36CD-F4D8-09327F73F8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100" y="2204864"/>
            <a:ext cx="7353300" cy="42291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A49BF5E-567B-B53A-B9EB-56F8057CB6BE}"/>
              </a:ext>
            </a:extLst>
          </p:cNvPr>
          <p:cNvSpPr txBox="1"/>
          <p:nvPr/>
        </p:nvSpPr>
        <p:spPr>
          <a:xfrm>
            <a:off x="683568" y="1772816"/>
            <a:ext cx="78488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This is how </a:t>
            </a:r>
            <a:r>
              <a:rPr lang="en-US" b="1" dirty="0"/>
              <a:t>ACTi’s 150dB WDR </a:t>
            </a:r>
            <a:r>
              <a:rPr lang="en-US" dirty="0"/>
              <a:t>compares to the other brands.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5E17462-B3EC-B148-65EA-37CDD04AE272}"/>
              </a:ext>
            </a:extLst>
          </p:cNvPr>
          <p:cNvSpPr/>
          <p:nvPr/>
        </p:nvSpPr>
        <p:spPr>
          <a:xfrm>
            <a:off x="819100" y="2204864"/>
            <a:ext cx="3672408" cy="21602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7382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B2DDB88-6A67-6921-BF20-ABF1599A932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075" y="2725286"/>
            <a:ext cx="8611850" cy="39440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ACTi Unified Solution Architecture consists of NVR servers and CMS.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Small Scale projects: NVR only</a:t>
            </a:r>
          </a:p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Large Scale projects: NVR + CMS</a:t>
            </a:r>
          </a:p>
        </p:txBody>
      </p:sp>
    </p:spTree>
    <p:extLst>
      <p:ext uri="{BB962C8B-B14F-4D97-AF65-F5344CB8AC3E}">
        <p14:creationId xmlns:p14="http://schemas.microsoft.com/office/powerpoint/2010/main" val="184472030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Windows-based Standalone NVR options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AA5F2D-66F4-29BF-7188-BE3A336128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2132856"/>
            <a:ext cx="8735368" cy="359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03445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74C2982-247A-BFF6-35D1-7539D098E090}"/>
              </a:ext>
            </a:extLst>
          </p:cNvPr>
          <p:cNvSpPr txBox="1"/>
          <p:nvPr/>
        </p:nvSpPr>
        <p:spPr>
          <a:xfrm>
            <a:off x="266075" y="1700808"/>
            <a:ext cx="84103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SoC-based Standalone NVR options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858586D-02F0-4F9C-6C89-921FEC548F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28" y="2070140"/>
            <a:ext cx="8873344" cy="43813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9930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C1579-53A6-385E-18B3-6D2B105591F9}"/>
              </a:ext>
            </a:extLst>
          </p:cNvPr>
          <p:cNvSpPr txBox="1"/>
          <p:nvPr/>
        </p:nvSpPr>
        <p:spPr>
          <a:xfrm>
            <a:off x="289095" y="1763424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Third party Solution Integration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DCA9EA-10A0-942A-FD5B-3886E0E9EE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2316274"/>
            <a:ext cx="2880298" cy="407039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7D3EFE3-E194-5E49-CB84-552803C06BFC}"/>
              </a:ext>
            </a:extLst>
          </p:cNvPr>
          <p:cNvSpPr txBox="1"/>
          <p:nvPr/>
        </p:nvSpPr>
        <p:spPr>
          <a:xfrm>
            <a:off x="3563888" y="2316274"/>
            <a:ext cx="424847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ACTi provides an in-depth integration API/</a:t>
            </a:r>
            <a:r>
              <a:rPr lang="en-US" dirty="0" err="1"/>
              <a:t>Url</a:t>
            </a:r>
            <a:r>
              <a:rPr lang="en-US" dirty="0"/>
              <a:t> Commands document for solution integration purposes.</a:t>
            </a:r>
          </a:p>
          <a:p>
            <a:endParaRPr lang="en-US" dirty="0"/>
          </a:p>
          <a:p>
            <a:r>
              <a:rPr lang="en-US" dirty="0"/>
              <a:t>Download here: </a:t>
            </a:r>
            <a:r>
              <a:rPr lang="en-US" dirty="0">
                <a:hlinkClick r:id="rId3"/>
              </a:rPr>
              <a:t>https://Download.acti.com?id=528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92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E3EFCE42-A21A-EA81-9793-55782F8CFE5E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VMS Solution Partners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4C1579-53A6-385E-18B3-6D2B105591F9}"/>
              </a:ext>
            </a:extLst>
          </p:cNvPr>
          <p:cNvSpPr txBox="1"/>
          <p:nvPr/>
        </p:nvSpPr>
        <p:spPr>
          <a:xfrm>
            <a:off x="289095" y="162880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Network </a:t>
            </a:r>
            <a:r>
              <a:rPr lang="en-US" b="1" dirty="0" err="1"/>
              <a:t>Optix</a:t>
            </a:r>
            <a:endParaRPr lang="en-US" b="1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A382DA-52DB-EAEF-74D7-0864CE410A28}"/>
              </a:ext>
            </a:extLst>
          </p:cNvPr>
          <p:cNvSpPr txBox="1"/>
          <p:nvPr/>
        </p:nvSpPr>
        <p:spPr>
          <a:xfrm>
            <a:off x="1979712" y="1659578"/>
            <a:ext cx="45720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2"/>
              </a:rPr>
              <a:t>https://nxvms.com/ipvd?vendors=ACTi</a:t>
            </a:r>
            <a:endParaRPr lang="en-US" sz="1400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9712494-BBB6-04AA-9B5E-5043A380C1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586" y="1925289"/>
            <a:ext cx="7704856" cy="107261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F08AFC6-D759-535A-68DD-AFD2184D2FF9}"/>
              </a:ext>
            </a:extLst>
          </p:cNvPr>
          <p:cNvSpPr txBox="1"/>
          <p:nvPr/>
        </p:nvSpPr>
        <p:spPr>
          <a:xfrm>
            <a:off x="1988056" y="3121223"/>
            <a:ext cx="5598368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4"/>
              </a:rPr>
              <a:t>https://exacq.com/integration/ipcams/#search=acti~tags=false</a:t>
            </a:r>
            <a:endParaRPr lang="en-US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7D3DA87-0502-C7A4-2555-AC5D416687BA}"/>
              </a:ext>
            </a:extLst>
          </p:cNvPr>
          <p:cNvSpPr txBox="1"/>
          <p:nvPr/>
        </p:nvSpPr>
        <p:spPr>
          <a:xfrm>
            <a:off x="323528" y="3068960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err="1"/>
              <a:t>Exacq</a:t>
            </a:r>
            <a:endParaRPr lang="en-US" b="1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7E0141B5-791D-9CF1-82F4-E86ACCCBAF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5536" y="3371045"/>
            <a:ext cx="6984776" cy="1283115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F6EC775-177A-E16C-7A38-513653FB03A7}"/>
              </a:ext>
            </a:extLst>
          </p:cNvPr>
          <p:cNvSpPr txBox="1"/>
          <p:nvPr/>
        </p:nvSpPr>
        <p:spPr>
          <a:xfrm>
            <a:off x="1978642" y="4797152"/>
            <a:ext cx="684076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dirty="0">
                <a:hlinkClick r:id="rId6"/>
              </a:rPr>
              <a:t>https://www.milestonesys.com/support/tools-and-references/supported-devices/xprotect-corporate-and-xprotect-expert/?AdvancedSearchDisplayed=true&amp;ManufacturerId=3</a:t>
            </a:r>
            <a:endParaRPr lang="en-US" sz="1400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CCDD0D1-D983-DB00-A7EF-9F0A062CE236}"/>
              </a:ext>
            </a:extLst>
          </p:cNvPr>
          <p:cNvSpPr txBox="1"/>
          <p:nvPr/>
        </p:nvSpPr>
        <p:spPr>
          <a:xfrm>
            <a:off x="323528" y="4797152"/>
            <a:ext cx="36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Milestone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06B3253E-B66B-086A-2583-EEEC677CD1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5536" y="5301208"/>
            <a:ext cx="6048672" cy="1489397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90835B8F-618D-5883-F03D-CE1F4DEA8095}"/>
              </a:ext>
            </a:extLst>
          </p:cNvPr>
          <p:cNvSpPr/>
          <p:nvPr/>
        </p:nvSpPr>
        <p:spPr>
          <a:xfrm>
            <a:off x="289095" y="1628800"/>
            <a:ext cx="8387361" cy="1440160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210BC07-6028-9BD3-7FDA-645DB4C7EB97}"/>
              </a:ext>
            </a:extLst>
          </p:cNvPr>
          <p:cNvSpPr/>
          <p:nvPr/>
        </p:nvSpPr>
        <p:spPr>
          <a:xfrm>
            <a:off x="289094" y="3125212"/>
            <a:ext cx="8387361" cy="1600884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4B34BC04-FB38-D9A4-4EB1-6221370D10A7}"/>
              </a:ext>
            </a:extLst>
          </p:cNvPr>
          <p:cNvSpPr/>
          <p:nvPr/>
        </p:nvSpPr>
        <p:spPr>
          <a:xfrm>
            <a:off x="285380" y="4800837"/>
            <a:ext cx="8387361" cy="1989768"/>
          </a:xfrm>
          <a:prstGeom prst="rect">
            <a:avLst/>
          </a:prstGeom>
          <a:noFill/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10743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Vertical Markets &amp; Applications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587571" y="1988840"/>
            <a:ext cx="3816424" cy="134459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Residential	</a:t>
            </a:r>
            <a:r>
              <a:rPr lang="en-US" dirty="0"/>
              <a:t>	</a:t>
            </a:r>
          </a:p>
          <a:p>
            <a:pPr>
              <a:lnSpc>
                <a:spcPts val="2160"/>
              </a:lnSpc>
            </a:pPr>
            <a:r>
              <a:rPr lang="en-US" dirty="0"/>
              <a:t>   - Vandalism &amp; theft prevention</a:t>
            </a:r>
          </a:p>
          <a:p>
            <a:pPr>
              <a:lnSpc>
                <a:spcPts val="2160"/>
              </a:lnSpc>
            </a:pPr>
            <a:r>
              <a:rPr lang="en-US" dirty="0"/>
              <a:t>   - Safety of the residents</a:t>
            </a:r>
          </a:p>
          <a:p>
            <a:pPr>
              <a:lnSpc>
                <a:spcPts val="2160"/>
              </a:lnSpc>
            </a:pPr>
            <a:r>
              <a:rPr lang="en-US" dirty="0"/>
              <a:t>   - Incidents investigation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482A08C-22A8-DED0-DC7C-E6E5F5B2A833}"/>
              </a:ext>
            </a:extLst>
          </p:cNvPr>
          <p:cNvSpPr txBox="1"/>
          <p:nvPr/>
        </p:nvSpPr>
        <p:spPr>
          <a:xfrm>
            <a:off x="4788024" y="1988840"/>
            <a:ext cx="3816424" cy="13388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Healthcare</a:t>
            </a:r>
          </a:p>
          <a:p>
            <a:r>
              <a:rPr lang="en-US" dirty="0"/>
              <a:t>   - Property protection</a:t>
            </a:r>
          </a:p>
          <a:p>
            <a:r>
              <a:rPr lang="en-US" dirty="0"/>
              <a:t>   - Patients monitoring</a:t>
            </a:r>
          </a:p>
          <a:p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B2A64DB-C64D-4824-4EC1-FD5F6F9F9211}"/>
              </a:ext>
            </a:extLst>
          </p:cNvPr>
          <p:cNvSpPr txBox="1"/>
          <p:nvPr/>
        </p:nvSpPr>
        <p:spPr>
          <a:xfrm>
            <a:off x="587571" y="3573016"/>
            <a:ext cx="3816424" cy="133882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Education (schools)</a:t>
            </a:r>
          </a:p>
          <a:p>
            <a:r>
              <a:rPr lang="en-US" dirty="0"/>
              <a:t>   - Property protection</a:t>
            </a:r>
          </a:p>
          <a:p>
            <a:r>
              <a:rPr lang="en-US" dirty="0"/>
              <a:t>   - Students protection</a:t>
            </a:r>
          </a:p>
          <a:p>
            <a:r>
              <a:rPr lang="en-US" dirty="0"/>
              <a:t>   - Violence and Bullying prevention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946B757-F960-795E-ABFD-9DFE36C5289A}"/>
              </a:ext>
            </a:extLst>
          </p:cNvPr>
          <p:cNvSpPr txBox="1"/>
          <p:nvPr/>
        </p:nvSpPr>
        <p:spPr>
          <a:xfrm>
            <a:off x="4788024" y="3573016"/>
            <a:ext cx="3816424" cy="134459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Retail</a:t>
            </a:r>
          </a:p>
          <a:p>
            <a:pPr>
              <a:lnSpc>
                <a:spcPts val="2160"/>
              </a:lnSpc>
            </a:pPr>
            <a:r>
              <a:rPr lang="en-US" dirty="0"/>
              <a:t>   - Property protection</a:t>
            </a:r>
          </a:p>
          <a:p>
            <a:pPr>
              <a:lnSpc>
                <a:spcPts val="2160"/>
              </a:lnSpc>
            </a:pPr>
            <a:r>
              <a:rPr lang="en-US" dirty="0"/>
              <a:t>   - Theft prevention</a:t>
            </a:r>
          </a:p>
          <a:p>
            <a:pPr>
              <a:lnSpc>
                <a:spcPts val="2160"/>
              </a:lnSpc>
            </a:pPr>
            <a:r>
              <a:rPr lang="en-US" dirty="0"/>
              <a:t>   - Business monitoring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3138E4F-5C0F-B0D5-CCE0-D804453B867B}"/>
              </a:ext>
            </a:extLst>
          </p:cNvPr>
          <p:cNvSpPr txBox="1"/>
          <p:nvPr/>
        </p:nvSpPr>
        <p:spPr>
          <a:xfrm>
            <a:off x="597690" y="5162963"/>
            <a:ext cx="3816424" cy="13388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Hotel &amp; Casino</a:t>
            </a:r>
          </a:p>
          <a:p>
            <a:r>
              <a:rPr lang="en-US" dirty="0"/>
              <a:t>   - Property protection</a:t>
            </a:r>
          </a:p>
          <a:p>
            <a:r>
              <a:rPr lang="en-US" dirty="0"/>
              <a:t>   - Scam prevention</a:t>
            </a:r>
          </a:p>
          <a:p>
            <a:r>
              <a:rPr lang="en-US" dirty="0"/>
              <a:t>   - Safety of the guests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EF1783D-33C7-8A4D-4AA8-1AE73F4AC99A}"/>
              </a:ext>
            </a:extLst>
          </p:cNvPr>
          <p:cNvSpPr txBox="1"/>
          <p:nvPr/>
        </p:nvSpPr>
        <p:spPr>
          <a:xfrm>
            <a:off x="4798143" y="5162963"/>
            <a:ext cx="3816424" cy="134459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Parking Lot</a:t>
            </a:r>
          </a:p>
          <a:p>
            <a:pPr>
              <a:lnSpc>
                <a:spcPts val="2160"/>
              </a:lnSpc>
            </a:pPr>
            <a:r>
              <a:rPr lang="en-US" dirty="0"/>
              <a:t>   - Incident management</a:t>
            </a:r>
          </a:p>
          <a:p>
            <a:pPr>
              <a:lnSpc>
                <a:spcPts val="2160"/>
              </a:lnSpc>
            </a:pPr>
            <a:r>
              <a:rPr lang="en-US" dirty="0"/>
              <a:t>   - Car theft prevention</a:t>
            </a:r>
          </a:p>
          <a:p>
            <a:pPr>
              <a:lnSpc>
                <a:spcPts val="2160"/>
              </a:lnSpc>
            </a:pPr>
            <a:r>
              <a:rPr lang="en-US" dirty="0"/>
              <a:t>   - Access control</a:t>
            </a:r>
          </a:p>
        </p:txBody>
      </p:sp>
    </p:spTree>
    <p:extLst>
      <p:ext uri="{BB962C8B-B14F-4D97-AF65-F5344CB8AC3E}">
        <p14:creationId xmlns:p14="http://schemas.microsoft.com/office/powerpoint/2010/main" val="27365749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Where to Buy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7CDC294-4177-341A-D90F-C4484FB92B51}"/>
              </a:ext>
            </a:extLst>
          </p:cNvPr>
          <p:cNvSpPr txBox="1"/>
          <p:nvPr/>
        </p:nvSpPr>
        <p:spPr>
          <a:xfrm>
            <a:off x="179512" y="2032956"/>
            <a:ext cx="457423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Via Authorized Resellers</a:t>
            </a:r>
          </a:p>
          <a:p>
            <a:pPr>
              <a:lnSpc>
                <a:spcPct val="150000"/>
              </a:lnSpc>
            </a:pPr>
            <a:r>
              <a:rPr lang="en-US" dirty="0">
                <a:hlinkClick r:id="rId3"/>
              </a:rPr>
              <a:t>https://www.acti.com/Corporate/WhereToBuy</a:t>
            </a:r>
            <a:endParaRPr lang="en-US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endParaRPr lang="en-US" b="1" dirty="0"/>
          </a:p>
          <a:p>
            <a:pPr>
              <a:lnSpc>
                <a:spcPct val="150000"/>
              </a:lnSpc>
            </a:pPr>
            <a:r>
              <a:rPr lang="en-US" b="1" dirty="0"/>
              <a:t>	</a:t>
            </a:r>
          </a:p>
        </p:txBody>
      </p:sp>
      <p:pic>
        <p:nvPicPr>
          <p:cNvPr id="5" name="Picture 4">
            <a:hlinkClick r:id="rId3"/>
            <a:extLst>
              <a:ext uri="{FF2B5EF4-FFF2-40B4-BE49-F238E27FC236}">
                <a16:creationId xmlns:a16="http://schemas.microsoft.com/office/drawing/2014/main" id="{430356B0-A764-31DF-0452-8670D5F8DE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000" y="2864899"/>
            <a:ext cx="4319412" cy="229229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72F3089-43AD-6ACE-79B8-2225C67A36F4}"/>
              </a:ext>
            </a:extLst>
          </p:cNvPr>
          <p:cNvSpPr txBox="1"/>
          <p:nvPr/>
        </p:nvSpPr>
        <p:spPr>
          <a:xfrm>
            <a:off x="4932040" y="2032956"/>
            <a:ext cx="3709887" cy="3373359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From ACTi Corporation Directly</a:t>
            </a:r>
          </a:p>
          <a:p>
            <a:pPr>
              <a:lnSpc>
                <a:spcPct val="150000"/>
              </a:lnSpc>
            </a:pPr>
            <a:r>
              <a:rPr lang="en-US" dirty="0"/>
              <a:t>E-Mail: </a:t>
            </a:r>
            <a:r>
              <a:rPr lang="en-US" dirty="0">
                <a:hlinkClick r:id="rId5"/>
              </a:rPr>
              <a:t>sales@acti.com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Tel (US): 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Tel (Non-US):  +886-2-2656-2588 </a:t>
            </a:r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  <a:p>
            <a:pPr>
              <a:lnSpc>
                <a:spcPct val="15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90790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3BD42081-D885-A0CF-A104-F99B83B3A935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Support &amp; Services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58E66F-A3F8-E1F4-C313-4C04249A155C}"/>
              </a:ext>
            </a:extLst>
          </p:cNvPr>
          <p:cNvSpPr txBox="1"/>
          <p:nvPr/>
        </p:nvSpPr>
        <p:spPr>
          <a:xfrm>
            <a:off x="1331640" y="1988840"/>
            <a:ext cx="6624736" cy="4204356"/>
          </a:xfrm>
          <a:prstGeom prst="rect">
            <a:avLst/>
          </a:prstGeom>
          <a:solidFill>
            <a:schemeClr val="bg2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b="1" dirty="0"/>
              <a:t>Technical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- Online Customer Helpdesk - </a:t>
            </a:r>
            <a:r>
              <a:rPr lang="en-US" dirty="0">
                <a:hlinkClick r:id="rId3"/>
              </a:rPr>
              <a:t>https://www.acti.com/chd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Phone support</a:t>
            </a:r>
          </a:p>
          <a:p>
            <a:pPr>
              <a:lnSpc>
                <a:spcPct val="150000"/>
              </a:lnSpc>
            </a:pPr>
            <a:r>
              <a:rPr lang="en-US" dirty="0"/>
              <a:t>		US: +1-866-410-2284 (Toll Free)</a:t>
            </a:r>
          </a:p>
          <a:p>
            <a:pPr>
              <a:lnSpc>
                <a:spcPct val="150000"/>
              </a:lnSpc>
            </a:pPr>
            <a:r>
              <a:rPr lang="en-US" dirty="0"/>
              <a:t>		Other Regions:  +886-2-2656-5200</a:t>
            </a:r>
          </a:p>
          <a:p>
            <a:pPr>
              <a:lnSpc>
                <a:spcPct val="150000"/>
              </a:lnSpc>
            </a:pPr>
            <a:r>
              <a:rPr lang="en-US" b="1" dirty="0"/>
              <a:t>RMA Services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4"/>
              </a:rPr>
              <a:t>Warranty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5"/>
              </a:rPr>
              <a:t>Repair services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b="1" dirty="0"/>
              <a:t>Training</a:t>
            </a:r>
          </a:p>
          <a:p>
            <a:pPr>
              <a:lnSpc>
                <a:spcPct val="150000"/>
              </a:lnSpc>
            </a:pPr>
            <a:r>
              <a:rPr lang="en-US" dirty="0"/>
              <a:t>	- </a:t>
            </a:r>
            <a:r>
              <a:rPr lang="en-US" dirty="0">
                <a:hlinkClick r:id="rId6"/>
              </a:rPr>
              <a:t>Self-learning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0326181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36285</TotalTime>
  <Words>637</Words>
  <Application>Microsoft Office PowerPoint</Application>
  <PresentationFormat>On-screen Show (4:3)</PresentationFormat>
  <Paragraphs>183</Paragraphs>
  <Slides>16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1606</cp:revision>
  <dcterms:created xsi:type="dcterms:W3CDTF">2015-08-31T10:30:03Z</dcterms:created>
  <dcterms:modified xsi:type="dcterms:W3CDTF">2023-09-28T09:17:18Z</dcterms:modified>
</cp:coreProperties>
</file>