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8"/>
  </p:notesMasterIdLst>
  <p:sldIdLst>
    <p:sldId id="256" r:id="rId2"/>
    <p:sldId id="277" r:id="rId3"/>
    <p:sldId id="276" r:id="rId4"/>
    <p:sldId id="299" r:id="rId5"/>
    <p:sldId id="312" r:id="rId6"/>
    <p:sldId id="310" r:id="rId7"/>
    <p:sldId id="300" r:id="rId8"/>
    <p:sldId id="313" r:id="rId9"/>
    <p:sldId id="315" r:id="rId10"/>
    <p:sldId id="316" r:id="rId11"/>
    <p:sldId id="303" r:id="rId12"/>
    <p:sldId id="305" r:id="rId13"/>
    <p:sldId id="304" r:id="rId14"/>
    <p:sldId id="320" r:id="rId15"/>
    <p:sldId id="308" r:id="rId16"/>
    <p:sldId id="281" r:id="rId17"/>
    <p:sldId id="280" r:id="rId18"/>
    <p:sldId id="289" r:id="rId19"/>
    <p:sldId id="290" r:id="rId20"/>
    <p:sldId id="291" r:id="rId21"/>
    <p:sldId id="321" r:id="rId22"/>
    <p:sldId id="322" r:id="rId23"/>
    <p:sldId id="323" r:id="rId24"/>
    <p:sldId id="324" r:id="rId25"/>
    <p:sldId id="309" r:id="rId26"/>
    <p:sldId id="271" r:id="rId27"/>
  </p:sldIdLst>
  <p:sldSz cx="9144000" cy="5143500" type="screen16x9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0000"/>
    <a:srgbClr val="F2F2F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99" autoAdjust="0"/>
    <p:restoredTop sz="94819" autoAdjust="0"/>
  </p:normalViewPr>
  <p:slideViewPr>
    <p:cSldViewPr>
      <p:cViewPr>
        <p:scale>
          <a:sx n="100" d="100"/>
          <a:sy n="100" d="100"/>
        </p:scale>
        <p:origin x="-294" y="24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4EA628-DC37-408F-B9C5-24687E06D0FA}" type="datetimeFigureOut">
              <a:rPr lang="zh-TW" altLang="en-US" smtClean="0"/>
              <a:pPr/>
              <a:t>2017/5/24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9834AF-C927-4197-B374-03E967280AED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1215614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834AF-C927-4197-B374-03E967280AED}" type="slidenum">
              <a:rPr lang="zh-TW" altLang="en-US" smtClean="0"/>
              <a:pPr/>
              <a:t>2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834AF-C927-4197-B374-03E967280AED}" type="slidenum">
              <a:rPr lang="zh-TW" altLang="en-US" smtClean="0"/>
              <a:pPr/>
              <a:t>3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834AF-C927-4197-B374-03E967280AED}" type="slidenum">
              <a:rPr lang="zh-TW" altLang="en-US" smtClean="0"/>
              <a:pPr/>
              <a:t>5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6A83CB-9937-4088-A984-3D138EEE3D4A}" type="slidenum">
              <a:rPr lang="zh-TW" altLang="en-US" smtClean="0"/>
              <a:pPr/>
              <a:t>6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10993310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6A83CB-9937-4088-A984-3D138EEE3D4A}" type="slidenum">
              <a:rPr lang="zh-TW" altLang="en-US" smtClean="0"/>
              <a:pPr/>
              <a:t>18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0993310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6A83CB-9937-4088-A984-3D138EEE3D4A}" type="slidenum">
              <a:rPr lang="zh-TW" altLang="en-US" smtClean="0"/>
              <a:pPr/>
              <a:t>19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0993310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6A83CB-9937-4088-A984-3D138EEE3D4A}" type="slidenum">
              <a:rPr lang="zh-TW" altLang="en-US" smtClean="0"/>
              <a:pPr/>
              <a:t>20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0993310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6A83CB-9937-4088-A984-3D138EEE3D4A}" type="slidenum">
              <a:rPr lang="zh-TW" altLang="en-US" smtClean="0"/>
              <a:pPr/>
              <a:t>21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0993310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6A83CB-9937-4088-A984-3D138EEE3D4A}" type="slidenum">
              <a:rPr lang="zh-TW" altLang="en-US" smtClean="0"/>
              <a:pPr/>
              <a:t>22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09933100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6A83CB-9937-4088-A984-3D138EEE3D4A}" type="slidenum">
              <a:rPr lang="zh-TW" altLang="en-US" smtClean="0"/>
              <a:pPr/>
              <a:t>23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09933100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6A83CB-9937-4088-A984-3D138EEE3D4A}" type="slidenum">
              <a:rPr lang="zh-TW" altLang="en-US" smtClean="0"/>
              <a:pPr/>
              <a:t>24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0993310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816A5-C8C8-4879-B176-0DE889E5A9A3}" type="datetimeFigureOut">
              <a:rPr lang="zh-TW" altLang="en-US" smtClean="0"/>
              <a:pPr/>
              <a:t>2017/5/24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84E20-EED2-49C2-8726-286174F3297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1964336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816A5-C8C8-4879-B176-0DE889E5A9A3}" type="datetimeFigureOut">
              <a:rPr lang="zh-TW" altLang="en-US" smtClean="0"/>
              <a:pPr/>
              <a:t>2017/5/24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84E20-EED2-49C2-8726-286174F3297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2194843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816A5-C8C8-4879-B176-0DE889E5A9A3}" type="datetimeFigureOut">
              <a:rPr lang="zh-TW" altLang="en-US" smtClean="0"/>
              <a:pPr/>
              <a:t>2017/5/24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84E20-EED2-49C2-8726-286174F3297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1980824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816A5-C8C8-4879-B176-0DE889E5A9A3}" type="datetimeFigureOut">
              <a:rPr lang="zh-TW" altLang="en-US" smtClean="0"/>
              <a:pPr/>
              <a:t>2017/5/24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84E20-EED2-49C2-8726-286174F3297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8736637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816A5-C8C8-4879-B176-0DE889E5A9A3}" type="datetimeFigureOut">
              <a:rPr lang="zh-TW" altLang="en-US" smtClean="0"/>
              <a:pPr/>
              <a:t>2017/5/24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84E20-EED2-49C2-8726-286174F3297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2031310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816A5-C8C8-4879-B176-0DE889E5A9A3}" type="datetimeFigureOut">
              <a:rPr lang="zh-TW" altLang="en-US" smtClean="0"/>
              <a:pPr/>
              <a:t>2017/5/24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84E20-EED2-49C2-8726-286174F3297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0101011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816A5-C8C8-4879-B176-0DE889E5A9A3}" type="datetimeFigureOut">
              <a:rPr lang="zh-TW" altLang="en-US" smtClean="0"/>
              <a:pPr/>
              <a:t>2017/5/24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84E20-EED2-49C2-8726-286174F3297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6555312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816A5-C8C8-4879-B176-0DE889E5A9A3}" type="datetimeFigureOut">
              <a:rPr lang="zh-TW" altLang="en-US" smtClean="0"/>
              <a:pPr/>
              <a:t>2017/5/24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84E20-EED2-49C2-8726-286174F3297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0457289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816A5-C8C8-4879-B176-0DE889E5A9A3}" type="datetimeFigureOut">
              <a:rPr lang="zh-TW" altLang="en-US" smtClean="0"/>
              <a:pPr/>
              <a:t>2017/5/24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84E20-EED2-49C2-8726-286174F3297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0662536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816A5-C8C8-4879-B176-0DE889E5A9A3}" type="datetimeFigureOut">
              <a:rPr lang="zh-TW" altLang="en-US" smtClean="0"/>
              <a:pPr/>
              <a:t>2017/5/24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84E20-EED2-49C2-8726-286174F3297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1717667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816A5-C8C8-4879-B176-0DE889E5A9A3}" type="datetimeFigureOut">
              <a:rPr lang="zh-TW" altLang="en-US" smtClean="0"/>
              <a:pPr/>
              <a:t>2017/5/24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84E20-EED2-49C2-8726-286174F3297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1918369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微軟正黑體" panose="020B0604030504040204" pitchFamily="34" charset="-120"/>
              </a:defRPr>
            </a:lvl1pPr>
          </a:lstStyle>
          <a:p>
            <a:fld id="{37D816A5-C8C8-4879-B176-0DE889E5A9A3}" type="datetimeFigureOut">
              <a:rPr lang="zh-TW" altLang="en-US" smtClean="0"/>
              <a:pPr/>
              <a:t>2017/5/24</a:t>
            </a:fld>
            <a:endParaRPr lang="zh-TW" altLang="en-US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微軟正黑體" panose="020B0604030504040204" pitchFamily="34" charset="-120"/>
              </a:defRPr>
            </a:lvl1pPr>
          </a:lstStyle>
          <a:p>
            <a:endParaRPr lang="zh-TW" alt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微軟正黑體" panose="020B0604030504040204" pitchFamily="34" charset="-120"/>
              </a:defRPr>
            </a:lvl1pPr>
          </a:lstStyle>
          <a:p>
            <a:fld id="{09E84E20-EED2-49C2-8726-286174F32970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26706001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微軟正黑體" panose="020B0604030504040204" pitchFamily="34" charset="-120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cti.com/video/v1609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acti.com/emaps/KaecKBP0LX19" TargetMode="Externa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slide" Target="slide6.xml"/><Relationship Id="rId7" Type="http://schemas.openxmlformats.org/officeDocument/2006/relationships/hyperlink" Target="https://www.acti.com/video/v1746" TargetMode="External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11" Type="http://schemas.openxmlformats.org/officeDocument/2006/relationships/image" Target="../media/image13.jpeg"/><Relationship Id="rId5" Type="http://schemas.openxmlformats.org/officeDocument/2006/relationships/image" Target="../media/image10.png"/><Relationship Id="rId10" Type="http://schemas.openxmlformats.org/officeDocument/2006/relationships/image" Target="../media/image3.jpeg"/><Relationship Id="rId4" Type="http://schemas.openxmlformats.org/officeDocument/2006/relationships/hyperlink" Target="https://www.acti.com/video/v1532" TargetMode="External"/><Relationship Id="rId9" Type="http://schemas.openxmlformats.org/officeDocument/2006/relationships/hyperlink" Target="http://www.acti.com/Video/v1609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slide" Target="slide4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emf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" Target="slide4.xml"/><Relationship Id="rId3" Type="http://schemas.openxmlformats.org/officeDocument/2006/relationships/image" Target="../media/image18.png"/><Relationship Id="rId7" Type="http://schemas.openxmlformats.org/officeDocument/2006/relationships/hyperlink" Target="https://www.acti.com/faceanalysisselector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demographics.acti.com/" TargetMode="Externa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slide" Target="slide9.xml"/><Relationship Id="rId7" Type="http://schemas.openxmlformats.org/officeDocument/2006/relationships/hyperlink" Target="http://www.acti.com/Video/v1609" TargetMode="External"/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10" Type="http://schemas.openxmlformats.org/officeDocument/2006/relationships/image" Target="../media/image24.jpeg"/><Relationship Id="rId4" Type="http://schemas.openxmlformats.org/officeDocument/2006/relationships/hyperlink" Target="https://www.acti.com/Video/v1586" TargetMode="External"/><Relationship Id="rId9" Type="http://schemas.openxmlformats.org/officeDocument/2006/relationships/image" Target="../media/image2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6" Type="http://schemas.openxmlformats.org/officeDocument/2006/relationships/slide" Target="slide7.xml"/><Relationship Id="rId5" Type="http://schemas.openxmlformats.org/officeDocument/2006/relationships/image" Target="../media/image3.jpeg"/><Relationship Id="rId4" Type="http://schemas.openxmlformats.org/officeDocument/2006/relationships/hyperlink" Target="https://www.acti.com/video/v1763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image" Target="../media/image31.png"/><Relationship Id="rId2" Type="http://schemas.openxmlformats.org/officeDocument/2006/relationships/hyperlink" Target="https://www.acti.com/video/v1590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acti.com/product/Q22" TargetMode="External"/><Relationship Id="rId5" Type="http://schemas.openxmlformats.org/officeDocument/2006/relationships/image" Target="../media/image30.png"/><Relationship Id="rId4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cti.com/Video/v1599" TargetMode="External"/><Relationship Id="rId2" Type="http://schemas.openxmlformats.org/officeDocument/2006/relationships/slide" Target="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hyperlink" Target="http://vas.acti.com/ALPR_Solution_00002/" TargetMode="External"/><Relationship Id="rId4" Type="http://schemas.openxmlformats.org/officeDocument/2006/relationships/image" Target="../media/image3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vas.acti.com/ALPR_Solution_00002/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mas.acti.com/Retail/Retail/index.aspx" TargetMode="External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mas.acti.com/Retail/Retail/StoreDetail.aspx?siteId=ae1952a4-c1d8-4931-a9eb-0de15221aa49" TargetMode="External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hyperlink" Target="https://www.acti.com/video/v752" TargetMode="External"/><Relationship Id="rId4" Type="http://schemas.openxmlformats.org/officeDocument/2006/relationships/image" Target="../media/image4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png"/><Relationship Id="rId4" Type="http://schemas.microsoft.com/office/2007/relationships/hdphoto" Target="../media/hdphoto1.wdp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cti.com/video/v1780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reference.acti.com/" TargetMode="External"/><Relationship Id="rId5" Type="http://schemas.openxmlformats.org/officeDocument/2006/relationships/image" Target="../media/image54.png"/><Relationship Id="rId4" Type="http://schemas.openxmlformats.org/officeDocument/2006/relationships/image" Target="../media/image3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cti.com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retail.acti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>
          <a:xfrm>
            <a:off x="323528" y="1635646"/>
            <a:ext cx="7772400" cy="1856780"/>
          </a:xfrm>
        </p:spPr>
        <p:txBody>
          <a:bodyPr>
            <a:normAutofit fontScale="90000"/>
          </a:bodyPr>
          <a:lstStyle/>
          <a:p>
            <a:r>
              <a:rPr lang="zh-TW" alt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</a:rPr>
              <a:t>百貨公司</a:t>
            </a:r>
            <a:r>
              <a:rPr lang="en-US" altLang="zh-TW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</a:rPr>
              <a:t/>
            </a:r>
            <a:br>
              <a:rPr lang="en-US" altLang="zh-TW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</a:rPr>
            </a:br>
            <a:r>
              <a:rPr lang="zh-TW" altLang="zh-TW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</a:rPr>
              <a:t>市場專案應用系統</a:t>
            </a:r>
            <a:r>
              <a:rPr lang="en-US" altLang="zh-TW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en-US" altLang="zh-TW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endParaRPr lang="zh-TW" alt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7986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 idx="4294967295"/>
          </p:nvPr>
        </p:nvSpPr>
        <p:spPr>
          <a:xfrm>
            <a:off x="432048" y="-20613"/>
            <a:ext cx="8172400" cy="792163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zh-TW" altLang="en-US" sz="3200" dirty="0" smtClean="0">
                <a:latin typeface="微軟正黑體" pitchFamily="34" charset="-120"/>
              </a:rPr>
              <a:t>零售業</a:t>
            </a:r>
            <a:r>
              <a:rPr lang="en-US" altLang="zh-TW" sz="3200" dirty="0" smtClean="0">
                <a:latin typeface="微軟正黑體" pitchFamily="34" charset="-120"/>
              </a:rPr>
              <a:t>-</a:t>
            </a:r>
            <a:r>
              <a:rPr lang="zh-TW" altLang="en-US" sz="3200" dirty="0" smtClean="0">
                <a:latin typeface="微軟正黑體" pitchFamily="34" charset="-120"/>
              </a:rPr>
              <a:t>百貨公司</a:t>
            </a:r>
            <a:endParaRPr lang="zh-TW" altLang="en-US" sz="3200" dirty="0">
              <a:solidFill>
                <a:srgbClr val="FF0000"/>
              </a:solidFill>
              <a:latin typeface="微軟正黑體" pitchFamily="34" charset="-120"/>
            </a:endParaRPr>
          </a:p>
        </p:txBody>
      </p:sp>
      <p:sp>
        <p:nvSpPr>
          <p:cNvPr id="6" name="內容版面配置區 4"/>
          <p:cNvSpPr txBox="1">
            <a:spLocks/>
          </p:cNvSpPr>
          <p:nvPr/>
        </p:nvSpPr>
        <p:spPr>
          <a:xfrm>
            <a:off x="5724128" y="987574"/>
            <a:ext cx="3275856" cy="2952328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微軟正黑體" panose="020B0604030504040204" pitchFamily="34" charset="-120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微軟正黑體" panose="020B0604030504040204" pitchFamily="34" charset="-120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微軟正黑體" panose="020B0604030504040204" pitchFamily="34" charset="-120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微軟正黑體" panose="020B0604030504040204" pitchFamily="34" charset="-120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微軟正黑體" panose="020B0604030504040204" pitchFamily="34" charset="-120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0050" lvl="1" algn="l"/>
            <a:r>
              <a:rPr lang="zh-TW" altLang="en-US" sz="2000" b="1" u="sng" dirty="0" smtClean="0">
                <a:solidFill>
                  <a:schemeClr val="tx1"/>
                </a:solidFill>
                <a:latin typeface="微軟正黑體" pitchFamily="34" charset="-120"/>
              </a:rPr>
              <a:t>經營上的挑戰</a:t>
            </a:r>
            <a:r>
              <a:rPr lang="en-US" altLang="zh-TW" sz="2000" b="1" u="sng" dirty="0" smtClean="0">
                <a:solidFill>
                  <a:schemeClr val="tx1"/>
                </a:solidFill>
                <a:latin typeface="微軟正黑體" pitchFamily="34" charset="-120"/>
              </a:rPr>
              <a:t>?</a:t>
            </a:r>
          </a:p>
          <a:p>
            <a:pPr marL="400050" lvl="1" algn="l"/>
            <a:r>
              <a:rPr lang="en-US" altLang="zh-TW" sz="1700" dirty="0" smtClean="0">
                <a:solidFill>
                  <a:schemeClr val="tx1"/>
                </a:solidFill>
                <a:latin typeface="微軟正黑體" pitchFamily="34" charset="-120"/>
              </a:rPr>
              <a:t>1.</a:t>
            </a:r>
            <a:r>
              <a:rPr lang="zh-TW" altLang="en-US" sz="1700" dirty="0" smtClean="0">
                <a:solidFill>
                  <a:schemeClr val="tx1"/>
                </a:solidFill>
                <a:latin typeface="微軟正黑體" pitchFamily="34" charset="-120"/>
              </a:rPr>
              <a:t> 分店數字管理</a:t>
            </a:r>
            <a:r>
              <a:rPr lang="en-US" altLang="zh-TW" sz="1700" dirty="0" smtClean="0">
                <a:solidFill>
                  <a:schemeClr val="tx1"/>
                </a:solidFill>
                <a:latin typeface="微軟正黑體" pitchFamily="34" charset="-120"/>
              </a:rPr>
              <a:t>:</a:t>
            </a:r>
            <a:r>
              <a:rPr lang="zh-TW" altLang="en-US" sz="1700" dirty="0" smtClean="0">
                <a:solidFill>
                  <a:schemeClr val="tx1"/>
                </a:solidFill>
                <a:latin typeface="微軟正黑體" pitchFamily="34" charset="-120"/>
              </a:rPr>
              <a:t>營運</a:t>
            </a:r>
            <a:r>
              <a:rPr lang="en-US" altLang="zh-TW" sz="1700" dirty="0" smtClean="0">
                <a:solidFill>
                  <a:schemeClr val="tx1"/>
                </a:solidFill>
                <a:latin typeface="微軟正黑體" pitchFamily="34" charset="-120"/>
              </a:rPr>
              <a:t>/</a:t>
            </a:r>
            <a:r>
              <a:rPr lang="zh-TW" altLang="en-US" sz="1700" dirty="0" smtClean="0">
                <a:solidFill>
                  <a:schemeClr val="tx1"/>
                </a:solidFill>
                <a:latin typeface="微軟正黑體" pitchFamily="34" charset="-120"/>
              </a:rPr>
              <a:t>撤店效益評估</a:t>
            </a:r>
            <a:endParaRPr lang="en-US" altLang="zh-TW" sz="1700" dirty="0" smtClean="0">
              <a:solidFill>
                <a:schemeClr val="tx1"/>
              </a:solidFill>
              <a:latin typeface="微軟正黑體" pitchFamily="34" charset="-120"/>
            </a:endParaRPr>
          </a:p>
          <a:p>
            <a:pPr marL="400050" lvl="1" algn="l"/>
            <a:r>
              <a:rPr lang="en-US" altLang="zh-TW" sz="1700" dirty="0" smtClean="0">
                <a:solidFill>
                  <a:schemeClr val="tx1"/>
                </a:solidFill>
                <a:latin typeface="微軟正黑體" pitchFamily="34" charset="-120"/>
              </a:rPr>
              <a:t>2.</a:t>
            </a:r>
            <a:r>
              <a:rPr lang="zh-TW" altLang="en-US" sz="1700" dirty="0" smtClean="0">
                <a:solidFill>
                  <a:schemeClr val="tx1"/>
                </a:solidFill>
                <a:latin typeface="微軟正黑體" pitchFamily="34" charset="-120"/>
              </a:rPr>
              <a:t>掌握容留數據</a:t>
            </a:r>
            <a:endParaRPr lang="en-US" altLang="zh-TW" sz="1700" dirty="0" smtClean="0">
              <a:solidFill>
                <a:schemeClr val="tx1"/>
              </a:solidFill>
              <a:latin typeface="微軟正黑體" pitchFamily="34" charset="-120"/>
            </a:endParaRPr>
          </a:p>
          <a:p>
            <a:pPr marL="400050" lvl="1" algn="l"/>
            <a:r>
              <a:rPr lang="en-US" altLang="zh-TW" sz="1700" dirty="0" smtClean="0">
                <a:solidFill>
                  <a:schemeClr val="tx1"/>
                </a:solidFill>
                <a:latin typeface="微軟正黑體" pitchFamily="34" charset="-120"/>
              </a:rPr>
              <a:t>3.</a:t>
            </a:r>
            <a:r>
              <a:rPr lang="zh-TW" altLang="en-US" sz="1700" dirty="0" smtClean="0">
                <a:solidFill>
                  <a:schemeClr val="tx1"/>
                </a:solidFill>
                <a:latin typeface="微軟正黑體" pitchFamily="34" charset="-120"/>
              </a:rPr>
              <a:t>客層分析</a:t>
            </a:r>
            <a:r>
              <a:rPr lang="en-US" altLang="zh-TW" sz="1700" dirty="0" smtClean="0">
                <a:solidFill>
                  <a:schemeClr val="tx1"/>
                </a:solidFill>
                <a:latin typeface="微軟正黑體" pitchFamily="34" charset="-120"/>
              </a:rPr>
              <a:t>:</a:t>
            </a:r>
            <a:r>
              <a:rPr lang="zh-TW" altLang="en-US" sz="1700" dirty="0" smtClean="0">
                <a:solidFill>
                  <a:schemeClr val="tx1"/>
                </a:solidFill>
                <a:latin typeface="微軟正黑體" pitchFamily="34" charset="-120"/>
              </a:rPr>
              <a:t>客群年齡性別</a:t>
            </a:r>
            <a:endParaRPr lang="en-US" altLang="zh-TW" sz="1700" dirty="0" smtClean="0">
              <a:solidFill>
                <a:schemeClr val="tx1"/>
              </a:solidFill>
              <a:latin typeface="微軟正黑體" pitchFamily="34" charset="-120"/>
            </a:endParaRPr>
          </a:p>
          <a:p>
            <a:pPr marL="400050" lvl="1" algn="l"/>
            <a:r>
              <a:rPr lang="en-US" altLang="zh-TW" sz="1700" dirty="0" smtClean="0">
                <a:solidFill>
                  <a:schemeClr val="tx1"/>
                </a:solidFill>
                <a:latin typeface="微軟正黑體" pitchFamily="34" charset="-120"/>
              </a:rPr>
              <a:t>4.</a:t>
            </a:r>
            <a:r>
              <a:rPr lang="zh-TW" altLang="en-US" sz="1700" dirty="0" smtClean="0">
                <a:solidFill>
                  <a:schemeClr val="tx1"/>
                </a:solidFill>
                <a:latin typeface="微軟正黑體" pitchFamily="34" charset="-120"/>
              </a:rPr>
              <a:t>評估廣告投放效益</a:t>
            </a:r>
            <a:endParaRPr lang="en-US" altLang="zh-TW" sz="1700" dirty="0" smtClean="0">
              <a:solidFill>
                <a:schemeClr val="tx1"/>
              </a:solidFill>
              <a:latin typeface="微軟正黑體" pitchFamily="34" charset="-120"/>
            </a:endParaRPr>
          </a:p>
          <a:p>
            <a:pPr marL="400050" lvl="1" algn="l"/>
            <a:r>
              <a:rPr lang="en-US" altLang="zh-TW" sz="1700" dirty="0" smtClean="0">
                <a:solidFill>
                  <a:schemeClr val="tx1"/>
                </a:solidFill>
                <a:latin typeface="微軟正黑體" pitchFamily="34" charset="-120"/>
              </a:rPr>
              <a:t>5.</a:t>
            </a:r>
            <a:r>
              <a:rPr lang="zh-TW" altLang="en-US" sz="1700" dirty="0" smtClean="0">
                <a:solidFill>
                  <a:schemeClr val="tx1"/>
                </a:solidFill>
                <a:latin typeface="微軟正黑體" pitchFamily="34" charset="-120"/>
              </a:rPr>
              <a:t>樓層規劃</a:t>
            </a:r>
            <a:r>
              <a:rPr lang="en-US" altLang="zh-TW" sz="1700" dirty="0" smtClean="0">
                <a:solidFill>
                  <a:schemeClr val="tx1"/>
                </a:solidFill>
                <a:latin typeface="微軟正黑體" pitchFamily="34" charset="-120"/>
              </a:rPr>
              <a:t>:</a:t>
            </a:r>
            <a:r>
              <a:rPr lang="zh-TW" altLang="en-US" sz="1700" dirty="0" smtClean="0">
                <a:solidFill>
                  <a:schemeClr val="tx1"/>
                </a:solidFill>
                <a:latin typeface="微軟正黑體" pitchFamily="34" charset="-120"/>
              </a:rPr>
              <a:t>品牌進駐規劃</a:t>
            </a:r>
            <a:endParaRPr lang="en-US" altLang="zh-TW" sz="1700" dirty="0" smtClean="0">
              <a:solidFill>
                <a:schemeClr val="tx1"/>
              </a:solidFill>
              <a:latin typeface="微軟正黑體" pitchFamily="34" charset="-120"/>
            </a:endParaRPr>
          </a:p>
          <a:p>
            <a:pPr marL="400050" lvl="1" algn="l"/>
            <a:r>
              <a:rPr lang="en-US" altLang="zh-TW" sz="1700" dirty="0" smtClean="0">
                <a:solidFill>
                  <a:schemeClr val="tx1"/>
                </a:solidFill>
                <a:latin typeface="微軟正黑體" pitchFamily="34" charset="-120"/>
              </a:rPr>
              <a:t>6.</a:t>
            </a:r>
            <a:r>
              <a:rPr lang="zh-TW" altLang="en-US" sz="1700" dirty="0" smtClean="0">
                <a:solidFill>
                  <a:schemeClr val="tx1"/>
                </a:solidFill>
                <a:latin typeface="微軟正黑體" pitchFamily="34" charset="-120"/>
              </a:rPr>
              <a:t>主動發現高消費客戶來訪</a:t>
            </a:r>
            <a:r>
              <a:rPr lang="en-US" altLang="zh-TW" sz="1700" dirty="0" smtClean="0">
                <a:solidFill>
                  <a:schemeClr val="tx1"/>
                </a:solidFill>
                <a:latin typeface="微軟正黑體" pitchFamily="34" charset="-120"/>
              </a:rPr>
              <a:t>:</a:t>
            </a:r>
            <a:r>
              <a:rPr lang="zh-TW" altLang="en-US" sz="1700" dirty="0" smtClean="0">
                <a:solidFill>
                  <a:schemeClr val="tx1"/>
                </a:solidFill>
                <a:latin typeface="微軟正黑體" pitchFamily="34" charset="-120"/>
              </a:rPr>
              <a:t> 針對</a:t>
            </a:r>
            <a:r>
              <a:rPr lang="en-US" altLang="zh-TW" sz="1700" dirty="0" smtClean="0">
                <a:solidFill>
                  <a:schemeClr val="tx1"/>
                </a:solidFill>
                <a:latin typeface="微軟正黑體" pitchFamily="34" charset="-120"/>
              </a:rPr>
              <a:t>VIP</a:t>
            </a:r>
            <a:r>
              <a:rPr lang="zh-TW" altLang="en-US" sz="1700" dirty="0" smtClean="0">
                <a:solidFill>
                  <a:schemeClr val="tx1"/>
                </a:solidFill>
                <a:latin typeface="微軟正黑體" pitchFamily="34" charset="-120"/>
              </a:rPr>
              <a:t>客戶提供個人化服務</a:t>
            </a:r>
            <a:endParaRPr lang="en-US" altLang="zh-TW" sz="1700" dirty="0">
              <a:solidFill>
                <a:schemeClr val="tx1"/>
              </a:solidFill>
              <a:latin typeface="微軟正黑體" pitchFamily="34" charset="-120"/>
            </a:endParaRPr>
          </a:p>
        </p:txBody>
      </p:sp>
      <p:grpSp>
        <p:nvGrpSpPr>
          <p:cNvPr id="11" name="群組 10"/>
          <p:cNvGrpSpPr/>
          <p:nvPr/>
        </p:nvGrpSpPr>
        <p:grpSpPr>
          <a:xfrm>
            <a:off x="6228184" y="3931191"/>
            <a:ext cx="8368208" cy="584775"/>
            <a:chOff x="467544" y="4642564"/>
            <a:chExt cx="8424936" cy="584777"/>
          </a:xfrm>
        </p:grpSpPr>
        <p:pic>
          <p:nvPicPr>
            <p:cNvPr id="12" name="Picture 2" descr="https://www.volacci.com/files/imce-uploads/video_seo_san_diego_netvideoseo_optimization_2_4c36.jpg">
              <a:hlinkClick r:id="rId3"/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67544" y="4651272"/>
              <a:ext cx="360039" cy="360039"/>
            </a:xfrm>
            <a:prstGeom prst="rect">
              <a:avLst/>
            </a:prstGeom>
            <a:noFill/>
          </p:spPr>
        </p:pic>
        <p:sp>
          <p:nvSpPr>
            <p:cNvPr id="13" name="文字方塊 12"/>
            <p:cNvSpPr txBox="1"/>
            <p:nvPr/>
          </p:nvSpPr>
          <p:spPr>
            <a:xfrm>
              <a:off x="827584" y="4642564"/>
              <a:ext cx="8064896" cy="584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16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  <a:hlinkClick r:id="rId3"/>
                </a:rPr>
                <a:t>零售業</a:t>
              </a:r>
              <a:r>
                <a:rPr lang="en-US" altLang="zh-TW" sz="16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  <a:hlinkClick r:id="rId3"/>
                </a:rPr>
                <a:t>/</a:t>
              </a:r>
              <a:r>
                <a:rPr lang="zh-TW" altLang="en-US" sz="16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  <a:hlinkClick r:id="rId3"/>
                </a:rPr>
                <a:t>百貨公司經營挑戰</a:t>
              </a:r>
              <a:endParaRPr lang="en-US" altLang="zh-TW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r>
                <a:rPr lang="en-US" altLang="zh-TW" sz="16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entury Gothic" panose="020B0502020202020204" pitchFamily="34" charset="0"/>
                </a:rPr>
                <a:t>	</a:t>
              </a:r>
              <a:endParaRPr lang="zh-TW" altLang="en-U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endParaRPr>
            </a:p>
          </p:txBody>
        </p: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8519" y="915566"/>
            <a:ext cx="5529625" cy="36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矩形 7"/>
          <p:cNvSpPr/>
          <p:nvPr/>
        </p:nvSpPr>
        <p:spPr>
          <a:xfrm>
            <a:off x="360796" y="4515966"/>
            <a:ext cx="50753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dirty="0" err="1" smtClean="0"/>
              <a:t>eMap</a:t>
            </a:r>
            <a:r>
              <a:rPr lang="en-US" altLang="zh-TW" dirty="0" smtClean="0"/>
              <a:t>: </a:t>
            </a:r>
            <a:r>
              <a:rPr lang="en-US" altLang="zh-TW" dirty="0" smtClean="0">
                <a:hlinkClick r:id="rId6"/>
              </a:rPr>
              <a:t>https://www.acti.com/emaps/KaecKBP0LX19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1098357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>
          <a:xfrm>
            <a:off x="1835696" y="205978"/>
            <a:ext cx="5472608" cy="475562"/>
          </a:xfrm>
        </p:spPr>
        <p:txBody>
          <a:bodyPr>
            <a:noAutofit/>
          </a:bodyPr>
          <a:lstStyle/>
          <a:p>
            <a:r>
              <a:rPr lang="zh-TW" altLang="en-US" sz="3200" dirty="0"/>
              <a:t>智能</a:t>
            </a:r>
            <a:r>
              <a:rPr lang="zh-TW" altLang="en-US" sz="3200" dirty="0" smtClean="0"/>
              <a:t>零售</a:t>
            </a:r>
            <a:endParaRPr lang="zh-TW" altLang="en-US" sz="3200" dirty="0"/>
          </a:p>
        </p:txBody>
      </p:sp>
      <p:grpSp>
        <p:nvGrpSpPr>
          <p:cNvPr id="3" name="群組 2"/>
          <p:cNvGrpSpPr/>
          <p:nvPr/>
        </p:nvGrpSpPr>
        <p:grpSpPr>
          <a:xfrm>
            <a:off x="395536" y="915566"/>
            <a:ext cx="8064896" cy="3960440"/>
            <a:chOff x="276163" y="195486"/>
            <a:chExt cx="8591675" cy="4752528"/>
          </a:xfrm>
        </p:grpSpPr>
        <p:sp>
          <p:nvSpPr>
            <p:cNvPr id="6" name="圓角矩形 5"/>
            <p:cNvSpPr/>
            <p:nvPr/>
          </p:nvSpPr>
          <p:spPr>
            <a:xfrm>
              <a:off x="6056627" y="195486"/>
              <a:ext cx="2811211" cy="4752528"/>
            </a:xfrm>
            <a:prstGeom prst="roundRect">
              <a:avLst>
                <a:gd name="adj" fmla="val 4149"/>
              </a:avLst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TW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TW" altLang="en-US" sz="1600" b="1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7" name="圓角矩形 6"/>
            <p:cNvSpPr/>
            <p:nvPr/>
          </p:nvSpPr>
          <p:spPr>
            <a:xfrm>
              <a:off x="276163" y="204778"/>
              <a:ext cx="5622421" cy="4743236"/>
            </a:xfrm>
            <a:prstGeom prst="roundRect">
              <a:avLst>
                <a:gd name="adj" fmla="val 4149"/>
              </a:avLst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TW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TW" altLang="en-US" sz="1600" b="1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pic>
          <p:nvPicPr>
            <p:cNvPr id="8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0179" y="593648"/>
              <a:ext cx="2592288" cy="19060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Picture 5" descr="http://www.acti.com/corpweb/Page/Retail/images/002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0179" y="2897904"/>
              <a:ext cx="2592288" cy="190609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圓角矩形 9"/>
            <p:cNvSpPr/>
            <p:nvPr/>
          </p:nvSpPr>
          <p:spPr>
            <a:xfrm>
              <a:off x="420179" y="305616"/>
              <a:ext cx="2592288" cy="288032"/>
            </a:xfrm>
            <a:prstGeom prst="roundRect">
              <a:avLst/>
            </a:prstGeom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TW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TW" altLang="en-US" sz="14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人數計數</a:t>
              </a:r>
              <a:endPara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1" name="圓角矩形 10"/>
            <p:cNvSpPr/>
            <p:nvPr/>
          </p:nvSpPr>
          <p:spPr>
            <a:xfrm>
              <a:off x="420179" y="2643758"/>
              <a:ext cx="2592288" cy="288032"/>
            </a:xfrm>
            <a:prstGeom prst="roundRect">
              <a:avLst/>
            </a:prstGeom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TW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TW" altLang="en-US" sz="14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店面配置</a:t>
              </a:r>
              <a:endPara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pic>
          <p:nvPicPr>
            <p:cNvPr id="12" name="Picture 2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78227" y="553290"/>
              <a:ext cx="2594880" cy="190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4" descr="http://www.acti.com/corpweb/Page/Retail/images/010.pn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53891" y="571974"/>
              <a:ext cx="2594880" cy="190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" name="Picture 6" descr="http://www.acti.com/corpweb/Page/Retail/images/008.pn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53891" y="2882713"/>
              <a:ext cx="2594880" cy="190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" name="圓角矩形 14"/>
            <p:cNvSpPr/>
            <p:nvPr/>
          </p:nvSpPr>
          <p:spPr>
            <a:xfrm>
              <a:off x="3156483" y="309439"/>
              <a:ext cx="2592288" cy="288032"/>
            </a:xfrm>
            <a:prstGeom prst="roundRect">
              <a:avLst/>
            </a:prstGeom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TW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TW" altLang="en-US" sz="14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各項銷售相關分析</a:t>
              </a:r>
              <a:endPara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6" name="圓角矩形 15"/>
            <p:cNvSpPr/>
            <p:nvPr/>
          </p:nvSpPr>
          <p:spPr>
            <a:xfrm>
              <a:off x="3156483" y="2647581"/>
              <a:ext cx="2592288" cy="288032"/>
            </a:xfrm>
            <a:prstGeom prst="roundRect">
              <a:avLst/>
            </a:prstGeom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TW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TW" altLang="en-US" sz="14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銷售與服務分析</a:t>
              </a:r>
              <a:endPara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7" name="圓角矩形 16"/>
            <p:cNvSpPr/>
            <p:nvPr/>
          </p:nvSpPr>
          <p:spPr>
            <a:xfrm>
              <a:off x="6172430" y="307533"/>
              <a:ext cx="2592288" cy="288032"/>
            </a:xfrm>
            <a:prstGeom prst="roundRect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TW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TW" altLang="en-US" sz="14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客群分析</a:t>
              </a:r>
              <a:endPara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pic>
          <p:nvPicPr>
            <p:cNvPr id="18" name="Picture 2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71885" y="2893338"/>
              <a:ext cx="2594880" cy="190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" name="圓角矩形 18"/>
            <p:cNvSpPr/>
            <p:nvPr/>
          </p:nvSpPr>
          <p:spPr>
            <a:xfrm>
              <a:off x="6166088" y="2647581"/>
              <a:ext cx="2592288" cy="288032"/>
            </a:xfrm>
            <a:prstGeom prst="roundRect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TW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TW" sz="12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VIP </a:t>
              </a:r>
              <a:r>
                <a:rPr lang="zh-TW" altLang="en-US" sz="12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名單人臉偵測</a:t>
              </a:r>
              <a:endParaRPr lang="zh-TW" altLang="en-US" sz="12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912322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979712" y="130324"/>
            <a:ext cx="5709320" cy="857250"/>
          </a:xfrm>
        </p:spPr>
        <p:txBody>
          <a:bodyPr>
            <a:normAutofit/>
          </a:bodyPr>
          <a:lstStyle/>
          <a:p>
            <a:r>
              <a:rPr lang="zh-TW" altLang="en-US" sz="3200" dirty="0" smtClean="0"/>
              <a:t>大門出入口</a:t>
            </a:r>
            <a:endParaRPr lang="zh-TW" altLang="en-US" sz="3200" dirty="0"/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589439463"/>
              </p:ext>
            </p:extLst>
          </p:nvPr>
        </p:nvGraphicFramePr>
        <p:xfrm>
          <a:off x="323529" y="1131590"/>
          <a:ext cx="6048671" cy="379778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04466"/>
                <a:gridCol w="1048947"/>
                <a:gridCol w="4295258"/>
              </a:tblGrid>
              <a:tr h="286073"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挑戰</a:t>
                      </a:r>
                      <a:endParaRPr lang="zh-TW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6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解決方案</a:t>
                      </a:r>
                      <a:endParaRPr lang="zh-TW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6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效益</a:t>
                      </a:r>
                      <a:endParaRPr lang="zh-TW" alt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298103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正確容留數</a:t>
                      </a:r>
                      <a:endParaRPr lang="zh-TW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hlinkClick r:id="rId2" action="ppaction://hlinksldjump"/>
                        </a:rPr>
                        <a:t>人潮計數</a:t>
                      </a:r>
                      <a:endParaRPr lang="zh-TW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indent="-34290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1. </a:t>
                      </a:r>
                      <a:r>
                        <a:rPr lang="zh-TW" altLang="en-US" sz="16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消防安全 </a:t>
                      </a:r>
                      <a:r>
                        <a:rPr lang="en-US" altLang="zh-TW" sz="16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/>
                      </a:r>
                      <a:br>
                        <a:rPr lang="en-US" altLang="zh-TW" sz="16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</a:br>
                      <a:r>
                        <a:rPr lang="en-US" altLang="zh-TW" sz="16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sym typeface="Wingdings" pitchFamily="2" charset="2"/>
                        </a:rPr>
                        <a:t></a:t>
                      </a:r>
                      <a:r>
                        <a:rPr lang="zh-TW" altLang="en-US" sz="16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緊急狀況發生時做精準人員調配</a:t>
                      </a:r>
                    </a:p>
                    <a:p>
                      <a:pPr marL="342900" marR="0" indent="-34290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2. </a:t>
                      </a:r>
                      <a:r>
                        <a:rPr lang="zh-TW" altLang="en-US" sz="16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不同時段、特殊檔期、天氣之來客數</a:t>
                      </a:r>
                      <a:r>
                        <a:rPr lang="en-US" altLang="zh-TW" sz="16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/>
                      </a:r>
                      <a:br>
                        <a:rPr lang="en-US" altLang="zh-TW" sz="16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</a:br>
                      <a:r>
                        <a:rPr lang="en-US" altLang="zh-TW" sz="16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sym typeface="Wingdings" pitchFamily="2" charset="2"/>
                        </a:rPr>
                        <a:t></a:t>
                      </a:r>
                      <a:r>
                        <a:rPr lang="zh-TW" altLang="en-US" sz="1600" b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廣告</a:t>
                      </a:r>
                      <a:r>
                        <a:rPr lang="en-US" altLang="zh-TW" sz="1600" b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&amp;</a:t>
                      </a:r>
                      <a:r>
                        <a:rPr lang="zh-TW" altLang="en-US" sz="1600" b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行銷活動之規劃依據與結果分析</a:t>
                      </a:r>
                      <a:endParaRPr lang="en-US" altLang="zh-TW" sz="1600" b="0" u="none" strike="noStrike" dirty="0" smtClean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  <a:p>
                      <a:pPr marL="342900" marR="0" indent="-34290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3. </a:t>
                      </a:r>
                      <a:r>
                        <a:rPr lang="zh-TW" altLang="en-US" sz="16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月份及長期數據比較分析</a:t>
                      </a:r>
                      <a:endParaRPr lang="zh-TW" altLang="en-US" sz="1600" b="0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10845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客層分析</a:t>
                      </a:r>
                      <a:endParaRPr lang="zh-TW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hlinkClick r:id="rId3" action="ppaction://hlinksldjump"/>
                        </a:rPr>
                        <a:t>臉部辨識</a:t>
                      </a:r>
                      <a:r>
                        <a:rPr lang="en-US" altLang="zh-TW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hlinkClick r:id="rId3" action="ppaction://hlinksldjump"/>
                        </a:rPr>
                        <a:t>-</a:t>
                      </a:r>
                      <a:br>
                        <a:rPr lang="en-US" altLang="zh-TW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hlinkClick r:id="rId3" action="ppaction://hlinksldjump"/>
                        </a:rPr>
                      </a:br>
                      <a:r>
                        <a:rPr lang="zh-TW" alt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hlinkClick r:id="rId3" action="ppaction://hlinksldjump"/>
                        </a:rPr>
                        <a:t>性別年齡</a:t>
                      </a:r>
                      <a:endParaRPr lang="zh-TW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457200" marR="0" indent="-45720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1. </a:t>
                      </a:r>
                      <a:r>
                        <a:rPr lang="zh-TW" altLang="en-US" sz="16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提供精準廣告、促銷活動給目標客層</a:t>
                      </a:r>
                      <a:endParaRPr lang="en-US" altLang="zh-TW" sz="1600" b="0" i="0" u="none" strike="noStrike" baseline="0" dirty="0" smtClean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  <a:p>
                      <a:pPr marL="457200" marR="0" indent="-45720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2. </a:t>
                      </a:r>
                      <a:r>
                        <a:rPr lang="zh-TW" altLang="en-US" sz="16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品牌櫃位、商品進駐選擇評估</a:t>
                      </a:r>
                    </a:p>
                    <a:p>
                      <a:pPr marL="457200" marR="0" indent="-45720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600" b="0" i="0" u="none" strike="noStrike" baseline="0" dirty="0" smtClean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272548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主動發現高消費客戶來訪</a:t>
                      </a:r>
                      <a:endParaRPr lang="zh-TW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hlinkClick r:id="rId3" action="ppaction://hlinksldjump"/>
                        </a:rPr>
                        <a:t>臉部辨識</a:t>
                      </a:r>
                      <a:r>
                        <a:rPr lang="en-US" altLang="zh-TW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hlinkClick r:id="rId3" action="ppaction://hlinksldjump"/>
                        </a:rPr>
                        <a:t>-</a:t>
                      </a:r>
                      <a:br>
                        <a:rPr lang="en-US" altLang="zh-TW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hlinkClick r:id="rId3" action="ppaction://hlinksldjump"/>
                        </a:rPr>
                      </a:br>
                      <a:r>
                        <a:rPr lang="en-US" altLang="zh-TW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hlinkClick r:id="rId3" action="ppaction://hlinksldjump"/>
                        </a:rPr>
                        <a:t>VIP</a:t>
                      </a:r>
                      <a:r>
                        <a:rPr lang="zh-TW" alt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hlinkClick r:id="rId3" action="ppaction://hlinksldjump"/>
                        </a:rPr>
                        <a:t>辨識</a:t>
                      </a:r>
                      <a:endParaRPr lang="zh-TW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1.</a:t>
                      </a:r>
                      <a:r>
                        <a:rPr lang="zh-TW" altLang="en-US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建立</a:t>
                      </a:r>
                      <a:r>
                        <a:rPr lang="en-US" altLang="zh-TW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VIP</a:t>
                      </a:r>
                      <a:r>
                        <a:rPr lang="zh-TW" altLang="en-US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臉部資訊名單</a:t>
                      </a:r>
                      <a:endParaRPr lang="en-US" altLang="zh-TW" sz="1600" b="0" i="0" u="none" strike="noStrike" dirty="0" smtClean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2.</a:t>
                      </a:r>
                      <a:r>
                        <a:rPr lang="zh-TW" altLang="en-US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手機推播通知店員優先掌握高消費客戶</a:t>
                      </a:r>
                      <a:endParaRPr lang="en-US" altLang="zh-TW" sz="1600" b="0" i="0" u="none" strike="noStrike" dirty="0" smtClean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sym typeface="Wingdings" pitchFamily="2" charset="2"/>
                        </a:rPr>
                        <a:t>    </a:t>
                      </a:r>
                      <a:r>
                        <a:rPr lang="en-US" altLang="zh-TW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sym typeface="Wingdings" pitchFamily="2" charset="2"/>
                        </a:rPr>
                        <a:t></a:t>
                      </a:r>
                      <a:r>
                        <a:rPr lang="zh-TW" altLang="en-US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提示客戶資訊、消費紀錄以提供個人化服務</a:t>
                      </a:r>
                      <a:endParaRPr lang="en-US" altLang="zh-TW" sz="1600" b="0" i="0" u="none" strike="noStrike" dirty="0" smtClean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600" b="0" i="0" u="none" strike="noStrike" dirty="0" smtClean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600" b="0" i="0" u="none" strike="noStrike" dirty="0" smtClean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600" b="0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15" name="Picture 2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76256" y="3607289"/>
            <a:ext cx="1800200" cy="980685"/>
          </a:xfrm>
          <a:prstGeom prst="rect">
            <a:avLst/>
          </a:prstGeom>
          <a:noFill/>
          <a:ln w="1">
            <a:noFill/>
            <a:miter lim="800000"/>
            <a:headEnd/>
            <a:tailEnd type="none" w="med" len="med"/>
          </a:ln>
          <a:effectLst/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04248" y="1203598"/>
            <a:ext cx="1800200" cy="1032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2" descr="http://www.acti.com/corpweb/Page/Retail/images/009.pn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76256" y="2427734"/>
            <a:ext cx="1800200" cy="93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s://www.volacci.com/files/imce-uploads/video_seo_san_diego_netvideoseo_optimization_2_4c36.jpg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24328" y="1563638"/>
            <a:ext cx="357615" cy="360038"/>
          </a:xfrm>
          <a:prstGeom prst="rect">
            <a:avLst/>
          </a:prstGeom>
          <a:noFill/>
        </p:spPr>
      </p:pic>
      <p:pic>
        <p:nvPicPr>
          <p:cNvPr id="9" name="Picture 2" descr="https://www.volacci.com/files/imce-uploads/video_seo_san_diego_netvideoseo_optimization_2_4c36.jpg">
            <a:hlinkClick r:id="rId7"/>
          </p:cNvPr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24328" y="2715766"/>
            <a:ext cx="357615" cy="360038"/>
          </a:xfrm>
          <a:prstGeom prst="rect">
            <a:avLst/>
          </a:prstGeom>
          <a:noFill/>
        </p:spPr>
      </p:pic>
      <p:pic>
        <p:nvPicPr>
          <p:cNvPr id="10" name="Picture 2" descr="https://www.volacci.com/files/imce-uploads/video_seo_san_diego_netvideoseo_optimization_2_4c36.jpg">
            <a:hlinkClick r:id="rId4"/>
          </p:cNvPr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24328" y="3939904"/>
            <a:ext cx="357615" cy="360038"/>
          </a:xfrm>
          <a:prstGeom prst="rect">
            <a:avLst/>
          </a:prstGeom>
          <a:noFill/>
        </p:spPr>
      </p:pic>
      <p:pic>
        <p:nvPicPr>
          <p:cNvPr id="3077" name="Picture 5" descr="店, 购物, 商城, 入口, 建设, 人, 购物者, 出售, 业主立案法团论坛, Nad Labem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979712" y="51630"/>
            <a:ext cx="1800200" cy="10079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群組 1"/>
          <p:cNvGrpSpPr/>
          <p:nvPr/>
        </p:nvGrpSpPr>
        <p:grpSpPr>
          <a:xfrm>
            <a:off x="1979712" y="987574"/>
            <a:ext cx="6264698" cy="1526523"/>
            <a:chOff x="2463515" y="1213045"/>
            <a:chExt cx="6339620" cy="1524031"/>
          </a:xfrm>
        </p:grpSpPr>
        <p:pic>
          <p:nvPicPr>
            <p:cNvPr id="2050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63515" y="1226446"/>
              <a:ext cx="3160578" cy="1510630"/>
            </a:xfrm>
            <a:prstGeom prst="rect">
              <a:avLst/>
            </a:prstGeom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57722" y="1213045"/>
              <a:ext cx="3045413" cy="1524031"/>
            </a:xfrm>
            <a:prstGeom prst="rect">
              <a:avLst/>
            </a:prstGeom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</a:extLst>
          </p:spPr>
        </p:pic>
      </p:grpSp>
      <p:sp>
        <p:nvSpPr>
          <p:cNvPr id="4" name="圓角矩形 3"/>
          <p:cNvSpPr/>
          <p:nvPr/>
        </p:nvSpPr>
        <p:spPr>
          <a:xfrm>
            <a:off x="179512" y="843558"/>
            <a:ext cx="1622399" cy="2959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容留看板</a:t>
            </a:r>
          </a:p>
        </p:txBody>
      </p:sp>
      <p:grpSp>
        <p:nvGrpSpPr>
          <p:cNvPr id="3" name="群組 6"/>
          <p:cNvGrpSpPr/>
          <p:nvPr/>
        </p:nvGrpSpPr>
        <p:grpSpPr>
          <a:xfrm>
            <a:off x="2123728" y="2787774"/>
            <a:ext cx="6156176" cy="2160241"/>
            <a:chOff x="2278000" y="3481703"/>
            <a:chExt cx="6652320" cy="1499395"/>
          </a:xfrm>
        </p:grpSpPr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78000" y="3481703"/>
              <a:ext cx="3298987" cy="14912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16468" y="3481703"/>
              <a:ext cx="3213852" cy="14993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10" name="圓角矩形 9"/>
          <p:cNvSpPr/>
          <p:nvPr/>
        </p:nvSpPr>
        <p:spPr>
          <a:xfrm>
            <a:off x="179512" y="2787774"/>
            <a:ext cx="1747303" cy="27682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管理者介面</a:t>
            </a:r>
          </a:p>
        </p:txBody>
      </p:sp>
      <p:sp>
        <p:nvSpPr>
          <p:cNvPr id="5" name="文字方塊 4"/>
          <p:cNvSpPr txBox="1"/>
          <p:nvPr/>
        </p:nvSpPr>
        <p:spPr>
          <a:xfrm>
            <a:off x="107504" y="3219822"/>
            <a:ext cx="20493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報表及各地區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人數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管理</a:t>
            </a: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標題 5"/>
          <p:cNvSpPr>
            <a:spLocks noGrp="1"/>
          </p:cNvSpPr>
          <p:nvPr>
            <p:ph type="title"/>
          </p:nvPr>
        </p:nvSpPr>
        <p:spPr>
          <a:xfrm>
            <a:off x="457200" y="-20538"/>
            <a:ext cx="8229600" cy="857250"/>
          </a:xfrm>
        </p:spPr>
        <p:txBody>
          <a:bodyPr>
            <a:normAutofit/>
          </a:bodyPr>
          <a:lstStyle/>
          <a:p>
            <a:r>
              <a:rPr lang="zh-TW" altLang="en-US" sz="3200" dirty="0" smtClean="0">
                <a:latin typeface="微軟正黑體" pitchFamily="34" charset="-120"/>
              </a:rPr>
              <a:t>人潮計數</a:t>
            </a:r>
            <a:r>
              <a:rPr lang="en-US" altLang="zh-TW" sz="3200" dirty="0" smtClean="0">
                <a:latin typeface="微軟正黑體" pitchFamily="34" charset="-120"/>
              </a:rPr>
              <a:t>-</a:t>
            </a:r>
            <a:r>
              <a:rPr lang="zh-TW" altLang="en-US" sz="3200" dirty="0" smtClean="0">
                <a:latin typeface="微軟正黑體" pitchFamily="34" charset="-120"/>
              </a:rPr>
              <a:t>總容留</a:t>
            </a:r>
            <a:endParaRPr lang="zh-TW" altLang="en-US" sz="3200" dirty="0">
              <a:latin typeface="微軟正黑體" pitchFamily="34" charset="-120"/>
            </a:endParaRPr>
          </a:p>
        </p:txBody>
      </p:sp>
      <p:sp>
        <p:nvSpPr>
          <p:cNvPr id="15" name="矩形 14">
            <a:hlinkClick r:id="rId7" action="ppaction://hlinksldjump"/>
          </p:cNvPr>
          <p:cNvSpPr/>
          <p:nvPr/>
        </p:nvSpPr>
        <p:spPr>
          <a:xfrm>
            <a:off x="8244408" y="4650690"/>
            <a:ext cx="8771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lvl="0" indent="-285750"/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回上頁</a:t>
            </a:r>
            <a:endParaRPr lang="zh-TW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3185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b="19144"/>
          <a:stretch>
            <a:fillRect/>
          </a:stretch>
        </p:blipFill>
        <p:spPr bwMode="auto">
          <a:xfrm>
            <a:off x="1187624" y="987574"/>
            <a:ext cx="3672408" cy="1962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040" y="987574"/>
            <a:ext cx="3588657" cy="1962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5" cstate="print"/>
          <a:srcRect b="39623"/>
          <a:stretch>
            <a:fillRect/>
          </a:stretch>
        </p:blipFill>
        <p:spPr bwMode="auto">
          <a:xfrm>
            <a:off x="1259632" y="3415308"/>
            <a:ext cx="7272808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標題 1"/>
          <p:cNvSpPr txBox="1">
            <a:spLocks/>
          </p:cNvSpPr>
          <p:nvPr/>
        </p:nvSpPr>
        <p:spPr>
          <a:xfrm>
            <a:off x="2123728" y="122763"/>
            <a:ext cx="5256584" cy="57677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+mj-cs"/>
              </a:rPr>
              <a:t>臉部辨識</a:t>
            </a:r>
            <a:r>
              <a:rPr lang="en-US" altLang="zh-TW" sz="3200" dirty="0" smtClean="0">
                <a:latin typeface="微軟正黑體" pitchFamily="34" charset="-120"/>
                <a:ea typeface="微軟正黑體" pitchFamily="34" charset="-120"/>
                <a:cs typeface="+mj-cs"/>
              </a:rPr>
              <a:t>- </a:t>
            </a:r>
            <a:r>
              <a:rPr lang="zh-TW" altLang="en-US" sz="3200" dirty="0" smtClean="0">
                <a:latin typeface="微軟正黑體" pitchFamily="34" charset="-120"/>
                <a:ea typeface="微軟正黑體" pitchFamily="34" charset="-120"/>
                <a:cs typeface="+mj-cs"/>
              </a:rPr>
              <a:t>性別年齡</a:t>
            </a:r>
            <a:r>
              <a:rPr lang="en-US" altLang="zh-TW" sz="3200" dirty="0" smtClean="0">
                <a:latin typeface="微軟正黑體" pitchFamily="34" charset="-120"/>
                <a:ea typeface="微軟正黑體" pitchFamily="34" charset="-120"/>
                <a:cs typeface="+mj-cs"/>
              </a:rPr>
              <a:t>&amp;VIP</a:t>
            </a:r>
            <a:endParaRPr kumimoji="0" lang="zh-TW" altLang="en-US" sz="32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j-cs"/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0" y="3003798"/>
            <a:ext cx="9144000" cy="0"/>
          </a:xfrm>
          <a:prstGeom prst="line">
            <a:avLst/>
          </a:prstGeom>
          <a:ln w="19050">
            <a:solidFill>
              <a:schemeClr val="bg2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39"/>
          <p:cNvCxnSpPr/>
          <p:nvPr/>
        </p:nvCxnSpPr>
        <p:spPr>
          <a:xfrm>
            <a:off x="323528" y="987574"/>
            <a:ext cx="8280400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矩形 15"/>
          <p:cNvSpPr/>
          <p:nvPr/>
        </p:nvSpPr>
        <p:spPr>
          <a:xfrm>
            <a:off x="425440" y="627534"/>
            <a:ext cx="20890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lvl="0" indent="-285750">
              <a:buFont typeface="Wingdings" panose="05000000000000000000" pitchFamily="2" charset="2"/>
              <a:buChar char="Ø"/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年齡及性別偵測</a:t>
            </a:r>
            <a:endParaRPr lang="zh-TW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250719" y="3003798"/>
            <a:ext cx="13083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lvl="0" indent="-285750">
              <a:buFont typeface="Wingdings" panose="05000000000000000000" pitchFamily="2" charset="2"/>
              <a:buChar char="Ø"/>
            </a:pP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VIP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偵測</a:t>
            </a:r>
            <a:endParaRPr lang="zh-TW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979712" y="4659982"/>
            <a:ext cx="51125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/>
            <a:endParaRPr lang="zh-TW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2627784" y="627534"/>
            <a:ext cx="4320480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/>
            <a:r>
              <a:rPr lang="en-US" altLang="zh-TW" sz="13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Demo: </a:t>
            </a:r>
            <a:r>
              <a:rPr lang="en-US" altLang="zh-TW" sz="1300" dirty="0" smtClean="0">
                <a:latin typeface="微軟正黑體" panose="020B0604030504040204" pitchFamily="34" charset="-120"/>
                <a:ea typeface="微軟正黑體" panose="020B0604030504040204" pitchFamily="34" charset="-120"/>
                <a:hlinkClick r:id="rId6"/>
              </a:rPr>
              <a:t>http://demographics.acti.com/</a:t>
            </a:r>
            <a:endParaRPr lang="zh-TW" altLang="zh-TW" sz="13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2555776" y="3056061"/>
            <a:ext cx="6264696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/>
            <a:r>
              <a:rPr lang="zh-TW" altLang="en-US" sz="13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人臉分析攝影機選擇工具</a:t>
            </a:r>
            <a:r>
              <a:rPr lang="en-US" altLang="zh-TW" sz="13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: </a:t>
            </a:r>
            <a:r>
              <a:rPr lang="en-US" altLang="zh-TW" sz="1300" dirty="0" smtClean="0">
                <a:latin typeface="微軟正黑體" panose="020B0604030504040204" pitchFamily="34" charset="-120"/>
                <a:ea typeface="微軟正黑體" panose="020B0604030504040204" pitchFamily="34" charset="-120"/>
                <a:hlinkClick r:id="rId7"/>
              </a:rPr>
              <a:t>https://www.acti.com/faceanalysisselector</a:t>
            </a:r>
            <a:endParaRPr lang="zh-TW" altLang="zh-TW" sz="13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8" name="矩形 17">
            <a:hlinkClick r:id="rId8" action="ppaction://hlinksldjump"/>
          </p:cNvPr>
          <p:cNvSpPr/>
          <p:nvPr/>
        </p:nvSpPr>
        <p:spPr>
          <a:xfrm>
            <a:off x="8303349" y="4722698"/>
            <a:ext cx="8771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lvl="0" indent="-285750"/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回上頁</a:t>
            </a:r>
            <a:endParaRPr lang="zh-TW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15604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411760" y="58316"/>
            <a:ext cx="5133256" cy="857250"/>
          </a:xfrm>
        </p:spPr>
        <p:txBody>
          <a:bodyPr>
            <a:normAutofit/>
          </a:bodyPr>
          <a:lstStyle/>
          <a:p>
            <a:r>
              <a:rPr lang="zh-TW" altLang="en-US" sz="3200" dirty="0" smtClean="0"/>
              <a:t>百貨各樓層</a:t>
            </a:r>
            <a:endParaRPr lang="zh-TW" altLang="en-US" sz="3200" dirty="0"/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589439463"/>
              </p:ext>
            </p:extLst>
          </p:nvPr>
        </p:nvGraphicFramePr>
        <p:xfrm>
          <a:off x="323528" y="1023714"/>
          <a:ext cx="6912768" cy="41529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46459"/>
                <a:gridCol w="1210771"/>
                <a:gridCol w="4655538"/>
              </a:tblGrid>
              <a:tr h="225683"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挑戰</a:t>
                      </a:r>
                      <a:endParaRPr lang="zh-TW" alt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5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解決方案</a:t>
                      </a:r>
                      <a:endParaRPr lang="zh-TW" alt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5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效益</a:t>
                      </a:r>
                      <a:endParaRPr lang="zh-TW" altLang="en-US" sz="15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58996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樓層規劃</a:t>
                      </a:r>
                      <a:endParaRPr lang="zh-TW" alt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b="0" i="0" u="none" strike="noStrike" dirty="0" smtClean="0">
                          <a:solidFill>
                            <a:srgbClr val="0070C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人潮計數</a:t>
                      </a:r>
                      <a:endParaRPr lang="zh-TW" altLang="en-US" sz="1500" b="0" i="0" u="none" strike="noStrike" dirty="0">
                        <a:solidFill>
                          <a:srgbClr val="0070C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indent="-34290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5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1. </a:t>
                      </a:r>
                      <a:r>
                        <a:rPr lang="zh-TW" altLang="en-US" sz="15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得知各樓層人潮數量</a:t>
                      </a:r>
                      <a:r>
                        <a:rPr lang="en-US" altLang="zh-TW" sz="15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/>
                      </a:r>
                      <a:br>
                        <a:rPr lang="en-US" altLang="zh-TW" sz="15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</a:br>
                      <a:r>
                        <a:rPr lang="en-US" altLang="zh-TW" sz="15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sym typeface="Wingdings" pitchFamily="2" charset="2"/>
                        </a:rPr>
                        <a:t></a:t>
                      </a:r>
                      <a:r>
                        <a:rPr lang="zh-TW" altLang="en-US" sz="15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樓層品牌類別規劃依據</a:t>
                      </a:r>
                      <a:r>
                        <a:rPr lang="zh-TW" altLang="en-US" sz="1500" b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 </a:t>
                      </a:r>
                      <a:endParaRPr lang="en-US" altLang="zh-TW" sz="1500" b="0" u="none" strike="noStrike" baseline="0" dirty="0" smtClean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  <a:p>
                      <a:pPr marL="342900" marR="0" indent="-34290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500" b="0" u="none" strike="noStrike" dirty="0" smtClean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308964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樓層動線</a:t>
                      </a:r>
                      <a:r>
                        <a:rPr lang="en-US" altLang="zh-TW" sz="150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/</a:t>
                      </a:r>
                      <a:r>
                        <a:rPr lang="zh-TW" altLang="en-US" sz="150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品牌進駐規劃</a:t>
                      </a:r>
                      <a:endParaRPr lang="zh-TW" altLang="en-US" sz="1500" b="0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500" u="none" strike="noStrike" dirty="0" smtClean="0">
                          <a:effectLst/>
                          <a:latin typeface="微軟正黑體" pitchFamily="34" charset="-120"/>
                          <a:ea typeface="微軟正黑體" pitchFamily="34" charset="-120"/>
                          <a:hlinkClick r:id="rId2" action="ppaction://hlinksldjump"/>
                        </a:rPr>
                        <a:t>人流動線熱點與</a:t>
                      </a:r>
                      <a:endParaRPr lang="zh-TW" altLang="en-US" sz="1500" b="0" i="0" u="none" strike="noStrike" dirty="0" smtClean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hlinkClick r:id="rId2" action="ppaction://hlinksldjump"/>
                      </a:endParaRPr>
                    </a:p>
                    <a:p>
                      <a:pPr algn="ctr" fontAlgn="ctr"/>
                      <a:r>
                        <a:rPr lang="zh-TW" altLang="en-US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hlinkClick r:id="rId2" action="ppaction://hlinksldjump"/>
                        </a:rPr>
                        <a:t>滯留分析</a:t>
                      </a:r>
                      <a:endParaRPr lang="zh-TW" alt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457200" marR="0" lvl="1" indent="-45720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5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1.</a:t>
                      </a:r>
                      <a:r>
                        <a:rPr lang="zh-TW" altLang="en-US" sz="15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 樓層</a:t>
                      </a:r>
                      <a:r>
                        <a:rPr lang="zh-TW" altLang="en-US" sz="150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動線優化 </a:t>
                      </a:r>
                      <a:endParaRPr lang="en-US" altLang="zh-TW" sz="1500" dirty="0" smtClean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  <a:p>
                      <a:pPr marL="457200" marR="0" lvl="1" indent="-45720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5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2. </a:t>
                      </a:r>
                      <a:r>
                        <a:rPr lang="zh-TW" altLang="en-US" sz="15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品牌進駐費用溝通基礎</a:t>
                      </a:r>
                      <a:r>
                        <a:rPr lang="en-US" altLang="zh-TW" sz="15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/>
                      </a:r>
                      <a:br>
                        <a:rPr lang="en-US" altLang="zh-TW" sz="15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</a:br>
                      <a:r>
                        <a:rPr lang="en-US" altLang="zh-TW" sz="15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sym typeface="Wingdings" pitchFamily="2" charset="2"/>
                        </a:rPr>
                        <a:t></a:t>
                      </a:r>
                      <a:r>
                        <a:rPr lang="zh-TW" altLang="en-US" sz="15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sym typeface="Wingdings" pitchFamily="2" charset="2"/>
                        </a:rPr>
                        <a:t>人流動線高區域，櫃位收費高</a:t>
                      </a:r>
                      <a:endParaRPr lang="en-US" altLang="zh-TW" sz="1500" b="0" i="0" u="none" strike="noStrike" baseline="0" dirty="0" smtClean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  <a:p>
                      <a:pPr marL="457200" marR="0" lvl="1" indent="-45720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5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3.</a:t>
                      </a:r>
                      <a:r>
                        <a:rPr lang="zh-TW" altLang="en-US" sz="15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 比對客人在品牌櫃位前滯留時間與成交量之轉換率</a:t>
                      </a:r>
                      <a:r>
                        <a:rPr lang="en-US" altLang="zh-TW" sz="15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/>
                      </a:r>
                      <a:br>
                        <a:rPr lang="en-US" altLang="zh-TW" sz="15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</a:br>
                      <a:r>
                        <a:rPr lang="en-US" altLang="zh-TW" sz="15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sym typeface="Wingdings" pitchFamily="2" charset="2"/>
                        </a:rPr>
                        <a:t></a:t>
                      </a:r>
                      <a:r>
                        <a:rPr lang="zh-TW" altLang="en-US" sz="15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sym typeface="Wingdings" pitchFamily="2" charset="2"/>
                        </a:rPr>
                        <a:t>行銷策略規劃依據</a:t>
                      </a:r>
                      <a:endParaRPr lang="en-US" altLang="zh-TW" sz="1500" b="0" i="0" u="none" strike="noStrike" baseline="0" dirty="0" smtClean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  <a:p>
                      <a:pPr marL="457200" marR="0" lvl="1" indent="-45720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500" b="0" i="0" u="none" strike="noStrike" baseline="0" dirty="0" smtClean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525620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廣告效益</a:t>
                      </a:r>
                      <a:endParaRPr lang="zh-TW" alt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hlinkClick r:id="rId3" action="ppaction://hlinksldjump"/>
                        </a:rPr>
                        <a:t>臉部辨識</a:t>
                      </a:r>
                      <a:r>
                        <a:rPr lang="en-US" altLang="zh-TW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hlinkClick r:id="rId3" action="ppaction://hlinksldjump"/>
                        </a:rPr>
                        <a:t/>
                      </a:r>
                      <a:br>
                        <a:rPr lang="en-US" altLang="zh-TW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hlinkClick r:id="rId3" action="ppaction://hlinksldjump"/>
                        </a:rPr>
                      </a:br>
                      <a:r>
                        <a:rPr lang="en-US" altLang="zh-TW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hlinkClick r:id="rId3" action="ppaction://hlinksldjump"/>
                        </a:rPr>
                        <a:t>(</a:t>
                      </a:r>
                      <a:r>
                        <a:rPr lang="zh-TW" altLang="en-US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hlinkClick r:id="rId3" action="ppaction://hlinksldjump"/>
                        </a:rPr>
                        <a:t>性別年齡</a:t>
                      </a:r>
                      <a:r>
                        <a:rPr lang="en-US" altLang="zh-TW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hlinkClick r:id="rId3" action="ppaction://hlinksldjump"/>
                        </a:rPr>
                        <a:t>)</a:t>
                      </a:r>
                      <a:br>
                        <a:rPr lang="en-US" altLang="zh-TW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hlinkClick r:id="rId3" action="ppaction://hlinksldjump"/>
                        </a:rPr>
                      </a:br>
                      <a:r>
                        <a:rPr lang="en-US" altLang="zh-TW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hlinkClick r:id="rId3" action="ppaction://hlinksldjump"/>
                        </a:rPr>
                        <a:t>+</a:t>
                      </a:r>
                      <a:r>
                        <a:rPr lang="zh-TW" altLang="en-US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hlinkClick r:id="rId3" action="ppaction://hlinksldjump"/>
                        </a:rPr>
                        <a:t>智慧廣告推播</a:t>
                      </a:r>
                      <a:endParaRPr lang="zh-TW" alt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5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sym typeface="Wingdings" pitchFamily="2" charset="2"/>
                        </a:rPr>
                        <a:t>1. </a:t>
                      </a:r>
                      <a:r>
                        <a:rPr lang="zh-TW" altLang="en-US" sz="15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sym typeface="Wingdings" pitchFamily="2" charset="2"/>
                        </a:rPr>
                        <a:t>收集數位看板觀看者年齡</a:t>
                      </a:r>
                      <a:r>
                        <a:rPr lang="en-US" altLang="zh-TW" sz="15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sym typeface="Wingdings" pitchFamily="2" charset="2"/>
                        </a:rPr>
                        <a:t>/</a:t>
                      </a:r>
                      <a:r>
                        <a:rPr lang="zh-TW" altLang="en-US" sz="15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sym typeface="Wingdings" pitchFamily="2" charset="2"/>
                        </a:rPr>
                        <a:t>性別資訊</a:t>
                      </a:r>
                      <a:r>
                        <a:rPr lang="en-US" altLang="zh-TW" sz="15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sym typeface="Wingdings" pitchFamily="2" charset="2"/>
                        </a:rPr>
                        <a:t/>
                      </a:r>
                      <a:br>
                        <a:rPr lang="en-US" altLang="zh-TW" sz="15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sym typeface="Wingdings" pitchFamily="2" charset="2"/>
                        </a:rPr>
                      </a:br>
                      <a:r>
                        <a:rPr lang="zh-TW" altLang="en-US" sz="15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sym typeface="Wingdings" pitchFamily="2" charset="2"/>
                        </a:rPr>
                        <a:t>          </a:t>
                      </a:r>
                      <a:r>
                        <a:rPr lang="en-US" altLang="zh-TW" sz="15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sym typeface="Wingdings" pitchFamily="2" charset="2"/>
                        </a:rPr>
                        <a:t></a:t>
                      </a:r>
                      <a:r>
                        <a:rPr lang="zh-TW" altLang="en-US" sz="15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sym typeface="Wingdings" pitchFamily="2" charset="2"/>
                        </a:rPr>
                        <a:t>廣告有效性分析依據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5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sym typeface="Wingdings" pitchFamily="2" charset="2"/>
                        </a:rPr>
                        <a:t>2. </a:t>
                      </a:r>
                      <a:r>
                        <a:rPr lang="zh-TW" altLang="en-US" sz="15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sym typeface="Wingdings" pitchFamily="2" charset="2"/>
                        </a:rPr>
                        <a:t>針對不同客層客戶，自動推播合適廣告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5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sym typeface="Wingdings" pitchFamily="2" charset="2"/>
                        </a:rPr>
                        <a:t>           虛擬員工取代傳統人員宣傳，降低人員成本</a:t>
                      </a:r>
                      <a:r>
                        <a:rPr lang="en-US" altLang="zh-TW" sz="15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sym typeface="Wingdings" pitchFamily="2" charset="2"/>
                        </a:rPr>
                        <a:t>&amp;</a:t>
                      </a:r>
                      <a:r>
                        <a:rPr lang="zh-TW" altLang="en-US" sz="15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sym typeface="Wingdings" pitchFamily="2" charset="2"/>
                        </a:rPr>
                        <a:t>   避免造成客戶負擔</a:t>
                      </a:r>
                      <a:endParaRPr lang="zh-TW" altLang="en-US" sz="1500" b="0" i="0" u="none" strike="noStrike" dirty="0" smtClean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500" b="0" i="0" u="none" strike="noStrike" dirty="0" smtClean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500" b="0" i="0" u="none" strike="noStrike" dirty="0" smtClean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500" b="0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3075" name="Picture 3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80312" y="987574"/>
            <a:ext cx="1570881" cy="12393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80312" y="2427734"/>
            <a:ext cx="1691680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https://www.volacci.com/files/imce-uploads/video_seo_san_diego_netvideoseo_optimization_2_4c36.jp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956376" y="1419622"/>
            <a:ext cx="357615" cy="360038"/>
          </a:xfrm>
          <a:prstGeom prst="rect">
            <a:avLst/>
          </a:prstGeom>
          <a:noFill/>
        </p:spPr>
      </p:pic>
      <p:pic>
        <p:nvPicPr>
          <p:cNvPr id="4100" name="Picture 4" descr="旅行, 泰国, 百货商场, 购物中心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55575" y="-2925763"/>
            <a:ext cx="2700000" cy="1800000"/>
          </a:xfrm>
          <a:prstGeom prst="rect">
            <a:avLst/>
          </a:prstGeom>
          <a:noFill/>
        </p:spPr>
      </p:pic>
      <p:pic>
        <p:nvPicPr>
          <p:cNvPr id="4102" name="Picture 6" descr="旅行, 泰国, 百货商场, 购物中心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123728" y="0"/>
            <a:ext cx="1584176" cy="10561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>
          <a:xfrm>
            <a:off x="457200" y="-20538"/>
            <a:ext cx="8229600" cy="857250"/>
          </a:xfrm>
        </p:spPr>
        <p:txBody>
          <a:bodyPr>
            <a:normAutofit/>
          </a:bodyPr>
          <a:lstStyle/>
          <a:p>
            <a:r>
              <a:rPr lang="zh-TW" altLang="en-US" sz="3200" dirty="0" smtClean="0"/>
              <a:t>熱點</a:t>
            </a:r>
            <a:r>
              <a:rPr lang="en-US" altLang="zh-TW" sz="3200" dirty="0" smtClean="0"/>
              <a:t>/</a:t>
            </a:r>
            <a:r>
              <a:rPr lang="zh-TW" altLang="en-US" sz="3200" dirty="0" smtClean="0"/>
              <a:t>滯留時間分析</a:t>
            </a:r>
            <a:endParaRPr lang="zh-TW" altLang="en-US" sz="3200" dirty="0"/>
          </a:p>
        </p:txBody>
      </p:sp>
      <p:sp>
        <p:nvSpPr>
          <p:cNvPr id="8" name="文字方塊 7"/>
          <p:cNvSpPr txBox="1"/>
          <p:nvPr/>
        </p:nvSpPr>
        <p:spPr>
          <a:xfrm>
            <a:off x="179512" y="793036"/>
            <a:ext cx="6480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熱點應用 </a:t>
            </a:r>
            <a:r>
              <a:rPr lang="en-US" altLang="zh-TW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樓層動線規劃</a:t>
            </a:r>
            <a:r>
              <a:rPr lang="en-US" altLang="zh-TW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品牌進駐費用談判基礎</a:t>
            </a:r>
            <a:r>
              <a:rPr lang="en-US" altLang="zh-TW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en-US" sz="16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" name="文字方塊 12"/>
          <p:cNvSpPr txBox="1"/>
          <p:nvPr/>
        </p:nvSpPr>
        <p:spPr>
          <a:xfrm>
            <a:off x="179512" y="4731990"/>
            <a:ext cx="66602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滯留時間 </a:t>
            </a:r>
            <a:r>
              <a:rPr lang="en-US" altLang="zh-TW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顧客於品牌櫃位前滯留時間</a:t>
            </a:r>
            <a:r>
              <a:rPr lang="en-US" altLang="zh-TW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&amp;</a:t>
            </a:r>
            <a:r>
              <a:rPr lang="zh-TW" altLang="en-US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成交量轉換率分析</a:t>
            </a:r>
            <a:r>
              <a:rPr lang="en-US" altLang="zh-TW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en-US" sz="1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026" name="Picture 2" descr="C:\Users\ruby.huang\AppData\Local\Microsoft\Windows\Temporary Internet Files\Content.Outlook\6VVP1MHY\Heat Ma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1131990"/>
            <a:ext cx="5413534" cy="360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cxnSp>
        <p:nvCxnSpPr>
          <p:cNvPr id="22" name="肘形接點 21"/>
          <p:cNvCxnSpPr/>
          <p:nvPr/>
        </p:nvCxnSpPr>
        <p:spPr>
          <a:xfrm flipV="1">
            <a:off x="2411760" y="3939902"/>
            <a:ext cx="3240360" cy="792088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矩形 22">
            <a:hlinkClick r:id="rId3" action="ppaction://hlinksldjump"/>
          </p:cNvPr>
          <p:cNvSpPr/>
          <p:nvPr/>
        </p:nvSpPr>
        <p:spPr>
          <a:xfrm>
            <a:off x="8100392" y="4587974"/>
            <a:ext cx="8771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lvl="0" indent="-285750"/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回上頁</a:t>
            </a:r>
            <a:endParaRPr lang="zh-TW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36098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395289" y="1059583"/>
            <a:ext cx="6660355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Open Sans" pitchFamily="34" charset="0"/>
              </a:rPr>
              <a:t>透過數位電視棒將前端攝影機接受到的性別</a:t>
            </a:r>
            <a:r>
              <a:rPr lang="en-US" altLang="zh-TW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Open Sans" pitchFamily="34" charset="0"/>
              </a:rPr>
              <a:t>/ </a:t>
            </a:r>
            <a:r>
              <a:rPr lang="zh-TW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Open Sans" pitchFamily="34" charset="0"/>
              </a:rPr>
              <a:t>年齡資訊而傳送出相對廣告或內容到前端，透過螢幕播放出來。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Open Sans" pitchFamily="34" charset="0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-20538"/>
            <a:ext cx="8229600" cy="857250"/>
          </a:xfrm>
        </p:spPr>
        <p:txBody>
          <a:bodyPr>
            <a:normAutofit/>
          </a:bodyPr>
          <a:lstStyle/>
          <a:p>
            <a:r>
              <a:rPr lang="zh-TW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itchFamily="34" charset="-120"/>
                <a:cs typeface="Open Sans" pitchFamily="34" charset="0"/>
              </a:rPr>
              <a:t>客</a:t>
            </a:r>
            <a:r>
              <a:rPr lang="zh-TW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itchFamily="34" charset="-120"/>
                <a:cs typeface="Open Sans" pitchFamily="34" charset="0"/>
              </a:rPr>
              <a:t>群</a:t>
            </a:r>
            <a:r>
              <a:rPr lang="zh-TW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itchFamily="34" charset="-120"/>
                <a:cs typeface="Open Sans" pitchFamily="34" charset="0"/>
              </a:rPr>
              <a:t>分析</a:t>
            </a:r>
            <a:r>
              <a:rPr lang="en-US" altLang="zh-TW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itchFamily="34" charset="-120"/>
                <a:cs typeface="Open Sans" pitchFamily="34" charset="0"/>
              </a:rPr>
              <a:t>(</a:t>
            </a:r>
            <a:r>
              <a:rPr lang="zh-TW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itchFamily="34" charset="-120"/>
                <a:cs typeface="Open Sans" pitchFamily="34" charset="0"/>
              </a:rPr>
              <a:t>性別年齡</a:t>
            </a:r>
            <a:r>
              <a:rPr lang="en-US" altLang="zh-TW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itchFamily="34" charset="-120"/>
                <a:cs typeface="Open Sans" pitchFamily="34" charset="0"/>
              </a:rPr>
              <a:t>)+</a:t>
            </a:r>
            <a:r>
              <a:rPr lang="zh-TW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itchFamily="34" charset="-120"/>
                <a:cs typeface="Open Sans" pitchFamily="34" charset="0"/>
              </a:rPr>
              <a:t>電子看板 </a:t>
            </a:r>
            <a:endParaRPr lang="zh-TW" altLang="en-US" sz="3200" dirty="0">
              <a:latin typeface="微軟正黑體" pitchFamily="34" charset="-120"/>
            </a:endParaRPr>
          </a:p>
        </p:txBody>
      </p:sp>
      <p:sp>
        <p:nvSpPr>
          <p:cNvPr id="7" name="AutoShape 14" descr="「wifi」的圖片搜尋結果"/>
          <p:cNvSpPr>
            <a:spLocks noChangeAspect="1" noChangeArrowheads="1"/>
          </p:cNvSpPr>
          <p:nvPr/>
        </p:nvSpPr>
        <p:spPr bwMode="auto">
          <a:xfrm>
            <a:off x="155575" y="-108347"/>
            <a:ext cx="3048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9659"/>
          <a:stretch/>
        </p:blipFill>
        <p:spPr bwMode="auto">
          <a:xfrm>
            <a:off x="422875" y="2054708"/>
            <a:ext cx="8091468" cy="2965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868804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6"/>
          <p:cNvSpPr txBox="1">
            <a:spLocks noChangeArrowheads="1"/>
          </p:cNvSpPr>
          <p:nvPr/>
        </p:nvSpPr>
        <p:spPr bwMode="auto">
          <a:xfrm>
            <a:off x="38160" y="906274"/>
            <a:ext cx="590465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>
              <a:buFont typeface="Wingdings" pitchFamily="2" charset="2"/>
              <a:buChar char="Ø"/>
            </a:pP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品牌櫃位根據不同性別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年齡 提供不同類型廣告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510"/>
          <a:stretch/>
        </p:blipFill>
        <p:spPr bwMode="auto">
          <a:xfrm>
            <a:off x="251520" y="1754618"/>
            <a:ext cx="5073524" cy="309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" name="群組 1"/>
          <p:cNvGrpSpPr/>
          <p:nvPr/>
        </p:nvGrpSpPr>
        <p:grpSpPr>
          <a:xfrm>
            <a:off x="2662522" y="1299240"/>
            <a:ext cx="4084448" cy="1031374"/>
            <a:chOff x="4966778" y="838297"/>
            <a:chExt cx="4084448" cy="1031374"/>
          </a:xfrm>
        </p:grpSpPr>
        <p:sp>
          <p:nvSpPr>
            <p:cNvPr id="10" name="橢圓 9"/>
            <p:cNvSpPr/>
            <p:nvPr/>
          </p:nvSpPr>
          <p:spPr>
            <a:xfrm>
              <a:off x="4966778" y="1531698"/>
              <a:ext cx="397186" cy="337973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cxnSp>
          <p:nvCxnSpPr>
            <p:cNvPr id="12" name="直線單箭頭接點 11"/>
            <p:cNvCxnSpPr/>
            <p:nvPr/>
          </p:nvCxnSpPr>
          <p:spPr>
            <a:xfrm flipV="1">
              <a:off x="5220072" y="1207629"/>
              <a:ext cx="360040" cy="324070"/>
            </a:xfrm>
            <a:prstGeom prst="straightConnector1">
              <a:avLst/>
            </a:prstGeom>
            <a:ln>
              <a:solidFill>
                <a:srgbClr val="FF0000"/>
              </a:solidFill>
              <a:tailEnd type="arrow"/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sp>
          <p:nvSpPr>
            <p:cNvPr id="13" name="文字方塊 12"/>
            <p:cNvSpPr txBox="1"/>
            <p:nvPr/>
          </p:nvSpPr>
          <p:spPr>
            <a:xfrm>
              <a:off x="5220072" y="838297"/>
              <a:ext cx="383115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針孔攝影機</a:t>
              </a:r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pic>
        <p:nvPicPr>
          <p:cNvPr id="11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524" b="4254"/>
          <a:stretch/>
        </p:blipFill>
        <p:spPr bwMode="auto">
          <a:xfrm>
            <a:off x="4320480" y="1563638"/>
            <a:ext cx="4531410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橢圓 13"/>
          <p:cNvSpPr/>
          <p:nvPr/>
        </p:nvSpPr>
        <p:spPr>
          <a:xfrm>
            <a:off x="6588224" y="1657713"/>
            <a:ext cx="397186" cy="33797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15" name="直線單箭頭接點 14"/>
          <p:cNvCxnSpPr>
            <a:stCxn id="14" idx="1"/>
          </p:cNvCxnSpPr>
          <p:nvPr/>
        </p:nvCxnSpPr>
        <p:spPr>
          <a:xfrm flipH="1" flipV="1">
            <a:off x="4211960" y="1483906"/>
            <a:ext cx="2434431" cy="223302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6" name="標題 1"/>
          <p:cNvSpPr>
            <a:spLocks noGrp="1"/>
          </p:cNvSpPr>
          <p:nvPr>
            <p:ph type="title"/>
          </p:nvPr>
        </p:nvSpPr>
        <p:spPr>
          <a:xfrm>
            <a:off x="457200" y="-20538"/>
            <a:ext cx="8229600" cy="857250"/>
          </a:xfrm>
        </p:spPr>
        <p:txBody>
          <a:bodyPr>
            <a:normAutofit/>
          </a:bodyPr>
          <a:lstStyle/>
          <a:p>
            <a:r>
              <a:rPr lang="zh-TW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itchFamily="34" charset="-120"/>
                <a:cs typeface="Open Sans" pitchFamily="34" charset="0"/>
              </a:rPr>
              <a:t>客群分析</a:t>
            </a:r>
            <a:r>
              <a:rPr lang="en-US" altLang="zh-TW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itchFamily="34" charset="-120"/>
                <a:cs typeface="Open Sans" pitchFamily="34" charset="0"/>
              </a:rPr>
              <a:t>(</a:t>
            </a:r>
            <a:r>
              <a:rPr lang="zh-TW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itchFamily="34" charset="-120"/>
                <a:cs typeface="Open Sans" pitchFamily="34" charset="0"/>
              </a:rPr>
              <a:t>性別年齡</a:t>
            </a:r>
            <a:r>
              <a:rPr lang="en-US" altLang="zh-TW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itchFamily="34" charset="-120"/>
                <a:cs typeface="Open Sans" pitchFamily="34" charset="0"/>
              </a:rPr>
              <a:t>)+</a:t>
            </a:r>
            <a:r>
              <a:rPr lang="zh-TW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itchFamily="34" charset="-120"/>
                <a:cs typeface="Open Sans" pitchFamily="34" charset="0"/>
              </a:rPr>
              <a:t>電子看板 </a:t>
            </a:r>
            <a:endParaRPr lang="zh-TW" altLang="en-US" sz="3200" dirty="0"/>
          </a:p>
        </p:txBody>
      </p:sp>
      <p:grpSp>
        <p:nvGrpSpPr>
          <p:cNvPr id="3" name="群組 16"/>
          <p:cNvGrpSpPr/>
          <p:nvPr/>
        </p:nvGrpSpPr>
        <p:grpSpPr>
          <a:xfrm>
            <a:off x="5652120" y="1059582"/>
            <a:ext cx="8298624" cy="360038"/>
            <a:chOff x="-329913" y="1338895"/>
            <a:chExt cx="8354880" cy="360039"/>
          </a:xfrm>
        </p:grpSpPr>
        <p:pic>
          <p:nvPicPr>
            <p:cNvPr id="18" name="Picture 2" descr="https://www.volacci.com/files/imce-uploads/video_seo_san_diego_netvideoseo_optimization_2_4c36.jpg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-329913" y="1338895"/>
              <a:ext cx="360039" cy="360039"/>
            </a:xfrm>
            <a:prstGeom prst="rect">
              <a:avLst/>
            </a:prstGeom>
            <a:noFill/>
          </p:spPr>
        </p:pic>
        <p:sp>
          <p:nvSpPr>
            <p:cNvPr id="19" name="文字方塊 18">
              <a:hlinkClick r:id="rId4"/>
            </p:cNvPr>
            <p:cNvSpPr txBox="1"/>
            <p:nvPr/>
          </p:nvSpPr>
          <p:spPr>
            <a:xfrm>
              <a:off x="-39929" y="1338895"/>
              <a:ext cx="8064896" cy="3385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1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軟正黑體" pitchFamily="34" charset="-120"/>
                  <a:cs typeface="Open Sans" pitchFamily="34" charset="0"/>
                  <a:hlinkClick r:id="rId4"/>
                </a:rPr>
                <a:t>客群分析</a:t>
              </a:r>
              <a:r>
                <a:rPr lang="en-US" altLang="zh-TW" sz="1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軟正黑體" pitchFamily="34" charset="-120"/>
                  <a:cs typeface="Open Sans" pitchFamily="34" charset="0"/>
                  <a:hlinkClick r:id="rId4"/>
                </a:rPr>
                <a:t>(</a:t>
              </a:r>
              <a:r>
                <a:rPr lang="zh-TW" altLang="en-US" sz="1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軟正黑體" pitchFamily="34" charset="-120"/>
                  <a:cs typeface="Open Sans" pitchFamily="34" charset="0"/>
                  <a:hlinkClick r:id="rId4"/>
                </a:rPr>
                <a:t>性別年齡</a:t>
              </a:r>
              <a:r>
                <a:rPr lang="en-US" altLang="zh-TW" sz="1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軟正黑體" pitchFamily="34" charset="-120"/>
                  <a:cs typeface="Open Sans" pitchFamily="34" charset="0"/>
                  <a:hlinkClick r:id="rId4"/>
                </a:rPr>
                <a:t>)+</a:t>
              </a:r>
              <a:r>
                <a:rPr lang="zh-TW" altLang="en-US" sz="1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軟正黑體" pitchFamily="34" charset="-120"/>
                  <a:cs typeface="Open Sans" pitchFamily="34" charset="0"/>
                  <a:hlinkClick r:id="rId4"/>
                </a:rPr>
                <a:t>電子看板 </a:t>
              </a:r>
              <a:endParaRPr lang="zh-TW" altLang="en-U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17" name="矩形 16">
            <a:hlinkClick r:id="rId6" action="ppaction://hlinksldjump"/>
          </p:cNvPr>
          <p:cNvSpPr/>
          <p:nvPr/>
        </p:nvSpPr>
        <p:spPr>
          <a:xfrm>
            <a:off x="8028384" y="2787774"/>
            <a:ext cx="8771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lvl="0" indent="-285750"/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回上頁</a:t>
            </a:r>
            <a:endParaRPr lang="zh-TW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07598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240" y="1300733"/>
            <a:ext cx="2124075" cy="134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75656" y="51470"/>
            <a:ext cx="6357392" cy="857250"/>
          </a:xfrm>
        </p:spPr>
        <p:txBody>
          <a:bodyPr>
            <a:normAutofit/>
          </a:bodyPr>
          <a:lstStyle/>
          <a:p>
            <a:r>
              <a:rPr lang="zh-TW" altLang="en-US" sz="3200" dirty="0" smtClean="0"/>
              <a:t>服務台</a:t>
            </a:r>
            <a:r>
              <a:rPr lang="zh-TW" altLang="en-US" dirty="0" smtClean="0"/>
              <a:t> </a:t>
            </a:r>
            <a:endParaRPr lang="zh-TW" altLang="en-US" dirty="0">
              <a:solidFill>
                <a:srgbClr val="FF0000"/>
              </a:solidFill>
            </a:endParaRPr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589439463"/>
              </p:ext>
            </p:extLst>
          </p:nvPr>
        </p:nvGraphicFramePr>
        <p:xfrm>
          <a:off x="323528" y="1218413"/>
          <a:ext cx="6264696" cy="243345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79555"/>
                <a:gridCol w="1142902"/>
                <a:gridCol w="4442239"/>
              </a:tblGrid>
              <a:tr h="497922"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挑戰</a:t>
                      </a:r>
                      <a:endParaRPr lang="zh-TW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6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解決方案</a:t>
                      </a:r>
                      <a:endParaRPr lang="zh-TW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6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效益</a:t>
                      </a:r>
                      <a:endParaRPr lang="zh-TW" alt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935535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確保服務品質</a:t>
                      </a:r>
                      <a:endParaRPr lang="zh-TW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隱藏式聲音影像紀錄攝影機</a:t>
                      </a:r>
                      <a:r>
                        <a:rPr lang="en-US" altLang="zh-TW" sz="16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-</a:t>
                      </a:r>
                      <a:r>
                        <a:rPr lang="en-US" altLang="zh-TW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Q22</a:t>
                      </a:r>
                      <a:endParaRPr lang="zh-TW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457200" marR="0" lvl="1" indent="-45720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1. </a:t>
                      </a:r>
                      <a:r>
                        <a:rPr lang="zh-TW" altLang="en-US" sz="16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偵測異常音量</a:t>
                      </a:r>
                      <a:endParaRPr lang="en-US" altLang="zh-TW" sz="1600" b="0" i="0" u="none" strike="noStrike" baseline="0" dirty="0" smtClean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  <a:p>
                      <a:pPr marL="457200" marR="0" lvl="1" indent="-45720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sym typeface="Wingdings" pitchFamily="2" charset="2"/>
                        </a:rPr>
                        <a:t>     </a:t>
                      </a:r>
                      <a:r>
                        <a:rPr lang="zh-TW" altLang="en-US" sz="16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sym typeface="Wingdings" pitchFamily="2" charset="2"/>
                        </a:rPr>
                        <a:t>立即通知中控中心派遣人員處理</a:t>
                      </a:r>
                      <a:endParaRPr lang="en-US" altLang="zh-TW" sz="1600" b="0" i="0" u="none" strike="noStrike" baseline="0" dirty="0" smtClean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sym typeface="Wingdings" pitchFamily="2" charset="2"/>
                      </a:endParaRPr>
                    </a:p>
                    <a:p>
                      <a:pPr marL="457200" marR="0" lvl="1" indent="-45720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2. </a:t>
                      </a:r>
                      <a:r>
                        <a:rPr lang="zh-TW" altLang="en-US" sz="16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紀錄服務過程聲音影像</a:t>
                      </a:r>
                      <a:endParaRPr lang="en-US" altLang="zh-TW" sz="1600" b="0" i="0" u="none" strike="noStrike" baseline="0" dirty="0" smtClean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  <a:p>
                      <a:pPr marL="457200" marR="0" lvl="1" indent="-45720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sym typeface="Wingdings" pitchFamily="2" charset="2"/>
                        </a:rPr>
                        <a:t>     </a:t>
                      </a:r>
                      <a:r>
                        <a:rPr lang="zh-TW" altLang="en-US" sz="16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sym typeface="Wingdings" pitchFamily="2" charset="2"/>
                        </a:rPr>
                        <a:t>確保</a:t>
                      </a:r>
                      <a:r>
                        <a:rPr lang="zh-TW" altLang="en-US" sz="16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客服品質、保護顧客員工權益</a:t>
                      </a:r>
                      <a:endParaRPr lang="en-US" altLang="zh-TW" sz="1600" b="0" i="0" u="none" strike="noStrike" baseline="0" dirty="0" smtClean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pSp>
        <p:nvGrpSpPr>
          <p:cNvPr id="7" name="群組 16"/>
          <p:cNvGrpSpPr/>
          <p:nvPr/>
        </p:nvGrpSpPr>
        <p:grpSpPr>
          <a:xfrm>
            <a:off x="6732240" y="1779661"/>
            <a:ext cx="2170832" cy="1224136"/>
            <a:chOff x="1002580" y="3477653"/>
            <a:chExt cx="8064897" cy="1224140"/>
          </a:xfrm>
        </p:grpSpPr>
        <p:pic>
          <p:nvPicPr>
            <p:cNvPr id="8" name="Picture 2" descr="https://www.volacci.com/files/imce-uploads/video_seo_san_diego_netvideoseo_optimization_2_4c36.jpg">
              <a:hlinkClick r:id="rId2"/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480317" y="3477653"/>
              <a:ext cx="802555" cy="360039"/>
            </a:xfrm>
            <a:prstGeom prst="rect">
              <a:avLst/>
            </a:prstGeom>
            <a:noFill/>
          </p:spPr>
        </p:pic>
        <p:sp>
          <p:nvSpPr>
            <p:cNvPr id="9" name="文字方塊 8"/>
            <p:cNvSpPr txBox="1"/>
            <p:nvPr/>
          </p:nvSpPr>
          <p:spPr>
            <a:xfrm>
              <a:off x="1002580" y="4363239"/>
              <a:ext cx="806489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1600" dirty="0" smtClean="0">
                  <a:latin typeface="微軟正黑體" panose="020B0604030504040204" pitchFamily="34" charset="-120"/>
                  <a:ea typeface="微軟正黑體" panose="020B0604030504040204" pitchFamily="34" charset="-120"/>
                  <a:hlinkClick r:id="rId2"/>
                </a:rPr>
                <a:t>客戶服務品質保障</a:t>
              </a:r>
              <a:r>
                <a:rPr lang="en-US" altLang="zh-TW" sz="16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	</a:t>
              </a:r>
              <a:endPara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87624" y="3723878"/>
            <a:ext cx="1401523" cy="12035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文字方塊 9"/>
          <p:cNvSpPr txBox="1"/>
          <p:nvPr/>
        </p:nvSpPr>
        <p:spPr>
          <a:xfrm>
            <a:off x="2699792" y="3723878"/>
            <a:ext cx="2170832" cy="338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Q22 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產品介紹</a:t>
            </a:r>
            <a:r>
              <a:rPr lang="en-US" altLang="zh-TW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	</a:t>
            </a:r>
            <a:endParaRPr lang="zh-TW" altLang="en-US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699792" y="4011910"/>
            <a:ext cx="35530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dirty="0" smtClean="0">
                <a:hlinkClick r:id="rId6"/>
              </a:rPr>
              <a:t>https://www.acti.com/product/Q22</a:t>
            </a:r>
            <a:endParaRPr lang="zh-TW" altLang="en-US" dirty="0"/>
          </a:p>
        </p:txBody>
      </p:sp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979712" y="121388"/>
            <a:ext cx="1728192" cy="9381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78904" y="123478"/>
            <a:ext cx="8229600" cy="857250"/>
          </a:xfrm>
        </p:spPr>
        <p:txBody>
          <a:bodyPr>
            <a:normAutofit/>
          </a:bodyPr>
          <a:lstStyle/>
          <a:p>
            <a:r>
              <a:rPr lang="zh-TW" altLang="en-US" sz="3200" dirty="0" smtClean="0">
                <a:latin typeface="微軟正黑體" pitchFamily="34" charset="-120"/>
              </a:rPr>
              <a:t>電梯</a:t>
            </a:r>
            <a:r>
              <a:rPr lang="en-US" altLang="zh-TW" sz="3200" dirty="0" smtClean="0">
                <a:latin typeface="微軟正黑體" pitchFamily="34" charset="-120"/>
              </a:rPr>
              <a:t>/</a:t>
            </a:r>
            <a:r>
              <a:rPr lang="zh-TW" altLang="en-US" sz="3200" dirty="0" smtClean="0">
                <a:latin typeface="微軟正黑體" pitchFamily="34" charset="-120"/>
              </a:rPr>
              <a:t>手扶梯等待區</a:t>
            </a:r>
            <a:endParaRPr lang="zh-TW" altLang="en-US" sz="3200" dirty="0">
              <a:latin typeface="微軟正黑體" pitchFamily="34" charset="-120"/>
            </a:endParaRPr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589439463"/>
              </p:ext>
            </p:extLst>
          </p:nvPr>
        </p:nvGraphicFramePr>
        <p:xfrm>
          <a:off x="323528" y="1261492"/>
          <a:ext cx="7920880" cy="123825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51797"/>
                <a:gridCol w="1566121"/>
                <a:gridCol w="5302962"/>
              </a:tblGrid>
              <a:tr h="237576"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挑戰</a:t>
                      </a:r>
                      <a:endParaRPr lang="zh-TW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6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解決方案</a:t>
                      </a:r>
                      <a:endParaRPr lang="zh-TW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6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效益</a:t>
                      </a:r>
                      <a:endParaRPr lang="zh-TW" alt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15418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電扶梯人潮排隊與使用狀況</a:t>
                      </a:r>
                      <a:endParaRPr lang="zh-TW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人潮計數</a:t>
                      </a:r>
                      <a:endParaRPr lang="zh-TW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indent="-34290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zh-TW" altLang="en-US" sz="16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sym typeface="Wingdings" pitchFamily="2" charset="2"/>
                        </a:rPr>
                        <a:t>電扶梯停留樓層調度管控</a:t>
                      </a:r>
                      <a:r>
                        <a:rPr lang="en-US" altLang="zh-TW" sz="16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sym typeface="Wingdings" pitchFamily="2" charset="2"/>
                        </a:rPr>
                        <a:t/>
                      </a:r>
                      <a:br>
                        <a:rPr lang="en-US" altLang="zh-TW" sz="16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sym typeface="Wingdings" pitchFamily="2" charset="2"/>
                        </a:rPr>
                      </a:br>
                      <a:r>
                        <a:rPr lang="en-US" altLang="zh-TW" sz="16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sym typeface="Wingdings" pitchFamily="2" charset="2"/>
                        </a:rPr>
                        <a:t></a:t>
                      </a:r>
                      <a:r>
                        <a:rPr lang="zh-TW" altLang="en-US" sz="16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sym typeface="Wingdings" pitchFamily="2" charset="2"/>
                        </a:rPr>
                        <a:t>減少排隊人潮、電扶梯效用最大化</a:t>
                      </a:r>
                      <a:endParaRPr lang="en-US" altLang="zh-TW" sz="1600" b="0" u="none" strike="noStrike" dirty="0" smtClean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sym typeface="Wingdings" pitchFamily="2" charset="2"/>
                      </a:endParaRPr>
                    </a:p>
                    <a:p>
                      <a:pPr marL="342900" marR="0" indent="-34290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zh-TW" altLang="en-US" sz="16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sym typeface="Wingdings" pitchFamily="2" charset="2"/>
                        </a:rPr>
                        <a:t>人力資源安排調度</a:t>
                      </a:r>
                      <a:endParaRPr lang="en-US" altLang="zh-TW" sz="1600" b="0" u="none" strike="noStrike" dirty="0" smtClean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sym typeface="Wingdings" pitchFamily="2" charset="2"/>
                      </a:endParaRPr>
                    </a:p>
                    <a:p>
                      <a:pPr marL="342900" marR="0" indent="-34290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en-US" altLang="zh-TW" sz="1600" b="0" u="none" strike="noStrike" dirty="0" smtClean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2715766"/>
            <a:ext cx="3384376" cy="20682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標題 1"/>
          <p:cNvSpPr txBox="1">
            <a:spLocks/>
          </p:cNvSpPr>
          <p:nvPr/>
        </p:nvSpPr>
        <p:spPr>
          <a:xfrm>
            <a:off x="467544" y="2787774"/>
            <a:ext cx="3851920" cy="18722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>
              <a:spcBef>
                <a:spcPct val="0"/>
              </a:spcBef>
            </a:pPr>
            <a:r>
              <a:rPr lang="en-US" altLang="zh-TW" sz="1600" dirty="0" smtClean="0">
                <a:solidFill>
                  <a:srgbClr val="FF0000"/>
                </a:solidFill>
                <a:latin typeface="+mj-lt"/>
                <a:ea typeface="微軟正黑體" panose="020B0604030504040204" pitchFamily="34" charset="-120"/>
                <a:cs typeface="+mj-cs"/>
              </a:rPr>
              <a:t/>
            </a:r>
            <a:br>
              <a:rPr lang="en-US" altLang="zh-TW" sz="1600" dirty="0" smtClean="0">
                <a:solidFill>
                  <a:srgbClr val="FF0000"/>
                </a:solidFill>
                <a:latin typeface="+mj-lt"/>
                <a:ea typeface="微軟正黑體" panose="020B0604030504040204" pitchFamily="34" charset="-120"/>
                <a:cs typeface="+mj-cs"/>
              </a:rPr>
            </a:br>
            <a:r>
              <a:rPr lang="zh-TW" altLang="en-US" sz="1600" dirty="0" smtClean="0">
                <a:latin typeface="微軟正黑體" pitchFamily="34" charset="-120"/>
                <a:ea typeface="微軟正黑體" pitchFamily="34" charset="-120"/>
                <a:cs typeface="+mj-cs"/>
              </a:rPr>
              <a:t>在電梯等待區前運用人潮計數方案偵測進入等待區人數，依據排隊人數管控電梯停留樓層或直達樓層的設定與調度安排，讓電扶梯達最佳效用</a:t>
            </a:r>
            <a:r>
              <a:rPr lang="en-US" altLang="zh-TW" sz="1600" dirty="0" smtClean="0">
                <a:solidFill>
                  <a:srgbClr val="FF0000"/>
                </a:solidFill>
                <a:latin typeface="+mj-lt"/>
                <a:ea typeface="微軟正黑體" panose="020B0604030504040204" pitchFamily="34" charset="-120"/>
                <a:cs typeface="+mj-cs"/>
              </a:rPr>
              <a:t/>
            </a:r>
            <a:br>
              <a:rPr lang="en-US" altLang="zh-TW" sz="1600" dirty="0" smtClean="0">
                <a:solidFill>
                  <a:srgbClr val="FF0000"/>
                </a:solidFill>
                <a:latin typeface="+mj-lt"/>
                <a:ea typeface="微軟正黑體" panose="020B0604030504040204" pitchFamily="34" charset="-120"/>
                <a:cs typeface="+mj-cs"/>
              </a:rPr>
            </a:br>
            <a:endParaRPr kumimoji="0" lang="zh-TW" altLang="en-US" sz="16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微軟正黑體" panose="020B0604030504040204" pitchFamily="34" charset="-120"/>
              <a:cs typeface="+mj-cs"/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123478"/>
            <a:ext cx="1728192" cy="10284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-252536" y="123478"/>
            <a:ext cx="8229600" cy="857250"/>
          </a:xfrm>
        </p:spPr>
        <p:txBody>
          <a:bodyPr>
            <a:normAutofit/>
          </a:bodyPr>
          <a:lstStyle/>
          <a:p>
            <a:r>
              <a:rPr lang="zh-TW" altLang="en-US" sz="3200" dirty="0" smtClean="0"/>
              <a:t>停車場出入口</a:t>
            </a:r>
            <a:endParaRPr lang="zh-TW" altLang="en-US" sz="3200" dirty="0"/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589439463"/>
              </p:ext>
            </p:extLst>
          </p:nvPr>
        </p:nvGraphicFramePr>
        <p:xfrm>
          <a:off x="395536" y="1203598"/>
          <a:ext cx="6984775" cy="274129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27493"/>
                <a:gridCol w="1381033"/>
                <a:gridCol w="4676249"/>
              </a:tblGrid>
              <a:tr h="237990"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挑戰</a:t>
                      </a:r>
                      <a:endParaRPr lang="zh-TW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6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解決方案</a:t>
                      </a:r>
                      <a:endParaRPr lang="zh-TW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6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效益</a:t>
                      </a:r>
                      <a:endParaRPr lang="zh-TW" alt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67034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來店客戶即時辨識</a:t>
                      </a:r>
                      <a:endParaRPr lang="zh-TW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hlinkClick r:id="rId2" action="ppaction://hlinksldjump"/>
                        </a:rPr>
                        <a:t>車牌辨識</a:t>
                      </a:r>
                      <a:r>
                        <a:rPr lang="en-US" altLang="zh-TW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hlinkClick r:id="rId2" action="ppaction://hlinksldjump"/>
                        </a:rPr>
                        <a:t/>
                      </a:r>
                      <a:br>
                        <a:rPr lang="en-US" altLang="zh-TW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hlinkClick r:id="rId2" action="ppaction://hlinksldjump"/>
                        </a:rPr>
                      </a:br>
                      <a:r>
                        <a:rPr lang="zh-TW" alt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hlinkClick r:id="rId2" action="ppaction://hlinksldjump"/>
                        </a:rPr>
                        <a:t>黑白牌辨認</a:t>
                      </a:r>
                      <a:endParaRPr lang="en-US" altLang="zh-TW" sz="1600" b="0" i="0" u="none" strike="noStrike" dirty="0" smtClean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1. </a:t>
                      </a:r>
                      <a:r>
                        <a:rPr lang="zh-TW" altLang="en-US" sz="16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即時掌握</a:t>
                      </a:r>
                      <a:r>
                        <a:rPr lang="en-US" altLang="zh-TW" sz="16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VIP</a:t>
                      </a:r>
                      <a:r>
                        <a:rPr lang="zh-TW" altLang="en-US" sz="16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客戶</a:t>
                      </a:r>
                      <a:r>
                        <a:rPr lang="en-US" altLang="zh-TW" sz="16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/</a:t>
                      </a:r>
                      <a:r>
                        <a:rPr lang="zh-TW" altLang="en-US" sz="16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黑名單來訪</a:t>
                      </a:r>
                      <a:r>
                        <a:rPr lang="en-US" altLang="zh-TW" sz="16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/>
                      </a:r>
                      <a:br>
                        <a:rPr lang="en-US" altLang="zh-TW" sz="16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</a:br>
                      <a:r>
                        <a:rPr lang="zh-TW" altLang="en-US" sz="16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     </a:t>
                      </a:r>
                      <a:r>
                        <a:rPr lang="en-US" altLang="zh-TW" sz="16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sym typeface="Wingdings" pitchFamily="2" charset="2"/>
                        </a:rPr>
                        <a:t></a:t>
                      </a:r>
                      <a:r>
                        <a:rPr lang="zh-TW" altLang="en-US" sz="16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sym typeface="Wingdings" pitchFamily="2" charset="2"/>
                        </a:rPr>
                        <a:t>系統自動發送通知給服務人員，提供專屬服務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sym typeface="Wingdings" pitchFamily="2" charset="2"/>
                        </a:rPr>
                        <a:t>、貨品準備</a:t>
                      </a:r>
                      <a:r>
                        <a:rPr lang="en-US" altLang="zh-TW" sz="16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sym typeface="Wingdings" pitchFamily="2" charset="2"/>
                        </a:rPr>
                        <a:t/>
                      </a:r>
                      <a:br>
                        <a:rPr lang="en-US" altLang="zh-TW" sz="16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sym typeface="Wingdings" pitchFamily="2" charset="2"/>
                        </a:rPr>
                      </a:br>
                      <a:endParaRPr lang="zh-TW" altLang="en-US" sz="180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383208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停車場有效管理</a:t>
                      </a:r>
                      <a:endParaRPr lang="zh-TW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車牌辨識</a:t>
                      </a:r>
                      <a:r>
                        <a:rPr lang="en-US" altLang="zh-TW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/>
                      </a:r>
                      <a:br>
                        <a:rPr lang="en-US" altLang="zh-TW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</a:br>
                      <a:r>
                        <a:rPr lang="zh-TW" alt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出入時間記錄</a:t>
                      </a:r>
                      <a:r>
                        <a:rPr lang="en-US" altLang="zh-TW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/>
                      </a:r>
                      <a:br>
                        <a:rPr lang="en-US" altLang="zh-TW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</a:br>
                      <a:endParaRPr lang="zh-TW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457200" marR="0" lvl="1" indent="-45720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1. </a:t>
                      </a:r>
                      <a:r>
                        <a:rPr lang="zh-TW" altLang="en-US" sz="16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掌握客戶於賣場停車停留時間</a:t>
                      </a:r>
                      <a:r>
                        <a:rPr lang="en-US" altLang="zh-TW" sz="16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/>
                      </a:r>
                      <a:br>
                        <a:rPr lang="en-US" altLang="zh-TW" sz="16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</a:br>
                      <a:r>
                        <a:rPr lang="en-US" altLang="zh-TW" sz="16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sym typeface="Wingdings" pitchFamily="2" charset="2"/>
                        </a:rPr>
                        <a:t></a:t>
                      </a:r>
                      <a:r>
                        <a:rPr lang="zh-TW" altLang="en-US" sz="16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sym typeface="Wingdings" pitchFamily="2" charset="2"/>
                        </a:rPr>
                        <a:t>比對成交量以規劃促銷活動</a:t>
                      </a:r>
                      <a:r>
                        <a:rPr lang="en-US" altLang="zh-TW" sz="16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sym typeface="Wingdings" pitchFamily="2" charset="2"/>
                        </a:rPr>
                        <a:t/>
                      </a:r>
                      <a:br>
                        <a:rPr lang="en-US" altLang="zh-TW" sz="16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sym typeface="Wingdings" pitchFamily="2" charset="2"/>
                        </a:rPr>
                      </a:br>
                      <a:endParaRPr lang="en-US" altLang="zh-TW" sz="1600" b="0" i="0" u="none" strike="noStrike" baseline="0" dirty="0" smtClean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sym typeface="Wingdings" pitchFamily="2" charset="2"/>
                      </a:endParaRPr>
                    </a:p>
                    <a:p>
                      <a:pPr marL="457200" marR="0" lvl="1" indent="-45720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600" b="0" i="0" u="none" strike="noStrike" baseline="0" dirty="0" smtClean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  <a:p>
                      <a:pPr marL="457200" marR="0" lvl="1" indent="-45720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600" b="0" i="0" u="none" strike="noStrike" baseline="0" dirty="0" smtClean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  <a:p>
                      <a:pPr marL="457200" marR="0" lvl="1" indent="-45720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en-US" altLang="zh-TW" sz="1600" b="0" i="0" u="none" strike="noStrike" baseline="0" dirty="0" smtClean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7171" name="Picture 3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8144" y="2715766"/>
            <a:ext cx="2955528" cy="21644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標題 1"/>
          <p:cNvSpPr txBox="1">
            <a:spLocks/>
          </p:cNvSpPr>
          <p:nvPr/>
        </p:nvSpPr>
        <p:spPr>
          <a:xfrm>
            <a:off x="395536" y="3651870"/>
            <a:ext cx="3851920" cy="10595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lvl="0">
              <a:spcBef>
                <a:spcPct val="0"/>
              </a:spcBef>
            </a:pPr>
            <a:r>
              <a:rPr lang="en-US" altLang="zh-TW" sz="1600" dirty="0" smtClean="0">
                <a:solidFill>
                  <a:srgbClr val="FF0000"/>
                </a:solidFill>
                <a:latin typeface="+mj-lt"/>
                <a:ea typeface="微軟正黑體" panose="020B0604030504040204" pitchFamily="34" charset="-120"/>
                <a:cs typeface="+mj-cs"/>
              </a:rPr>
              <a:t/>
            </a:r>
            <a:br>
              <a:rPr lang="en-US" altLang="zh-TW" sz="1600" dirty="0" smtClean="0">
                <a:solidFill>
                  <a:srgbClr val="FF0000"/>
                </a:solidFill>
                <a:latin typeface="+mj-lt"/>
                <a:ea typeface="微軟正黑體" panose="020B0604030504040204" pitchFamily="34" charset="-120"/>
                <a:cs typeface="+mj-cs"/>
              </a:rPr>
            </a:br>
            <a:r>
              <a:rPr lang="en-US" altLang="zh-TW" sz="1600" dirty="0" smtClean="0">
                <a:solidFill>
                  <a:srgbClr val="FF0000"/>
                </a:solidFill>
                <a:latin typeface="+mj-lt"/>
                <a:ea typeface="微軟正黑體" panose="020B0604030504040204" pitchFamily="34" charset="-120"/>
                <a:cs typeface="+mj-cs"/>
              </a:rPr>
              <a:t/>
            </a:r>
            <a:br>
              <a:rPr lang="en-US" altLang="zh-TW" sz="1600" dirty="0" smtClean="0">
                <a:solidFill>
                  <a:srgbClr val="FF0000"/>
                </a:solidFill>
                <a:latin typeface="+mj-lt"/>
                <a:ea typeface="微軟正黑體" panose="020B0604030504040204" pitchFamily="34" charset="-120"/>
                <a:cs typeface="+mj-cs"/>
              </a:rPr>
            </a:br>
            <a:r>
              <a:rPr lang="en-US" altLang="zh-TW" sz="1600" dirty="0" smtClean="0">
                <a:solidFill>
                  <a:srgbClr val="FF0000"/>
                </a:solidFill>
                <a:latin typeface="+mj-lt"/>
                <a:ea typeface="微軟正黑體" panose="020B0604030504040204" pitchFamily="34" charset="-120"/>
                <a:cs typeface="+mj-cs"/>
              </a:rPr>
              <a:t/>
            </a:r>
            <a:br>
              <a:rPr lang="en-US" altLang="zh-TW" sz="1600" dirty="0" smtClean="0">
                <a:solidFill>
                  <a:srgbClr val="FF0000"/>
                </a:solidFill>
                <a:latin typeface="+mj-lt"/>
                <a:ea typeface="微軟正黑體" panose="020B0604030504040204" pitchFamily="34" charset="-120"/>
                <a:cs typeface="+mj-cs"/>
              </a:rPr>
            </a:br>
            <a:endParaRPr kumimoji="0" lang="zh-TW" altLang="en-US" sz="16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微軟正黑體" panose="020B0604030504040204" pitchFamily="34" charset="-120"/>
              <a:cs typeface="+mj-cs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395536" y="4011910"/>
            <a:ext cx="424847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Try Demo:</a:t>
            </a:r>
            <a:r>
              <a:rPr lang="zh-TW" altLang="en-US" sz="1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1400" dirty="0" smtClean="0">
                <a:latin typeface="微軟正黑體" panose="020B0604030504040204" pitchFamily="34" charset="-120"/>
                <a:ea typeface="微軟正黑體" panose="020B0604030504040204" pitchFamily="34" charset="-120"/>
                <a:hlinkClick r:id="rId5"/>
              </a:rPr>
              <a:t>http://vas.acti.com/ALPR_Solution_00002</a:t>
            </a:r>
            <a:r>
              <a:rPr lang="en-US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  <a:hlinkClick r:id="rId5"/>
              </a:rPr>
              <a:t>/ </a:t>
            </a:r>
            <a:r>
              <a:rPr lang="en-US" altLang="zh-TW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	</a:t>
            </a:r>
            <a:endParaRPr lang="zh-TW" altLang="en-US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20072" y="51470"/>
            <a:ext cx="1727277" cy="10963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907704" y="327590"/>
            <a:ext cx="54726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200" dirty="0" smtClean="0">
                <a:latin typeface="微軟正黑體" pitchFamily="34" charset="-120"/>
                <a:ea typeface="微軟正黑體" pitchFamily="34" charset="-120"/>
              </a:rPr>
              <a:t>車牌辨識管理平台</a:t>
            </a:r>
            <a:endParaRPr lang="en-US" sz="3200" dirty="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987574"/>
            <a:ext cx="4248472" cy="34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99992" y="987574"/>
            <a:ext cx="4283968" cy="3456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4795936" y="4587974"/>
            <a:ext cx="3880520" cy="361206"/>
          </a:xfrm>
        </p:spPr>
        <p:txBody>
          <a:bodyPr>
            <a:normAutofit fontScale="70000" lnSpcReduction="20000"/>
          </a:bodyPr>
          <a:lstStyle/>
          <a:p>
            <a:r>
              <a:rPr lang="zh-TW" altLang="en-US" dirty="0" smtClean="0">
                <a:solidFill>
                  <a:schemeClr val="tx1"/>
                </a:solidFill>
              </a:rPr>
              <a:t>黑名單</a:t>
            </a:r>
            <a:r>
              <a:rPr lang="en-US" altLang="zh-TW" dirty="0" smtClean="0">
                <a:solidFill>
                  <a:schemeClr val="tx1"/>
                </a:solidFill>
              </a:rPr>
              <a:t>/VIP</a:t>
            </a:r>
            <a:r>
              <a:rPr lang="zh-TW" altLang="en-US" dirty="0" smtClean="0">
                <a:solidFill>
                  <a:schemeClr val="tx1"/>
                </a:solidFill>
              </a:rPr>
              <a:t> 即時告警</a:t>
            </a:r>
            <a:endParaRPr lang="en-US" altLang="zh-TW" dirty="0">
              <a:solidFill>
                <a:schemeClr val="tx1"/>
              </a:solidFill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323528" y="4443958"/>
            <a:ext cx="42484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5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Try Demo:</a:t>
            </a:r>
            <a:r>
              <a:rPr lang="zh-TW" altLang="en-US" sz="15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1500" dirty="0" smtClean="0">
                <a:latin typeface="微軟正黑體" panose="020B0604030504040204" pitchFamily="34" charset="-120"/>
                <a:ea typeface="微軟正黑體" panose="020B0604030504040204" pitchFamily="34" charset="-120"/>
                <a:hlinkClick r:id="rId4"/>
              </a:rPr>
              <a:t>http://vas.acti.com/ALPR_Solution_00002/ </a:t>
            </a:r>
            <a:r>
              <a:rPr lang="en-US" altLang="zh-TW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	</a:t>
            </a:r>
            <a:endParaRPr lang="zh-TW" altLang="en-US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60292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-252536" y="123478"/>
            <a:ext cx="8229600" cy="857250"/>
          </a:xfrm>
        </p:spPr>
        <p:txBody>
          <a:bodyPr>
            <a:normAutofit/>
          </a:bodyPr>
          <a:lstStyle/>
          <a:p>
            <a:r>
              <a:rPr lang="zh-TW" altLang="en-US" sz="3200" dirty="0" smtClean="0"/>
              <a:t>               中控中心</a:t>
            </a:r>
            <a:endParaRPr lang="zh-TW" altLang="en-US" sz="3200" dirty="0"/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589439463"/>
              </p:ext>
            </p:extLst>
          </p:nvPr>
        </p:nvGraphicFramePr>
        <p:xfrm>
          <a:off x="251520" y="1059583"/>
          <a:ext cx="6120679" cy="259228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12752"/>
                <a:gridCol w="1210184"/>
                <a:gridCol w="4097743"/>
              </a:tblGrid>
              <a:tr h="259200"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挑戰</a:t>
                      </a:r>
                      <a:endParaRPr lang="zh-TW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6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解決方案</a:t>
                      </a:r>
                      <a:endParaRPr lang="zh-TW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600" b="1" u="none" strike="noStrike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效益</a:t>
                      </a:r>
                      <a:endParaRPr lang="zh-TW" alt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993735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各店鋪數據分析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中央控制系統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4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1. </a:t>
                      </a:r>
                      <a:r>
                        <a:rPr lang="zh-TW" altLang="en-US" sz="1400" kern="1200" baseline="0" dirty="0" smtClean="0">
                          <a:solidFill>
                            <a:schemeClr val="dk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同時分析比較不同地區各分店銷售及顧客數據</a:t>
                      </a:r>
                      <a:r>
                        <a:rPr lang="en-US" altLang="zh-TW" sz="1400" kern="1200" baseline="0" dirty="0" smtClean="0">
                          <a:solidFill>
                            <a:schemeClr val="dk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/>
                      </a:r>
                      <a:br>
                        <a:rPr lang="en-US" altLang="zh-TW" sz="1400" kern="1200" baseline="0" dirty="0" smtClean="0">
                          <a:solidFill>
                            <a:schemeClr val="dk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</a:br>
                      <a:r>
                        <a:rPr lang="zh-TW" altLang="en-US" sz="1400" kern="1200" baseline="0" dirty="0" smtClean="0">
                          <a:solidFill>
                            <a:schemeClr val="dk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     </a:t>
                      </a:r>
                      <a:r>
                        <a:rPr lang="en-US" altLang="zh-TW" sz="1400" kern="1200" baseline="0" dirty="0" smtClean="0">
                          <a:solidFill>
                            <a:schemeClr val="dk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  <a:sym typeface="Wingdings" pitchFamily="2" charset="2"/>
                        </a:rPr>
                        <a:t></a:t>
                      </a:r>
                      <a:r>
                        <a:rPr lang="zh-TW" altLang="en-US" sz="1400" kern="1200" baseline="0" dirty="0" smtClean="0">
                          <a:solidFill>
                            <a:schemeClr val="dk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  <a:sym typeface="Wingdings" pitchFamily="2" charset="2"/>
                        </a:rPr>
                        <a:t>協</a:t>
                      </a:r>
                      <a:r>
                        <a:rPr lang="zh-TW" altLang="en-US" sz="1400" kern="1200" baseline="0" dirty="0" smtClean="0">
                          <a:solidFill>
                            <a:schemeClr val="dk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助進行更全面的策略佈局</a:t>
                      </a:r>
                      <a:endParaRPr lang="en-US" altLang="zh-TW" sz="1400" b="0" u="none" strike="noStrike" dirty="0" smtClean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58111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各店鋪影像即時監控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電視牆</a:t>
                      </a:r>
                      <a:endParaRPr lang="en-US" altLang="zh-TW" sz="1400" b="0" i="0" u="none" strike="noStrike" dirty="0" smtClean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457200" marR="0" lvl="1" indent="-45720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1. </a:t>
                      </a:r>
                      <a:r>
                        <a:rPr lang="zh-TW" altLang="en-US" sz="14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掌控多點</a:t>
                      </a:r>
                      <a:r>
                        <a:rPr lang="en-US" altLang="zh-TW" sz="14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/</a:t>
                      </a:r>
                      <a:r>
                        <a:rPr lang="zh-TW" altLang="en-US" sz="14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多分店即時影像畫面</a:t>
                      </a:r>
                      <a:endParaRPr lang="en-US" altLang="zh-TW" sz="1400" b="0" i="0" u="none" strike="noStrike" baseline="0" dirty="0" smtClean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81241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遠端即時操作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手機客戶服務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1.</a:t>
                      </a:r>
                      <a:r>
                        <a:rPr lang="zh-TW" altLang="en-US" sz="14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 手機接收通知</a:t>
                      </a:r>
                      <a:r>
                        <a:rPr lang="en-US" altLang="zh-TW" sz="14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/>
                      </a:r>
                      <a:br>
                        <a:rPr lang="en-US" altLang="zh-TW" sz="14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</a:br>
                      <a:r>
                        <a:rPr lang="zh-TW" altLang="en-US" sz="14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     </a:t>
                      </a:r>
                      <a:r>
                        <a:rPr lang="en-US" altLang="zh-TW" sz="14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sym typeface="Wingdings" pitchFamily="2" charset="2"/>
                        </a:rPr>
                        <a:t></a:t>
                      </a:r>
                      <a:r>
                        <a:rPr lang="zh-TW" altLang="en-US" sz="14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遠端即時數據掌控</a:t>
                      </a:r>
                      <a:endParaRPr lang="zh-TW" alt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60733" y="2643758"/>
            <a:ext cx="3375763" cy="22322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矩形 4"/>
          <p:cNvSpPr/>
          <p:nvPr/>
        </p:nvSpPr>
        <p:spPr>
          <a:xfrm>
            <a:off x="323528" y="3869635"/>
            <a:ext cx="43924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dirty="0" smtClean="0"/>
              <a:t>Try Demo: </a:t>
            </a:r>
            <a:r>
              <a:rPr lang="en-US" altLang="zh-TW" dirty="0" smtClean="0">
                <a:hlinkClick r:id="rId3"/>
              </a:rPr>
              <a:t>http://mas.acti.com/Retail/Retail/index.aspx</a:t>
            </a:r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>
          <a:xfrm>
            <a:off x="457200" y="-20538"/>
            <a:ext cx="8229600" cy="857250"/>
          </a:xfrm>
        </p:spPr>
        <p:txBody>
          <a:bodyPr>
            <a:normAutofit/>
          </a:bodyPr>
          <a:lstStyle/>
          <a:p>
            <a:r>
              <a:rPr lang="zh-TW" altLang="en-US" sz="3200" dirty="0"/>
              <a:t>智能</a:t>
            </a:r>
            <a:r>
              <a:rPr lang="zh-TW" altLang="en-US" sz="3200" dirty="0" smtClean="0"/>
              <a:t>零售應用系統</a:t>
            </a:r>
            <a:endParaRPr lang="zh-TW" altLang="en-US" sz="32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915566"/>
            <a:ext cx="8064896" cy="35728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矩形 4"/>
          <p:cNvSpPr/>
          <p:nvPr/>
        </p:nvSpPr>
        <p:spPr>
          <a:xfrm>
            <a:off x="467544" y="4497169"/>
            <a:ext cx="9001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400" dirty="0" smtClean="0"/>
              <a:t>Try Demo: </a:t>
            </a:r>
            <a:br>
              <a:rPr lang="en-US" altLang="zh-TW" sz="1400" dirty="0" smtClean="0"/>
            </a:br>
            <a:r>
              <a:rPr lang="en-US" altLang="zh-TW" sz="1400" dirty="0" smtClean="0">
                <a:hlinkClick r:id="rId3"/>
              </a:rPr>
              <a:t>http://mas.acti.com/Retail/Retail/StoreDetail.aspx?siteId=ae1952a4-c1d8-4931-a9eb-0de15221aa49</a:t>
            </a:r>
            <a:endParaRPr lang="zh-TW" altLang="en-US" sz="1400" dirty="0"/>
          </a:p>
        </p:txBody>
      </p:sp>
    </p:spTree>
    <p:extLst>
      <p:ext uri="{BB962C8B-B14F-4D97-AF65-F5344CB8AC3E}">
        <p14:creationId xmlns:p14="http://schemas.microsoft.com/office/powerpoint/2010/main" xmlns="" val="1532237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66951"/>
          <a:stretch/>
        </p:blipFill>
        <p:spPr>
          <a:xfrm>
            <a:off x="827584" y="1474507"/>
            <a:ext cx="1994573" cy="3041459"/>
          </a:xfrm>
          <a:prstGeom prst="rect">
            <a:avLst/>
          </a:prstGeom>
        </p:spPr>
      </p:pic>
      <p:pic>
        <p:nvPicPr>
          <p:cNvPr id="8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3428" r="33428"/>
          <a:stretch/>
        </p:blipFill>
        <p:spPr>
          <a:xfrm>
            <a:off x="6240818" y="1461923"/>
            <a:ext cx="1859574" cy="2980946"/>
          </a:xfrm>
          <a:prstGeom prst="rect">
            <a:avLst/>
          </a:prstGeom>
        </p:spPr>
      </p:pic>
      <p:pic>
        <p:nvPicPr>
          <p:cNvPr id="9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3238" r="33523"/>
          <a:stretch/>
        </p:blipFill>
        <p:spPr>
          <a:xfrm>
            <a:off x="3491880" y="1470303"/>
            <a:ext cx="1960124" cy="2973656"/>
          </a:xfrm>
          <a:prstGeom prst="rect">
            <a:avLst/>
          </a:prstGeom>
        </p:spPr>
      </p:pic>
      <p:sp>
        <p:nvSpPr>
          <p:cNvPr id="6" name="圓角矩形 5"/>
          <p:cNvSpPr/>
          <p:nvPr/>
        </p:nvSpPr>
        <p:spPr>
          <a:xfrm>
            <a:off x="886958" y="1029875"/>
            <a:ext cx="1884842" cy="378042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性別分析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  <a:cs typeface="Arial" panose="020B0604020202020204" pitchFamily="34" charset="0"/>
            </a:endParaRPr>
          </a:p>
        </p:txBody>
      </p:sp>
      <p:sp>
        <p:nvSpPr>
          <p:cNvPr id="11" name="圓角矩形 10"/>
          <p:cNvSpPr/>
          <p:nvPr/>
        </p:nvSpPr>
        <p:spPr>
          <a:xfrm>
            <a:off x="3581682" y="1029875"/>
            <a:ext cx="1782406" cy="378042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人數統計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  <a:cs typeface="Arial" panose="020B0604020202020204" pitchFamily="34" charset="0"/>
            </a:endParaRPr>
          </a:p>
        </p:txBody>
      </p:sp>
      <p:sp>
        <p:nvSpPr>
          <p:cNvPr id="12" name="圓角矩形 11"/>
          <p:cNvSpPr/>
          <p:nvPr/>
        </p:nvSpPr>
        <p:spPr>
          <a:xfrm>
            <a:off x="6270505" y="1029875"/>
            <a:ext cx="1829887" cy="378042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熱點分析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  <a:cs typeface="Arial" panose="020B0604020202020204" pitchFamily="34" charset="0"/>
            </a:endParaRPr>
          </a:p>
        </p:txBody>
      </p:sp>
      <p:sp>
        <p:nvSpPr>
          <p:cNvPr id="10" name="標題 3"/>
          <p:cNvSpPr>
            <a:spLocks noGrp="1"/>
          </p:cNvSpPr>
          <p:nvPr>
            <p:ph type="title"/>
          </p:nvPr>
        </p:nvSpPr>
        <p:spPr>
          <a:xfrm>
            <a:off x="590872" y="490364"/>
            <a:ext cx="8229600" cy="857250"/>
          </a:xfrm>
        </p:spPr>
        <p:txBody>
          <a:bodyPr>
            <a:normAutofit fontScale="90000"/>
          </a:bodyPr>
          <a:lstStyle/>
          <a:p>
            <a:r>
              <a:rPr lang="zh-TW" altLang="en-US" sz="3200" dirty="0" smtClean="0">
                <a:solidFill>
                  <a:srgbClr val="000000"/>
                </a:solidFill>
                <a:latin typeface="新細明體"/>
              </a:rPr>
              <a:t>手機客戶服務</a:t>
            </a:r>
            <a:r>
              <a:rPr lang="en-US" altLang="zh-TW" sz="3200" dirty="0" smtClean="0">
                <a:solidFill>
                  <a:srgbClr val="000000"/>
                </a:solidFill>
                <a:latin typeface="新細明體"/>
              </a:rPr>
              <a:t/>
            </a:r>
            <a:br>
              <a:rPr lang="en-US" altLang="zh-TW" sz="3200" dirty="0" smtClean="0">
                <a:solidFill>
                  <a:srgbClr val="000000"/>
                </a:solidFill>
                <a:latin typeface="新細明體"/>
              </a:rPr>
            </a:br>
            <a:r>
              <a:rPr lang="zh-TW" altLang="en-US" sz="3200" dirty="0" smtClean="0">
                <a:solidFill>
                  <a:srgbClr val="000000"/>
                </a:solidFill>
                <a:latin typeface="新細明體"/>
              </a:rPr>
              <a:t>遠端即時掌控資訊與操作</a:t>
            </a:r>
            <a:br>
              <a:rPr lang="zh-TW" altLang="en-US" sz="3200" dirty="0" smtClean="0">
                <a:solidFill>
                  <a:srgbClr val="000000"/>
                </a:solidFill>
                <a:latin typeface="新細明體"/>
              </a:rPr>
            </a:br>
            <a:r>
              <a:rPr lang="zh-TW" altLang="en-US" sz="3200" dirty="0" smtClean="0">
                <a:solidFill>
                  <a:srgbClr val="000000"/>
                </a:solidFill>
                <a:latin typeface="新細明體"/>
              </a:rPr>
              <a:t/>
            </a:r>
            <a:br>
              <a:rPr lang="zh-TW" altLang="en-US" sz="3200" dirty="0" smtClean="0">
                <a:solidFill>
                  <a:srgbClr val="000000"/>
                </a:solidFill>
                <a:latin typeface="新細明體"/>
              </a:rPr>
            </a:br>
            <a:endParaRPr lang="zh-TW" altLang="en-US" sz="3200" dirty="0"/>
          </a:p>
        </p:txBody>
      </p:sp>
      <p:sp>
        <p:nvSpPr>
          <p:cNvPr id="13" name="矩形 12"/>
          <p:cNvSpPr/>
          <p:nvPr/>
        </p:nvSpPr>
        <p:spPr>
          <a:xfrm>
            <a:off x="3563888" y="4587974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 smtClean="0">
                <a:hlinkClick r:id="rId5"/>
              </a:rPr>
              <a:t>觀看影片</a:t>
            </a:r>
            <a:endParaRPr lang="zh-TW" altLang="en-US" dirty="0"/>
          </a:p>
        </p:txBody>
      </p:sp>
      <p:pic>
        <p:nvPicPr>
          <p:cNvPr id="14" name="Picture 2" descr="https://www.volacci.com/files/imce-uploads/video_seo_san_diego_netvideoseo_optimization_2_4c36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03848" y="4587974"/>
            <a:ext cx="357615" cy="36003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634610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「台北101」的圖片搜尋結果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95324" y="1059582"/>
            <a:ext cx="5893250" cy="39475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Rectangle 5"/>
          <p:cNvSpPr txBox="1">
            <a:spLocks noChangeArrowheads="1"/>
          </p:cNvSpPr>
          <p:nvPr/>
        </p:nvSpPr>
        <p:spPr bwMode="auto">
          <a:xfrm>
            <a:off x="107504" y="1203598"/>
            <a:ext cx="4104456" cy="34462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zh-TW" altLang="en-US" sz="2400" b="1" kern="0" dirty="0" smtClean="0">
                <a:latin typeface="微軟正黑體" pitchFamily="34" charset="-120"/>
                <a:ea typeface="微軟正黑體" pitchFamily="34" charset="-120"/>
              </a:rPr>
              <a:t>台北</a:t>
            </a:r>
            <a:r>
              <a:rPr lang="en-US" altLang="zh-TW" sz="2400" b="1" kern="0" dirty="0" smtClean="0">
                <a:latin typeface="微軟正黑體" pitchFamily="34" charset="-120"/>
                <a:ea typeface="微軟正黑體" pitchFamily="34" charset="-120"/>
              </a:rPr>
              <a:t>101</a:t>
            </a:r>
            <a:endParaRPr kumimoji="0" lang="en-US" altLang="zh-TW" sz="2400" b="1" kern="0" dirty="0">
              <a:latin typeface="微軟正黑體" pitchFamily="34" charset="-120"/>
              <a:ea typeface="微軟正黑體" pitchFamily="34" charset="-120"/>
            </a:endParaRPr>
          </a:p>
          <a:p>
            <a:pPr marL="342900" indent="-342900" fontAlgn="auto">
              <a:lnSpc>
                <a:spcPct val="20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zh-TW" altLang="en-US" kern="0" dirty="0" smtClean="0">
                <a:latin typeface="微軟正黑體" pitchFamily="34" charset="-120"/>
                <a:ea typeface="微軟正黑體" pitchFamily="34" charset="-120"/>
              </a:rPr>
              <a:t>應用：</a:t>
            </a:r>
            <a:r>
              <a:rPr kumimoji="0" lang="zh-TW" altLang="en-US" kern="0" dirty="0" smtClean="0">
                <a:latin typeface="微軟正黑體" pitchFamily="34" charset="-120"/>
                <a:ea typeface="微軟正黑體" pitchFamily="34" charset="-120"/>
              </a:rPr>
              <a:t>人數計數 </a:t>
            </a:r>
            <a:r>
              <a:rPr kumimoji="0" lang="en-US" altLang="zh-TW" kern="0" dirty="0" smtClean="0">
                <a:latin typeface="微軟正黑體" pitchFamily="34" charset="-120"/>
                <a:ea typeface="微軟正黑體" pitchFamily="34" charset="-120"/>
              </a:rPr>
              <a:t>–</a:t>
            </a:r>
            <a:r>
              <a:rPr kumimoji="0" lang="zh-TW" altLang="en-US" kern="0" dirty="0" smtClean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en-US" kern="0" dirty="0" smtClean="0">
                <a:latin typeface="微軟正黑體" pitchFamily="34" charset="-120"/>
                <a:ea typeface="微軟正黑體" pitchFamily="34" charset="-120"/>
              </a:rPr>
              <a:t>容留系統</a:t>
            </a:r>
            <a:r>
              <a:rPr lang="en-US" altLang="zh-TW" kern="0" dirty="0" smtClean="0">
                <a:latin typeface="微軟正黑體" pitchFamily="34" charset="-120"/>
                <a:ea typeface="微軟正黑體" pitchFamily="34" charset="-120"/>
              </a:rPr>
              <a:t>/</a:t>
            </a:r>
            <a:r>
              <a:rPr kumimoji="0" lang="zh-TW" altLang="en-US" kern="0" dirty="0" smtClean="0">
                <a:latin typeface="微軟正黑體" pitchFamily="34" charset="-120"/>
                <a:ea typeface="微軟正黑體" pitchFamily="34" charset="-120"/>
              </a:rPr>
              <a:t>人流分析</a:t>
            </a:r>
            <a:endParaRPr kumimoji="0" lang="en-US" altLang="zh-TW" kern="0" dirty="0" smtClean="0">
              <a:latin typeface="微軟正黑體" pitchFamily="34" charset="-120"/>
              <a:ea typeface="微軟正黑體" pitchFamily="34" charset="-120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kumimoji="0" lang="zh-TW" altLang="en-US" kern="0" dirty="0" smtClean="0">
                <a:latin typeface="微軟正黑體" pitchFamily="34" charset="-120"/>
                <a:ea typeface="微軟正黑體" pitchFamily="34" charset="-120"/>
              </a:rPr>
              <a:t>範圍：</a:t>
            </a:r>
            <a:r>
              <a:rPr lang="en-US" altLang="zh-TW" kern="0" dirty="0" smtClean="0">
                <a:latin typeface="微軟正黑體" pitchFamily="34" charset="-120"/>
                <a:ea typeface="微軟正黑體" pitchFamily="34" charset="-120"/>
              </a:rPr>
              <a:t>43</a:t>
            </a:r>
            <a:r>
              <a:rPr lang="zh-TW" altLang="en-US" kern="0" dirty="0" smtClean="0">
                <a:latin typeface="微軟正黑體" pitchFamily="34" charset="-120"/>
                <a:ea typeface="微軟正黑體" pitchFamily="34" charset="-120"/>
              </a:rPr>
              <a:t>個出入口</a:t>
            </a:r>
            <a:endParaRPr lang="en-US" altLang="zh-TW" kern="0" dirty="0" smtClean="0">
              <a:latin typeface="微軟正黑體" pitchFamily="34" charset="-120"/>
              <a:ea typeface="微軟正黑體" pitchFamily="34" charset="-120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zh-TW" altLang="en-US" kern="0" dirty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en-US" kern="0" dirty="0" smtClean="0">
                <a:latin typeface="微軟正黑體" pitchFamily="34" charset="-120"/>
                <a:ea typeface="微軟正黑體" pitchFamily="34" charset="-120"/>
              </a:rPr>
              <a:t>          各層進出店</a:t>
            </a:r>
            <a:r>
              <a:rPr lang="en-US" altLang="zh-TW" kern="0" dirty="0" smtClean="0"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kern="0" dirty="0" smtClean="0">
                <a:latin typeface="微軟正黑體" pitchFamily="34" charset="-120"/>
                <a:ea typeface="微軟正黑體" pitchFamily="34" charset="-120"/>
              </a:rPr>
              <a:t>扶</a:t>
            </a:r>
            <a:r>
              <a:rPr lang="en-US" altLang="zh-TW" kern="0" dirty="0" smtClean="0">
                <a:latin typeface="微軟正黑體" pitchFamily="34" charset="-120"/>
                <a:ea typeface="微軟正黑體" pitchFamily="34" charset="-120"/>
              </a:rPr>
              <a:t>)</a:t>
            </a:r>
            <a:r>
              <a:rPr lang="zh-TW" altLang="en-US" kern="0" dirty="0" smtClean="0">
                <a:latin typeface="微軟正黑體" pitchFamily="34" charset="-120"/>
                <a:ea typeface="微軟正黑體" pitchFamily="34" charset="-120"/>
              </a:rPr>
              <a:t>梯</a:t>
            </a:r>
            <a:endParaRPr lang="en-US" altLang="zh-TW" kern="0" dirty="0" smtClean="0">
              <a:latin typeface="微軟正黑體" pitchFamily="34" charset="-120"/>
              <a:ea typeface="微軟正黑體" pitchFamily="34" charset="-120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zh-TW" altLang="en-US" kern="0" dirty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en-US" kern="0" dirty="0" smtClean="0">
                <a:latin typeface="微軟正黑體" pitchFamily="34" charset="-120"/>
                <a:ea typeface="微軟正黑體" pitchFamily="34" charset="-120"/>
              </a:rPr>
              <a:t>          </a:t>
            </a:r>
            <a:r>
              <a:rPr lang="en-US" altLang="zh-TW" kern="0" dirty="0" smtClean="0">
                <a:latin typeface="微軟正黑體" pitchFamily="34" charset="-120"/>
                <a:ea typeface="微軟正黑體" pitchFamily="34" charset="-120"/>
              </a:rPr>
              <a:t>89</a:t>
            </a:r>
            <a:r>
              <a:rPr lang="zh-TW" altLang="en-US" kern="0" dirty="0" smtClean="0">
                <a:latin typeface="微軟正黑體" pitchFamily="34" charset="-120"/>
                <a:ea typeface="微軟正黑體" pitchFamily="34" charset="-120"/>
              </a:rPr>
              <a:t>台攝影機</a:t>
            </a:r>
            <a:endParaRPr lang="en-US" altLang="zh-TW" kern="0" dirty="0" smtClean="0">
              <a:latin typeface="微軟正黑體" pitchFamily="34" charset="-120"/>
              <a:ea typeface="微軟正黑體" pitchFamily="34" charset="-12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zh-TW" altLang="en-US" kern="0" dirty="0">
                <a:latin typeface="微軟正黑體" pitchFamily="34" charset="-120"/>
                <a:ea typeface="微軟正黑體" pitchFamily="34" charset="-120"/>
              </a:rPr>
              <a:t>假日最高</a:t>
            </a:r>
            <a:r>
              <a:rPr lang="zh-TW" altLang="en-US" kern="0" dirty="0" smtClean="0">
                <a:latin typeface="微軟正黑體" pitchFamily="34" charset="-120"/>
                <a:ea typeface="微軟正黑體" pitchFamily="34" charset="-120"/>
              </a:rPr>
              <a:t>人流 </a:t>
            </a:r>
            <a:r>
              <a:rPr lang="en-US" altLang="zh-TW" kern="0" dirty="0">
                <a:latin typeface="微軟正黑體" pitchFamily="34" charset="-120"/>
                <a:ea typeface="微軟正黑體" pitchFamily="34" charset="-120"/>
              </a:rPr>
              <a:t>:</a:t>
            </a:r>
            <a:r>
              <a:rPr lang="zh-TW" altLang="en-US" kern="0" dirty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en-US" altLang="zh-TW" kern="0" dirty="0" smtClean="0">
                <a:latin typeface="微軟正黑體" pitchFamily="34" charset="-120"/>
                <a:ea typeface="微軟正黑體" pitchFamily="34" charset="-120"/>
              </a:rPr>
              <a:t>3~4</a:t>
            </a:r>
            <a:r>
              <a:rPr lang="zh-TW" altLang="en-US" kern="0" dirty="0" smtClean="0">
                <a:latin typeface="微軟正黑體" pitchFamily="34" charset="-120"/>
                <a:ea typeface="微軟正黑體" pitchFamily="34" charset="-120"/>
              </a:rPr>
              <a:t>萬</a:t>
            </a:r>
            <a:endParaRPr lang="en-US" altLang="zh-TW" kern="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" name="標題 3"/>
          <p:cNvSpPr>
            <a:spLocks noGrp="1"/>
          </p:cNvSpPr>
          <p:nvPr>
            <p:ph type="title"/>
          </p:nvPr>
        </p:nvSpPr>
        <p:spPr>
          <a:xfrm>
            <a:off x="1619672" y="195486"/>
            <a:ext cx="6192688" cy="475562"/>
          </a:xfrm>
        </p:spPr>
        <p:txBody>
          <a:bodyPr>
            <a:noAutofit/>
          </a:bodyPr>
          <a:lstStyle/>
          <a:p>
            <a:r>
              <a:rPr lang="en-US" altLang="zh-TW" sz="3200" dirty="0" smtClean="0"/>
              <a:t/>
            </a:r>
            <a:br>
              <a:rPr lang="en-US" altLang="zh-TW" sz="3200" dirty="0" smtClean="0"/>
            </a:br>
            <a:r>
              <a:rPr lang="zh-TW" altLang="en-US" sz="3200" dirty="0" smtClean="0"/>
              <a:t>精選案例</a:t>
            </a:r>
            <a:r>
              <a:rPr lang="en-US" altLang="zh-TW" sz="3200" dirty="0"/>
              <a:t/>
            </a:r>
            <a:br>
              <a:rPr lang="en-US" altLang="zh-TW" sz="3200" dirty="0"/>
            </a:br>
            <a:endParaRPr lang="zh-TW" altLang="en-US" sz="3200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056" y="1059582"/>
            <a:ext cx="3911171" cy="2808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618029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 txBox="1">
            <a:spLocks noChangeArrowheads="1"/>
          </p:cNvSpPr>
          <p:nvPr/>
        </p:nvSpPr>
        <p:spPr bwMode="auto">
          <a:xfrm>
            <a:off x="251520" y="987574"/>
            <a:ext cx="5112568" cy="145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defRPr/>
            </a:pPr>
            <a:r>
              <a:rPr lang="zh-TW" altLang="en-US" sz="2400" b="1" kern="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高雄</a:t>
            </a:r>
            <a:r>
              <a:rPr lang="zh-TW" altLang="en-US" sz="2400" b="1" kern="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夢時代</a:t>
            </a:r>
            <a:endParaRPr lang="en-US" altLang="zh-TW" sz="2400" b="1" kern="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>
              <a:lnSpc>
                <a:spcPct val="200000"/>
              </a:lnSpc>
              <a:spcBef>
                <a:spcPct val="20000"/>
              </a:spcBef>
              <a:defRPr/>
            </a:pPr>
            <a:r>
              <a:rPr lang="zh-TW" altLang="en-US" kern="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應用：人數計數 </a:t>
            </a:r>
            <a:r>
              <a:rPr lang="en-US" altLang="zh-TW" kern="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kern="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容留系統 </a:t>
            </a:r>
            <a:endParaRPr lang="en-US" altLang="zh-TW" kern="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zh-TW" altLang="en-US" kern="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範圍</a:t>
            </a:r>
            <a:r>
              <a:rPr lang="zh-TW" altLang="en-US" kern="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r>
              <a:rPr lang="en-US" altLang="zh-TW" kern="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46</a:t>
            </a:r>
            <a:r>
              <a:rPr lang="zh-TW" altLang="en-US" kern="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個出入口</a:t>
            </a:r>
            <a:r>
              <a:rPr lang="en-US" altLang="zh-TW" kern="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en-US" altLang="zh-TW" kern="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64</a:t>
            </a:r>
            <a:r>
              <a:rPr lang="zh-TW" altLang="en-US" kern="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台攝影機</a:t>
            </a:r>
            <a:endParaRPr lang="en-US" altLang="zh-TW" kern="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zh-TW" altLang="en-US" kern="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假日最高</a:t>
            </a:r>
            <a:r>
              <a:rPr lang="zh-TW" altLang="en-US" kern="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人流 </a:t>
            </a:r>
            <a:r>
              <a:rPr lang="en-US" altLang="zh-TW" kern="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r>
              <a:rPr lang="zh-TW" altLang="en-US" kern="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kern="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7~8 </a:t>
            </a:r>
            <a:r>
              <a:rPr lang="zh-TW" altLang="en-US" kern="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萬</a:t>
            </a:r>
            <a:endParaRPr lang="en-US" altLang="zh-TW" kern="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標題 3"/>
          <p:cNvSpPr>
            <a:spLocks noGrp="1"/>
          </p:cNvSpPr>
          <p:nvPr>
            <p:ph type="title"/>
          </p:nvPr>
        </p:nvSpPr>
        <p:spPr>
          <a:xfrm>
            <a:off x="1619672" y="195486"/>
            <a:ext cx="6192688" cy="475562"/>
          </a:xfrm>
        </p:spPr>
        <p:txBody>
          <a:bodyPr>
            <a:noAutofit/>
          </a:bodyPr>
          <a:lstStyle/>
          <a:p>
            <a:r>
              <a:rPr lang="en-US" altLang="zh-TW" sz="3200" dirty="0" smtClean="0"/>
              <a:t/>
            </a:r>
            <a:br>
              <a:rPr lang="en-US" altLang="zh-TW" sz="3200" dirty="0" smtClean="0"/>
            </a:br>
            <a:r>
              <a:rPr lang="zh-TW" altLang="en-US" sz="3200" dirty="0" smtClean="0"/>
              <a:t>精選案例</a:t>
            </a:r>
            <a:r>
              <a:rPr lang="en-US" altLang="zh-TW" sz="3200" dirty="0"/>
              <a:t/>
            </a:r>
            <a:br>
              <a:rPr lang="en-US" altLang="zh-TW" sz="3200" dirty="0"/>
            </a:br>
            <a:endParaRPr lang="zh-TW" altLang="en-US" sz="3200" dirty="0"/>
          </a:p>
        </p:txBody>
      </p:sp>
      <p:pic>
        <p:nvPicPr>
          <p:cNvPr id="3074" name="Picture 2" descr="https://sites.google.com/site/hklovetaiwan/_/rsrc/1414239004355/home/dream-mall/%E5%A4%A2%E6%99%82%E4%BB%A3%E8%B3%BC%E7%89%A9%E4%B8%AD%E5%BF%8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5900"/>
                    </a14:imgEffect>
                    <a14:imgEffect>
                      <a14:saturation sat="1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b="3441"/>
          <a:stretch/>
        </p:blipFill>
        <p:spPr bwMode="auto">
          <a:xfrm>
            <a:off x="2771800" y="2787774"/>
            <a:ext cx="6372200" cy="235572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8913" name="Picture 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79912" y="843558"/>
            <a:ext cx="5285606" cy="2448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841694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 txBox="1">
            <a:spLocks noChangeArrowheads="1"/>
          </p:cNvSpPr>
          <p:nvPr/>
        </p:nvSpPr>
        <p:spPr bwMode="auto">
          <a:xfrm>
            <a:off x="4644008" y="1131590"/>
            <a:ext cx="4283968" cy="18916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defRPr/>
            </a:pPr>
            <a:r>
              <a:rPr lang="en-US" altLang="zh-TW" sz="2400" b="1" kern="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New York </a:t>
            </a:r>
            <a:r>
              <a:rPr lang="zh-TW" altLang="en-US" sz="2400" b="1" kern="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紐約家具 </a:t>
            </a:r>
            <a:r>
              <a:rPr lang="en-US" altLang="zh-TW" sz="2400" b="1" kern="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- </a:t>
            </a:r>
            <a:r>
              <a:rPr lang="zh-TW" altLang="en-US" sz="2400" b="1" kern="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內湖</a:t>
            </a:r>
            <a:r>
              <a:rPr lang="zh-TW" altLang="en-US" sz="2400" b="1" kern="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店</a:t>
            </a:r>
            <a:endParaRPr lang="en-US" altLang="zh-TW" sz="2400" b="1" kern="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 fontAlgn="auto">
              <a:lnSpc>
                <a:spcPct val="20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zh-TW" altLang="en-US" sz="2000" kern="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應用：人數計數</a:t>
            </a:r>
            <a:endParaRPr lang="en-US" altLang="zh-TW" sz="2000" kern="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zh-TW" altLang="en-US" sz="2000" kern="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範圍：各店家門口</a:t>
            </a:r>
            <a:endParaRPr lang="en-US" altLang="zh-TW" sz="2000" kern="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zh-TW" altLang="en-US" sz="2000" kern="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目的</a:t>
            </a:r>
            <a:r>
              <a:rPr lang="zh-TW" altLang="en-US" sz="2000" kern="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：店</a:t>
            </a:r>
            <a:r>
              <a:rPr lang="zh-TW" altLang="en-US" sz="2000" kern="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來客</a:t>
            </a:r>
            <a:r>
              <a:rPr lang="zh-TW" altLang="en-US" sz="2000" kern="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效益評估</a:t>
            </a:r>
            <a:endParaRPr lang="en-US" altLang="zh-TW" sz="2000" kern="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標題 3"/>
          <p:cNvSpPr>
            <a:spLocks noGrp="1"/>
          </p:cNvSpPr>
          <p:nvPr>
            <p:ph type="title"/>
          </p:nvPr>
        </p:nvSpPr>
        <p:spPr>
          <a:xfrm>
            <a:off x="1619672" y="195486"/>
            <a:ext cx="6192688" cy="475562"/>
          </a:xfrm>
        </p:spPr>
        <p:txBody>
          <a:bodyPr>
            <a:noAutofit/>
          </a:bodyPr>
          <a:lstStyle/>
          <a:p>
            <a:r>
              <a:rPr lang="en-US" altLang="zh-TW" sz="3200" dirty="0" smtClean="0"/>
              <a:t/>
            </a:r>
            <a:br>
              <a:rPr lang="en-US" altLang="zh-TW" sz="3200" dirty="0" smtClean="0"/>
            </a:br>
            <a:r>
              <a:rPr lang="zh-TW" altLang="en-US" sz="3200" dirty="0" smtClean="0"/>
              <a:t>精選案例</a:t>
            </a:r>
            <a:r>
              <a:rPr lang="en-US" altLang="zh-TW" sz="3200" dirty="0"/>
              <a:t/>
            </a:r>
            <a:br>
              <a:rPr lang="en-US" altLang="zh-TW" sz="3200" dirty="0"/>
            </a:br>
            <a:endParaRPr lang="zh-TW" altLang="en-US" sz="3200" dirty="0"/>
          </a:p>
        </p:txBody>
      </p:sp>
      <p:pic>
        <p:nvPicPr>
          <p:cNvPr id="13" name="Picture 2" descr="http://www.new-world.com.tw/images/build_4_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4887"/>
          <a:stretch/>
        </p:blipFill>
        <p:spPr bwMode="auto">
          <a:xfrm>
            <a:off x="107504" y="1020316"/>
            <a:ext cx="4549120" cy="3783682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0192" y="3003798"/>
            <a:ext cx="2743224" cy="20162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250432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 txBox="1">
            <a:spLocks noChangeArrowheads="1"/>
          </p:cNvSpPr>
          <p:nvPr/>
        </p:nvSpPr>
        <p:spPr bwMode="auto">
          <a:xfrm>
            <a:off x="4067944" y="843558"/>
            <a:ext cx="4932040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zh-TW" altLang="en-US" sz="2000" b="1" kern="0" dirty="0" smtClean="0">
                <a:latin typeface="微軟正黑體" pitchFamily="34" charset="-120"/>
                <a:ea typeface="微軟正黑體" pitchFamily="34" charset="-120"/>
              </a:rPr>
              <a:t>台灣知名小籠包餐廳</a:t>
            </a:r>
            <a:endParaRPr lang="en-US" altLang="zh-TW" sz="2000" b="1" kern="0" dirty="0" smtClean="0">
              <a:latin typeface="微軟正黑體" pitchFamily="34" charset="-120"/>
              <a:ea typeface="微軟正黑體" pitchFamily="34" charset="-120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zh-TW" altLang="en-US" sz="2000" kern="0" dirty="0" smtClean="0">
                <a:latin typeface="微軟正黑體" pitchFamily="34" charset="-120"/>
                <a:ea typeface="微軟正黑體" pitchFamily="34" charset="-120"/>
              </a:rPr>
              <a:t>應用：</a:t>
            </a:r>
            <a:r>
              <a:rPr lang="en-US" altLang="zh-TW" sz="2000" kern="0" dirty="0" smtClean="0">
                <a:latin typeface="微軟正黑體" pitchFamily="34" charset="-120"/>
                <a:ea typeface="微軟正黑體" pitchFamily="34" charset="-120"/>
              </a:rPr>
              <a:t>VIP</a:t>
            </a:r>
            <a:r>
              <a:rPr lang="zh-TW" altLang="en-US" sz="2000" kern="0" dirty="0" smtClean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en-US" altLang="zh-TW" sz="2000" kern="0" dirty="0" smtClean="0">
                <a:latin typeface="微軟正黑體" pitchFamily="34" charset="-120"/>
                <a:ea typeface="微軟正黑體" pitchFamily="34" charset="-120"/>
              </a:rPr>
              <a:t>/</a:t>
            </a:r>
            <a:r>
              <a:rPr lang="zh-TW" altLang="en-US" sz="2000" kern="0" dirty="0" smtClean="0">
                <a:latin typeface="微軟正黑體" pitchFamily="34" charset="-120"/>
                <a:ea typeface="微軟正黑體" pitchFamily="34" charset="-120"/>
              </a:rPr>
              <a:t>黑名單人臉辨識</a:t>
            </a:r>
            <a:endParaRPr lang="en-US" altLang="zh-TW" sz="2000" kern="0" dirty="0" smtClean="0">
              <a:latin typeface="微軟正黑體" pitchFamily="34" charset="-120"/>
              <a:ea typeface="微軟正黑體" pitchFamily="34" charset="-120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zh-TW" altLang="en-US" sz="2000" kern="0" dirty="0" smtClean="0">
                <a:latin typeface="微軟正黑體" pitchFamily="34" charset="-120"/>
                <a:ea typeface="微軟正黑體" pitchFamily="34" charset="-120"/>
              </a:rPr>
              <a:t>範圍  </a:t>
            </a:r>
            <a:r>
              <a:rPr lang="en-US" altLang="zh-TW" sz="2000" kern="0" dirty="0" smtClean="0">
                <a:latin typeface="微軟正黑體" pitchFamily="34" charset="-120"/>
                <a:ea typeface="微軟正黑體" pitchFamily="34" charset="-120"/>
              </a:rPr>
              <a:t>:  </a:t>
            </a:r>
            <a:r>
              <a:rPr lang="zh-TW" altLang="en-US" sz="2000" kern="0" dirty="0" smtClean="0">
                <a:latin typeface="微軟正黑體" pitchFamily="34" charset="-120"/>
                <a:ea typeface="微軟正黑體" pitchFamily="34" charset="-120"/>
              </a:rPr>
              <a:t>店內往門口照</a:t>
            </a:r>
            <a:endParaRPr lang="en-US" altLang="zh-TW" sz="2000" kern="0" dirty="0" smtClean="0">
              <a:latin typeface="微軟正黑體" pitchFamily="34" charset="-120"/>
              <a:ea typeface="微軟正黑體" pitchFamily="34" charset="-12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zh-TW" altLang="en-US" sz="2000" kern="0" dirty="0" smtClean="0">
                <a:latin typeface="微軟正黑體" pitchFamily="34" charset="-120"/>
                <a:ea typeface="微軟正黑體" pitchFamily="34" charset="-120"/>
              </a:rPr>
              <a:t>目的：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  <a:cs typeface="Arial Unicode MS" pitchFamily="34" charset="-120"/>
              </a:rPr>
              <a:t>偵測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  <a:cs typeface="Arial Unicode MS" pitchFamily="34" charset="-120"/>
              </a:rPr>
              <a:t>VIP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  <a:cs typeface="Arial Unicode MS" pitchFamily="34" charset="-120"/>
              </a:rPr>
              <a:t>客戶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  <a:cs typeface="Arial Unicode MS" pitchFamily="34" charset="-120"/>
              </a:rPr>
              <a:t>&amp;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  <a:cs typeface="Arial Unicode MS" pitchFamily="34" charset="-120"/>
              </a:rPr>
              <a:t>常態抱怨黑名單客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  <a:cs typeface="Arial Unicode MS" pitchFamily="34" charset="-120"/>
              </a:rPr>
              <a:t>(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  <a:cs typeface="Arial Unicode MS" pitchFamily="34" charset="-120"/>
              </a:rPr>
              <a:t>採用隱藏式攝影機安裝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  <a:cs typeface="Arial Unicode MS" pitchFamily="34" charset="-120"/>
              </a:rPr>
              <a:t>)</a:t>
            </a:r>
          </a:p>
          <a:p>
            <a:pPr marL="342900" indent="-342900" fontAlgn="auto">
              <a:lnSpc>
                <a:spcPct val="200000"/>
              </a:lnSpc>
              <a:spcBef>
                <a:spcPct val="20000"/>
              </a:spcBef>
              <a:spcAft>
                <a:spcPts val="0"/>
              </a:spcAft>
              <a:defRPr/>
            </a:pPr>
            <a:endParaRPr lang="en-US" altLang="zh-TW" sz="2000" kern="0" dirty="0">
              <a:solidFill>
                <a:schemeClr val="accent3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標題 3"/>
          <p:cNvSpPr>
            <a:spLocks noGrp="1"/>
          </p:cNvSpPr>
          <p:nvPr>
            <p:ph type="title"/>
          </p:nvPr>
        </p:nvSpPr>
        <p:spPr>
          <a:xfrm>
            <a:off x="1619672" y="195486"/>
            <a:ext cx="6192688" cy="475562"/>
          </a:xfrm>
        </p:spPr>
        <p:txBody>
          <a:bodyPr>
            <a:noAutofit/>
          </a:bodyPr>
          <a:lstStyle/>
          <a:p>
            <a:r>
              <a:rPr lang="en-US" altLang="zh-TW" sz="3200" dirty="0" smtClean="0"/>
              <a:t/>
            </a:r>
            <a:br>
              <a:rPr lang="en-US" altLang="zh-TW" sz="3200" dirty="0" smtClean="0"/>
            </a:br>
            <a:r>
              <a:rPr lang="zh-TW" altLang="en-US" sz="3200" dirty="0" smtClean="0"/>
              <a:t>精選案例</a:t>
            </a:r>
            <a:r>
              <a:rPr lang="en-US" altLang="zh-TW" sz="3200" dirty="0"/>
              <a:t/>
            </a:r>
            <a:br>
              <a:rPr lang="en-US" altLang="zh-TW" sz="3200" dirty="0"/>
            </a:br>
            <a:endParaRPr lang="zh-TW" altLang="en-US" sz="3200" dirty="0"/>
          </a:p>
        </p:txBody>
      </p:sp>
      <p:grpSp>
        <p:nvGrpSpPr>
          <p:cNvPr id="10" name="群組 9"/>
          <p:cNvGrpSpPr/>
          <p:nvPr/>
        </p:nvGrpSpPr>
        <p:grpSpPr>
          <a:xfrm>
            <a:off x="107503" y="915566"/>
            <a:ext cx="3960440" cy="3816424"/>
            <a:chOff x="391889" y="987574"/>
            <a:chExt cx="3759882" cy="3759882"/>
          </a:xfrm>
        </p:grpSpPr>
        <p:pic>
          <p:nvPicPr>
            <p:cNvPr id="11" name="圖片 1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391889" y="987574"/>
              <a:ext cx="3759882" cy="3759882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12" name="橢圓 11"/>
            <p:cNvSpPr/>
            <p:nvPr/>
          </p:nvSpPr>
          <p:spPr>
            <a:xfrm>
              <a:off x="2511096" y="2264515"/>
              <a:ext cx="339083" cy="250262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16" name="群組 15"/>
          <p:cNvGrpSpPr/>
          <p:nvPr/>
        </p:nvGrpSpPr>
        <p:grpSpPr>
          <a:xfrm>
            <a:off x="4644008" y="2715766"/>
            <a:ext cx="3312368" cy="2139220"/>
            <a:chOff x="5220072" y="2644240"/>
            <a:chExt cx="2664295" cy="2499260"/>
          </a:xfrm>
        </p:grpSpPr>
        <p:pic>
          <p:nvPicPr>
            <p:cNvPr id="14" name="圖片 1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5220072" y="2644240"/>
              <a:ext cx="2664295" cy="2499260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15" name="橢圓 14"/>
            <p:cNvSpPr/>
            <p:nvPr/>
          </p:nvSpPr>
          <p:spPr>
            <a:xfrm flipV="1">
              <a:off x="6088864" y="3401385"/>
              <a:ext cx="295108" cy="219704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</p:spTree>
    <p:extLst>
      <p:ext uri="{BB962C8B-B14F-4D97-AF65-F5344CB8AC3E}">
        <p14:creationId xmlns:p14="http://schemas.microsoft.com/office/powerpoint/2010/main" xmlns="" val="1250432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 txBox="1">
            <a:spLocks noChangeArrowheads="1"/>
          </p:cNvSpPr>
          <p:nvPr/>
        </p:nvSpPr>
        <p:spPr bwMode="auto">
          <a:xfrm>
            <a:off x="4283968" y="987574"/>
            <a:ext cx="4932040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zh-TW" altLang="en-US" sz="2000" b="1" kern="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中國弗萊德百貨</a:t>
            </a:r>
            <a:endParaRPr lang="en-US" altLang="zh-TW" sz="2000" b="1" kern="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zh-TW" altLang="en-US" sz="2000" kern="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應用：</a:t>
            </a:r>
            <a:r>
              <a:rPr lang="en-US" altLang="zh-TW" sz="2000" kern="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VIP</a:t>
            </a:r>
            <a:r>
              <a:rPr lang="zh-TW" altLang="en-US" sz="2000" kern="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人臉辨識</a:t>
            </a:r>
            <a:endParaRPr lang="en-US" altLang="zh-TW" sz="2000" kern="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zh-TW" altLang="en-US" sz="2000" kern="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範圍  </a:t>
            </a:r>
            <a:r>
              <a:rPr lang="en-US" altLang="zh-TW" sz="2000" kern="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r>
              <a:rPr lang="zh-TW" altLang="en-US" sz="2000" kern="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貴賓室入口處</a:t>
            </a:r>
            <a:endParaRPr lang="en-US" altLang="zh-TW" sz="2000" kern="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zh-TW" altLang="en-US" sz="2000" kern="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目的：即時掌握</a:t>
            </a:r>
            <a:r>
              <a:rPr lang="en-US" altLang="zh-TW" sz="2000" kern="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VIP</a:t>
            </a:r>
            <a:r>
              <a:rPr lang="zh-TW" altLang="en-US" sz="2000" kern="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客戶來店</a:t>
            </a:r>
            <a:endParaRPr lang="en-US" altLang="zh-TW" sz="2000" dirty="0" smtClean="0">
              <a:latin typeface="Arial Unicode MS" pitchFamily="34" charset="-120"/>
              <a:ea typeface="Arial Unicode MS" pitchFamily="34" charset="-120"/>
              <a:cs typeface="Arial Unicode MS" pitchFamily="34" charset="-120"/>
            </a:endParaRPr>
          </a:p>
          <a:p>
            <a:pPr marL="342900" indent="-342900" fontAlgn="auto">
              <a:lnSpc>
                <a:spcPct val="200000"/>
              </a:lnSpc>
              <a:spcBef>
                <a:spcPct val="20000"/>
              </a:spcBef>
              <a:spcAft>
                <a:spcPts val="0"/>
              </a:spcAft>
              <a:defRPr/>
            </a:pPr>
            <a:endParaRPr lang="en-US" altLang="zh-TW" sz="2000" kern="0" dirty="0">
              <a:solidFill>
                <a:schemeClr val="accent3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標題 3"/>
          <p:cNvSpPr>
            <a:spLocks noGrp="1"/>
          </p:cNvSpPr>
          <p:nvPr>
            <p:ph type="title"/>
          </p:nvPr>
        </p:nvSpPr>
        <p:spPr>
          <a:xfrm>
            <a:off x="1619672" y="195486"/>
            <a:ext cx="6192688" cy="475562"/>
          </a:xfrm>
        </p:spPr>
        <p:txBody>
          <a:bodyPr>
            <a:noAutofit/>
          </a:bodyPr>
          <a:lstStyle/>
          <a:p>
            <a:r>
              <a:rPr lang="en-US" altLang="zh-TW" sz="3200" dirty="0" smtClean="0"/>
              <a:t/>
            </a:r>
            <a:br>
              <a:rPr lang="en-US" altLang="zh-TW" sz="3200" dirty="0" smtClean="0"/>
            </a:br>
            <a:r>
              <a:rPr lang="zh-TW" altLang="en-US" sz="3200" dirty="0" smtClean="0"/>
              <a:t>精選案例</a:t>
            </a:r>
            <a:r>
              <a:rPr lang="en-US" altLang="zh-TW" sz="3200" dirty="0"/>
              <a:t/>
            </a:r>
            <a:br>
              <a:rPr lang="en-US" altLang="zh-TW" sz="3200" dirty="0"/>
            </a:br>
            <a:endParaRPr lang="zh-TW" altLang="en-US" sz="3200" dirty="0"/>
          </a:p>
        </p:txBody>
      </p:sp>
      <p:pic>
        <p:nvPicPr>
          <p:cNvPr id="10" name="Picture 4" descr="http://download.acti.com/?id=17918&amp;uid=RUFBQUFQb3k4L2NWd2FZSTM2b2YvNU4rOTAvclRzTlY0Y21aYnBYek1xeVhYOHFDRE5IYWNJODduVmYwT0JxMmFMZFRKZz0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987574"/>
            <a:ext cx="4032448" cy="38884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橢圓 12"/>
          <p:cNvSpPr/>
          <p:nvPr/>
        </p:nvSpPr>
        <p:spPr>
          <a:xfrm>
            <a:off x="1403648" y="2389733"/>
            <a:ext cx="357170" cy="25402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250432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 txBox="1">
            <a:spLocks noChangeArrowheads="1"/>
          </p:cNvSpPr>
          <p:nvPr/>
        </p:nvSpPr>
        <p:spPr bwMode="auto">
          <a:xfrm>
            <a:off x="5148064" y="1203598"/>
            <a:ext cx="4932040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zh-TW" altLang="en-US" sz="2000" b="1" kern="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日本知名百貨公司</a:t>
            </a:r>
            <a:endParaRPr lang="en-US" altLang="zh-TW" sz="2000" b="1" kern="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zh-TW" altLang="en-US" sz="2000" kern="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應用：人臉辨識</a:t>
            </a:r>
            <a:r>
              <a:rPr lang="en-US" altLang="zh-TW" sz="2000" kern="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000" kern="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性別年齡</a:t>
            </a:r>
            <a:endParaRPr lang="en-US" altLang="zh-TW" sz="2000" kern="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zh-TW" altLang="en-US" sz="2000" kern="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範圍  </a:t>
            </a:r>
            <a:r>
              <a:rPr lang="en-US" altLang="zh-TW" sz="2000" kern="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r>
              <a:rPr lang="zh-TW" altLang="en-US" sz="2000" kern="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大門入口</a:t>
            </a:r>
            <a:r>
              <a:rPr lang="en-US" altLang="zh-TW" sz="2000" kern="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2000" kern="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電扶梯處</a:t>
            </a:r>
            <a:endParaRPr lang="en-US" altLang="zh-TW" sz="2000" kern="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zh-TW" altLang="en-US" sz="2000" kern="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目的：分析來店客群之性別年齡</a:t>
            </a:r>
            <a:endParaRPr lang="en-US" altLang="zh-TW" sz="2000" dirty="0" smtClean="0">
              <a:latin typeface="Arial Unicode MS" pitchFamily="34" charset="-120"/>
              <a:ea typeface="Arial Unicode MS" pitchFamily="34" charset="-120"/>
              <a:cs typeface="Arial Unicode MS" pitchFamily="34" charset="-120"/>
            </a:endParaRPr>
          </a:p>
          <a:p>
            <a:pPr marL="342900" indent="-342900" fontAlgn="auto">
              <a:lnSpc>
                <a:spcPct val="200000"/>
              </a:lnSpc>
              <a:spcBef>
                <a:spcPct val="20000"/>
              </a:spcBef>
              <a:spcAft>
                <a:spcPts val="0"/>
              </a:spcAft>
              <a:defRPr/>
            </a:pPr>
            <a:endParaRPr lang="en-US" altLang="zh-TW" sz="2000" kern="0" dirty="0">
              <a:solidFill>
                <a:schemeClr val="accent3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標題 3"/>
          <p:cNvSpPr>
            <a:spLocks noGrp="1"/>
          </p:cNvSpPr>
          <p:nvPr>
            <p:ph type="title"/>
          </p:nvPr>
        </p:nvSpPr>
        <p:spPr>
          <a:xfrm>
            <a:off x="1547664" y="267494"/>
            <a:ext cx="6192688" cy="475562"/>
          </a:xfrm>
        </p:spPr>
        <p:txBody>
          <a:bodyPr>
            <a:noAutofit/>
          </a:bodyPr>
          <a:lstStyle/>
          <a:p>
            <a:r>
              <a:rPr lang="en-US" altLang="zh-TW" sz="3200" dirty="0" smtClean="0"/>
              <a:t/>
            </a:r>
            <a:br>
              <a:rPr lang="en-US" altLang="zh-TW" sz="3200" dirty="0" smtClean="0"/>
            </a:br>
            <a:r>
              <a:rPr lang="zh-TW" altLang="en-US" sz="3200" dirty="0" smtClean="0"/>
              <a:t>精選案例</a:t>
            </a:r>
            <a:r>
              <a:rPr lang="en-US" altLang="zh-TW" sz="3200" dirty="0"/>
              <a:t/>
            </a:r>
            <a:br>
              <a:rPr lang="en-US" altLang="zh-TW" sz="3200" dirty="0"/>
            </a:br>
            <a:endParaRPr lang="zh-TW" altLang="en-US" sz="32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771550"/>
            <a:ext cx="4968552" cy="35283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056" y="2643758"/>
            <a:ext cx="3816424" cy="22322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250432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 txBox="1">
            <a:spLocks noChangeArrowheads="1"/>
          </p:cNvSpPr>
          <p:nvPr/>
        </p:nvSpPr>
        <p:spPr bwMode="auto">
          <a:xfrm>
            <a:off x="4283968" y="1131590"/>
            <a:ext cx="5040560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zh-TW" altLang="en-US" sz="2000" b="1" u="sng" kern="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西雅圖連鎖咖啡廳</a:t>
            </a:r>
            <a:endParaRPr lang="en-US" altLang="zh-TW" sz="2000" b="1" u="sng" kern="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zh-TW" altLang="en-US" sz="2000" kern="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應用：人潮計數</a:t>
            </a:r>
            <a:r>
              <a:rPr lang="en-US" altLang="zh-TW" sz="2000" kern="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&amp;</a:t>
            </a:r>
            <a:r>
              <a:rPr lang="zh-TW" altLang="en-US" sz="2000" kern="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人流熱點</a:t>
            </a:r>
            <a:endParaRPr lang="en-US" altLang="zh-TW" sz="2000" kern="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zh-TW" altLang="en-US" sz="2000" kern="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範圍 </a:t>
            </a:r>
            <a:r>
              <a:rPr lang="en-US" altLang="zh-TW" sz="2000" kern="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r>
              <a:rPr lang="zh-TW" altLang="en-US" sz="2000" kern="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入口處</a:t>
            </a:r>
            <a:r>
              <a:rPr lang="en-US" altLang="zh-TW" sz="2000" kern="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000" kern="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人潮計數</a:t>
            </a:r>
            <a:r>
              <a:rPr lang="en-US" altLang="zh-TW" sz="2000" kern="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&amp;</a:t>
            </a:r>
            <a:r>
              <a:rPr lang="zh-TW" altLang="en-US" sz="2000" kern="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店中間</a:t>
            </a:r>
            <a:r>
              <a:rPr lang="en-US" altLang="zh-TW" sz="2000" kern="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000" kern="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熱點分析  </a:t>
            </a:r>
            <a:endParaRPr lang="en-US" altLang="zh-TW" sz="2000" kern="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zh-TW" altLang="en-US" sz="2000" kern="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目的：掌握分店人潮人數</a:t>
            </a:r>
            <a:r>
              <a:rPr lang="en-US" altLang="zh-TW" sz="2000" kern="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&amp;</a:t>
            </a:r>
            <a:r>
              <a:rPr lang="zh-TW" altLang="en-US" sz="2000" kern="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店內熱點</a:t>
            </a:r>
            <a:endParaRPr lang="en-US" altLang="zh-TW" sz="2000" dirty="0" smtClean="0">
              <a:latin typeface="Arial Unicode MS" pitchFamily="34" charset="-120"/>
              <a:ea typeface="Arial Unicode MS" pitchFamily="34" charset="-120"/>
              <a:cs typeface="Arial Unicode MS" pitchFamily="34" charset="-120"/>
            </a:endParaRPr>
          </a:p>
          <a:p>
            <a:pPr marL="342900" indent="-342900" fontAlgn="auto">
              <a:lnSpc>
                <a:spcPct val="200000"/>
              </a:lnSpc>
              <a:spcBef>
                <a:spcPct val="20000"/>
              </a:spcBef>
              <a:spcAft>
                <a:spcPts val="0"/>
              </a:spcAft>
              <a:defRPr/>
            </a:pPr>
            <a:endParaRPr lang="en-US" altLang="zh-TW" sz="2000" kern="0" dirty="0">
              <a:solidFill>
                <a:schemeClr val="accent3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標題 3"/>
          <p:cNvSpPr>
            <a:spLocks noGrp="1"/>
          </p:cNvSpPr>
          <p:nvPr>
            <p:ph type="title"/>
          </p:nvPr>
        </p:nvSpPr>
        <p:spPr>
          <a:xfrm>
            <a:off x="1619672" y="195486"/>
            <a:ext cx="6192688" cy="475562"/>
          </a:xfrm>
        </p:spPr>
        <p:txBody>
          <a:bodyPr>
            <a:noAutofit/>
          </a:bodyPr>
          <a:lstStyle/>
          <a:p>
            <a:r>
              <a:rPr lang="en-US" altLang="zh-TW" sz="3200" dirty="0" smtClean="0"/>
              <a:t/>
            </a:r>
            <a:br>
              <a:rPr lang="en-US" altLang="zh-TW" sz="3200" dirty="0" smtClean="0"/>
            </a:br>
            <a:r>
              <a:rPr lang="zh-TW" altLang="en-US" sz="3200" dirty="0" smtClean="0"/>
              <a:t>精選案例</a:t>
            </a:r>
            <a:r>
              <a:rPr lang="en-US" altLang="zh-TW" sz="3200" dirty="0"/>
              <a:t/>
            </a:r>
            <a:br>
              <a:rPr lang="en-US" altLang="zh-TW" sz="3200" dirty="0"/>
            </a:br>
            <a:endParaRPr lang="zh-TW" altLang="en-US" sz="3200" dirty="0"/>
          </a:p>
        </p:txBody>
      </p:sp>
      <p:grpSp>
        <p:nvGrpSpPr>
          <p:cNvPr id="2" name="群組 6"/>
          <p:cNvGrpSpPr/>
          <p:nvPr/>
        </p:nvGrpSpPr>
        <p:grpSpPr>
          <a:xfrm>
            <a:off x="4355976" y="2787776"/>
            <a:ext cx="3600400" cy="360038"/>
            <a:chOff x="467544" y="4651272"/>
            <a:chExt cx="8424936" cy="360039"/>
          </a:xfrm>
        </p:grpSpPr>
        <p:pic>
          <p:nvPicPr>
            <p:cNvPr id="8" name="Picture 2" descr="https://www.volacci.com/files/imce-uploads/video_seo_san_diego_netvideoseo_optimization_2_4c36.jpg">
              <a:hlinkClick r:id="rId3"/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67544" y="4651272"/>
              <a:ext cx="360039" cy="360039"/>
            </a:xfrm>
            <a:prstGeom prst="rect">
              <a:avLst/>
            </a:prstGeom>
            <a:noFill/>
          </p:spPr>
        </p:pic>
        <p:sp>
          <p:nvSpPr>
            <p:cNvPr id="9" name="文字方塊 8"/>
            <p:cNvSpPr txBox="1"/>
            <p:nvPr/>
          </p:nvSpPr>
          <p:spPr>
            <a:xfrm>
              <a:off x="827584" y="4672754"/>
              <a:ext cx="806489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1600" dirty="0" smtClean="0">
                  <a:latin typeface="微軟正黑體" panose="020B0604030504040204" pitchFamily="34" charset="-120"/>
                  <a:ea typeface="微軟正黑體" panose="020B0604030504040204" pitchFamily="34" charset="-120"/>
                  <a:hlinkClick r:id="rId3"/>
                </a:rPr>
                <a:t>觀看店內實際影片</a:t>
              </a:r>
              <a:r>
                <a:rPr lang="en-US" altLang="zh-TW" sz="1600" dirty="0">
                  <a:latin typeface="Century Gothic" panose="020B0502020202020204" pitchFamily="34" charset="0"/>
                </a:rPr>
                <a:t>	</a:t>
              </a:r>
              <a:endParaRPr lang="zh-TW" altLang="en-US" sz="1600" dirty="0">
                <a:latin typeface="Century Gothic" panose="020B0502020202020204" pitchFamily="34" charset="0"/>
              </a:endParaRPr>
            </a:p>
          </p:txBody>
        </p:sp>
      </p:grpSp>
      <p:pic>
        <p:nvPicPr>
          <p:cNvPr id="59394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1203598"/>
            <a:ext cx="4104456" cy="33123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矩形 9"/>
          <p:cNvSpPr/>
          <p:nvPr/>
        </p:nvSpPr>
        <p:spPr>
          <a:xfrm>
            <a:off x="6012160" y="3867894"/>
            <a:ext cx="266258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更多成功案例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: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en-US" altLang="zh-TW" dirty="0" smtClean="0">
                <a:hlinkClick r:id="rId6"/>
              </a:rPr>
              <a:t>http://reference.acti.com/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1250432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915566"/>
            <a:ext cx="8568952" cy="40215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276456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>
          <a:xfrm>
            <a:off x="683568" y="843558"/>
            <a:ext cx="7772400" cy="1102519"/>
          </a:xfrm>
        </p:spPr>
        <p:txBody>
          <a:bodyPr>
            <a:normAutofit/>
          </a:bodyPr>
          <a:lstStyle/>
          <a:p>
            <a:r>
              <a:rPr lang="en-US" altLang="zh-TW" b="1" u="sng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Visit ACTi</a:t>
            </a:r>
            <a:endParaRPr lang="zh-TW" altLang="en-US" b="1" u="sng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" name="副標題 6"/>
          <p:cNvSpPr>
            <a:spLocks noGrp="1"/>
          </p:cNvSpPr>
          <p:nvPr>
            <p:ph type="subTitle" idx="1"/>
          </p:nvPr>
        </p:nvSpPr>
        <p:spPr>
          <a:xfrm>
            <a:off x="827584" y="1995686"/>
            <a:ext cx="7016824" cy="2232248"/>
          </a:xfrm>
        </p:spPr>
        <p:txBody>
          <a:bodyPr>
            <a:normAutofit fontScale="85000" lnSpcReduction="20000"/>
          </a:bodyPr>
          <a:lstStyle/>
          <a:p>
            <a:pPr algn="l"/>
            <a:r>
              <a:rPr lang="zh-TW" altLang="en-US" b="1" dirty="0" smtClean="0"/>
              <a:t>建騰創達科技股份有限公司</a:t>
            </a:r>
            <a:endParaRPr lang="en-US" altLang="zh-TW" b="1" dirty="0" smtClean="0">
              <a:hlinkClick r:id="rId3"/>
            </a:endParaRPr>
          </a:p>
          <a:p>
            <a:pPr algn="l"/>
            <a:r>
              <a:rPr lang="en-US" altLang="zh-TW" dirty="0" smtClean="0">
                <a:hlinkClick r:id="rId3"/>
              </a:rPr>
              <a:t>www.acti.com</a:t>
            </a:r>
            <a:endParaRPr lang="en-US" altLang="zh-TW" dirty="0" smtClean="0"/>
          </a:p>
          <a:p>
            <a:pPr algn="l"/>
            <a:endParaRPr lang="en-US" altLang="zh-TW" dirty="0" smtClean="0"/>
          </a:p>
          <a:p>
            <a:pPr algn="l"/>
            <a:r>
              <a:rPr lang="zh-TW" altLang="en-US" b="1" dirty="0" smtClean="0"/>
              <a:t>建</a:t>
            </a:r>
            <a:r>
              <a:rPr lang="zh-TW" altLang="en-US" b="1" dirty="0"/>
              <a:t>騰創</a:t>
            </a:r>
            <a:r>
              <a:rPr lang="zh-TW" altLang="en-US" b="1" dirty="0" smtClean="0"/>
              <a:t>達資訊商務中心</a:t>
            </a:r>
            <a:endParaRPr lang="en-US" altLang="zh-TW" b="1" dirty="0" smtClean="0"/>
          </a:p>
          <a:p>
            <a:pPr algn="l"/>
            <a:r>
              <a:rPr lang="en-US" altLang="zh-TW" dirty="0" smtClean="0">
                <a:hlinkClick r:id="rId4"/>
              </a:rPr>
              <a:t>www.datacommerce.com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1283683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PT 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PPT Template</Template>
  <TotalTime>2488</TotalTime>
  <Words>880</Words>
  <Application>Microsoft Office PowerPoint</Application>
  <PresentationFormat>如螢幕大小 (16:9)</PresentationFormat>
  <Paragraphs>195</Paragraphs>
  <Slides>26</Slides>
  <Notes>11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26</vt:i4>
      </vt:variant>
    </vt:vector>
  </HeadingPairs>
  <TitlesOfParts>
    <vt:vector size="27" baseType="lpstr">
      <vt:lpstr>PPT Template</vt:lpstr>
      <vt:lpstr>百貨公司 市場專案應用系統  </vt:lpstr>
      <vt:lpstr>零售業-百貨公司</vt:lpstr>
      <vt:lpstr>智能零售</vt:lpstr>
      <vt:lpstr>大門出入口</vt:lpstr>
      <vt:lpstr>人潮計數-總容留</vt:lpstr>
      <vt:lpstr>投影片 6</vt:lpstr>
      <vt:lpstr>百貨各樓層</vt:lpstr>
      <vt:lpstr>熱點/滯留時間分析</vt:lpstr>
      <vt:lpstr>客群分析(性別年齡)+電子看板 </vt:lpstr>
      <vt:lpstr>客群分析(性別年齡)+電子看板 </vt:lpstr>
      <vt:lpstr>服務台 </vt:lpstr>
      <vt:lpstr>電梯/手扶梯等待區</vt:lpstr>
      <vt:lpstr>停車場出入口</vt:lpstr>
      <vt:lpstr>投影片 14</vt:lpstr>
      <vt:lpstr>               中控中心</vt:lpstr>
      <vt:lpstr>智能零售應用系統</vt:lpstr>
      <vt:lpstr>手機客戶服務 遠端即時掌控資訊與操作  </vt:lpstr>
      <vt:lpstr> 精選案例 </vt:lpstr>
      <vt:lpstr> 精選案例 </vt:lpstr>
      <vt:lpstr> 精選案例 </vt:lpstr>
      <vt:lpstr> 精選案例 </vt:lpstr>
      <vt:lpstr> 精選案例 </vt:lpstr>
      <vt:lpstr> 精選案例 </vt:lpstr>
      <vt:lpstr> 精選案例 </vt:lpstr>
      <vt:lpstr>投影片 25</vt:lpstr>
      <vt:lpstr>Visit ACTi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LiWei.Huang (黃立偉)</dc:creator>
  <cp:lastModifiedBy>ruby.huang</cp:lastModifiedBy>
  <cp:revision>276</cp:revision>
  <dcterms:created xsi:type="dcterms:W3CDTF">2016-10-14T05:36:13Z</dcterms:created>
  <dcterms:modified xsi:type="dcterms:W3CDTF">2017-05-24T07:16:51Z</dcterms:modified>
</cp:coreProperties>
</file>