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C13E1B-A8A6-7392-6A51-B9AF51A07F73}" v="23" dt="2024-12-27T07:25:50.91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79C13E1B-A8A6-7392-6A51-B9AF51A07F73}"/>
    <pc:docChg chg="modSld">
      <pc:chgData name="Ando.Meritee" userId="S::ando.meritee@acti.com::16748e08-7dbb-430e-baa8-a2f638470044" providerId="AD" clId="Web-{79C13E1B-A8A6-7392-6A51-B9AF51A07F73}" dt="2024-12-27T07:25:50.916" v="18" actId="20577"/>
      <pc:docMkLst>
        <pc:docMk/>
      </pc:docMkLst>
      <pc:sldChg chg="addSp delSp modSp">
        <pc:chgData name="Ando.Meritee" userId="S::ando.meritee@acti.com::16748e08-7dbb-430e-baa8-a2f638470044" providerId="AD" clId="Web-{79C13E1B-A8A6-7392-6A51-B9AF51A07F73}" dt="2024-12-27T07:25:50.916" v="18" actId="20577"/>
        <pc:sldMkLst>
          <pc:docMk/>
          <pc:sldMk cId="1750418331" sldId="467"/>
        </pc:sldMkLst>
        <pc:spChg chg="add mod">
          <ac:chgData name="Ando.Meritee" userId="S::ando.meritee@acti.com::16748e08-7dbb-430e-baa8-a2f638470044" providerId="AD" clId="Web-{79C13E1B-A8A6-7392-6A51-B9AF51A07F73}" dt="2024-12-27T07:25:50.916" v="18" actId="20577"/>
          <ac:spMkLst>
            <pc:docMk/>
            <pc:sldMk cId="1750418331" sldId="467"/>
            <ac:spMk id="11" creationId="{FBD5F4DB-107D-B75D-B291-0405A0A0A4A3}"/>
          </ac:spMkLst>
        </pc:spChg>
        <pc:spChg chg="del">
          <ac:chgData name="Ando.Meritee" userId="S::ando.meritee@acti.com::16748e08-7dbb-430e-baa8-a2f638470044" providerId="AD" clId="Web-{79C13E1B-A8A6-7392-6A51-B9AF51A07F73}" dt="2024-12-27T07:24:41.617" v="1"/>
          <ac:spMkLst>
            <pc:docMk/>
            <pc:sldMk cId="1750418331" sldId="467"/>
            <ac:spMk id="17" creationId="{7DC96944-06E1-202F-3F5B-3226CF662677}"/>
          </ac:spMkLst>
        </pc:spChg>
        <pc:picChg chg="add del mod">
          <ac:chgData name="Ando.Meritee" userId="S::ando.meritee@acti.com::16748e08-7dbb-430e-baa8-a2f638470044" providerId="AD" clId="Web-{79C13E1B-A8A6-7392-6A51-B9AF51A07F73}" dt="2024-12-27T07:24:47.977" v="3"/>
          <ac:picMkLst>
            <pc:docMk/>
            <pc:sldMk cId="1750418331" sldId="467"/>
            <ac:picMk id="7" creationId="{F61B7655-7D4C-280D-6A09-2F7B2EE646E2}"/>
          </ac:picMkLst>
        </pc:picChg>
        <pc:picChg chg="add mod">
          <ac:chgData name="Ando.Meritee" userId="S::ando.meritee@acti.com::16748e08-7dbb-430e-baa8-a2f638470044" providerId="AD" clId="Web-{79C13E1B-A8A6-7392-6A51-B9AF51A07F73}" dt="2024-12-27T07:25:04.649" v="7" actId="1076"/>
          <ac:picMkLst>
            <pc:docMk/>
            <pc:sldMk cId="1750418331" sldId="467"/>
            <ac:picMk id="8" creationId="{60A0C75C-0C5F-5FF8-AD24-49D198867FF6}"/>
          </ac:picMkLst>
        </pc:picChg>
        <pc:picChg chg="add del mod">
          <ac:chgData name="Ando.Meritee" userId="S::ando.meritee@acti.com::16748e08-7dbb-430e-baa8-a2f638470044" providerId="AD" clId="Web-{79C13E1B-A8A6-7392-6A51-B9AF51A07F73}" dt="2024-12-27T07:25:20.072" v="9"/>
          <ac:picMkLst>
            <pc:docMk/>
            <pc:sldMk cId="1750418331" sldId="467"/>
            <ac:picMk id="10" creationId="{6E7D279E-808D-70D6-5772-DC544DE293EF}"/>
          </ac:picMkLst>
        </pc:picChg>
        <pc:picChg chg="del">
          <ac:chgData name="Ando.Meritee" userId="S::ando.meritee@acti.com::16748e08-7dbb-430e-baa8-a2f638470044" providerId="AD" clId="Web-{79C13E1B-A8A6-7392-6A51-B9AF51A07F73}" dt="2024-12-27T07:24:37.680" v="0"/>
          <ac:picMkLst>
            <pc:docMk/>
            <pc:sldMk cId="1750418331" sldId="467"/>
            <ac:picMk id="20" creationId="{6810D5FC-BE35-D257-64F9-2BFA6318067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2024/12/26</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2024/12/26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2024/12/26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 Target="slide16.xml"/><Relationship Id="rId7" Type="http://schemas.openxmlformats.org/officeDocument/2006/relationships/slide" Target="slide27.xm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6.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7.png"/><Relationship Id="rId3" Type="http://schemas.openxmlformats.org/officeDocument/2006/relationships/slide" Target="slide21.xm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6.png"/><Relationship Id="rId5" Type="http://schemas.openxmlformats.org/officeDocument/2006/relationships/image" Target="../media/image19.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5.png"/><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slide" Target="slide21.xml"/><Relationship Id="rId5" Type="http://schemas.openxmlformats.org/officeDocument/2006/relationships/image" Target="../media/image20.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8.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9.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3.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7.png"/><Relationship Id="rId5" Type="http://schemas.openxmlformats.org/officeDocument/2006/relationships/hyperlink" Target="https://www.acti.com/product/A952" TargetMode="External"/><Relationship Id="rId10" Type="http://schemas.openxmlformats.org/officeDocument/2006/relationships/image" Target="../media/image36.png"/><Relationship Id="rId4" Type="http://schemas.openxmlformats.org/officeDocument/2006/relationships/hyperlink" Target="https://www.acti.com/product/8426" TargetMode="External"/><Relationship Id="rId9"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2.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37.png"/><Relationship Id="rId7"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a:solidFill>
                  <a:schemeClr val="tx1">
                    <a:lumMod val="50000"/>
                    <a:lumOff val="50000"/>
                  </a:schemeClr>
                </a:solidFill>
                <a:ea typeface="新細明體" pitchFamily="18" charset="-120"/>
              </a:rPr>
              <a:t>ACTi 港口監控解決方案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81438" y="3712697"/>
            <a:ext cx="3016884"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港口：概述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323439"/>
          </a:xfrm>
          <a:prstGeom prst="rect">
            <a:avLst/>
          </a:prstGeom>
          <a:noFill/>
        </p:spPr>
        <p:txBody>
          <a:bodyPr wrap="square">
            <a:spAutoFit/>
          </a:bodyPr>
          <a:lstStyle/>
          <a:p>
            <a:r>
              <a:rPr lang="en-US" sz="1600">
                <a:solidFill>
                  <a:srgbClr val="535353"/>
                </a:solidFill>
                <a:latin typeface="Open Sans" panose="020B0606030504020204" pitchFamily="34" charset="0"/>
              </a:rPr>
              <a:t>ACTi 港口解決方案旨在解決與安全和運營相關的挑戰，包括衝突、走私、犯罪、乘客流量和員工安全。ACTi 結合深度學習人工智慧攝影機和伺服器，提供完整且自動化的解決方案。</a:t>
            </a:r>
          </a:p>
        </p:txBody>
      </p:sp>
      <p:sp>
        <p:nvSpPr>
          <p:cNvPr id="10" name="TextBox 9">
            <a:extLst>
              <a:ext uri="{FF2B5EF4-FFF2-40B4-BE49-F238E27FC236}">
                <a16:creationId xmlns:a16="http://schemas.microsoft.com/office/drawing/2014/main" id="{60B4391B-8304-3719-A07B-BEE7D43097DE}"/>
              </a:ext>
            </a:extLst>
          </p:cNvPr>
          <p:cNvSpPr txBox="1"/>
          <p:nvPr/>
        </p:nvSpPr>
        <p:spPr>
          <a:xfrm>
            <a:off x="318726" y="3524146"/>
            <a:ext cx="8708542" cy="3293209"/>
          </a:xfrm>
          <a:prstGeom prst="rect">
            <a:avLst/>
          </a:prstGeom>
          <a:noFill/>
        </p:spPr>
        <p:txBody>
          <a:bodyPr wrap="square">
            <a:spAutoFit/>
          </a:bodyPr>
          <a:lstStyle/>
          <a:p>
            <a:r>
              <a:rPr lang="en-US" sz="1600">
                <a:solidFill>
                  <a:srgbClr val="535353"/>
                </a:solidFill>
                <a:latin typeface="Open Sans" panose="020B0606030504020204" pitchFamily="34" charset="0"/>
              </a:rPr>
              <a:t>與安全管理相關的挑戰和解決方案需求因每種港口類型而異。在以乘客為主的港口中，主要的安全相關挑戰包括衝突、盜竊、無人看管的可疑物品、非法移民和人群管理。</a:t>
            </a:r>
          </a:p>
          <a:p>
            <a:endParaRPr lang="en-US" sz="1600">
              <a:solidFill>
                <a:srgbClr val="535353"/>
              </a:solidFill>
              <a:latin typeface="Open Sans" panose="020B0606030504020204" pitchFamily="34" charset="0"/>
            </a:endParaRPr>
          </a:p>
          <a:p>
            <a:r>
              <a:rPr lang="en-US" sz="1600">
                <a:solidFill>
                  <a:srgbClr val="535353"/>
                </a:solidFill>
                <a:latin typeface="Open Sans" panose="020B0606030504020204" pitchFamily="34" charset="0"/>
              </a:rPr>
              <a:t>在以貨物為主的港口中，挑戰包括進出控制、擅自闖入、非法移民和無人看管的可疑物品。</a:t>
            </a:r>
          </a:p>
          <a:p>
            <a:endParaRPr lang="en-US" sz="1600">
              <a:solidFill>
                <a:srgbClr val="535353"/>
              </a:solidFill>
              <a:latin typeface="Open Sans" panose="020B0606030504020204" pitchFamily="34" charset="0"/>
            </a:endParaRPr>
          </a:p>
          <a:p>
            <a:r>
              <a:rPr lang="en-US" sz="1600">
                <a:solidFill>
                  <a:srgbClr val="535353"/>
                </a:solidFill>
                <a:latin typeface="Open Sans" panose="020B0606030504020204" pitchFamily="34" charset="0"/>
              </a:rPr>
              <a:t>上述所有挑戰都可以輕鬆地通過 ACTi 的人工智慧和視頻管理技術來管理。</a:t>
            </a:r>
          </a:p>
          <a:p>
            <a:endParaRPr lang="en-US" sz="1600">
              <a:solidFill>
                <a:srgbClr val="535353"/>
              </a:solidFill>
              <a:latin typeface="Open Sans" panose="020B0606030504020204" pitchFamily="34" charset="0"/>
            </a:endParaRPr>
          </a:p>
          <a:p>
            <a:r>
              <a:rPr lang="en-US" sz="1600">
                <a:solidFill>
                  <a:srgbClr val="535353"/>
                </a:solidFill>
                <a:latin typeface="Open Sans" panose="020B0606030504020204" pitchFamily="34" charset="0"/>
              </a:rPr>
              <a:t>ACTi 的端到端港口監控解決方案包括 IP 攝影機、視頻管理系統、視頻分析、進出控制、對講機、警報系統等。</a:t>
            </a:r>
            <a:endParaRPr lang="en-US" sz="1600">
              <a:solidFill>
                <a:srgbClr val="535353"/>
              </a:solidFill>
              <a:effectLst/>
              <a:latin typeface="Open Sans" panose="020B0606030504020204" pitchFamily="34" charset="0"/>
            </a:endParaRP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65228" y="1918502"/>
            <a:ext cx="2147907" cy="1462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94D9EFF-B018-8189-B649-1C29E38A198E}"/>
              </a:ext>
            </a:extLst>
          </p:cNvPr>
          <p:cNvPicPr>
            <a:picLocks noChangeAspect="1"/>
          </p:cNvPicPr>
          <p:nvPr/>
        </p:nvPicPr>
        <p:blipFill>
          <a:blip r:embed="rId3"/>
          <a:stretch>
            <a:fillRect/>
          </a:stretch>
        </p:blipFill>
        <p:spPr>
          <a:xfrm>
            <a:off x="462065" y="1629002"/>
            <a:ext cx="8215008" cy="5152395"/>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港口：地圖</a:t>
            </a:r>
          </a:p>
        </p:txBody>
      </p:sp>
      <p:sp>
        <p:nvSpPr>
          <p:cNvPr id="14" name="TextBox 13">
            <a:extLst>
              <a:ext uri="{FF2B5EF4-FFF2-40B4-BE49-F238E27FC236}">
                <a16:creationId xmlns:a16="http://schemas.microsoft.com/office/drawing/2014/main" id="{5FFEC75D-72C6-0DE9-503E-82C713268AB5}"/>
              </a:ext>
            </a:extLst>
          </p:cNvPr>
          <p:cNvSpPr txBox="1"/>
          <p:nvPr/>
        </p:nvSpPr>
        <p:spPr>
          <a:xfrm>
            <a:off x="5617056" y="3959226"/>
            <a:ext cx="1242205" cy="307777"/>
          </a:xfrm>
          <a:prstGeom prst="rect">
            <a:avLst/>
          </a:prstGeom>
          <a:solidFill>
            <a:schemeClr val="bg1"/>
          </a:solidFill>
        </p:spPr>
        <p:txBody>
          <a:bodyPr wrap="square" rtlCol="0">
            <a:spAutoFit/>
          </a:bodyPr>
          <a:lstStyle/>
          <a:p>
            <a:r>
              <a:rPr lang="en-US" sz="1400"/>
              <a:t>裝載區</a:t>
            </a:r>
          </a:p>
        </p:txBody>
      </p:sp>
      <p:sp>
        <p:nvSpPr>
          <p:cNvPr id="16" name="TextBox 15">
            <a:extLst>
              <a:ext uri="{FF2B5EF4-FFF2-40B4-BE49-F238E27FC236}">
                <a16:creationId xmlns:a16="http://schemas.microsoft.com/office/drawing/2014/main" id="{458E1A64-B217-E2B6-09D4-DE910F0DB6DE}"/>
              </a:ext>
            </a:extLst>
          </p:cNvPr>
          <p:cNvSpPr txBox="1"/>
          <p:nvPr/>
        </p:nvSpPr>
        <p:spPr>
          <a:xfrm>
            <a:off x="3999299" y="4626558"/>
            <a:ext cx="738071" cy="307777"/>
          </a:xfrm>
          <a:prstGeom prst="rect">
            <a:avLst/>
          </a:prstGeom>
          <a:solidFill>
            <a:schemeClr val="bg1"/>
          </a:solidFill>
        </p:spPr>
        <p:txBody>
          <a:bodyPr wrap="square" rtlCol="0">
            <a:spAutoFit/>
          </a:bodyPr>
          <a:lstStyle/>
          <a:p>
            <a:r>
              <a:rPr lang="en-US" sz="1400"/>
              <a:t>辦公室</a:t>
            </a:r>
          </a:p>
        </p:txBody>
      </p:sp>
      <p:sp>
        <p:nvSpPr>
          <p:cNvPr id="17" name="TextBox 16">
            <a:extLst>
              <a:ext uri="{FF2B5EF4-FFF2-40B4-BE49-F238E27FC236}">
                <a16:creationId xmlns:a16="http://schemas.microsoft.com/office/drawing/2014/main" id="{C4C7C13B-B360-52A6-7E51-4B41408DD60C}"/>
              </a:ext>
            </a:extLst>
          </p:cNvPr>
          <p:cNvSpPr txBox="1"/>
          <p:nvPr/>
        </p:nvSpPr>
        <p:spPr>
          <a:xfrm>
            <a:off x="6559291" y="4785164"/>
            <a:ext cx="1523247" cy="307777"/>
          </a:xfrm>
          <a:prstGeom prst="rect">
            <a:avLst/>
          </a:prstGeom>
          <a:solidFill>
            <a:schemeClr val="bg1"/>
          </a:solidFill>
        </p:spPr>
        <p:txBody>
          <a:bodyPr wrap="square" rtlCol="0">
            <a:spAutoFit/>
          </a:bodyPr>
          <a:lstStyle/>
          <a:p>
            <a:r>
              <a:rPr lang="en-US" sz="1400"/>
              <a:t>戶外停車場</a:t>
            </a:r>
          </a:p>
        </p:txBody>
      </p:sp>
      <p:sp>
        <p:nvSpPr>
          <p:cNvPr id="19" name="TextBox 18">
            <a:extLst>
              <a:ext uri="{FF2B5EF4-FFF2-40B4-BE49-F238E27FC236}">
                <a16:creationId xmlns:a16="http://schemas.microsoft.com/office/drawing/2014/main" id="{98F2A1F6-0B97-C35A-B47A-DC4ADF34348F}"/>
              </a:ext>
            </a:extLst>
          </p:cNvPr>
          <p:cNvSpPr txBox="1"/>
          <p:nvPr/>
        </p:nvSpPr>
        <p:spPr>
          <a:xfrm>
            <a:off x="7921781" y="4368448"/>
            <a:ext cx="537387" cy="307777"/>
          </a:xfrm>
          <a:prstGeom prst="rect">
            <a:avLst/>
          </a:prstGeom>
          <a:solidFill>
            <a:schemeClr val="bg1"/>
          </a:solidFill>
        </p:spPr>
        <p:txBody>
          <a:bodyPr wrap="square" rtlCol="0">
            <a:spAutoFit/>
          </a:bodyPr>
          <a:lstStyle/>
          <a:p>
            <a:r>
              <a:rPr lang="en-US" sz="1400"/>
              <a:t>大門</a:t>
            </a:r>
          </a:p>
        </p:txBody>
      </p:sp>
      <p:sp>
        <p:nvSpPr>
          <p:cNvPr id="20" name="TextBox 19">
            <a:extLst>
              <a:ext uri="{FF2B5EF4-FFF2-40B4-BE49-F238E27FC236}">
                <a16:creationId xmlns:a16="http://schemas.microsoft.com/office/drawing/2014/main" id="{E62FCADF-EC16-404F-311C-30B85DDA44BD}"/>
              </a:ext>
            </a:extLst>
          </p:cNvPr>
          <p:cNvSpPr txBox="1"/>
          <p:nvPr/>
        </p:nvSpPr>
        <p:spPr>
          <a:xfrm>
            <a:off x="1462108" y="4930354"/>
            <a:ext cx="806213" cy="307777"/>
          </a:xfrm>
          <a:prstGeom prst="rect">
            <a:avLst/>
          </a:prstGeom>
          <a:solidFill>
            <a:schemeClr val="bg1"/>
          </a:solidFill>
        </p:spPr>
        <p:txBody>
          <a:bodyPr wrap="square" rtlCol="0">
            <a:spAutoFit/>
          </a:bodyPr>
          <a:lstStyle/>
          <a:p>
            <a:r>
              <a:rPr lang="en-US" sz="1400"/>
              <a:t>碼頭</a:t>
            </a:r>
          </a:p>
        </p:txBody>
      </p:sp>
      <p:sp>
        <p:nvSpPr>
          <p:cNvPr id="21" name="TextBox 20">
            <a:extLst>
              <a:ext uri="{FF2B5EF4-FFF2-40B4-BE49-F238E27FC236}">
                <a16:creationId xmlns:a16="http://schemas.microsoft.com/office/drawing/2014/main" id="{7A8DB00F-FA4D-EA66-8D42-3097ADA890D4}"/>
              </a:ext>
            </a:extLst>
          </p:cNvPr>
          <p:cNvSpPr txBox="1"/>
          <p:nvPr/>
        </p:nvSpPr>
        <p:spPr>
          <a:xfrm>
            <a:off x="4108531" y="2874551"/>
            <a:ext cx="1731000" cy="307777"/>
          </a:xfrm>
          <a:prstGeom prst="rect">
            <a:avLst/>
          </a:prstGeom>
          <a:solidFill>
            <a:schemeClr val="bg1"/>
          </a:solidFill>
        </p:spPr>
        <p:txBody>
          <a:bodyPr wrap="square" rtlCol="0">
            <a:spAutoFit/>
          </a:bodyPr>
          <a:lstStyle/>
          <a:p>
            <a:r>
              <a:rPr lang="en-US" sz="1400"/>
              <a:t>貨櫃碼頭</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880790" y="4939053"/>
            <a:ext cx="829463" cy="307777"/>
          </a:xfrm>
          <a:prstGeom prst="rect">
            <a:avLst/>
          </a:prstGeom>
          <a:solidFill>
            <a:schemeClr val="bg1"/>
          </a:solidFill>
        </p:spPr>
        <p:txBody>
          <a:bodyPr wrap="square" rtlCol="0">
            <a:spAutoFit/>
          </a:bodyPr>
          <a:lstStyle/>
          <a:p>
            <a:r>
              <a:rPr lang="en-US" sz="1400"/>
              <a:t>入口</a:t>
            </a:r>
          </a:p>
        </p:txBody>
      </p:sp>
      <p:sp>
        <p:nvSpPr>
          <p:cNvPr id="7" name="TextBox 6">
            <a:extLst>
              <a:ext uri="{FF2B5EF4-FFF2-40B4-BE49-F238E27FC236}">
                <a16:creationId xmlns:a16="http://schemas.microsoft.com/office/drawing/2014/main" id="{6024A30D-933D-874D-3350-1C279B6AA7E7}"/>
              </a:ext>
            </a:extLst>
          </p:cNvPr>
          <p:cNvSpPr txBox="1"/>
          <p:nvPr/>
        </p:nvSpPr>
        <p:spPr>
          <a:xfrm>
            <a:off x="2337176" y="4318781"/>
            <a:ext cx="1344837" cy="307777"/>
          </a:xfrm>
          <a:prstGeom prst="rect">
            <a:avLst/>
          </a:prstGeom>
          <a:solidFill>
            <a:schemeClr val="bg1"/>
          </a:solidFill>
        </p:spPr>
        <p:txBody>
          <a:bodyPr wrap="square" rtlCol="0">
            <a:spAutoFit/>
          </a:bodyPr>
          <a:lstStyle/>
          <a:p>
            <a:r>
              <a:rPr lang="en-US" sz="1400"/>
              <a:t>控制室</a:t>
            </a:r>
          </a:p>
        </p:txBody>
      </p:sp>
      <p:sp>
        <p:nvSpPr>
          <p:cNvPr id="8" name="TextBox 7">
            <a:extLst>
              <a:ext uri="{FF2B5EF4-FFF2-40B4-BE49-F238E27FC236}">
                <a16:creationId xmlns:a16="http://schemas.microsoft.com/office/drawing/2014/main" id="{B412F287-7A9C-F44C-AF15-A3A8BCA321B8}"/>
              </a:ext>
            </a:extLst>
          </p:cNvPr>
          <p:cNvSpPr txBox="1"/>
          <p:nvPr/>
        </p:nvSpPr>
        <p:spPr>
          <a:xfrm>
            <a:off x="4317313" y="3854378"/>
            <a:ext cx="1127040" cy="307777"/>
          </a:xfrm>
          <a:prstGeom prst="rect">
            <a:avLst/>
          </a:prstGeom>
          <a:solidFill>
            <a:schemeClr val="bg1"/>
          </a:solidFill>
        </p:spPr>
        <p:txBody>
          <a:bodyPr wrap="square" rtlCol="0">
            <a:spAutoFit/>
          </a:bodyPr>
          <a:lstStyle/>
          <a:p>
            <a:r>
              <a:rPr lang="en-US" sz="1400"/>
              <a:t>倉庫</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港口：應用與位置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933554344"/>
              </p:ext>
            </p:extLst>
          </p:nvPr>
        </p:nvGraphicFramePr>
        <p:xfrm>
          <a:off x="83507" y="1680575"/>
          <a:ext cx="8939881" cy="4936421"/>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982494">
                  <a:extLst>
                    <a:ext uri="{9D8B030D-6E8A-4147-A177-3AD203B41FA5}">
                      <a16:colId xmlns:a16="http://schemas.microsoft.com/office/drawing/2014/main" val="2122113404"/>
                    </a:ext>
                  </a:extLst>
                </a:gridCol>
                <a:gridCol w="778213">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953310">
                  <a:extLst>
                    <a:ext uri="{9D8B030D-6E8A-4147-A177-3AD203B41FA5}">
                      <a16:colId xmlns:a16="http://schemas.microsoft.com/office/drawing/2014/main" val="2748578960"/>
                    </a:ext>
                  </a:extLst>
                </a:gridCol>
                <a:gridCol w="856034">
                  <a:extLst>
                    <a:ext uri="{9D8B030D-6E8A-4147-A177-3AD203B41FA5}">
                      <a16:colId xmlns:a16="http://schemas.microsoft.com/office/drawing/2014/main" val="2393102404"/>
                    </a:ext>
                  </a:extLst>
                </a:gridCol>
                <a:gridCol w="832699">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碼頭</a:t>
                      </a:r>
                    </a:p>
                  </a:txBody>
                  <a:tcPr/>
                </a:tc>
                <a:tc>
                  <a:txBody>
                    <a:bodyPr/>
                    <a:lstStyle/>
                    <a:p>
                      <a:r>
                        <a:rPr lang="en-US" sz="1300">
                          <a:solidFill>
                            <a:schemeClr val="bg1"/>
                          </a:solidFill>
                        </a:rPr>
                        <a:t>大門</a:t>
                      </a:r>
                    </a:p>
                  </a:txBody>
                  <a:tcPr/>
                </a:tc>
                <a:tc>
                  <a:txBody>
                    <a:bodyPr/>
                    <a:lstStyle/>
                    <a:p>
                      <a:r>
                        <a:rPr lang="en-US" sz="1300">
                          <a:solidFill>
                            <a:schemeClr val="bg1"/>
                          </a:solidFill>
                        </a:rPr>
                        <a:t>倉庫</a:t>
                      </a:r>
                    </a:p>
                  </a:txBody>
                  <a:tcPr/>
                </a:tc>
                <a:tc>
                  <a:txBody>
                    <a:bodyPr/>
                    <a:lstStyle/>
                    <a:p>
                      <a:r>
                        <a:rPr lang="en-US" sz="1300">
                          <a:solidFill>
                            <a:schemeClr val="bg1"/>
                          </a:solidFill>
                        </a:rPr>
                        <a:t>辦公室</a:t>
                      </a:r>
                    </a:p>
                  </a:txBody>
                  <a:tcPr/>
                </a:tc>
                <a:tc>
                  <a:txBody>
                    <a:bodyPr/>
                    <a:lstStyle/>
                    <a:p>
                      <a:r>
                        <a:rPr lang="en-US" sz="1300">
                          <a:solidFill>
                            <a:schemeClr val="bg1"/>
                          </a:solidFill>
                        </a:rPr>
                        <a:t>控制室</a:t>
                      </a:r>
                    </a:p>
                  </a:txBody>
                  <a:tcPr/>
                </a:tc>
                <a:tc>
                  <a:txBody>
                    <a:bodyPr/>
                    <a:lstStyle/>
                    <a:p>
                      <a:r>
                        <a:rPr lang="en-US" sz="1300">
                          <a:solidFill>
                            <a:schemeClr val="bg1"/>
                          </a:solidFill>
                        </a:rPr>
                        <a:t>貨櫃碼頭</a:t>
                      </a:r>
                    </a:p>
                  </a:txBody>
                  <a:tcPr/>
                </a:tc>
                <a:tc>
                  <a:txBody>
                    <a:bodyPr/>
                    <a:lstStyle/>
                    <a:p>
                      <a:r>
                        <a:rPr lang="en-US" sz="1300">
                          <a:solidFill>
                            <a:schemeClr val="bg1"/>
                          </a:solidFill>
                        </a:rPr>
                        <a:t>裝載區</a:t>
                      </a:r>
                    </a:p>
                  </a:txBody>
                  <a:tcPr/>
                </a:tc>
                <a:tc>
                  <a:txBody>
                    <a:bodyPr/>
                    <a:lstStyle/>
                    <a:p>
                      <a:r>
                        <a:rPr lang="en-US" sz="1300">
                          <a:solidFill>
                            <a:schemeClr val="bg1"/>
                          </a:solidFill>
                        </a:rPr>
                        <a:t>停車</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未經授權的進入檢測</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尾隨檢測</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即時嫌疑人追蹤</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車輛進入控制</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對講服務</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擅自闖入檢測</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可疑物品檢測</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250837835"/>
                  </a:ext>
                </a:extLst>
              </a:tr>
              <a:tr h="439423">
                <a:tc>
                  <a:txBody>
                    <a:bodyPr/>
                    <a:lstStyle/>
                    <a:p>
                      <a:pPr lvl="0">
                        <a:buNone/>
                      </a:pPr>
                      <a:r>
                        <a:rPr lang="en-US" sz="1300">
                          <a:solidFill>
                            <a:schemeClr val="tx1">
                              <a:lumMod val="76000"/>
                              <a:lumOff val="24000"/>
                            </a:schemeClr>
                          </a:solidFill>
                        </a:rPr>
                        <a:t>隨時隨地監控</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extLst>
                  <a:ext uri="{0D108BD9-81ED-4DB2-BD59-A6C34878D82A}">
                    <a16:rowId xmlns:a16="http://schemas.microsoft.com/office/drawing/2014/main" val="2091576229"/>
                  </a:ext>
                </a:extLst>
              </a:tr>
              <a:tr h="267644">
                <a:tc>
                  <a:txBody>
                    <a:bodyPr/>
                    <a:lstStyle/>
                    <a:p>
                      <a:pPr lvl="0">
                        <a:buNone/>
                      </a:pPr>
                      <a:r>
                        <a:rPr lang="en-US" sz="1300">
                          <a:solidFill>
                            <a:schemeClr val="tx1">
                              <a:lumMod val="76000"/>
                              <a:lumOff val="24000"/>
                            </a:schemeClr>
                          </a:solidFill>
                        </a:rPr>
                        <a:t>安全保障</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extLst>
                  <a:ext uri="{0D108BD9-81ED-4DB2-BD59-A6C34878D82A}">
                    <a16:rowId xmlns:a16="http://schemas.microsoft.com/office/drawing/2014/main" val="2188733179"/>
                  </a:ext>
                </a:extLst>
              </a:tr>
              <a:tr h="450769">
                <a:tc>
                  <a:txBody>
                    <a:bodyPr/>
                    <a:lstStyle/>
                    <a:p>
                      <a:pPr lvl="0">
                        <a:buNone/>
                      </a:pPr>
                      <a:r>
                        <a:rPr lang="en-US" sz="1300">
                          <a:solidFill>
                            <a:schemeClr val="tx1">
                              <a:lumMod val="76000"/>
                              <a:lumOff val="24000"/>
                            </a:schemeClr>
                          </a:solidFill>
                        </a:rPr>
                        <a:t>透過手機推送視頻證據至網路錄影機</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港口：應用</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未經授權的進入檢測</a:t>
            </a:r>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利用視頻分析檢測入侵嘗試並通知安全人員。</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尾隨檢測</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通過比較檢測到的頭數與呈現的通行證數量，檢測限制區域入口的跟隨行為。</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即時嫌疑人追蹤</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通過在視頻管理系統中使用透明視頻覆蓋按鈕無縫切換視頻通道來追蹤嫌疑人。</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車輛進入控制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可以方便地使用自動車牌識別技術進行閘口的進出控制。</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對講服務</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通過本地語音通信系統與其他人互動。</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港口：應用</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擅自闖入檢測</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檢測未經許可進入該區域的人。</a:t>
            </a:r>
            <a:endParaRPr lang="en-US">
              <a:cs typeface="Calibri"/>
            </a:endParaRPr>
          </a:p>
          <a:p>
            <a:endParaRPr lang="en-US" sz="120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可疑物品檢測</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檢測未被看管的物品，以防止嚴重的安全和安全隱患。</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隨時隨地監控</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在走動時使用移動設備監控監視攝像頭的視圖，以便立即對事件做出反應。</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安全保障</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使用視頻監控系統確保人員的安全。</a:t>
            </a:r>
            <a:endParaRPr lang="en-US">
              <a:cs typeface="Calibri"/>
            </a:endParaRPr>
          </a:p>
          <a:p>
            <a:endParaRPr lang="en-US" sz="1200">
              <a:solidFill>
                <a:srgbClr val="535353"/>
              </a:solidFill>
              <a:latin typeface="Open Sans"/>
              <a:ea typeface="Open Sans"/>
              <a:cs typeface="Open Sans"/>
            </a:endParaRPr>
          </a:p>
        </p:txBody>
      </p:sp>
      <p:pic>
        <p:nvPicPr>
          <p:cNvPr id="3" name="Picture 2">
            <a:hlinkClick r:id="rId7" action="ppaction://hlinksldjump"/>
            <a:extLst>
              <a:ext uri="{FF2B5EF4-FFF2-40B4-BE49-F238E27FC236}">
                <a16:creationId xmlns:a16="http://schemas.microsoft.com/office/drawing/2014/main" id="{98177A80-A40F-EFFF-8479-225770ACDC25}"/>
              </a:ext>
            </a:extLst>
          </p:cNvPr>
          <p:cNvPicPr>
            <a:picLocks noChangeAspect="1"/>
          </p:cNvPicPr>
          <p:nvPr/>
        </p:nvPicPr>
        <p:blipFill>
          <a:blip r:embed="rId8"/>
          <a:srcRect r="3128" b="47569"/>
          <a:stretch/>
        </p:blipFill>
        <p:spPr>
          <a:xfrm>
            <a:off x="235486" y="2136266"/>
            <a:ext cx="1656867" cy="1145858"/>
          </a:xfrm>
          <a:prstGeom prst="rect">
            <a:avLst/>
          </a:prstGeom>
        </p:spPr>
      </p:pic>
      <p:sp>
        <p:nvSpPr>
          <p:cNvPr id="5" name="AutoShape 2" descr="A realistic scene of a suspicious item left at a container terminal. The setting is a busy cargo area with numerous stacked shipping containers in various colors. The suspicious item is a small, unmarked black duffle bag placed conspicuously in a central, visible location. The background features workers and machinery in motion, indicating a typical day's hustle and bustle at the terminal.">
            <a:extLst>
              <a:ext uri="{FF2B5EF4-FFF2-40B4-BE49-F238E27FC236}">
                <a16:creationId xmlns:a16="http://schemas.microsoft.com/office/drawing/2014/main" id="{BC8AFE7C-E85E-A807-19B3-62F8F55131F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C6AD926A-5B4A-D2C7-63E1-17498B852EC0}"/>
              </a:ext>
            </a:extLst>
          </p:cNvPr>
          <p:cNvPicPr>
            <a:picLocks noChangeAspect="1"/>
          </p:cNvPicPr>
          <p:nvPr/>
        </p:nvPicPr>
        <p:blipFill>
          <a:blip r:embed="rId9"/>
          <a:srcRect l="3107" r="10091"/>
          <a:stretch/>
        </p:blipFill>
        <p:spPr>
          <a:xfrm>
            <a:off x="2051850" y="2207013"/>
            <a:ext cx="1609754" cy="1063515"/>
          </a:xfrm>
          <a:prstGeom prst="rect">
            <a:avLst/>
          </a:prstGeom>
        </p:spPr>
      </p:pic>
      <p:pic>
        <p:nvPicPr>
          <p:cNvPr id="8" name="Picture 7" descr="A hand holding a phone  Description automatically generated">
            <a:extLst>
              <a:ext uri="{FF2B5EF4-FFF2-40B4-BE49-F238E27FC236}">
                <a16:creationId xmlns:a16="http://schemas.microsoft.com/office/drawing/2014/main" id="{60A0C75C-0C5F-5FF8-AD24-49D198867FF6}"/>
              </a:ext>
            </a:extLst>
          </p:cNvPr>
          <p:cNvPicPr>
            <a:picLocks noChangeAspect="1"/>
          </p:cNvPicPr>
          <p:nvPr/>
        </p:nvPicPr>
        <p:blipFill>
          <a:blip r:embed="rId10"/>
          <a:stretch>
            <a:fillRect/>
          </a:stretch>
        </p:blipFill>
        <p:spPr>
          <a:xfrm>
            <a:off x="7342283" y="2137501"/>
            <a:ext cx="1730567" cy="1205889"/>
          </a:xfrm>
          <a:prstGeom prst="rect">
            <a:avLst/>
          </a:prstGeom>
        </p:spPr>
      </p:pic>
      <p:sp>
        <p:nvSpPr>
          <p:cNvPr id="11" name="TextBox 10">
            <a:extLst>
              <a:ext uri="{FF2B5EF4-FFF2-40B4-BE49-F238E27FC236}">
                <a16:creationId xmlns:a16="http://schemas.microsoft.com/office/drawing/2014/main" id="{FBD5F4DB-107D-B75D-B291-0405A0A0A4A3}"/>
              </a:ext>
            </a:extLst>
          </p:cNvPr>
          <p:cNvSpPr txBox="1"/>
          <p:nvPr/>
        </p:nvSpPr>
        <p:spPr>
          <a:xfrm>
            <a:off x="7350218" y="3319026"/>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透過手機推送視頻證據至網路錄影機</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使用手機的內建相機將事件的視頻證據串流到網路錄影機。</a:t>
            </a:r>
            <a:endParaRPr lang="en-US"/>
          </a:p>
          <a:p>
            <a:endParaRPr lang="en-US" sz="1200">
              <a:solidFill>
                <a:srgbClr val="535353"/>
              </a:solidFill>
              <a:latin typeface="Open Sans"/>
              <a:ea typeface="Open Sans"/>
              <a:cs typeface="Open Sans"/>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港口：應用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未經授權的進入檢測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利用視頻分析檢測入侵嘗試並通知安全人員。</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如果沒有監控視頻，很難確定進入日誌中顯示的身份是否與進入的人相符。與監控系統集成的進出控制可以顯著防止由未經授權進入所造成的危機和損失。</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的門禁系統中的</a:t>
            </a:r>
            <a:r>
              <a:rPr lang="en-US" sz="1600" b="1" i="0">
                <a:solidFill>
                  <a:srgbClr val="535353"/>
                </a:solidFill>
                <a:effectLst/>
                <a:latin typeface="Open Sans" panose="020B0606030504020204" pitchFamily="34" charset="0"/>
              </a:rPr>
              <a:t>臉部</a:t>
            </a:r>
            <a:r>
              <a:rPr lang="en-US" sz="1600" b="1">
                <a:solidFill>
                  <a:srgbClr val="535353"/>
                </a:solidFill>
                <a:latin typeface="Open Sans" panose="020B0606030504020204" pitchFamily="34" charset="0"/>
              </a:rPr>
              <a:t>識別</a:t>
            </a:r>
            <a:r>
              <a:rPr lang="en-US" sz="1600" b="0" i="0">
                <a:solidFill>
                  <a:srgbClr val="535353"/>
                </a:solidFill>
                <a:effectLst/>
                <a:latin typeface="Open Sans" panose="020B0606030504020204" pitchFamily="34" charset="0"/>
              </a:rPr>
              <a:t>分析。</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閱讀</a:t>
            </a:r>
            <a:endParaRPr lang="en-US" sz="1200" i="1">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港口：應用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尾隨檢測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通過比較檢測到的頭數與呈現的通行證數量，檢測限制區域入口的跟隨行為。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每當 RFID 卡被刷卡時，系統將計算實際進入的次數。當不匹配時，系統將發出警報。這可以防止尾隨和搭便車。</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a:solidFill>
                  <a:srgbClr val="535353"/>
                </a:solidFill>
                <a:latin typeface="Open Sans" panose="020B0606030504020204" pitchFamily="34" charset="0"/>
              </a:rPr>
              <a:t>人數統計</a:t>
            </a:r>
            <a:r>
              <a:rPr lang="en-US" sz="1600" b="1" i="0">
                <a:solidFill>
                  <a:srgbClr val="535353"/>
                </a:solidFill>
                <a:effectLst/>
                <a:latin typeface="Open Sans" panose="020B0606030504020204" pitchFamily="34" charset="0"/>
              </a:rPr>
              <a:t/>
            </a:r>
            <a:r>
              <a:rPr lang="en-US" sz="1600" b="0" i="0">
                <a:solidFill>
                  <a:srgbClr val="535353"/>
                </a:solidFill>
                <a:effectLst/>
                <a:latin typeface="Open Sans" panose="020B0606030504020204" pitchFamily="34" charset="0"/>
              </a:rPr>
              <a:t>分析和</a:t>
            </a:r>
            <a:r>
              <a:rPr lang="en-US" sz="1600" b="1" i="0">
                <a:solidFill>
                  <a:srgbClr val="535353"/>
                </a:solidFill>
                <a:effectLst/>
                <a:latin typeface="Open Sans" panose="020B0606030504020204" pitchFamily="34" charset="0"/>
              </a:rPr>
              <a:t>RFID</a:t>
            </a:r>
            <a:r>
              <a:rPr lang="en-US" sz="1600" b="0" i="0">
                <a:solidFill>
                  <a:srgbClr val="535353"/>
                </a:solidFill>
                <a:effectLst/>
                <a:latin typeface="Open Sans" panose="020B0606030504020204" pitchFamily="34" charset="0"/>
              </a:rPr>
              <a:t>技術。</a:t>
            </a:r>
            <a:r>
              <a:rPr lang="en-US" sz="1600" b="0" i="0">
                <a:solidFill>
                  <a:schemeClr val="tx2">
                    <a:lumMod val="60000"/>
                    <a:lumOff val="40000"/>
                  </a:schemeClr>
                </a:solidFill>
                <a:effectLst/>
                <a:latin typeface="Open Sans" panose="020B0606030504020204" pitchFamily="34" charset="0"/>
                <a:hlinkClick r:id="" action="ppaction://noaction"/>
              </a:rPr>
              <a:t>閱讀更多</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閱讀</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港口：應用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即時嫌疑人追蹤</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通過在視頻管理系統中使用透明視頻覆蓋按鈕無縫切換視頻通道來追蹤嫌疑人。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透過視頻管理系統介面追蹤嫌疑人，使用方便的功能只需點擊視頻即可切換視圖，這將打開嫌疑人移動方向的下一個區域視圖。此方法適用於實時視圖和回放。通過這種方法，可以立即找出嫌疑人的去向，並派遣警員立即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的</a:t>
            </a:r>
            <a:r>
              <a:rPr lang="en-US" sz="1600" b="1" i="0">
                <a:solidFill>
                  <a:srgbClr val="535353"/>
                </a:solidFill>
                <a:effectLst/>
                <a:latin typeface="Open Sans" panose="020B0606030504020204" pitchFamily="34" charset="0"/>
              </a:rPr>
              <a:t>NVR 3 和 CMS 2</a:t>
            </a:r>
            <a:r>
              <a:rPr lang="en-US" sz="1600" b="0" i="0">
                <a:solidFill>
                  <a:srgbClr val="535353"/>
                </a:solidFill>
                <a:effectLst/>
                <a:latin typeface="Open Sans" panose="020B0606030504020204" pitchFamily="34" charset="0"/>
              </a:rPr>
              <a:t>的獨特</a:t>
            </a:r>
            <a:r>
              <a:rPr lang="en-US" sz="1600" b="1" i="0">
                <a:solidFill>
                  <a:srgbClr val="535353"/>
                </a:solidFill>
                <a:effectLst/>
                <a:latin typeface="Open Sans" panose="020B0606030504020204" pitchFamily="34" charset="0"/>
              </a:rPr>
              <a:t>視覺追蹤</a:t>
            </a:r>
            <a:r>
              <a:rPr lang="en-US" sz="1600" b="0" i="0">
                <a:solidFill>
                  <a:srgbClr val="535353"/>
                </a:solidFill>
                <a:effectLst/>
                <a:latin typeface="Open Sans" panose="020B0606030504020204" pitchFamily="34" charset="0"/>
              </a:rPr>
              <a:t>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港口：應用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車輛進入控制</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可以方便地使用自動車牌識別技術進行閘口的進出控制。</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除了最高安全設施外，大多數地點都可以受益於自動門控制，而不需要門衛隨時在場。只有白名單上的車輛可以進入該區域。此外，可以設置黑名單，當黑名單上的車輛出現時，會立即提醒保安人員。</a:t>
            </a: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ALPR</a:t>
            </a:r>
            <a:r>
              <a:rPr lang="en-US" sz="1600" b="0" i="0">
                <a:solidFill>
                  <a:srgbClr val="535353"/>
                </a:solidFill>
                <a:effectLst/>
                <a:latin typeface="Open Sans" panose="020B0606030504020204" pitchFamily="34" charset="0"/>
              </a:rPr>
              <a:t>分析技術，內建於ACTi攝影機中。</a:t>
            </a:r>
            <a:r>
              <a:rPr lang="en-US" sz="1600" b="0" i="0">
                <a:solidFill>
                  <a:schemeClr val="tx2">
                    <a:lumMod val="60000"/>
                    <a:lumOff val="40000"/>
                  </a:schemeClr>
                </a:solidFill>
                <a:effectLst/>
                <a:latin typeface="Open Sans" panose="020B0606030504020204" pitchFamily="34" charset="0"/>
                <a:hlinkClick r:id="rId4" action="ppaction://hlinksldjump"/>
              </a:rPr>
              <a:t>瞭解更多</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港口：應用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對講服務</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通過本地語音通信系統與其他人互動。</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在港口的各個位置，如閘門和入口、裝卸區、停車場等，將設置作為對講機的語音接入點。員工和訪客可以立即使用該功能與保安人員交談。</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NVR 3</a:t>
            </a:r>
            <a:r>
              <a:rPr lang="en-US" sz="1600" b="1">
                <a:solidFill>
                  <a:srgbClr val="535353"/>
                </a:solidFill>
                <a:latin typeface="Open Sans" panose="020B0606030504020204" pitchFamily="34" charset="0"/>
              </a:rPr>
              <a:t>或</a:t>
            </a:r>
            <a:r>
              <a:rPr lang="en-US" sz="1600" b="1" i="0">
                <a:solidFill>
                  <a:srgbClr val="535353"/>
                </a:solidFill>
                <a:effectLst/>
                <a:latin typeface="Open Sans" panose="020B0606030504020204" pitchFamily="34" charset="0"/>
              </a:rPr>
              <a:t/>
            </a:r>
            <a:r>
              <a:rPr lang="en-US" sz="1600" b="1">
                <a:solidFill>
                  <a:srgbClr val="535353"/>
                </a:solidFill>
                <a:latin typeface="Open Sans" panose="020B0606030504020204" pitchFamily="34" charset="0"/>
              </a:rPr>
              <a:t>CMS 2</a:t>
            </a:r>
            <a:r>
              <a:rPr lang="en-US" sz="1600" b="0" i="0">
                <a:solidFill>
                  <a:srgbClr val="535353"/>
                </a:solidFill>
                <a:effectLst/>
                <a:latin typeface="Open Sans" panose="020B0606030504020204" pitchFamily="34" charset="0"/>
              </a:rPr>
              <a:t>以及對講機設備，如</a:t>
            </a:r>
            <a:r>
              <a:rPr lang="en-US" sz="1600" b="1" i="0">
                <a:solidFill>
                  <a:srgbClr val="535353"/>
                </a:solidFill>
                <a:effectLst/>
                <a:latin typeface="Open Sans" panose="020B0606030504020204" pitchFamily="34" charset="0"/>
              </a:rPr>
              <a:t>Q950</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in a red cap holding a pen  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港口：應用</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擅自闖入檢測</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檢測未經許可進入該區域的人。</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當一個人未經允許進入他人的土地或財產時，這被視為擅闖，並且是非法的。有些地方幾乎總是對陌生人限制進入，例如住宅區和學校。有些地方在白天對任何人開放，但因安全原因在夜間關閉。例如，某些公園和戶外運動場。在夜間進入這些區域將被視為擅闖。</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a:solidFill>
                  <a:srgbClr val="535353"/>
                </a:solidFill>
                <a:latin typeface="Open Sans" panose="020B0606030504020204" pitchFamily="34" charset="0"/>
              </a:rPr>
              <a:t>人員進入區域</a:t>
            </a:r>
            <a:r>
              <a:rPr lang="en-US" sz="1600" b="1" i="0">
                <a:solidFill>
                  <a:srgbClr val="535353"/>
                </a:solidFill>
                <a:effectLst/>
                <a:latin typeface="Open Sans" panose="020B0606030504020204" pitchFamily="34" charset="0"/>
              </a:rPr>
              <a:t>檢測</a:t>
            </a:r>
            <a:r>
              <a:rPr lang="en-US" sz="1600" b="0" i="0">
                <a:solidFill>
                  <a:srgbClr val="535353"/>
                </a:solidFill>
                <a:effectLst/>
                <a:latin typeface="Open Sans" panose="020B0606030504020204" pitchFamily="34" charset="0"/>
              </a:rPr>
              <a:t>分析，該分析內建於ACTi攝影機中。</a:t>
            </a:r>
            <a:r>
              <a:rPr lang="en-US" sz="1600" b="0" i="0">
                <a:solidFill>
                  <a:schemeClr val="tx2">
                    <a:lumMod val="60000"/>
                    <a:lumOff val="40000"/>
                  </a:schemeClr>
                </a:solidFill>
                <a:effectLst/>
                <a:latin typeface="Open Sans" panose="020B0606030504020204" pitchFamily="34" charset="0"/>
                <a:hlinkClick r:id="rId3" action="ppaction://hlinksldjump"/>
              </a:rPr>
              <a:t>瞭解更多</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無人看管的物品，如包包、箱子、行李、嬰兒車和推車，被視為風險物品，應迅速處理。這些物品有時可能會被意外遺忘在那裡。很少情況下，這些物品也可能構成惡意威脅。它們可能隱藏爆炸物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港口：應用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可疑物品檢測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檢測未被看管的物品，以防止嚴重的安全和安全隱患。</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這是基於</a:t>
            </a:r>
            <a:r>
              <a:rPr lang="en-US" sz="1600" b="1">
                <a:solidFill>
                  <a:schemeClr val="tx1">
                    <a:lumMod val="50000"/>
                    <a:lumOff val="50000"/>
                  </a:schemeClr>
                </a:solidFill>
                <a:latin typeface="Open Sans" panose="020B0606030504020204" pitchFamily="34" charset="0"/>
              </a:rPr>
              <a:t>無人看管物品</a:t>
            </a:r>
            <a:r>
              <a:rPr lang="en-US" sz="1600" b="1" i="0">
                <a:solidFill>
                  <a:schemeClr val="tx1">
                    <a:lumMod val="50000"/>
                    <a:lumOff val="50000"/>
                  </a:schemeClr>
                </a:solidFill>
                <a:effectLst/>
                <a:latin typeface="Open Sans" panose="020B0606030504020204" pitchFamily="34" charset="0"/>
              </a:rPr>
              <a:t>檢測</a:t>
            </a:r>
            <a:r>
              <a:rPr lang="en-US" sz="1600" b="0" i="0">
                <a:solidFill>
                  <a:schemeClr val="tx1">
                    <a:lumMod val="50000"/>
                    <a:lumOff val="50000"/>
                  </a:schemeClr>
                </a:solidFill>
                <a:effectLst/>
                <a:latin typeface="Open Sans" panose="020B0606030504020204" pitchFamily="34" charset="0"/>
              </a:rPr>
              <a:t>分析，該分析內建於ACTi攝影機中。</a:t>
            </a:r>
            <a:r>
              <a:rPr lang="en-US" sz="1600" b="0" i="0">
                <a:solidFill>
                  <a:srgbClr val="535353"/>
                </a:solidFill>
                <a:effectLst/>
                <a:latin typeface="Open Sans" panose="020B0606030504020204" pitchFamily="34" charset="0"/>
              </a:rPr>
              <a:t/>
            </a:r>
            <a:r>
              <a:rPr lang="en-US" sz="1600" b="0" i="0">
                <a:solidFill>
                  <a:schemeClr val="tx2">
                    <a:lumMod val="60000"/>
                    <a:lumOff val="40000"/>
                  </a:schemeClr>
                </a:solidFill>
                <a:effectLst/>
                <a:latin typeface="Open Sans" panose="020B0606030504020204" pitchFamily="34" charset="0"/>
                <a:hlinkClick r:id="rId11" action="ppaction://hlinksldjump"/>
              </a:rPr>
              <a:t>瞭解更多</a:t>
            </a:r>
            <a:r>
              <a:rPr lang="en-US" sz="1600" b="0" i="0">
                <a:solidFill>
                  <a:srgbClr val="535353"/>
                </a:solidFill>
                <a:effectLst/>
                <a:latin typeface="Open Sans" panose="020B0606030504020204" pitchFamily="34" charset="0"/>
              </a:rPr>
              <a:t>。</a:t>
            </a:r>
          </a:p>
        </p:txBody>
      </p:sp>
      <p:pic>
        <p:nvPicPr>
          <p:cNvPr id="2" name="Picture 1">
            <a:extLst>
              <a:ext uri="{FF2B5EF4-FFF2-40B4-BE49-F238E27FC236}">
                <a16:creationId xmlns:a16="http://schemas.microsoft.com/office/drawing/2014/main" id="{60641D62-29F2-BE15-3FB0-7317D00D9644}"/>
              </a:ext>
            </a:extLst>
          </p:cNvPr>
          <p:cNvPicPr>
            <a:picLocks noChangeAspect="1"/>
          </p:cNvPicPr>
          <p:nvPr/>
        </p:nvPicPr>
        <p:blipFill>
          <a:blip r:embed="rId12"/>
          <a:stretch>
            <a:fillRect/>
          </a:stretch>
        </p:blipFill>
        <p:spPr>
          <a:xfrm>
            <a:off x="359923" y="1760364"/>
            <a:ext cx="3129512" cy="1794710"/>
          </a:xfrm>
          <a:prstGeom prst="rect">
            <a:avLst/>
          </a:prstGeom>
        </p:spPr>
      </p:pic>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通用行動應用程式，設計用於遠端訪問NVR、CMS或攝影機以進行視頻回放和管理。 </a:t>
            </a:r>
          </a:p>
          <a:p>
            <a:pPr algn="l"/>
            <a:r>
              <a:rPr lang="en-US" sz="1600">
                <a:solidFill>
                  <a:schemeClr val="tx1">
                    <a:lumMod val="50000"/>
                    <a:lumOff val="50000"/>
                  </a:schemeClr>
                </a:solidFill>
                <a:latin typeface="Open Sans" panose="020B0606030504020204" pitchFamily="34" charset="0"/>
              </a:rPr>
              <a:t>功能：即時查看和回放、按事件搜索視頻錄影、PTZ控制、Google地圖、啟用數位輸出、從攝影機記憶卡回放</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港口：應用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隨時隨地監控</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在場地內行走時，使用移動設備監控監視攝像頭的視圖，以便能夠即時應對事件。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ACTi行動客戶端，</a:t>
            </a:r>
            <a:r>
              <a:rPr lang="en-US" sz="1600" b="0" i="0">
                <a:solidFill>
                  <a:srgbClr val="535353"/>
                </a:solidFill>
                <a:effectLst/>
                <a:latin typeface="Open Sans" panose="020B0606030504020204" pitchFamily="34" charset="0"/>
              </a:rPr>
              <a:t>適用於Android和iOS。它是免費的。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提供監控解決方案，以確保安全，並進行全景和細節監控。通過在商店的中心或角落安裝具有寬視角的攝像頭，可以完美覆蓋整個區域。同時，進入場地的人臉可以通過隱蔽安裝在入口高度條上的隱蔽攝像頭捕捉到。</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對於大型項目，ACTi TV牆可以同時在不同的顯示器上顯示多個視圖。獲得完整的概覽，以提高情境意識和運營效率。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港口：應用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使用視頻監控系統確保人員的安全。</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港口：應用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透過手機推送視頻證據至網路錄影機</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使用手機的內建相機將事件的視頻證據串流到網路錄影機。</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巡邏的保安現在可以使用他的智能手機與ACTi行動客戶端捕捉實時視頻，並通過無線網絡將其"推送"到NVR 3。此外，錄像可以在事件調查期間使用先進功能進行回顧，這些功能適用於監視攝像頭，包括同步播放、書籤、時間線搜索等。</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ACTi行動客戶端，</a:t>
            </a:r>
            <a:r>
              <a:rPr lang="en-US" sz="1600" b="0" i="0">
                <a:solidFill>
                  <a:srgbClr val="535353"/>
                </a:solidFill>
                <a:effectLst/>
                <a:latin typeface="Open Sans" panose="020B0606030504020204" pitchFamily="34" charset="0"/>
              </a:rPr>
              <a:t>適用於Android和iOS。這是一個免費的應用程式。</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推薦產品與位置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4288420070"/>
              </p:ext>
            </p:extLst>
          </p:nvPr>
        </p:nvGraphicFramePr>
        <p:xfrm>
          <a:off x="83507" y="1680575"/>
          <a:ext cx="8939881" cy="493522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722516">
                  <a:extLst>
                    <a:ext uri="{9D8B030D-6E8A-4147-A177-3AD203B41FA5}">
                      <a16:colId xmlns:a16="http://schemas.microsoft.com/office/drawing/2014/main" val="2565856468"/>
                    </a:ext>
                  </a:extLst>
                </a:gridCol>
                <a:gridCol w="826851">
                  <a:extLst>
                    <a:ext uri="{9D8B030D-6E8A-4147-A177-3AD203B41FA5}">
                      <a16:colId xmlns:a16="http://schemas.microsoft.com/office/drawing/2014/main" val="3900648050"/>
                    </a:ext>
                  </a:extLst>
                </a:gridCol>
                <a:gridCol w="1031132">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982493">
                  <a:extLst>
                    <a:ext uri="{9D8B030D-6E8A-4147-A177-3AD203B41FA5}">
                      <a16:colId xmlns:a16="http://schemas.microsoft.com/office/drawing/2014/main" val="2748578960"/>
                    </a:ext>
                  </a:extLst>
                </a:gridCol>
                <a:gridCol w="914400">
                  <a:extLst>
                    <a:ext uri="{9D8B030D-6E8A-4147-A177-3AD203B41FA5}">
                      <a16:colId xmlns:a16="http://schemas.microsoft.com/office/drawing/2014/main" val="2393102404"/>
                    </a:ext>
                  </a:extLst>
                </a:gridCol>
                <a:gridCol w="745150">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碼頭</a:t>
                      </a:r>
                    </a:p>
                  </a:txBody>
                  <a:tcPr/>
                </a:tc>
                <a:tc>
                  <a:txBody>
                    <a:bodyPr/>
                    <a:lstStyle/>
                    <a:p>
                      <a:r>
                        <a:rPr lang="en-US" sz="1300">
                          <a:solidFill>
                            <a:schemeClr val="bg1"/>
                          </a:solidFill>
                        </a:rPr>
                        <a:t>大門</a:t>
                      </a:r>
                    </a:p>
                  </a:txBody>
                  <a:tcPr/>
                </a:tc>
                <a:tc>
                  <a:txBody>
                    <a:bodyPr/>
                    <a:lstStyle/>
                    <a:p>
                      <a:r>
                        <a:rPr lang="en-US" sz="1300">
                          <a:solidFill>
                            <a:schemeClr val="bg1"/>
                          </a:solidFill>
                        </a:rPr>
                        <a:t>倉庫</a:t>
                      </a:r>
                    </a:p>
                  </a:txBody>
                  <a:tcPr/>
                </a:tc>
                <a:tc>
                  <a:txBody>
                    <a:bodyPr/>
                    <a:lstStyle/>
                    <a:p>
                      <a:r>
                        <a:rPr lang="en-US" sz="1300">
                          <a:solidFill>
                            <a:schemeClr val="bg1"/>
                          </a:solidFill>
                        </a:rPr>
                        <a:t>辦公室</a:t>
                      </a:r>
                    </a:p>
                  </a:txBody>
                  <a:tcPr/>
                </a:tc>
                <a:tc>
                  <a:txBody>
                    <a:bodyPr/>
                    <a:lstStyle/>
                    <a:p>
                      <a:r>
                        <a:rPr lang="en-US" sz="1300">
                          <a:solidFill>
                            <a:schemeClr val="bg1"/>
                          </a:solidFill>
                        </a:rPr>
                        <a:t>控制室</a:t>
                      </a:r>
                    </a:p>
                  </a:txBody>
                  <a:tcPr/>
                </a:tc>
                <a:tc>
                  <a:txBody>
                    <a:bodyPr/>
                    <a:lstStyle/>
                    <a:p>
                      <a:r>
                        <a:rPr lang="en-US" sz="1300">
                          <a:solidFill>
                            <a:schemeClr val="bg1"/>
                          </a:solidFill>
                        </a:rPr>
                        <a:t>貨櫃碼頭</a:t>
                      </a:r>
                    </a:p>
                  </a:txBody>
                  <a:tcPr/>
                </a:tc>
                <a:tc>
                  <a:txBody>
                    <a:bodyPr/>
                    <a:lstStyle/>
                    <a:p>
                      <a:r>
                        <a:rPr lang="en-US" sz="1300">
                          <a:solidFill>
                            <a:schemeClr val="bg1"/>
                          </a:solidFill>
                        </a:rPr>
                        <a:t>裝載區</a:t>
                      </a:r>
                    </a:p>
                  </a:txBody>
                  <a:tcPr/>
                </a:tc>
                <a:tc>
                  <a:txBody>
                    <a:bodyPr/>
                    <a:lstStyle/>
                    <a:p>
                      <a:r>
                        <a:rPr lang="en-US" sz="1300">
                          <a:solidFill>
                            <a:schemeClr val="bg1"/>
                          </a:solidFill>
                        </a:rPr>
                        <a:t>停車</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熱成像攝影機（</a:t>
                      </a:r>
                      <a:r>
                        <a:rPr lang="en-US" sz="1300">
                          <a:solidFill>
                            <a:schemeClr val="tx1">
                              <a:lumMod val="76000"/>
                              <a:lumOff val="24000"/>
                            </a:schemeClr>
                          </a:solidFill>
                          <a:hlinkClick r:id="rId3"/>
                        </a:rPr>
                        <a:t>VMGB-370</a:t>
                      </a:r>
                      <a:r>
                        <a:rPr lang="en-US" sz="1300">
                          <a:solidFill>
                            <a:schemeClr val="tx1">
                              <a:lumMod val="76000"/>
                              <a:lumOff val="24000"/>
                            </a:schemeClr>
                          </a:solidFill>
                        </a:rPr>
                        <a:t>，</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對講機（</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自動車牌識別子彈攝影機（</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門禁控制站（</a:t>
                      </a:r>
                      <a:r>
                        <a:rPr lang="en-US" sz="1300">
                          <a:solidFill>
                            <a:schemeClr val="tx1">
                              <a:lumMod val="76000"/>
                              <a:lumOff val="24000"/>
                            </a:schemeClr>
                          </a:solidFill>
                          <a:hlinkClick r:id="rId7"/>
                        </a:rPr>
                        <a:t>R1-R7系列讀取器/控制器</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防止尾隨的計數器（</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一般監控子彈攝影機（</a:t>
                      </a:r>
                      <a:r>
                        <a:rPr lang="en-US" sz="1300">
                          <a:solidFill>
                            <a:schemeClr val="tx1">
                              <a:lumMod val="76000"/>
                              <a:lumOff val="24000"/>
                            </a:schemeClr>
                          </a:solidFill>
                          <a:hlinkClick r:id="rId9"/>
                        </a:rPr>
                        <a:t>3xx, 4xx系列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一般監控圓頂攝影機（</a:t>
                      </a:r>
                      <a:r>
                        <a:rPr lang="en-US" sz="1300">
                          <a:solidFill>
                            <a:schemeClr val="tx1">
                              <a:lumMod val="76000"/>
                              <a:lumOff val="24000"/>
                            </a:schemeClr>
                          </a:solidFill>
                          <a:hlinkClick r:id="rId10"/>
                        </a:rPr>
                        <a:t>91x, 7xx, 8xx系列</a:t>
                      </a:r>
                      <a:r>
                        <a:rPr lang="en-US" sz="1300">
                          <a:solidFill>
                            <a:schemeClr val="tx1">
                              <a:lumMod val="76000"/>
                              <a:lumOff val="24000"/>
                            </a:schemeClr>
                          </a:solidFill>
                        </a:rPr>
                        <a:t>） </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r>
                        <a:rPr lang="en-US" sz="1300">
                          <a:solidFill>
                            <a:schemeClr val="tx1">
                              <a:lumMod val="76000"/>
                              <a:lumOff val="24000"/>
                            </a:schemeClr>
                          </a:solidFill>
                        </a:rPr>
                        <a:t>監控PTZ（</a:t>
                      </a:r>
                      <a:r>
                        <a:rPr lang="en-US" sz="1300">
                          <a:solidFill>
                            <a:schemeClr val="tx1">
                              <a:lumMod val="76000"/>
                              <a:lumOff val="24000"/>
                            </a:schemeClr>
                          </a:solidFill>
                          <a:hlinkClick r:id="rId11"/>
                        </a:rPr>
                        <a:t>95x/96x/97x系列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2461882680"/>
              </p:ext>
            </p:extLst>
          </p:nvPr>
        </p:nvGraphicFramePr>
        <p:xfrm>
          <a:off x="463752" y="2078928"/>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NVR（NVR 3）</a:t>
                      </a:r>
                    </a:p>
                  </a:txBody>
                  <a:tcPr/>
                </a:tc>
                <a:tc>
                  <a:txBody>
                    <a:bodyPr/>
                    <a:lstStyle/>
                    <a:p>
                      <a:r>
                        <a:rPr lang="en-US" sz="1300">
                          <a:solidFill>
                            <a:schemeClr val="bg1"/>
                          </a:solidFill>
                        </a:rPr>
                        <a:t>門禁控制智慧伺服器</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熱成像攝影機（</a:t>
                      </a:r>
                      <a:r>
                        <a:rPr lang="en-US" sz="1300">
                          <a:solidFill>
                            <a:schemeClr val="tx1">
                              <a:lumMod val="76000"/>
                              <a:lumOff val="24000"/>
                            </a:schemeClr>
                          </a:solidFill>
                          <a:hlinkClick r:id="rId3"/>
                        </a:rPr>
                        <a:t>VMGB-370</a:t>
                      </a:r>
                      <a:r>
                        <a:rPr lang="en-US" sz="1300">
                          <a:solidFill>
                            <a:schemeClr val="tx1">
                              <a:lumMod val="76000"/>
                              <a:lumOff val="24000"/>
                            </a:schemeClr>
                          </a:solidFill>
                        </a:rPr>
                        <a:t>，</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對講機（</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自動車牌識別子彈攝影機（</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門禁控制站（</a:t>
                      </a:r>
                      <a:r>
                        <a:rPr lang="en-US" sz="1300">
                          <a:solidFill>
                            <a:schemeClr val="tx1">
                              <a:lumMod val="76000"/>
                              <a:lumOff val="24000"/>
                            </a:schemeClr>
                          </a:solidFill>
                          <a:hlinkClick r:id="rId7"/>
                        </a:rPr>
                        <a:t>R1-R7系列讀取器/控制器</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防止尾隨的計數器（</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一般監控子彈攝影機（</a:t>
                      </a:r>
                      <a:r>
                        <a:rPr lang="en-US" sz="1300">
                          <a:solidFill>
                            <a:schemeClr val="tx1">
                              <a:lumMod val="76000"/>
                              <a:lumOff val="24000"/>
                            </a:schemeClr>
                          </a:solidFill>
                          <a:hlinkClick r:id="rId9"/>
                        </a:rPr>
                        <a:t>3xx, 4xx系列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一般監控圓頂攝影機（</a:t>
                      </a:r>
                      <a:r>
                        <a:rPr lang="en-US" sz="1300">
                          <a:solidFill>
                            <a:schemeClr val="tx1">
                              <a:lumMod val="76000"/>
                              <a:lumOff val="24000"/>
                            </a:schemeClr>
                          </a:solidFill>
                          <a:hlinkClick r:id="rId10"/>
                        </a:rPr>
                        <a:t>91x, 7xx, 8xx系列</a:t>
                      </a:r>
                      <a:r>
                        <a:rPr lang="en-US" sz="1300">
                          <a:solidFill>
                            <a:schemeClr val="tx1">
                              <a:lumMod val="76000"/>
                              <a:lumOff val="24000"/>
                            </a:schemeClr>
                          </a:solidFill>
                        </a:rPr>
                        <a:t>） </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監控PTZ（</a:t>
                      </a:r>
                      <a:r>
                        <a:rPr lang="en-US" sz="1300">
                          <a:solidFill>
                            <a:schemeClr val="tx1">
                              <a:lumMod val="76000"/>
                              <a:lumOff val="24000"/>
                            </a:schemeClr>
                          </a:solidFill>
                          <a:hlinkClick r:id="rId11"/>
                        </a:rPr>
                        <a:t>95x/96x/97x系列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3751" y="6293796"/>
            <a:ext cx="4468171" cy="307777"/>
          </a:xfrm>
          <a:prstGeom prst="rect">
            <a:avLst/>
          </a:prstGeom>
          <a:noFill/>
        </p:spPr>
        <p:txBody>
          <a:bodyPr wrap="square" rtlCol="0">
            <a:spAutoFit/>
          </a:bodyPr>
          <a:lstStyle/>
          <a:p>
            <a:r>
              <a:rPr lang="en-US" sz="1400"/>
              <a:t>PTZ控制可透過NVR介面使用。</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功能</a:t>
                      </a:r>
                    </a:p>
                  </a:txBody>
                  <a:tcPr>
                    <a:solidFill>
                      <a:schemeClr val="bg1">
                        <a:lumMod val="95000"/>
                      </a:schemeClr>
                    </a:solidFill>
                  </a:tcPr>
                </a:tc>
                <a:tc>
                  <a:txBody>
                    <a:bodyPr/>
                    <a:lstStyle/>
                    <a:p>
                      <a:r>
                        <a:rPr lang="en-US" sz="1400" b="1"/>
                        <a:t>NVR 3商業版</a:t>
                      </a:r>
                    </a:p>
                  </a:txBody>
                  <a:tcPr>
                    <a:solidFill>
                      <a:schemeClr val="bg1">
                        <a:lumMod val="95000"/>
                      </a:schemeClr>
                    </a:solidFill>
                  </a:tcPr>
                </a:tc>
                <a:tc>
                  <a:txBody>
                    <a:bodyPr/>
                    <a:lstStyle/>
                    <a:p>
                      <a:r>
                        <a:rPr lang="en-US" sz="1400" b="1"/>
                        <a:t>NVR 3企業版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最大通道數</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(獨立網路錄影機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免費 ACTi 攝影機通道</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免費 3</a:t>
                      </a:r>
                      <a:r>
                        <a:rPr lang="en-US" sz="1400" baseline="30000"/>
                        <a:t>rd</a:t>
                      </a:r>
                      <a:r>
                        <a:rPr lang="en-US" sz="1400"/>
                        <a:t> 方攝影機通道</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100"/>
                        <a:t>中央管理系統支援</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80548930"/>
                  </a:ext>
                </a:extLst>
              </a:tr>
              <a:tr h="273647">
                <a:tc>
                  <a:txBody>
                    <a:bodyPr/>
                    <a:lstStyle/>
                    <a:p>
                      <a:r>
                        <a:rPr lang="en-US" sz="1400"/>
                        <a:t>POS、門禁控制、網路 IO 支援</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003"/>
                  </a:ext>
                </a:extLst>
              </a:tr>
              <a:tr h="273647">
                <a:tc>
                  <a:txBody>
                    <a:bodyPr/>
                    <a:lstStyle/>
                    <a:p>
                      <a:r>
                        <a:rPr lang="en-US" sz="1000" err="1"/>
                        <a:t>電子地圖</a:t>
                      </a:r>
                      <a:endParaRPr lang="en-US" sz="1400"/>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0004"/>
                  </a:ext>
                </a:extLst>
              </a:tr>
              <a:tr h="273647">
                <a:tc>
                  <a:txBody>
                    <a:bodyPr/>
                    <a:lstStyle/>
                    <a:p>
                      <a:r>
                        <a:rPr lang="en-US" sz="1400"/>
                        <a:t>谷歌地圖</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420238445"/>
                  </a:ext>
                </a:extLst>
              </a:tr>
              <a:tr h="273647">
                <a:tc>
                  <a:txBody>
                    <a:bodyPr/>
                    <a:lstStyle/>
                    <a:p>
                      <a:r>
                        <a:rPr lang="en-US" sz="1400"/>
                        <a:t>顯示內嵌網站</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3112262903"/>
                  </a:ext>
                </a:extLst>
              </a:tr>
              <a:tr h="273647">
                <a:tc>
                  <a:txBody>
                    <a:bodyPr/>
                    <a:lstStyle/>
                    <a:p>
                      <a:r>
                        <a:rPr lang="en-US" sz="1400"/>
                        <a:t>PTZ 控制</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284105931"/>
                  </a:ext>
                </a:extLst>
              </a:tr>
              <a:tr h="273647">
                <a:tc>
                  <a:txBody>
                    <a:bodyPr/>
                    <a:lstStyle/>
                    <a:p>
                      <a:r>
                        <a:rPr lang="en-US" sz="1400"/>
                        <a:t>冗餘支援 (N+1, N-to-N)</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510118436"/>
                  </a:ext>
                </a:extLst>
              </a:tr>
              <a:tr h="273647">
                <a:tc>
                  <a:txBody>
                    <a:bodyPr/>
                    <a:lstStyle/>
                    <a:p>
                      <a:r>
                        <a:rPr lang="en-US" sz="1400"/>
                        <a:t>工作站、網頁客戶端、行動客戶端</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761452278"/>
                  </a:ext>
                </a:extLst>
              </a:tr>
              <a:tr h="273647">
                <a:tc>
                  <a:txBody>
                    <a:bodyPr/>
                    <a:lstStyle/>
                    <a:p>
                      <a:r>
                        <a:rPr lang="en-US" sz="1400"/>
                        <a:t>顯示佈局（最大網格大小）</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是最著名的 ACTi 產品之一 - 它是一個專業且優雅的網路錄影機平臺，擁有廣泛的功能和極其可靠的性能，提供兩個版本（</a:t>
            </a:r>
            <a:r>
              <a:rPr lang="en-US" sz="1600">
                <a:hlinkClick r:id="rId3"/>
              </a:rPr>
              <a:t>閱讀更多</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門禁控制智慧伺服器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門禁控制智能伺服器 (ACSS) 是一款易於使用的門禁控制軟體，用於管理 </a:t>
            </a:r>
            <a:r>
              <a:rPr lang="en-US" sz="1400" b="1"/>
              <a:t>員工和訪客的進出 </a:t>
            </a:r>
            <a:r>
              <a:rPr lang="en-US" sz="1400"/>
              <a:t>通過門和閘門，以及管理 </a:t>
            </a:r>
            <a:r>
              <a:rPr lang="en-US" sz="1400" b="1"/>
              <a:t>員工考勤</a:t>
            </a:r>
            <a:r>
              <a:rPr lang="en-US" sz="1400"/>
              <a:t>。（</a:t>
            </a:r>
            <a:r>
              <a:rPr lang="en-US" sz="1400">
                <a:hlinkClick r:id="rId4"/>
              </a:rPr>
              <a:t>閱讀更多</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核心功能</a:t>
                      </a:r>
                    </a:p>
                  </a:txBody>
                  <a:tcPr anchor="ctr"/>
                </a:tc>
                <a:extLst>
                  <a:ext uri="{0D108BD9-81ED-4DB2-BD59-A6C34878D82A}">
                    <a16:rowId xmlns:a16="http://schemas.microsoft.com/office/drawing/2014/main" val="4120460234"/>
                  </a:ext>
                </a:extLst>
              </a:tr>
              <a:tr h="600747">
                <a:tc>
                  <a:txBody>
                    <a:bodyPr/>
                    <a:lstStyle/>
                    <a:p>
                      <a:r>
                        <a:rPr lang="en-US" sz="1600" b="1"/>
                        <a:t>訪問控制管理</a:t>
                      </a:r>
                    </a:p>
                    <a:p>
                      <a:r>
                        <a:rPr kumimoji="0" lang="en-US" altLang="en-US" sz="1100" b="0" i="0" u="none" strike="noStrike" cap="none" normalizeH="0" baseline="0">
                          <a:ln>
                            <a:noFill/>
                          </a:ln>
                          <a:solidFill>
                            <a:srgbClr val="202124"/>
                          </a:solidFill>
                          <a:effectLst/>
                          <a:latin typeface="Arial Unicode MS"/>
                          <a:ea typeface="inherit"/>
                        </a:rPr>
                        <a:t>門、閘、鎖、面部識別*、卡片、自動車牌識別*、尾隨*檢測</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訪客登記以獲得臨時訪問</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臨時工地管理</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食品訂購管理</a:t>
                      </a:r>
                    </a:p>
                    <a:p>
                      <a:r>
                        <a:rPr kumimoji="0" lang="en-US" sz="1100" b="0" i="0" u="none" strike="noStrike" kern="1200" cap="none" normalizeH="0" baseline="0">
                          <a:ln>
                            <a:noFill/>
                          </a:ln>
                          <a:solidFill>
                            <a:srgbClr val="202124"/>
                          </a:solidFill>
                          <a:effectLst/>
                          <a:latin typeface="Arial Unicode MS"/>
                          <a:ea typeface="+mn-ea"/>
                          <a:cs typeface="+mn-cs"/>
                        </a:rPr>
                        <a:t>方便地管理員工服務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追蹤客戶到達約會的時間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深度學習人工智慧攝影機產品線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a:t>
                      </a:r>
                    </a:p>
                  </a:txBody>
                  <a:tcPr anchor="ctr"/>
                </a:tc>
                <a:tc>
                  <a:txBody>
                    <a:bodyPr/>
                    <a:lstStyle/>
                    <a:p>
                      <a:pPr algn="ctr"/>
                      <a:r>
                        <a:rPr lang="en-US" sz="1400"/>
                        <a:t>變焦圓頂</a:t>
                      </a:r>
                    </a:p>
                  </a:txBody>
                  <a:tcPr anchor="ctr"/>
                </a:tc>
                <a:tc>
                  <a:txBody>
                    <a:bodyPr/>
                    <a:lstStyle/>
                    <a:p>
                      <a:pPr algn="ctr"/>
                      <a:r>
                        <a:rPr lang="en-US" sz="1400"/>
                        <a:t>高速圓頂</a:t>
                      </a:r>
                    </a:p>
                  </a:txBody>
                  <a:tcPr anchor="ctr"/>
                </a:tc>
                <a:tc>
                  <a:txBody>
                    <a:bodyPr/>
                    <a:lstStyle/>
                    <a:p>
                      <a:pPr algn="ctr"/>
                      <a:r>
                        <a:rPr lang="en-US" sz="1400"/>
                        <a:t>高速圓頂</a:t>
                      </a:r>
                    </a:p>
                  </a:txBody>
                  <a:tcPr anchor="ctr"/>
                </a:tc>
                <a:tc>
                  <a:txBody>
                    <a:bodyPr/>
                    <a:lstStyle/>
                    <a:p>
                      <a:pPr algn="ctr"/>
                      <a:r>
                        <a:rPr lang="en-US" sz="1400"/>
                        <a:t>多影像</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車輛計數、車輛越線檢測、車輛進入區域檢測、車輛錯誤方向檢測、車輛逗留檢測、車輛追蹤、停車檢測、車牌檢測、自動車牌識別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
            </a:r>
            <a:r>
              <a:rPr lang="en-US" b="0" i="0">
                <a:solidFill>
                  <a:srgbClr val="202124"/>
                </a:solidFill>
                <a:effectLst/>
                <a:latin typeface="Google Sans"/>
              </a:rPr>
              <a:t/>
            </a:r>
            <a:r>
              <a:rPr lang="en-US" b="0" i="0">
                <a:solidFill>
                  <a:srgbClr val="040C28"/>
                </a:solidFill>
                <a:effectLst/>
                <a:latin typeface="Google Sans"/>
              </a:rPr>
              <a:t/>
            </a:r>
            <a:r>
              <a:rPr lang="en-US" b="0" i="0">
                <a:solidFill>
                  <a:srgbClr val="202124"/>
                </a:solidFill>
                <a:effectLst/>
                <a:latin typeface="Google Sans"/>
              </a:rPr>
              <a:t>深度學習是一種人工智慧（AI）中的方法，教導電腦以受人類大腦啟發的方式處理數據。深度學習模型能夠識別圖片、文本、聲音及其他數據中的複雜模式，以產生準確的見解和預測。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 港口安裝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支架安裝，配有接線盒，支援3.25"到7.0"的支柱</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5MP變焦子彈型攝影機，具備日夜功能、自適應紅外線、極端寬動態範圍、SLLS、4.4倍變焦鏡頭、</a:t>
            </a:r>
            <a:r>
              <a:rPr lang="en-US" sz="1600" b="1"/>
              <a:t>深度學習人工智慧</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1600" b="1"/>
                <a:t>自動車牌識別攝影機（A426）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該AI攝影機可以同時識別多條車道上的多個車牌。</a:t>
              </a:r>
            </a:p>
            <a:p>
              <a:endParaRPr lang="en-US">
                <a:solidFill>
                  <a:schemeClr val="tx1"/>
                </a:solidFill>
              </a:endParaRPr>
            </a:p>
            <a:p>
              <a:r>
                <a:rPr lang="en-US">
                  <a:solidFill>
                    <a:schemeClr val="tx1"/>
                  </a:solidFill>
                  <a:hlinkClick r:id="rId2"/>
                </a:rPr>
                <a:t>觀看視頻</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1500" b="1"/>
                <a:t>自動車牌識別攝影機 + 網路錄影機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網路錄影機 3 支援深度學習人工智慧事件和元數據。當檢測到黑名單中的車輛時，網路錄影機將顯示即時警報。</a:t>
              </a:r>
            </a:p>
            <a:p>
              <a:endParaRPr lang="en-US">
                <a:solidFill>
                  <a:schemeClr val="tx1"/>
                </a:solidFill>
              </a:endParaRPr>
            </a:p>
            <a:p>
              <a:r>
                <a:rPr lang="en-US">
                  <a:solidFill>
                    <a:schemeClr val="tx1"/>
                  </a:solidFill>
                  <a:hlinkClick r:id="rId3"/>
                </a:rPr>
                <a:t>觀看視頻</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人工智慧解決方案架構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視頻</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即時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即時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視頻</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100" b="1"/>
              <a:t>人工智慧攝影機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100" b="1"/>
              <a:t>網路錄影機伺服器</a:t>
            </a:r>
          </a:p>
          <a:p>
            <a:endParaRPr lang="en-US" sz="1400" b="1"/>
          </a:p>
          <a:p>
            <a:r>
              <a:rPr lang="en-US" sz="1400" b="1"/>
              <a:t>(ACTi 網路錄影機 3 企業版)</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100" b="1"/>
              <a:t>網路錄影機客戶端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行動客戶端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與伺服器基礎的人工智慧提供商相比的優勢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單一的 VMS 伺服器可以管理數百個通道的深度學習分析，只需使用普通的伺服器硬體配置。伺服器基礎的人工智慧解決方案通道數量有限，並且需要非常昂貴的硬體。</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當VMS不需要承擔運行可能消耗伺服器資源到極限的分析時，VMS的視頻錄製功能會更安全。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對事件的更快反應 - 人工智慧攝像頭可以控制附近的PTZ攝像頭以實現即時反應，從而獲得更好的場景視頻覆蓋。在VMS端處理的分析將對於適當的反應來說過於緩慢。</a:t>
            </a:r>
          </a:p>
          <a:p>
            <a:endParaRPr lang="en-US"/>
          </a:p>
          <a:p>
            <a:pPr marL="285750" indent="-285750">
              <a:buFont typeface="Arial" panose="020B0604020202020204" pitchFamily="34" charset="0"/>
              <a:buChar char="•"/>
            </a:pPr>
            <a:r>
              <a:rPr lang="en-US"/>
              <a:t>由於AI功能內置於攝像頭中，因此伺服器端不需要任何與分析相關的許可證。因此，在某些情況下，VMS的成本比伺服器端的AI解決方案低至10倍。</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NVR和CMS功能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Corporate（及CMS 2）管理來自攝像頭的分析事件如下：</a:t>
            </a:r>
          </a:p>
          <a:p>
            <a:endParaRPr lang="en-US"/>
          </a:p>
          <a:p>
            <a:pPr marL="342900" indent="-342900">
              <a:buAutoNum type="arabicPeriod"/>
            </a:pPr>
            <a:r>
              <a:rPr lang="en-US"/>
              <a:t>設置分析規則和閾值 - 例如，群眾有多大，多久被視為徘徊。</a:t>
            </a:r>
          </a:p>
          <a:p>
            <a:pPr marL="342900" indent="-342900">
              <a:buAutoNum type="arabicPeriod"/>
            </a:pPr>
            <a:endParaRPr lang="en-US"/>
          </a:p>
          <a:p>
            <a:pPr marL="342900" indent="-342900">
              <a:buAutoNum type="arabicPeriod"/>
            </a:pPr>
            <a:r>
              <a:rPr lang="en-US"/>
              <a:t>接收來自所有攝像頭的實時分析事件，並根據預定義的行動作出反應，例如發送電子郵件、在VMS螢幕上即時彈出視頻通道等。</a:t>
            </a:r>
          </a:p>
          <a:p>
            <a:pPr marL="342900" indent="-342900">
              <a:buAutoNum type="arabicPeriod"/>
            </a:pPr>
            <a:endParaRPr lang="en-US"/>
          </a:p>
          <a:p>
            <a:pPr marL="342900" indent="-342900">
              <a:buAutoNum type="arabicPeriod"/>
            </a:pPr>
            <a:r>
              <a:rPr lang="en-US"/>
              <a:t>自動將視頻推送到巡邏保安的移動應用程序中。</a:t>
            </a:r>
          </a:p>
          <a:p>
            <a:pPr marL="342900" indent="-342900">
              <a:buAutoNum type="arabicPeriod"/>
            </a:pPr>
            <a:endParaRPr lang="en-US"/>
          </a:p>
          <a:p>
            <a:pPr marL="342900" indent="-342900">
              <a:buAutoNum type="arabicPeriod"/>
            </a:pPr>
            <a:r>
              <a:rPr lang="en-US"/>
              <a:t>按特定過濾規則、書籤、縮略圖進行搜索。</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 ACTi 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+1-866-410-2284（免付費）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在線客戶服務臺 - https://www.acti.com/chd</a:t>
            </a:r>
            <a:r>
              <a:rPr lang="en-US">
                <a:hlinkClick r:id="rId3"/>
              </a:rPr>
              <a:t/>
            </a:r>
            <a:endParaRPr lang="en-US"/>
          </a:p>
          <a:p>
            <a:pPr>
              <a:lnSpc>
                <a:spcPct val="150000"/>
              </a:lnSpc>
            </a:pPr>
            <a:r>
              <a:rPr lang="en-US"/>
              <a:t>- 電話支援</a:t>
            </a:r>
          </a:p>
          <a:p>
            <a:pPr>
              <a:lnSpc>
                <a:spcPct val="150000"/>
              </a:lnSpc>
            </a:pPr>
            <a:r>
              <a:rPr lang="en-US"/>
              <a:t>美國： +1-866-410-2284（免付費）</a:t>
            </a:r>
          </a:p>
          <a:p>
            <a:pPr>
              <a:lnSpc>
                <a:spcPct val="150000"/>
              </a:lnSpc>
            </a:pPr>
            <a:r>
              <a:rPr lang="en-US"/>
              <a:t>其他地區： +886-2-2656-5200</a:t>
            </a:r>
          </a:p>
          <a:p>
            <a:pPr>
              <a:lnSpc>
                <a:spcPct val="150000"/>
              </a:lnSpc>
            </a:pPr>
            <a:r>
              <a:rPr lang="en-US" b="1"/>
              <a:t>RMA 服務</a:t>
            </a:r>
          </a:p>
          <a:p>
            <a:pPr>
              <a:lnSpc>
                <a:spcPct val="150000"/>
              </a:lnSpc>
            </a:pPr>
            <a:r>
              <a:rPr lang="en-US"/>
              <a:t/>
            </a:r>
            <a:r>
              <a:rPr lang="en-US">
                <a:hlinkClick r:id="rId4"/>
              </a:rPr>
              <a:t>- 保固</a:t>
            </a:r>
            <a:endParaRPr lang="en-US"/>
          </a:p>
          <a:p>
            <a:pPr>
              <a:lnSpc>
                <a:spcPct val="150000"/>
              </a:lnSpc>
            </a:pPr>
            <a:r>
              <a:rPr lang="en-US"/>
              <a:t/>
            </a:r>
            <a:r>
              <a:rPr lang="en-US">
                <a:hlinkClick r:id="rId5"/>
              </a:rPr>
              <a:t>- 維修服務</a:t>
            </a:r>
            <a:endParaRPr lang="en-US"/>
          </a:p>
          <a:p>
            <a:pPr>
              <a:lnSpc>
                <a:spcPct val="150000"/>
              </a:lnSpc>
            </a:pPr>
            <a:r>
              <a:rPr lang="en-US" b="1"/>
              <a:t>訓練</a:t>
            </a:r>
          </a:p>
          <a:p>
            <a:pPr>
              <a:lnSpc>
                <a:spcPct val="150000"/>
              </a:lnSpc>
            </a:pPr>
            <a:r>
              <a:rPr lang="en-US"/>
              <a:t/>
            </a:r>
            <a:r>
              <a:rPr lang="en-US">
                <a:hlinkClick r:id="rId6"/>
              </a:rPr>
              <a:t>- 自我學習</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28</Slides>
  <Notes>24</Notes>
  <HiddenSlides>0</HiddenSlides>
  <ScaleCrop>false</ScaleCrop>
  <HeadingPairs>
    <vt:vector size="4" baseType="variant">
      <vt:variant>
        <vt:lpstr>Theme</vt:lpstr>
      </vt:variant>
      <vt:variant>
        <vt:i4>2</vt:i4>
      </vt:variant>
      <vt:variant>
        <vt:lpstr>Slide Titles</vt:lpstr>
      </vt:variant>
      <vt:variant>
        <vt:i4>28</vt:i4>
      </vt:variant>
    </vt:vector>
  </HeadingPairs>
  <TitlesOfParts>
    <vt:vector size="30" baseType="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revision>1</cp:revision>
  <dcterms:created xsi:type="dcterms:W3CDTF">2015-08-31T10:30:03Z</dcterms:created>
  <dcterms:modified xsi:type="dcterms:W3CDTF">2024-12-27T07:26:15Z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