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42"/>
  </p:notesMasterIdLst>
  <p:sldIdLst>
    <p:sldId id="279" r:id="rId3"/>
    <p:sldId id="376" r:id="rId4"/>
    <p:sldId id="377" r:id="rId5"/>
    <p:sldId id="396" r:id="rId6"/>
    <p:sldId id="402" r:id="rId7"/>
    <p:sldId id="397" r:id="rId8"/>
    <p:sldId id="390" r:id="rId9"/>
    <p:sldId id="391" r:id="rId10"/>
    <p:sldId id="392" r:id="rId11"/>
    <p:sldId id="393" r:id="rId12"/>
    <p:sldId id="394" r:id="rId13"/>
    <p:sldId id="395" r:id="rId14"/>
    <p:sldId id="413" r:id="rId15"/>
    <p:sldId id="414" r:id="rId16"/>
    <p:sldId id="415" r:id="rId17"/>
    <p:sldId id="416" r:id="rId18"/>
    <p:sldId id="417" r:id="rId19"/>
    <p:sldId id="418" r:id="rId20"/>
    <p:sldId id="419" r:id="rId21"/>
    <p:sldId id="420" r:id="rId22"/>
    <p:sldId id="421" r:id="rId23"/>
    <p:sldId id="422" r:id="rId24"/>
    <p:sldId id="423" r:id="rId25"/>
    <p:sldId id="424" r:id="rId26"/>
    <p:sldId id="398" r:id="rId27"/>
    <p:sldId id="399" r:id="rId28"/>
    <p:sldId id="400" r:id="rId29"/>
    <p:sldId id="401" r:id="rId30"/>
    <p:sldId id="410" r:id="rId31"/>
    <p:sldId id="409" r:id="rId32"/>
    <p:sldId id="403" r:id="rId33"/>
    <p:sldId id="404" r:id="rId34"/>
    <p:sldId id="405" r:id="rId35"/>
    <p:sldId id="406" r:id="rId36"/>
    <p:sldId id="411" r:id="rId37"/>
    <p:sldId id="412" r:id="rId38"/>
    <p:sldId id="408" r:id="rId39"/>
    <p:sldId id="388" r:id="rId40"/>
    <p:sldId id="387" r:id="rId4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0717" autoAdjust="0"/>
  </p:normalViewPr>
  <p:slideViewPr>
    <p:cSldViewPr>
      <p:cViewPr varScale="1">
        <p:scale>
          <a:sx n="78" d="100"/>
          <a:sy n="78" d="100"/>
        </p:scale>
        <p:origin x="1579"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2024/3/19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440455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58248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497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67387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222505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4195909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985498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2941982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7520214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10866281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17824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6021637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41552370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39698176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3321313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8464274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27557113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38796270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2579657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7021629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29301384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9690958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39076561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4557687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26176976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2850068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3944889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4809846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395309365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3375912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36223822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35</a:t>
            </a:fld>
            <a:endParaRPr lang="zh-TW" altLang="en-US"/>
          </a:p>
        </p:txBody>
      </p:sp>
    </p:spTree>
    <p:extLst>
      <p:ext uri="{BB962C8B-B14F-4D97-AF65-F5344CB8AC3E}">
        <p14:creationId xmlns:p14="http://schemas.microsoft.com/office/powerpoint/2010/main" val="113062820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36</a:t>
            </a:fld>
            <a:endParaRPr lang="zh-TW" altLang="en-US"/>
          </a:p>
        </p:txBody>
      </p:sp>
    </p:spTree>
    <p:extLst>
      <p:ext uri="{BB962C8B-B14F-4D97-AF65-F5344CB8AC3E}">
        <p14:creationId xmlns:p14="http://schemas.microsoft.com/office/powerpoint/2010/main" val="29192681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37</a:t>
            </a:fld>
            <a:endParaRPr lang="zh-TW" altLang="en-US"/>
          </a:p>
        </p:txBody>
      </p:sp>
    </p:spTree>
    <p:extLst>
      <p:ext uri="{BB962C8B-B14F-4D97-AF65-F5344CB8AC3E}">
        <p14:creationId xmlns:p14="http://schemas.microsoft.com/office/powerpoint/2010/main" val="35531893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38</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39</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2024/3/19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2024/3/19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hyperlink" Target="https://download.acti.com/?id=31324" TargetMode="External"/><Relationship Id="rId2" Type="http://schemas.openxmlformats.org/officeDocument/2006/relationships/notesSlide" Target="../notesSlides/notesSlide28.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9.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6.xml"/><Relationship Id="rId1" Type="http://schemas.openxmlformats.org/officeDocument/2006/relationships/slideLayout" Target="../slideLayouts/slideLayout8.xml"/><Relationship Id="rId5" Type="http://schemas.openxmlformats.org/officeDocument/2006/relationships/hyperlink" Target="https://www.acti.com/products/spec/TVW-300%7CTVW-301" TargetMode="Externa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7.xml"/><Relationship Id="rId1" Type="http://schemas.openxmlformats.org/officeDocument/2006/relationships/slideLayout" Target="../slideLayouts/slideLayout8.xml"/><Relationship Id="rId6" Type="http://schemas.openxmlformats.org/officeDocument/2006/relationships/hyperlink" Target="https://www.acti.com/video/v1478" TargetMode="External"/><Relationship Id="rId5" Type="http://schemas.openxmlformats.org/officeDocument/2006/relationships/hyperlink" Target="https://www.acti.com/video/v1468" TargetMode="Externa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38.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9.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Windows NVR</a:t>
            </a:r>
          </a:p>
          <a:p>
            <a:pPr algn="l">
              <a:lnSpc>
                <a:spcPct val="150000"/>
              </a:lnSpc>
            </a:pPr>
            <a:r>
              <a:rPr lang="en-US" sz="3200" dirty="0">
                <a:solidFill>
                  <a:schemeClr val="tx1">
                    <a:lumMod val="50000"/>
                    <a:lumOff val="50000"/>
                  </a:schemeClr>
                </a:solidFill>
                <a:ea typeface="新細明體" pitchFamily="18" charset="-120"/>
              </a:rPr>
              <a:t>How to Sell</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1331640" y="1700808"/>
            <a:ext cx="6192688" cy="5035353"/>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Introduction of NVR 3 Product Family</a:t>
            </a:r>
          </a:p>
          <a:p>
            <a:pPr marL="285750" indent="-285750">
              <a:lnSpc>
                <a:spcPct val="150000"/>
              </a:lnSpc>
              <a:buFont typeface="Arial" panose="020B0604020202020204" pitchFamily="34" charset="0"/>
              <a:buChar char="•"/>
            </a:pPr>
            <a:r>
              <a:rPr lang="en-US" dirty="0"/>
              <a:t>NVR 3 Editions Comparison</a:t>
            </a:r>
          </a:p>
          <a:p>
            <a:pPr marL="285750" indent="-285750">
              <a:lnSpc>
                <a:spcPct val="150000"/>
              </a:lnSpc>
              <a:buFont typeface="Arial" panose="020B0604020202020204" pitchFamily="34" charset="0"/>
              <a:buChar char="•"/>
            </a:pPr>
            <a:r>
              <a:rPr lang="en-US" dirty="0"/>
              <a:t>Value Position by Scale</a:t>
            </a:r>
          </a:p>
          <a:p>
            <a:pPr marL="285750" indent="-285750">
              <a:lnSpc>
                <a:spcPct val="150000"/>
              </a:lnSpc>
              <a:buFont typeface="Arial" panose="020B0604020202020204" pitchFamily="34" charset="0"/>
              <a:buChar char="•"/>
            </a:pPr>
            <a:r>
              <a:rPr lang="en-US" dirty="0"/>
              <a:t>Value Position &amp; Unique Selling Points</a:t>
            </a:r>
          </a:p>
          <a:p>
            <a:pPr marL="285750" indent="-285750">
              <a:lnSpc>
                <a:spcPct val="150000"/>
              </a:lnSpc>
              <a:buFont typeface="Arial" panose="020B0604020202020204" pitchFamily="34" charset="0"/>
              <a:buChar char="•"/>
            </a:pPr>
            <a:r>
              <a:rPr lang="en-US" dirty="0"/>
              <a:t>NVR 3 Features</a:t>
            </a:r>
          </a:p>
          <a:p>
            <a:pPr marL="285750" indent="-285750">
              <a:lnSpc>
                <a:spcPct val="150000"/>
              </a:lnSpc>
              <a:buFont typeface="Arial" panose="020B0604020202020204" pitchFamily="34" charset="0"/>
              <a:buChar char="•"/>
            </a:pPr>
            <a:r>
              <a:rPr lang="en-US" dirty="0"/>
              <a:t>Lite Web Client Introduction</a:t>
            </a:r>
          </a:p>
          <a:p>
            <a:pPr marL="285750" indent="-285750">
              <a:lnSpc>
                <a:spcPct val="150000"/>
              </a:lnSpc>
              <a:buFont typeface="Arial" panose="020B0604020202020204" pitchFamily="34" charset="0"/>
              <a:buChar char="•"/>
            </a:pPr>
            <a:r>
              <a:rPr lang="en-US" dirty="0"/>
              <a:t>ACTi Mobile Client for NVR 3</a:t>
            </a:r>
          </a:p>
          <a:p>
            <a:pPr marL="285750" indent="-285750">
              <a:lnSpc>
                <a:spcPct val="150000"/>
              </a:lnSpc>
              <a:buFont typeface="Arial" panose="020B0604020202020204" pitchFamily="34" charset="0"/>
              <a:buChar char="•"/>
            </a:pPr>
            <a:r>
              <a:rPr lang="en-US" dirty="0"/>
              <a:t>Redundancy Solutions</a:t>
            </a:r>
          </a:p>
          <a:p>
            <a:pPr marL="285750" indent="-285750">
              <a:lnSpc>
                <a:spcPct val="150000"/>
              </a:lnSpc>
              <a:buFont typeface="Arial" panose="020B0604020202020204" pitchFamily="34" charset="0"/>
              <a:buChar char="•"/>
            </a:pPr>
            <a:r>
              <a:rPr lang="en-US" dirty="0"/>
              <a:t>TV Wall Products</a:t>
            </a:r>
          </a:p>
          <a:p>
            <a:pPr marL="285750" indent="-285750">
              <a:lnSpc>
                <a:spcPct val="150000"/>
              </a:lnSpc>
              <a:buFont typeface="Arial" panose="020B0604020202020204" pitchFamily="34" charset="0"/>
              <a:buChar char="•"/>
            </a:pPr>
            <a:r>
              <a:rPr lang="en-US" dirty="0"/>
              <a:t>Learn More about NVR 3</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pic>
        <p:nvPicPr>
          <p:cNvPr id="4"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50946726-5DD8-35DC-0BF2-062EB74C9D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452" y="3430215"/>
            <a:ext cx="2591073" cy="25910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D1DE5FB-1300-87B9-6611-135C6EA967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0030" y="3600341"/>
            <a:ext cx="2018680" cy="2018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8BB0D6C1-5D29-800B-2E5C-0FF401F83E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038181"/>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0B5A8D-7FE4-9800-7B25-1B32280E96DA}"/>
              </a:ext>
            </a:extLst>
          </p:cNvPr>
          <p:cNvSpPr txBox="1"/>
          <p:nvPr/>
        </p:nvSpPr>
        <p:spPr>
          <a:xfrm>
            <a:off x="460375" y="5448180"/>
            <a:ext cx="2887489" cy="369332"/>
          </a:xfrm>
          <a:prstGeom prst="rect">
            <a:avLst/>
          </a:prstGeom>
          <a:noFill/>
        </p:spPr>
        <p:txBody>
          <a:bodyPr wrap="square" rtlCol="0">
            <a:spAutoFit/>
          </a:bodyPr>
          <a:lstStyle/>
          <a:p>
            <a:r>
              <a:rPr lang="en-US" dirty="0"/>
              <a:t>Software editions of NVR 3</a:t>
            </a:r>
          </a:p>
        </p:txBody>
      </p:sp>
      <p:sp>
        <p:nvSpPr>
          <p:cNvPr id="8" name="TextBox 7">
            <a:extLst>
              <a:ext uri="{FF2B5EF4-FFF2-40B4-BE49-F238E27FC236}">
                <a16:creationId xmlns:a16="http://schemas.microsoft.com/office/drawing/2014/main" id="{B2F3B3C6-1F80-1DC0-9F91-68830AEF6826}"/>
              </a:ext>
            </a:extLst>
          </p:cNvPr>
          <p:cNvSpPr txBox="1"/>
          <p:nvPr/>
        </p:nvSpPr>
        <p:spPr>
          <a:xfrm>
            <a:off x="5076056" y="5230415"/>
            <a:ext cx="2887489" cy="923330"/>
          </a:xfrm>
          <a:prstGeom prst="rect">
            <a:avLst/>
          </a:prstGeom>
          <a:noFill/>
        </p:spPr>
        <p:txBody>
          <a:bodyPr wrap="square" rtlCol="0">
            <a:spAutoFit/>
          </a:bodyPr>
          <a:lstStyle/>
          <a:p>
            <a:r>
              <a:rPr lang="en-US" dirty="0"/>
              <a:t>Standalone NVR options based on NVR 3 </a:t>
            </a:r>
          </a:p>
          <a:p>
            <a:r>
              <a:rPr lang="en-US" dirty="0">
                <a:solidFill>
                  <a:schemeClr val="tx1">
                    <a:lumMod val="50000"/>
                    <a:lumOff val="50000"/>
                  </a:schemeClr>
                </a:solidFill>
              </a:rPr>
              <a:t>(INR and GNR series)</a:t>
            </a:r>
          </a:p>
        </p:txBody>
      </p:sp>
      <p:sp>
        <p:nvSpPr>
          <p:cNvPr id="9" name="TextBox 8">
            <a:extLst>
              <a:ext uri="{FF2B5EF4-FFF2-40B4-BE49-F238E27FC236}">
                <a16:creationId xmlns:a16="http://schemas.microsoft.com/office/drawing/2014/main" id="{B7F75EE6-C18E-C323-B5A2-E6A63CEEFF7E}"/>
              </a:ext>
            </a:extLst>
          </p:cNvPr>
          <p:cNvSpPr txBox="1"/>
          <p:nvPr/>
        </p:nvSpPr>
        <p:spPr>
          <a:xfrm>
            <a:off x="612774" y="2206079"/>
            <a:ext cx="7565936" cy="923330"/>
          </a:xfrm>
          <a:prstGeom prst="rect">
            <a:avLst/>
          </a:prstGeom>
          <a:solidFill>
            <a:schemeClr val="bg1">
              <a:lumMod val="95000"/>
            </a:schemeClr>
          </a:solidFill>
        </p:spPr>
        <p:txBody>
          <a:bodyPr wrap="square" rtlCol="0">
            <a:spAutoFit/>
          </a:bodyPr>
          <a:lstStyle/>
          <a:p>
            <a:r>
              <a:rPr lang="en-US" b="1" dirty="0"/>
              <a:t>NVR 3 </a:t>
            </a:r>
            <a:r>
              <a:rPr lang="en-US" dirty="0"/>
              <a:t>is one of the most famous ACTi products – it is a professional and elegant network video recorder platform with wide range of features and extremely reliable performance!</a:t>
            </a:r>
          </a:p>
        </p:txBody>
      </p:sp>
      <p:sp>
        <p:nvSpPr>
          <p:cNvPr id="10" name="TextBox 9">
            <a:extLst>
              <a:ext uri="{FF2B5EF4-FFF2-40B4-BE49-F238E27FC236}">
                <a16:creationId xmlns:a16="http://schemas.microsoft.com/office/drawing/2014/main" id="{F197250C-82B0-58DC-D719-6FB035D26658}"/>
              </a:ext>
            </a:extLst>
          </p:cNvPr>
          <p:cNvSpPr txBox="1"/>
          <p:nvPr/>
        </p:nvSpPr>
        <p:spPr>
          <a:xfrm>
            <a:off x="612774" y="3341050"/>
            <a:ext cx="7565936" cy="369332"/>
          </a:xfrm>
          <a:prstGeom prst="rect">
            <a:avLst/>
          </a:prstGeom>
          <a:solidFill>
            <a:schemeClr val="bg1">
              <a:lumMod val="95000"/>
            </a:schemeClr>
          </a:solidFill>
        </p:spPr>
        <p:txBody>
          <a:bodyPr wrap="square" rtlCol="0">
            <a:spAutoFit/>
          </a:bodyPr>
          <a:lstStyle/>
          <a:p>
            <a:r>
              <a:rPr lang="en-US" dirty="0"/>
              <a:t>Both standalone and software versions available.</a:t>
            </a:r>
          </a:p>
        </p:txBody>
      </p:sp>
    </p:spTree>
    <p:extLst>
      <p:ext uri="{BB962C8B-B14F-4D97-AF65-F5344CB8AC3E}">
        <p14:creationId xmlns:p14="http://schemas.microsoft.com/office/powerpoint/2010/main" val="3071974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sp>
        <p:nvSpPr>
          <p:cNvPr id="2" name="TextBox 1">
            <a:extLst>
              <a:ext uri="{FF2B5EF4-FFF2-40B4-BE49-F238E27FC236}">
                <a16:creationId xmlns:a16="http://schemas.microsoft.com/office/drawing/2014/main" id="{49107654-9C53-4931-9988-B7FD54A32CFD}"/>
              </a:ext>
            </a:extLst>
          </p:cNvPr>
          <p:cNvSpPr txBox="1"/>
          <p:nvPr/>
        </p:nvSpPr>
        <p:spPr>
          <a:xfrm>
            <a:off x="612774" y="2206079"/>
            <a:ext cx="7565936" cy="2031325"/>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two </a:t>
            </a:r>
            <a:r>
              <a:rPr lang="en-US" b="1" dirty="0"/>
              <a:t>EDITIONS</a:t>
            </a:r>
            <a:r>
              <a:rPr lang="en-US" dirty="0"/>
              <a:t> of NVR 3 available – </a:t>
            </a:r>
            <a:r>
              <a:rPr lang="en-US" b="1" dirty="0"/>
              <a:t>Business</a:t>
            </a:r>
            <a:r>
              <a:rPr lang="en-US" dirty="0"/>
              <a:t> and </a:t>
            </a:r>
            <a:r>
              <a:rPr lang="en-US" b="1" dirty="0"/>
              <a:t>Corporate</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Depending on the scale of the project, the user can choose either NVR 3 Business or Corporate.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also possible to upgrade the servers with the existing Business edition to the Corporate edition.</a:t>
            </a:r>
          </a:p>
        </p:txBody>
      </p:sp>
      <p:sp>
        <p:nvSpPr>
          <p:cNvPr id="3" name="TextBox 2">
            <a:extLst>
              <a:ext uri="{FF2B5EF4-FFF2-40B4-BE49-F238E27FC236}">
                <a16:creationId xmlns:a16="http://schemas.microsoft.com/office/drawing/2014/main" id="{5E1881CF-9A2B-2F19-9C4F-41487F83A079}"/>
              </a:ext>
            </a:extLst>
          </p:cNvPr>
          <p:cNvSpPr txBox="1"/>
          <p:nvPr/>
        </p:nvSpPr>
        <p:spPr>
          <a:xfrm>
            <a:off x="597748" y="4653136"/>
            <a:ext cx="7565936" cy="1754326"/>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regular updates available for both editions, usually once per quarter. These updates are called </a:t>
            </a:r>
            <a:r>
              <a:rPr lang="en-US" b="1" dirty="0"/>
              <a:t>VERSIONS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ACTi offers the updates for free!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latest version of NVR 3 is 3.0.16.</a:t>
            </a:r>
          </a:p>
        </p:txBody>
      </p:sp>
    </p:spTree>
    <p:extLst>
      <p:ext uri="{BB962C8B-B14F-4D97-AF65-F5344CB8AC3E}">
        <p14:creationId xmlns:p14="http://schemas.microsoft.com/office/powerpoint/2010/main" val="4035331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Editions Comparison</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2663499235"/>
              </p:ext>
            </p:extLst>
          </p:nvPr>
        </p:nvGraphicFramePr>
        <p:xfrm>
          <a:off x="503548" y="2132856"/>
          <a:ext cx="8136904" cy="4050059"/>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311543">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311543">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11543">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11543">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311543">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311543">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311543">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311543">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311543">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311543">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311543">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3" name="TextBox 2">
            <a:extLst>
              <a:ext uri="{FF2B5EF4-FFF2-40B4-BE49-F238E27FC236}">
                <a16:creationId xmlns:a16="http://schemas.microsoft.com/office/drawing/2014/main" id="{1AA0A31A-174F-2290-3ABA-6AD4F445833B}"/>
              </a:ext>
            </a:extLst>
          </p:cNvPr>
          <p:cNvSpPr txBox="1"/>
          <p:nvPr/>
        </p:nvSpPr>
        <p:spPr>
          <a:xfrm>
            <a:off x="503548" y="6237312"/>
            <a:ext cx="7560840" cy="307777"/>
          </a:xfrm>
          <a:prstGeom prst="rect">
            <a:avLst/>
          </a:prstGeom>
          <a:noFill/>
        </p:spPr>
        <p:txBody>
          <a:bodyPr wrap="square" rtlCol="0">
            <a:spAutoFit/>
          </a:bodyPr>
          <a:lstStyle/>
          <a:p>
            <a:r>
              <a:rPr lang="en-US" sz="1400" dirty="0"/>
              <a:t>* NVR 3 display grid cells can be merged into different shape and size. </a:t>
            </a:r>
          </a:p>
        </p:txBody>
      </p:sp>
    </p:spTree>
    <p:extLst>
      <p:ext uri="{BB962C8B-B14F-4D97-AF65-F5344CB8AC3E}">
        <p14:creationId xmlns:p14="http://schemas.microsoft.com/office/powerpoint/2010/main" val="1725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by Scale</a:t>
            </a:r>
          </a:p>
        </p:txBody>
      </p:sp>
      <p:grpSp>
        <p:nvGrpSpPr>
          <p:cNvPr id="2" name="Group 1">
            <a:extLst>
              <a:ext uri="{FF2B5EF4-FFF2-40B4-BE49-F238E27FC236}">
                <a16:creationId xmlns:a16="http://schemas.microsoft.com/office/drawing/2014/main" id="{536F456B-2F53-8DB9-7B11-30725A76C7C0}"/>
              </a:ext>
            </a:extLst>
          </p:cNvPr>
          <p:cNvGrpSpPr/>
          <p:nvPr/>
        </p:nvGrpSpPr>
        <p:grpSpPr>
          <a:xfrm>
            <a:off x="1016215" y="5799012"/>
            <a:ext cx="7948273" cy="413658"/>
            <a:chOff x="728183" y="2511286"/>
            <a:chExt cx="7948273" cy="413658"/>
          </a:xfrm>
        </p:grpSpPr>
        <p:cxnSp>
          <p:nvCxnSpPr>
            <p:cNvPr id="3" name="Straight Arrow Connector 2">
              <a:extLst>
                <a:ext uri="{FF2B5EF4-FFF2-40B4-BE49-F238E27FC236}">
                  <a16:creationId xmlns:a16="http://schemas.microsoft.com/office/drawing/2014/main" id="{E2F9DCE2-8E7E-BA24-BB76-D24A1A143705}"/>
                </a:ext>
              </a:extLst>
            </p:cNvPr>
            <p:cNvCxnSpPr>
              <a:cxnSpLocks/>
            </p:cNvCxnSpPr>
            <p:nvPr/>
          </p:nvCxnSpPr>
          <p:spPr>
            <a:xfrm>
              <a:off x="728183" y="2924944"/>
              <a:ext cx="79482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744F9FF-6851-16EF-5391-FE480B882414}"/>
                </a:ext>
              </a:extLst>
            </p:cNvPr>
            <p:cNvSpPr txBox="1"/>
            <p:nvPr/>
          </p:nvSpPr>
          <p:spPr>
            <a:xfrm>
              <a:off x="728183" y="2511286"/>
              <a:ext cx="723646" cy="369332"/>
            </a:xfrm>
            <a:prstGeom prst="rect">
              <a:avLst/>
            </a:prstGeom>
            <a:noFill/>
          </p:spPr>
          <p:txBody>
            <a:bodyPr wrap="square" rtlCol="0">
              <a:spAutoFit/>
            </a:bodyPr>
            <a:lstStyle/>
            <a:p>
              <a:r>
                <a:rPr lang="en-US" dirty="0"/>
                <a:t>4ch</a:t>
              </a:r>
            </a:p>
          </p:txBody>
        </p:sp>
        <p:sp>
          <p:nvSpPr>
            <p:cNvPr id="12" name="TextBox 11">
              <a:extLst>
                <a:ext uri="{FF2B5EF4-FFF2-40B4-BE49-F238E27FC236}">
                  <a16:creationId xmlns:a16="http://schemas.microsoft.com/office/drawing/2014/main" id="{0E6FDD91-A6E5-4760-AFCA-F21A0B06F3BC}"/>
                </a:ext>
              </a:extLst>
            </p:cNvPr>
            <p:cNvSpPr txBox="1"/>
            <p:nvPr/>
          </p:nvSpPr>
          <p:spPr>
            <a:xfrm>
              <a:off x="1691680" y="2540786"/>
              <a:ext cx="723646" cy="369332"/>
            </a:xfrm>
            <a:prstGeom prst="rect">
              <a:avLst/>
            </a:prstGeom>
            <a:noFill/>
          </p:spPr>
          <p:txBody>
            <a:bodyPr wrap="square" rtlCol="0">
              <a:spAutoFit/>
            </a:bodyPr>
            <a:lstStyle/>
            <a:p>
              <a:r>
                <a:rPr lang="en-US" dirty="0"/>
                <a:t>16ch</a:t>
              </a:r>
            </a:p>
          </p:txBody>
        </p:sp>
        <p:sp>
          <p:nvSpPr>
            <p:cNvPr id="13" name="TextBox 12">
              <a:extLst>
                <a:ext uri="{FF2B5EF4-FFF2-40B4-BE49-F238E27FC236}">
                  <a16:creationId xmlns:a16="http://schemas.microsoft.com/office/drawing/2014/main" id="{FB9FA317-9EC1-721B-052C-7BCD251CA62A}"/>
                </a:ext>
              </a:extLst>
            </p:cNvPr>
            <p:cNvSpPr txBox="1"/>
            <p:nvPr/>
          </p:nvSpPr>
          <p:spPr>
            <a:xfrm>
              <a:off x="2987824" y="2539416"/>
              <a:ext cx="723646" cy="369332"/>
            </a:xfrm>
            <a:prstGeom prst="rect">
              <a:avLst/>
            </a:prstGeom>
            <a:noFill/>
          </p:spPr>
          <p:txBody>
            <a:bodyPr wrap="square" rtlCol="0">
              <a:spAutoFit/>
            </a:bodyPr>
            <a:lstStyle/>
            <a:p>
              <a:r>
                <a:rPr lang="en-US" dirty="0"/>
                <a:t>32ch</a:t>
              </a:r>
            </a:p>
          </p:txBody>
        </p:sp>
        <p:sp>
          <p:nvSpPr>
            <p:cNvPr id="14" name="TextBox 13">
              <a:extLst>
                <a:ext uri="{FF2B5EF4-FFF2-40B4-BE49-F238E27FC236}">
                  <a16:creationId xmlns:a16="http://schemas.microsoft.com/office/drawing/2014/main" id="{1C89AD9A-87BD-809B-7886-B1CCBD2846F0}"/>
                </a:ext>
              </a:extLst>
            </p:cNvPr>
            <p:cNvSpPr txBox="1"/>
            <p:nvPr/>
          </p:nvSpPr>
          <p:spPr>
            <a:xfrm>
              <a:off x="4067944" y="2520270"/>
              <a:ext cx="723646" cy="369332"/>
            </a:xfrm>
            <a:prstGeom prst="rect">
              <a:avLst/>
            </a:prstGeom>
            <a:noFill/>
          </p:spPr>
          <p:txBody>
            <a:bodyPr wrap="square" rtlCol="0">
              <a:spAutoFit/>
            </a:bodyPr>
            <a:lstStyle/>
            <a:p>
              <a:r>
                <a:rPr lang="en-US" dirty="0"/>
                <a:t>64ch</a:t>
              </a:r>
            </a:p>
          </p:txBody>
        </p:sp>
        <p:sp>
          <p:nvSpPr>
            <p:cNvPr id="15" name="TextBox 14">
              <a:extLst>
                <a:ext uri="{FF2B5EF4-FFF2-40B4-BE49-F238E27FC236}">
                  <a16:creationId xmlns:a16="http://schemas.microsoft.com/office/drawing/2014/main" id="{C2060B52-7091-9EB0-BB99-0C5D0C1888F1}"/>
                </a:ext>
              </a:extLst>
            </p:cNvPr>
            <p:cNvSpPr txBox="1"/>
            <p:nvPr/>
          </p:nvSpPr>
          <p:spPr>
            <a:xfrm>
              <a:off x="5148064" y="2520270"/>
              <a:ext cx="1080120" cy="369332"/>
            </a:xfrm>
            <a:prstGeom prst="rect">
              <a:avLst/>
            </a:prstGeom>
            <a:noFill/>
          </p:spPr>
          <p:txBody>
            <a:bodyPr wrap="square" rtlCol="0">
              <a:spAutoFit/>
            </a:bodyPr>
            <a:lstStyle/>
            <a:p>
              <a:r>
                <a:rPr lang="en-US" dirty="0"/>
                <a:t>100ch</a:t>
              </a:r>
            </a:p>
          </p:txBody>
        </p:sp>
        <p:sp>
          <p:nvSpPr>
            <p:cNvPr id="16" name="TextBox 15">
              <a:extLst>
                <a:ext uri="{FF2B5EF4-FFF2-40B4-BE49-F238E27FC236}">
                  <a16:creationId xmlns:a16="http://schemas.microsoft.com/office/drawing/2014/main" id="{C1685D67-7441-F12F-7F96-B88839EA8642}"/>
                </a:ext>
              </a:extLst>
            </p:cNvPr>
            <p:cNvSpPr txBox="1"/>
            <p:nvPr/>
          </p:nvSpPr>
          <p:spPr>
            <a:xfrm>
              <a:off x="6338410" y="2511286"/>
              <a:ext cx="1080120" cy="369332"/>
            </a:xfrm>
            <a:prstGeom prst="rect">
              <a:avLst/>
            </a:prstGeom>
            <a:noFill/>
          </p:spPr>
          <p:txBody>
            <a:bodyPr wrap="square" rtlCol="0">
              <a:spAutoFit/>
            </a:bodyPr>
            <a:lstStyle/>
            <a:p>
              <a:r>
                <a:rPr lang="en-US" dirty="0"/>
                <a:t>200ch</a:t>
              </a:r>
            </a:p>
          </p:txBody>
        </p:sp>
        <p:sp>
          <p:nvSpPr>
            <p:cNvPr id="17" name="TextBox 16">
              <a:extLst>
                <a:ext uri="{FF2B5EF4-FFF2-40B4-BE49-F238E27FC236}">
                  <a16:creationId xmlns:a16="http://schemas.microsoft.com/office/drawing/2014/main" id="{426B398D-D9E8-6E77-02B9-9E49251D2BDD}"/>
                </a:ext>
              </a:extLst>
            </p:cNvPr>
            <p:cNvSpPr txBox="1"/>
            <p:nvPr/>
          </p:nvSpPr>
          <p:spPr>
            <a:xfrm>
              <a:off x="7579332" y="2511286"/>
              <a:ext cx="1080120" cy="369332"/>
            </a:xfrm>
            <a:prstGeom prst="rect">
              <a:avLst/>
            </a:prstGeom>
            <a:noFill/>
          </p:spPr>
          <p:txBody>
            <a:bodyPr wrap="square" rtlCol="0">
              <a:spAutoFit/>
            </a:bodyPr>
            <a:lstStyle/>
            <a:p>
              <a:r>
                <a:rPr lang="en-US" dirty="0"/>
                <a:t>500ch+</a:t>
              </a:r>
            </a:p>
          </p:txBody>
        </p:sp>
      </p:grpSp>
      <p:sp>
        <p:nvSpPr>
          <p:cNvPr id="19" name="Rectangle 18">
            <a:extLst>
              <a:ext uri="{FF2B5EF4-FFF2-40B4-BE49-F238E27FC236}">
                <a16:creationId xmlns:a16="http://schemas.microsoft.com/office/drawing/2014/main" id="{3D094075-80CE-D655-7F9E-4FC3222504AA}"/>
              </a:ext>
            </a:extLst>
          </p:cNvPr>
          <p:cNvSpPr/>
          <p:nvPr/>
        </p:nvSpPr>
        <p:spPr>
          <a:xfrm>
            <a:off x="2264178" y="4395035"/>
            <a:ext cx="348432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Business, BNR</a:t>
            </a:r>
          </a:p>
        </p:txBody>
      </p:sp>
      <p:sp>
        <p:nvSpPr>
          <p:cNvPr id="20" name="Rectangle 19">
            <a:extLst>
              <a:ext uri="{FF2B5EF4-FFF2-40B4-BE49-F238E27FC236}">
                <a16:creationId xmlns:a16="http://schemas.microsoft.com/office/drawing/2014/main" id="{95B759F3-6494-98B9-89B6-E7CC3B56B753}"/>
              </a:ext>
            </a:extLst>
          </p:cNvPr>
          <p:cNvSpPr/>
          <p:nvPr/>
        </p:nvSpPr>
        <p:spPr>
          <a:xfrm>
            <a:off x="4499862" y="3541206"/>
            <a:ext cx="2918668" cy="701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Corporate, GNR, INR</a:t>
            </a:r>
          </a:p>
        </p:txBody>
      </p:sp>
      <p:sp>
        <p:nvSpPr>
          <p:cNvPr id="21" name="Rectangle 20">
            <a:extLst>
              <a:ext uri="{FF2B5EF4-FFF2-40B4-BE49-F238E27FC236}">
                <a16:creationId xmlns:a16="http://schemas.microsoft.com/office/drawing/2014/main" id="{7CB927D6-D0E2-8FE6-24D4-3D5A3237C194}"/>
              </a:ext>
            </a:extLst>
          </p:cNvPr>
          <p:cNvSpPr/>
          <p:nvPr/>
        </p:nvSpPr>
        <p:spPr>
          <a:xfrm>
            <a:off x="5956394" y="2902812"/>
            <a:ext cx="2844207" cy="432039"/>
          </a:xfrm>
          <a:prstGeom prst="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CMS 2 + NVR 3 Corporate</a:t>
            </a:r>
          </a:p>
        </p:txBody>
      </p:sp>
      <p:sp>
        <p:nvSpPr>
          <p:cNvPr id="22" name="Rectangle 21">
            <a:extLst>
              <a:ext uri="{FF2B5EF4-FFF2-40B4-BE49-F238E27FC236}">
                <a16:creationId xmlns:a16="http://schemas.microsoft.com/office/drawing/2014/main" id="{0A909AD9-04B6-B1D0-0D66-7E2E3C55ECAA}"/>
              </a:ext>
            </a:extLst>
          </p:cNvPr>
          <p:cNvSpPr/>
          <p:nvPr/>
        </p:nvSpPr>
        <p:spPr>
          <a:xfrm>
            <a:off x="1089935" y="4950266"/>
            <a:ext cx="196204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YVR, ZNR, ENR</a:t>
            </a:r>
          </a:p>
        </p:txBody>
      </p:sp>
      <p:cxnSp>
        <p:nvCxnSpPr>
          <p:cNvPr id="23" name="Straight Arrow Connector 22">
            <a:extLst>
              <a:ext uri="{FF2B5EF4-FFF2-40B4-BE49-F238E27FC236}">
                <a16:creationId xmlns:a16="http://schemas.microsoft.com/office/drawing/2014/main" id="{9108A3A1-8712-EBFD-0C3E-1ABE924E6521}"/>
              </a:ext>
            </a:extLst>
          </p:cNvPr>
          <p:cNvCxnSpPr>
            <a:cxnSpLocks/>
          </p:cNvCxnSpPr>
          <p:nvPr/>
        </p:nvCxnSpPr>
        <p:spPr>
          <a:xfrm flipH="1" flipV="1">
            <a:off x="979709" y="2457299"/>
            <a:ext cx="35939" cy="377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0C32BF-24CA-0E21-512C-AC675380CD12}"/>
              </a:ext>
            </a:extLst>
          </p:cNvPr>
          <p:cNvSpPr txBox="1"/>
          <p:nvPr/>
        </p:nvSpPr>
        <p:spPr>
          <a:xfrm>
            <a:off x="395536" y="2087967"/>
            <a:ext cx="2160213" cy="369332"/>
          </a:xfrm>
          <a:prstGeom prst="rect">
            <a:avLst/>
          </a:prstGeom>
          <a:noFill/>
        </p:spPr>
        <p:txBody>
          <a:bodyPr wrap="square" rtlCol="0">
            <a:spAutoFit/>
          </a:bodyPr>
          <a:lstStyle/>
          <a:p>
            <a:r>
              <a:rPr lang="en-US" dirty="0"/>
              <a:t>Features</a:t>
            </a:r>
          </a:p>
        </p:txBody>
      </p:sp>
      <p:sp>
        <p:nvSpPr>
          <p:cNvPr id="25" name="TextBox 24">
            <a:extLst>
              <a:ext uri="{FF2B5EF4-FFF2-40B4-BE49-F238E27FC236}">
                <a16:creationId xmlns:a16="http://schemas.microsoft.com/office/drawing/2014/main" id="{1D3152EB-D00B-55EC-4445-E49174262DF8}"/>
              </a:ext>
            </a:extLst>
          </p:cNvPr>
          <p:cNvSpPr txBox="1"/>
          <p:nvPr/>
        </p:nvSpPr>
        <p:spPr>
          <a:xfrm>
            <a:off x="107504" y="2650957"/>
            <a:ext cx="812848" cy="369332"/>
          </a:xfrm>
          <a:prstGeom prst="rect">
            <a:avLst/>
          </a:prstGeom>
          <a:noFill/>
        </p:spPr>
        <p:txBody>
          <a:bodyPr wrap="square" rtlCol="0">
            <a:spAutoFit/>
          </a:bodyPr>
          <a:lstStyle/>
          <a:p>
            <a:r>
              <a:rPr lang="en-US" dirty="0"/>
              <a:t>Full</a:t>
            </a:r>
          </a:p>
        </p:txBody>
      </p:sp>
      <p:sp>
        <p:nvSpPr>
          <p:cNvPr id="26" name="TextBox 25">
            <a:extLst>
              <a:ext uri="{FF2B5EF4-FFF2-40B4-BE49-F238E27FC236}">
                <a16:creationId xmlns:a16="http://schemas.microsoft.com/office/drawing/2014/main" id="{630278AA-504E-D6FF-0387-9AB025D61EB4}"/>
              </a:ext>
            </a:extLst>
          </p:cNvPr>
          <p:cNvSpPr txBox="1"/>
          <p:nvPr/>
        </p:nvSpPr>
        <p:spPr>
          <a:xfrm>
            <a:off x="7965816" y="6300028"/>
            <a:ext cx="1205123" cy="369332"/>
          </a:xfrm>
          <a:prstGeom prst="rect">
            <a:avLst/>
          </a:prstGeom>
          <a:noFill/>
        </p:spPr>
        <p:txBody>
          <a:bodyPr wrap="square" rtlCol="0">
            <a:spAutoFit/>
          </a:bodyPr>
          <a:lstStyle/>
          <a:p>
            <a:r>
              <a:rPr lang="en-US" dirty="0"/>
              <a:t>Channels</a:t>
            </a:r>
          </a:p>
        </p:txBody>
      </p:sp>
      <p:sp>
        <p:nvSpPr>
          <p:cNvPr id="27" name="TextBox 26">
            <a:extLst>
              <a:ext uri="{FF2B5EF4-FFF2-40B4-BE49-F238E27FC236}">
                <a16:creationId xmlns:a16="http://schemas.microsoft.com/office/drawing/2014/main" id="{CD24AB10-CD83-EB04-43E6-E22B0B7C125A}"/>
              </a:ext>
            </a:extLst>
          </p:cNvPr>
          <p:cNvSpPr txBox="1"/>
          <p:nvPr/>
        </p:nvSpPr>
        <p:spPr>
          <a:xfrm>
            <a:off x="-16485" y="5498257"/>
            <a:ext cx="1106419" cy="369332"/>
          </a:xfrm>
          <a:prstGeom prst="rect">
            <a:avLst/>
          </a:prstGeom>
          <a:noFill/>
        </p:spPr>
        <p:txBody>
          <a:bodyPr wrap="square" rtlCol="0">
            <a:spAutoFit/>
          </a:bodyPr>
          <a:lstStyle/>
          <a:p>
            <a:r>
              <a:rPr lang="en-US" dirty="0"/>
              <a:t>Essential</a:t>
            </a:r>
          </a:p>
        </p:txBody>
      </p:sp>
    </p:spTree>
    <p:extLst>
      <p:ext uri="{BB962C8B-B14F-4D97-AF65-F5344CB8AC3E}">
        <p14:creationId xmlns:p14="http://schemas.microsoft.com/office/powerpoint/2010/main" val="1076507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04864"/>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The most affordable high-quality VMS in the industry!</a:t>
            </a:r>
          </a:p>
          <a:p>
            <a:pPr marL="742950" lvl="1" indent="-285750">
              <a:lnSpc>
                <a:spcPct val="150000"/>
              </a:lnSpc>
              <a:buFont typeface="Arial" panose="020B0604020202020204" pitchFamily="34" charset="0"/>
              <a:buChar char="•"/>
            </a:pPr>
            <a:r>
              <a:rPr lang="en-US" sz="1600" dirty="0"/>
              <a:t>NVR 3 Business comes with 32 free (!) channel licenses.</a:t>
            </a:r>
          </a:p>
          <a:p>
            <a:pPr marL="742950" lvl="1" indent="-285750">
              <a:lnSpc>
                <a:spcPct val="150000"/>
              </a:lnSpc>
              <a:buFont typeface="Arial" panose="020B0604020202020204" pitchFamily="34" charset="0"/>
              <a:buChar char="•"/>
            </a:pPr>
            <a:r>
              <a:rPr lang="en-US" sz="1600" dirty="0"/>
              <a:t>Very competitive price per channel for the add-on licenses.</a:t>
            </a:r>
          </a:p>
          <a:p>
            <a:pPr marL="742950" lvl="1" indent="-285750">
              <a:lnSpc>
                <a:spcPct val="150000"/>
              </a:lnSpc>
              <a:buFont typeface="Arial" panose="020B0604020202020204" pitchFamily="34" charset="0"/>
              <a:buChar char="•"/>
            </a:pPr>
            <a:r>
              <a:rPr lang="en-US" sz="1600" dirty="0"/>
              <a:t>No perpetual fees.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Has all the features you need!</a:t>
            </a:r>
          </a:p>
          <a:p>
            <a:pPr marL="742950" lvl="1" indent="-285750">
              <a:lnSpc>
                <a:spcPct val="150000"/>
              </a:lnSpc>
              <a:buFont typeface="Arial" panose="020B0604020202020204" pitchFamily="34" charset="0"/>
              <a:buChar char="•"/>
            </a:pPr>
            <a:r>
              <a:rPr lang="en-US" sz="1600" dirty="0"/>
              <a:t>Get over 95% of all the features that the top ISV brands have, in many cases, even for free.</a:t>
            </a:r>
          </a:p>
          <a:p>
            <a:pPr marL="742950" lvl="1" indent="-285750">
              <a:lnSpc>
                <a:spcPct val="150000"/>
              </a:lnSpc>
              <a:buFont typeface="Arial" panose="020B0604020202020204" pitchFamily="34" charset="0"/>
              <a:buChar char="•"/>
            </a:pPr>
            <a:r>
              <a:rPr lang="en-US" sz="1600" b="0" i="0" dirty="0">
                <a:solidFill>
                  <a:srgbClr val="444444"/>
                </a:solidFill>
                <a:effectLst/>
                <a:latin typeface="Calibri" panose="020F0502020204030204" pitchFamily="34" charset="0"/>
              </a:rPr>
              <a:t>ACTi continuously adds more features to ensure it has all you need!</a:t>
            </a:r>
            <a:endParaRPr lang="en-US" dirty="0"/>
          </a:p>
        </p:txBody>
      </p:sp>
    </p:spTree>
    <p:extLst>
      <p:ext uri="{BB962C8B-B14F-4D97-AF65-F5344CB8AC3E}">
        <p14:creationId xmlns:p14="http://schemas.microsoft.com/office/powerpoint/2010/main" val="3769617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700808"/>
            <a:ext cx="7488832" cy="5040098"/>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Easy to Migrate to ACTi NVR!</a:t>
            </a:r>
          </a:p>
          <a:p>
            <a:pPr marL="742950" lvl="1" indent="-285750">
              <a:lnSpc>
                <a:spcPct val="150000"/>
              </a:lnSpc>
              <a:buFont typeface="Arial" panose="020B0604020202020204" pitchFamily="34" charset="0"/>
              <a:buChar char="•"/>
            </a:pPr>
            <a:r>
              <a:rPr lang="en-US" sz="1600" dirty="0"/>
              <a:t>Keep all the existing cameras while migrating to ACTi NVR</a:t>
            </a:r>
          </a:p>
          <a:p>
            <a:pPr marL="742950" lvl="1" indent="-285750">
              <a:lnSpc>
                <a:spcPct val="150000"/>
              </a:lnSpc>
              <a:buFont typeface="Arial" panose="020B0604020202020204" pitchFamily="34" charset="0"/>
              <a:buChar char="•"/>
            </a:pPr>
            <a:r>
              <a:rPr lang="en-US" sz="1600" dirty="0"/>
              <a:t>ACTi support &amp; service team helps with seamless and worry-free migration</a:t>
            </a:r>
          </a:p>
          <a:p>
            <a:pPr marL="742950" lvl="1" indent="-285750">
              <a:lnSpc>
                <a:spcPct val="150000"/>
              </a:lnSpc>
              <a:buFont typeface="Arial" panose="020B0604020202020204" pitchFamily="34" charset="0"/>
              <a:buChar char="•"/>
            </a:pPr>
            <a:r>
              <a:rPr lang="en-US" sz="1600" dirty="0"/>
              <a:t>Enjoy immediate cost saving</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Easy to Switch Between ACTi NVR Editions!</a:t>
            </a:r>
          </a:p>
          <a:p>
            <a:pPr marL="742950" lvl="1" indent="-285750">
              <a:lnSpc>
                <a:spcPct val="150000"/>
              </a:lnSpc>
              <a:buFont typeface="Arial" panose="020B0604020202020204" pitchFamily="34" charset="0"/>
              <a:buChar char="•"/>
            </a:pPr>
            <a:r>
              <a:rPr lang="en-US" sz="1600" dirty="0"/>
              <a:t>Easily migrate from Business to Corporate while keeping configurations and recordings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Free Upgrades!</a:t>
            </a:r>
          </a:p>
          <a:p>
            <a:pPr marL="742950" lvl="1" indent="-285750">
              <a:lnSpc>
                <a:spcPct val="150000"/>
              </a:lnSpc>
              <a:buFont typeface="Arial" panose="020B0604020202020204" pitchFamily="34" charset="0"/>
              <a:buChar char="•"/>
            </a:pPr>
            <a:r>
              <a:rPr lang="en-US" sz="1600" dirty="0"/>
              <a:t>ACTi offers quarterly software upgrades, for free!	</a:t>
            </a:r>
          </a:p>
          <a:p>
            <a:pPr marL="742950" lvl="1" indent="-285750">
              <a:lnSpc>
                <a:spcPct val="150000"/>
              </a:lnSpc>
              <a:buFont typeface="Arial" panose="020B0604020202020204" pitchFamily="34" charset="0"/>
              <a:buChar char="•"/>
            </a:pPr>
            <a:r>
              <a:rPr lang="en-US" sz="1600" dirty="0"/>
              <a:t>Get more features every quarter.	</a:t>
            </a:r>
          </a:p>
        </p:txBody>
      </p:sp>
    </p:spTree>
    <p:extLst>
      <p:ext uri="{BB962C8B-B14F-4D97-AF65-F5344CB8AC3E}">
        <p14:creationId xmlns:p14="http://schemas.microsoft.com/office/powerpoint/2010/main" val="615344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844824"/>
            <a:ext cx="7488832" cy="430143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Unique Features help you win projects!</a:t>
            </a:r>
          </a:p>
          <a:p>
            <a:pPr marL="742950" lvl="1" indent="-285750">
              <a:lnSpc>
                <a:spcPct val="150000"/>
              </a:lnSpc>
              <a:buFont typeface="Arial" panose="020B0604020202020204" pitchFamily="34" charset="0"/>
              <a:buChar char="•"/>
            </a:pPr>
            <a:r>
              <a:rPr lang="en-US" sz="1600" dirty="0"/>
              <a:t>ACTi NVR provides several world leading features for you to win	</a:t>
            </a:r>
          </a:p>
          <a:p>
            <a:pPr marL="742950" lvl="1" indent="-285750">
              <a:lnSpc>
                <a:spcPct val="150000"/>
              </a:lnSpc>
              <a:buFont typeface="Arial" panose="020B0604020202020204" pitchFamily="34" charset="0"/>
              <a:buChar char="•"/>
            </a:pPr>
            <a:r>
              <a:rPr lang="en-US" sz="1600" dirty="0"/>
              <a:t>Our service personnel helps with A&amp;E requirements fulfillment</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Exclusive custom-made NVR features for you!</a:t>
            </a:r>
          </a:p>
          <a:p>
            <a:pPr marL="742950" lvl="1" indent="-285750">
              <a:lnSpc>
                <a:spcPct val="150000"/>
              </a:lnSpc>
              <a:buFont typeface="Arial" panose="020B0604020202020204" pitchFamily="34" charset="0"/>
              <a:buChar char="•"/>
            </a:pPr>
            <a:r>
              <a:rPr lang="en-US" sz="1600" dirty="0"/>
              <a:t>For the large projects, ACTi helps develop customized features by request	</a:t>
            </a:r>
          </a:p>
          <a:p>
            <a:pPr marL="285750" indent="-285750">
              <a:lnSpc>
                <a:spcPct val="150000"/>
              </a:lnSpc>
              <a:buFont typeface="Arial" panose="020B0604020202020204" pitchFamily="34" charset="0"/>
              <a:buChar char="•"/>
            </a:pPr>
            <a:r>
              <a:rPr lang="en-US" b="1" dirty="0">
                <a:solidFill>
                  <a:srgbClr val="0070C0"/>
                </a:solidFill>
              </a:rPr>
              <a:t>Turn ACTi NVR into your own brand!</a:t>
            </a:r>
          </a:p>
          <a:p>
            <a:pPr marL="742950" lvl="1" indent="-285750">
              <a:lnSpc>
                <a:spcPct val="150000"/>
              </a:lnSpc>
              <a:buFont typeface="Arial" panose="020B0604020202020204" pitchFamily="34" charset="0"/>
              <a:buChar char="•"/>
            </a:pPr>
            <a:r>
              <a:rPr lang="en-US" sz="1600" dirty="0"/>
              <a:t>White label and non-brand NVR options available.	</a:t>
            </a:r>
          </a:p>
          <a:p>
            <a:pPr marL="742950" lvl="1" indent="-285750">
              <a:lnSpc>
                <a:spcPct val="150000"/>
              </a:lnSpc>
              <a:buFont typeface="Arial" panose="020B0604020202020204" pitchFamily="34" charset="0"/>
              <a:buChar char="•"/>
            </a:pPr>
            <a:r>
              <a:rPr lang="en-US" sz="1600" dirty="0"/>
              <a:t>Secure your business with exclusive NVR branding.</a:t>
            </a:r>
          </a:p>
        </p:txBody>
      </p:sp>
    </p:spTree>
    <p:extLst>
      <p:ext uri="{BB962C8B-B14F-4D97-AF65-F5344CB8AC3E}">
        <p14:creationId xmlns:p14="http://schemas.microsoft.com/office/powerpoint/2010/main" val="10864391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Ultimate Reliability Guaranteed!</a:t>
            </a:r>
          </a:p>
          <a:p>
            <a:pPr marL="742950" lvl="1" indent="-285750">
              <a:lnSpc>
                <a:spcPct val="150000"/>
              </a:lnSpc>
              <a:buFont typeface="Arial" panose="020B0604020202020204" pitchFamily="34" charset="0"/>
              <a:buChar char="•"/>
            </a:pPr>
            <a:r>
              <a:rPr lang="en-US" sz="1600" dirty="0"/>
              <a:t>RAID-supported Standalone NVR available</a:t>
            </a:r>
          </a:p>
          <a:p>
            <a:pPr marL="742950" lvl="1" indent="-285750">
              <a:lnSpc>
                <a:spcPct val="150000"/>
              </a:lnSpc>
              <a:buFont typeface="Arial" panose="020B0604020202020204" pitchFamily="34" charset="0"/>
              <a:buChar char="•"/>
            </a:pPr>
            <a:r>
              <a:rPr lang="en-US" sz="1600" dirty="0"/>
              <a:t>Various Redundancy Service options available (N+1, N-to-N)</a:t>
            </a:r>
          </a:p>
          <a:p>
            <a:pPr marL="742950" lvl="1" indent="-285750">
              <a:lnSpc>
                <a:spcPct val="150000"/>
              </a:lnSpc>
              <a:buFont typeface="Arial" panose="020B0604020202020204" pitchFamily="34" charset="0"/>
              <a:buChar char="•"/>
            </a:pPr>
            <a:r>
              <a:rPr lang="en-US" sz="1600" dirty="0"/>
              <a:t>Backup Service options available (make auto-backups of critical recordings)</a:t>
            </a:r>
          </a:p>
          <a:p>
            <a:pPr marL="742950" lvl="1" indent="-285750">
              <a:lnSpc>
                <a:spcPct val="150000"/>
              </a:lnSpc>
              <a:buFont typeface="Arial" panose="020B0604020202020204" pitchFamily="34" charset="0"/>
              <a:buChar char="•"/>
            </a:pPr>
            <a:r>
              <a:rPr lang="en-US" sz="1600" dirty="0"/>
              <a:t>Widest range of system health check options available</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Integrate ACTi NVR with Your System</a:t>
            </a:r>
          </a:p>
          <a:p>
            <a:pPr marL="742950" lvl="1" indent="-285750">
              <a:lnSpc>
                <a:spcPct val="150000"/>
              </a:lnSpc>
              <a:buFont typeface="Arial" panose="020B0604020202020204" pitchFamily="34" charset="0"/>
              <a:buChar char="•"/>
            </a:pPr>
            <a:r>
              <a:rPr lang="en-US" sz="1600" dirty="0"/>
              <a:t>ACTi provides easy-to-use Integration API/SDK for solution integration</a:t>
            </a:r>
          </a:p>
          <a:p>
            <a:pPr marL="742950" lvl="1" indent="-285750">
              <a:lnSpc>
                <a:spcPct val="150000"/>
              </a:lnSpc>
              <a:buFont typeface="Arial" panose="020B0604020202020204" pitchFamily="34" charset="0"/>
              <a:buChar char="•"/>
            </a:pPr>
            <a:r>
              <a:rPr lang="en-US" sz="1600" dirty="0"/>
              <a:t>Enjoy live video, playback and events within your own main system</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640680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Expand VMS up to 200 000 Channels!</a:t>
            </a:r>
          </a:p>
          <a:p>
            <a:pPr marL="742950" lvl="1" indent="-285750">
              <a:lnSpc>
                <a:spcPct val="150000"/>
              </a:lnSpc>
              <a:buFont typeface="Arial" panose="020B0604020202020204" pitchFamily="34" charset="0"/>
              <a:buChar char="•"/>
            </a:pPr>
            <a:r>
              <a:rPr lang="en-US" sz="1600" dirty="0"/>
              <a:t>You can combine hundreds of NVR servers into a single system using ACTi CMS 2, up to 200 000 channels.				</a:t>
            </a:r>
          </a:p>
          <a:p>
            <a:pPr marL="742950" lvl="1" indent="-285750">
              <a:lnSpc>
                <a:spcPct val="150000"/>
              </a:lnSpc>
              <a:buFont typeface="Arial" panose="020B0604020202020204" pitchFamily="34" charset="0"/>
              <a:buChar char="•"/>
            </a:pPr>
            <a:r>
              <a:rPr lang="en-US" sz="1600" dirty="0"/>
              <a:t>ACTi smart network architecture ensures stable and seamless data flow even in the large-scale projects.	</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Wide range of Service Tools &amp; Utilities</a:t>
            </a:r>
          </a:p>
          <a:p>
            <a:pPr marL="742950" lvl="1" indent="-285750">
              <a:lnSpc>
                <a:spcPct val="150000"/>
              </a:lnSpc>
              <a:buFont typeface="Arial" panose="020B0604020202020204" pitchFamily="34" charset="0"/>
              <a:buChar char="•"/>
            </a:pPr>
            <a:r>
              <a:rPr lang="en-US" sz="1600" dirty="0"/>
              <a:t>- Free project planning tools for your VMS</a:t>
            </a:r>
          </a:p>
          <a:p>
            <a:pPr marL="742950" lvl="1" indent="-285750">
              <a:lnSpc>
                <a:spcPct val="150000"/>
              </a:lnSpc>
              <a:buFont typeface="Arial" panose="020B0604020202020204" pitchFamily="34" charset="0"/>
              <a:buChar char="•"/>
            </a:pPr>
            <a:r>
              <a:rPr lang="en-US" sz="1600" dirty="0"/>
              <a:t>- Additional special purpose utilities to work along with NVR</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37382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Try Full Features without any Cost!</a:t>
            </a:r>
          </a:p>
          <a:p>
            <a:pPr marL="742950" lvl="1" indent="-285750">
              <a:lnSpc>
                <a:spcPct val="150000"/>
              </a:lnSpc>
              <a:buFont typeface="Arial" panose="020B0604020202020204" pitchFamily="34" charset="0"/>
              <a:buChar char="•"/>
            </a:pPr>
            <a:r>
              <a:rPr lang="en-US" sz="1600" dirty="0"/>
              <a:t>ACTi provides NVR live demo access for the members at nvr.acti.com (free registration).</a:t>
            </a:r>
          </a:p>
          <a:p>
            <a:pPr marL="742950" lvl="1" indent="-285750">
              <a:lnSpc>
                <a:spcPct val="150000"/>
              </a:lnSpc>
              <a:buFont typeface="Arial" panose="020B0604020202020204" pitchFamily="34" charset="0"/>
              <a:buChar char="•"/>
            </a:pPr>
            <a:r>
              <a:rPr lang="en-US" sz="1600" dirty="0"/>
              <a:t>NVR 3 Business and Corporate can be downloaded for free from ACTi website and tested immediately (free registration).</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Learn About VMS Conveniently by Video Tutorials</a:t>
            </a:r>
          </a:p>
          <a:p>
            <a:pPr marL="742950" lvl="1" indent="-285750">
              <a:lnSpc>
                <a:spcPct val="150000"/>
              </a:lnSpc>
              <a:buFont typeface="Arial" panose="020B0604020202020204" pitchFamily="34" charset="0"/>
              <a:buChar char="•"/>
            </a:pPr>
            <a:r>
              <a:rPr lang="en-US" sz="1600" dirty="0"/>
              <a:t>ACTi offers nice walk-through video clips for quick learning and first impression.</a:t>
            </a:r>
          </a:p>
          <a:p>
            <a:pPr lvl="1">
              <a:lnSpc>
                <a:spcPct val="150000"/>
              </a:lnSpc>
            </a:pPr>
            <a:endParaRPr lang="en-US" sz="1600" dirty="0"/>
          </a:p>
        </p:txBody>
      </p:sp>
    </p:spTree>
    <p:extLst>
      <p:ext uri="{BB962C8B-B14F-4D97-AF65-F5344CB8AC3E}">
        <p14:creationId xmlns:p14="http://schemas.microsoft.com/office/powerpoint/2010/main" val="20965782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7776864" cy="2523768"/>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Intuitive setup flow that does not even require training.</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Convenient copying and applying the configuration to multiple channels with a few mouse clicks.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Easy to migrate NVR to another server.</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Easy to manage hundreds of users by linking the NVR to the Active Directory.</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The camera related settings can be done within NVR Setup interface without needing to open the camera's own web page.</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1224136" cy="400110"/>
          </a:xfrm>
          <a:prstGeom prst="rect">
            <a:avLst/>
          </a:prstGeom>
          <a:noFill/>
        </p:spPr>
        <p:txBody>
          <a:bodyPr wrap="square" rtlCol="0">
            <a:spAutoFit/>
          </a:bodyPr>
          <a:lstStyle/>
          <a:p>
            <a:r>
              <a:rPr lang="en-US" sz="2000" b="1" dirty="0"/>
              <a:t>SETUP</a:t>
            </a:r>
            <a:endParaRPr lang="en-US" b="1" dirty="0"/>
          </a:p>
        </p:txBody>
      </p:sp>
    </p:spTree>
    <p:extLst>
      <p:ext uri="{BB962C8B-B14F-4D97-AF65-F5344CB8AC3E}">
        <p14:creationId xmlns:p14="http://schemas.microsoft.com/office/powerpoint/2010/main" val="651488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3862596"/>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ACTi Windows NVR provides up to 225 channel live view layout with the flexible grid cell sizing.</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Built-in </a:t>
            </a:r>
            <a:r>
              <a:rPr lang="en-US" sz="1400" b="0" i="0" dirty="0" err="1">
                <a:solidFill>
                  <a:srgbClr val="535353"/>
                </a:solidFill>
                <a:effectLst/>
                <a:latin typeface="Open Sans" panose="020B0606030504020204" pitchFamily="34" charset="0"/>
              </a:rPr>
              <a:t>dewarping</a:t>
            </a:r>
            <a:r>
              <a:rPr lang="en-US" sz="1400" b="0" i="0" dirty="0">
                <a:solidFill>
                  <a:srgbClr val="535353"/>
                </a:solidFill>
                <a:effectLst/>
                <a:latin typeface="Open Sans" panose="020B0606030504020204" pitchFamily="34" charset="0"/>
              </a:rPr>
              <a:t> capabilities help creating nice panoramic images for any types of fisheye cameras.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Integrated Google map with the GPS located cameras.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Embedded web pages inside the live view grid for conveniently accessing work related information.</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Hardware accelerated video decoding (Intel, Nvidia and AMD).</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Supporting smart phones and web cams as the video camera channels.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Various types of PTZ controls - mouse, joystick, on-screen arrows.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Two-way audio for voice verification.</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LIVE VIEW</a:t>
            </a:r>
            <a:endParaRPr lang="en-US" b="1" dirty="0"/>
          </a:p>
        </p:txBody>
      </p:sp>
    </p:spTree>
    <p:extLst>
      <p:ext uri="{BB962C8B-B14F-4D97-AF65-F5344CB8AC3E}">
        <p14:creationId xmlns:p14="http://schemas.microsoft.com/office/powerpoint/2010/main" val="442261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2308324"/>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Frame rate acceleration upon the events for the highest quality video evidence.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Frame rate deceleration during the period of no activity in order to save the storage space.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Scheduled recording and event triggered recording based on the various types of analytics, motion detection or digital inputs.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Automatic synchronization of the SD card recordings of the cameras.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Pre-scheduled recording backups using the Backup Server.</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RECORDING</a:t>
            </a:r>
            <a:endParaRPr lang="en-US" b="1" dirty="0"/>
          </a:p>
        </p:txBody>
      </p:sp>
    </p:spTree>
    <p:extLst>
      <p:ext uri="{BB962C8B-B14F-4D97-AF65-F5344CB8AC3E}">
        <p14:creationId xmlns:p14="http://schemas.microsoft.com/office/powerpoint/2010/main" val="28042181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2062103"/>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Supporting the wide range of event triggers, such as video analytics, motion detection, digital input events, tampering, audio and various system status events.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The event responses include video channel pop-up, switching the triggered channel to the hotspot area of the grid, switch to a different view, command PTZ cameras, generate sound alerts, activate digital output devices via cameras, execute various types of pre-defined commands, send a notification or e-mail, push video or snapshot to the FTP server.</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Event responses to the mobile devices include push notification, push video and Line Notify.</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EVENT</a:t>
            </a:r>
            <a:endParaRPr lang="en-US" b="1" dirty="0"/>
          </a:p>
        </p:txBody>
      </p:sp>
    </p:spTree>
    <p:extLst>
      <p:ext uri="{BB962C8B-B14F-4D97-AF65-F5344CB8AC3E}">
        <p14:creationId xmlns:p14="http://schemas.microsoft.com/office/powerpoint/2010/main" val="378475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1631216"/>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Thumbnail search for quickly finding out the section of interest.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Search by specific events, such as video analytics, motion detection, digital input or system status alert.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Create bookmarks while reviewing the video evidence and later find those points instantly by using the bookmark search.</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SEARCH</a:t>
            </a:r>
            <a:endParaRPr lang="en-US" b="1" dirty="0"/>
          </a:p>
        </p:txBody>
      </p:sp>
    </p:spTree>
    <p:extLst>
      <p:ext uri="{BB962C8B-B14F-4D97-AF65-F5344CB8AC3E}">
        <p14:creationId xmlns:p14="http://schemas.microsoft.com/office/powerpoint/2010/main" val="19789606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1631216"/>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Instant playback on the top of the live view as a pop-up.</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Embedded playback inside the live view grid when using the Lite web client.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Multi-channel synchronized playback for efficient investigation of the incident.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Most flexible range of playback speeds from 1/64x to 256x.</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PLAYBACK</a:t>
            </a:r>
            <a:endParaRPr lang="en-US" b="1" dirty="0"/>
          </a:p>
        </p:txBody>
      </p:sp>
    </p:spTree>
    <p:extLst>
      <p:ext uri="{BB962C8B-B14F-4D97-AF65-F5344CB8AC3E}">
        <p14:creationId xmlns:p14="http://schemas.microsoft.com/office/powerpoint/2010/main" val="3888617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2292935"/>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Export videos to the common video format, such as .</a:t>
            </a:r>
            <a:r>
              <a:rPr lang="en-US" sz="1400" b="0" i="0" dirty="0" err="1">
                <a:solidFill>
                  <a:srgbClr val="535353"/>
                </a:solidFill>
                <a:effectLst/>
                <a:latin typeface="Open Sans" panose="020B0606030504020204" pitchFamily="34" charset="0"/>
              </a:rPr>
              <a:t>avi</a:t>
            </a:r>
            <a:r>
              <a:rPr lang="en-US" sz="1400" b="0" i="0" dirty="0">
                <a:solidFill>
                  <a:srgbClr val="535353"/>
                </a:solidFill>
                <a:effectLst/>
                <a:latin typeface="Open Sans" panose="020B0606030504020204" pitchFamily="34" charset="0"/>
              </a:rPr>
              <a:t>, .</a:t>
            </a:r>
            <a:r>
              <a:rPr lang="en-US" sz="1400" b="0" i="0" dirty="0" err="1">
                <a:solidFill>
                  <a:srgbClr val="535353"/>
                </a:solidFill>
                <a:effectLst/>
                <a:latin typeface="Open Sans" panose="020B0606030504020204" pitchFamily="34" charset="0"/>
              </a:rPr>
              <a:t>mkv</a:t>
            </a:r>
            <a:r>
              <a:rPr lang="en-US" sz="1400" b="0" i="0" dirty="0">
                <a:solidFill>
                  <a:srgbClr val="535353"/>
                </a:solidFill>
                <a:effectLst/>
                <a:latin typeface="Open Sans" panose="020B0606030504020204" pitchFamily="34" charset="0"/>
              </a:rPr>
              <a:t>, .mov, .mp4, including video cropping.</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Create authentic video exports by exporting the original video file within a video player as an executable file. The export is completed in just a few seconds.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Export videos as pure original files and play them back later by using the Archive Player, also known as the Authentic Video Evidence Player.</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Hardware accelerated exports supported.</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EXPORT</a:t>
            </a:r>
            <a:endParaRPr lang="en-US" b="1" dirty="0"/>
          </a:p>
        </p:txBody>
      </p:sp>
    </p:spTree>
    <p:extLst>
      <p:ext uri="{BB962C8B-B14F-4D97-AF65-F5344CB8AC3E}">
        <p14:creationId xmlns:p14="http://schemas.microsoft.com/office/powerpoint/2010/main" val="12556689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3154710"/>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Manage the Face related events from ACTi deep learning AI cameras, such as Face Recognition and Face Detection.</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Manage the People related events from ACTi deep learning AI cameras, such as People Detection, Intrusion Detection (Forbidden Area Detection), People Line Crossing Detection, People Enter Area Detection, People Incorrect Direction Detection, People Loitering Detection, People Tracking.</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Manage the License Plate related events from ACTi deep learning AI cameras, such as License Plate Detection, Automatic License Plate Recognition (ALPR).</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Manage the Vehicle related events from ACTi deep learning AI cameras, such as Vehicle Detection, Vehicle Density Counting (Traffic Jam), Vehicle Line Crossing Detection, Vehicle Enter Area Detection, Vehicle Incorrect Direction Detection.</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VIDEO ANALYTICS</a:t>
            </a:r>
            <a:endParaRPr lang="en-US" b="1" dirty="0"/>
          </a:p>
        </p:txBody>
      </p:sp>
    </p:spTree>
    <p:extLst>
      <p:ext uri="{BB962C8B-B14F-4D97-AF65-F5344CB8AC3E}">
        <p14:creationId xmlns:p14="http://schemas.microsoft.com/office/powerpoint/2010/main" val="1944356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2292935"/>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Workstation app for the Windows-based PC is the full-featured version of the NVR client.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For the web browser users both Full Web Client and Lite Web Client are available.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ACTi Mobile Client is available for both Android and iOS, capable of managing unlimited channels, single channel live view, PTZ control, Digital Output control, video search and playback, video export, push video and notification.</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For the clients that do not intend to use the mouse and the keyboard, the HDMI-supported video decoder can be used.</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CLIENT APPLICATION</a:t>
            </a:r>
            <a:endParaRPr lang="en-US" b="1" dirty="0"/>
          </a:p>
        </p:txBody>
      </p:sp>
    </p:spTree>
    <p:extLst>
      <p:ext uri="{BB962C8B-B14F-4D97-AF65-F5344CB8AC3E}">
        <p14:creationId xmlns:p14="http://schemas.microsoft.com/office/powerpoint/2010/main" val="1217103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1846659"/>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Unlimited number of users, Active Directory, Customizable permissions for user groups, Account lockout, Automatic logout after idle, Playback password protected with dual authentication, Password validity period, Password Expiration Notification.</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Cyber Security compliant features, including recording files encryption to prevent unauthorized access and tampering of the evidence.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Logging of all the user operations.</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USER MANAGEMENT</a:t>
            </a:r>
          </a:p>
        </p:txBody>
      </p:sp>
    </p:spTree>
    <p:extLst>
      <p:ext uri="{BB962C8B-B14F-4D97-AF65-F5344CB8AC3E}">
        <p14:creationId xmlns:p14="http://schemas.microsoft.com/office/powerpoint/2010/main" val="9095999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4078039"/>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N+1 and N-to-N redundancy services available.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Various types of RAID configurations available.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System health monitoring, including CPU, memory, network, disk status, S.M.A.R.T.</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Self-protection - auto-logout under overload, auto-switch to the lighter stream, lower the display frame rate when necessary.</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Support the centralized System Health Management platform that can monitor all the NVR and CMS at the same time.</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Includes various system support utilities, such as Troubleshooting Utility, Database Builder and others.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Configuration backup and restore capabilities.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User-friendly silent installation.</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SYSTEM MANAGEMENT</a:t>
            </a:r>
          </a:p>
        </p:txBody>
      </p:sp>
    </p:spTree>
    <p:extLst>
      <p:ext uri="{BB962C8B-B14F-4D97-AF65-F5344CB8AC3E}">
        <p14:creationId xmlns:p14="http://schemas.microsoft.com/office/powerpoint/2010/main" val="909707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3 Features</a:t>
            </a:r>
          </a:p>
        </p:txBody>
      </p:sp>
      <p:sp>
        <p:nvSpPr>
          <p:cNvPr id="4" name="TextBox 3">
            <a:extLst>
              <a:ext uri="{FF2B5EF4-FFF2-40B4-BE49-F238E27FC236}">
                <a16:creationId xmlns:a16="http://schemas.microsoft.com/office/drawing/2014/main" id="{89030699-8F49-669D-3EB2-625872D5470D}"/>
              </a:ext>
            </a:extLst>
          </p:cNvPr>
          <p:cNvSpPr txBox="1"/>
          <p:nvPr/>
        </p:nvSpPr>
        <p:spPr>
          <a:xfrm>
            <a:off x="683568" y="2573610"/>
            <a:ext cx="8064896" cy="2970044"/>
          </a:xfrm>
          <a:prstGeom prst="rect">
            <a:avLst/>
          </a:prstGeom>
          <a:noFill/>
        </p:spPr>
        <p:txBody>
          <a:bodyPr wrap="square">
            <a:spAutoFit/>
          </a:bodyPr>
          <a:lstStyle/>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Worry-free IP camera integration via ONVIF, RTSP.</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Supports the third party built-in cameras of the mobile phones and webcams as the video channels.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Various brand POS server data inputs supported.</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The wide range of extended devices have been directly integrated - access control, network DIO, license plate, gunshot sensors.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Enabling third party systems to access the NVR via API, SDK or various utilities and plug-ins.</a:t>
            </a:r>
          </a:p>
          <a:p>
            <a:pPr algn="l">
              <a:spcBef>
                <a:spcPts val="1800"/>
              </a:spcBef>
              <a:buFont typeface="Arial" panose="020B0604020202020204" pitchFamily="34" charset="0"/>
              <a:buChar char="•"/>
            </a:pPr>
            <a:r>
              <a:rPr lang="en-US" sz="1400" b="0" i="0" dirty="0">
                <a:solidFill>
                  <a:srgbClr val="535353"/>
                </a:solidFill>
                <a:effectLst/>
                <a:latin typeface="Open Sans" panose="020B0606030504020204" pitchFamily="34" charset="0"/>
              </a:rPr>
              <a:t>Easy-to-use RTSP streaming for live view, playback and export.</a:t>
            </a:r>
          </a:p>
        </p:txBody>
      </p:sp>
      <p:sp>
        <p:nvSpPr>
          <p:cNvPr id="5" name="TextBox 4">
            <a:extLst>
              <a:ext uri="{FF2B5EF4-FFF2-40B4-BE49-F238E27FC236}">
                <a16:creationId xmlns:a16="http://schemas.microsoft.com/office/drawing/2014/main" id="{8B1FDE93-4E00-21F6-FEC5-481186B763D4}"/>
              </a:ext>
            </a:extLst>
          </p:cNvPr>
          <p:cNvSpPr txBox="1"/>
          <p:nvPr/>
        </p:nvSpPr>
        <p:spPr>
          <a:xfrm>
            <a:off x="755576" y="2020778"/>
            <a:ext cx="2736304" cy="400110"/>
          </a:xfrm>
          <a:prstGeom prst="rect">
            <a:avLst/>
          </a:prstGeom>
          <a:noFill/>
        </p:spPr>
        <p:txBody>
          <a:bodyPr wrap="square" rtlCol="0">
            <a:spAutoFit/>
          </a:bodyPr>
          <a:lstStyle/>
          <a:p>
            <a:r>
              <a:rPr lang="en-US" sz="2000" b="1" dirty="0"/>
              <a:t>INTEGRATION</a:t>
            </a:r>
          </a:p>
        </p:txBody>
      </p:sp>
    </p:spTree>
    <p:extLst>
      <p:ext uri="{BB962C8B-B14F-4D97-AF65-F5344CB8AC3E}">
        <p14:creationId xmlns:p14="http://schemas.microsoft.com/office/powerpoint/2010/main" val="9635483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Lite Web Client Introduction</a:t>
            </a:r>
          </a:p>
        </p:txBody>
      </p:sp>
      <p:sp>
        <p:nvSpPr>
          <p:cNvPr id="2" name="TextBox 1">
            <a:extLst>
              <a:ext uri="{FF2B5EF4-FFF2-40B4-BE49-F238E27FC236}">
                <a16:creationId xmlns:a16="http://schemas.microsoft.com/office/drawing/2014/main" id="{A8CED7A2-6D39-2955-320A-67FEA747388F}"/>
              </a:ext>
            </a:extLst>
          </p:cNvPr>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a:t>In addition to already supporting Workstation client, Mobile client and Full-featured Web client, the NVR version v3.0.16 also introduces Lite Web Client option.</a:t>
            </a:r>
          </a:p>
          <a:p>
            <a:endParaRPr lang="en-US" dirty="0"/>
          </a:p>
          <a:p>
            <a:r>
              <a:rPr lang="en-US" b="1" dirty="0"/>
              <a:t>Lite Web Client </a:t>
            </a:r>
            <a:r>
              <a:rPr lang="en-US" dirty="0"/>
              <a:t>is the simplified edition of the browser-based client application. It has </a:t>
            </a:r>
            <a:r>
              <a:rPr lang="en-US" b="1" dirty="0">
                <a:solidFill>
                  <a:srgbClr val="0000FF"/>
                </a:solidFill>
              </a:rPr>
              <a:t>less features enabled and simpler appearance</a:t>
            </a:r>
            <a:r>
              <a:rPr lang="en-US" dirty="0"/>
              <a:t>, making it very </a:t>
            </a:r>
            <a:r>
              <a:rPr lang="en-US" b="1" dirty="0">
                <a:solidFill>
                  <a:schemeClr val="accent6">
                    <a:lumMod val="75000"/>
                  </a:schemeClr>
                </a:solidFill>
              </a:rPr>
              <a:t>user-friendly</a:t>
            </a:r>
            <a:r>
              <a:rPr lang="en-US" dirty="0"/>
              <a:t> for the types of users who are not very technical and do not require full set of features.</a:t>
            </a:r>
          </a:p>
        </p:txBody>
      </p:sp>
      <p:sp>
        <p:nvSpPr>
          <p:cNvPr id="3" name="TextBox 2">
            <a:extLst>
              <a:ext uri="{FF2B5EF4-FFF2-40B4-BE49-F238E27FC236}">
                <a16:creationId xmlns:a16="http://schemas.microsoft.com/office/drawing/2014/main" id="{86FE01E6-602D-3D07-0E80-A7E33B8EE45B}"/>
              </a:ext>
            </a:extLst>
          </p:cNvPr>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a:t>Chrome</a:t>
            </a:r>
          </a:p>
          <a:p>
            <a:pPr marL="285750" indent="-285750">
              <a:buFont typeface="Arial" panose="020B0604020202020204" pitchFamily="34" charset="0"/>
              <a:buChar char="•"/>
            </a:pPr>
            <a:r>
              <a:rPr lang="en-US" b="1" dirty="0"/>
              <a:t>Firefox</a:t>
            </a:r>
          </a:p>
          <a:p>
            <a:pPr marL="285750" indent="-285750">
              <a:buFont typeface="Arial" panose="020B0604020202020204" pitchFamily="34" charset="0"/>
              <a:buChar char="•"/>
            </a:pPr>
            <a:r>
              <a:rPr lang="en-US" b="1" dirty="0"/>
              <a:t>Safari</a:t>
            </a:r>
          </a:p>
          <a:p>
            <a:pPr marL="285750" indent="-285750">
              <a:buFont typeface="Arial" panose="020B0604020202020204" pitchFamily="34" charset="0"/>
              <a:buChar char="•"/>
            </a:pPr>
            <a:r>
              <a:rPr lang="en-US" b="1" dirty="0"/>
              <a:t>Edge</a:t>
            </a:r>
          </a:p>
        </p:txBody>
      </p:sp>
    </p:spTree>
    <p:extLst>
      <p:ext uri="{BB962C8B-B14F-4D97-AF65-F5344CB8AC3E}">
        <p14:creationId xmlns:p14="http://schemas.microsoft.com/office/powerpoint/2010/main" val="30585883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Primary Users of the Lite Web Client</a:t>
            </a:r>
          </a:p>
        </p:txBody>
      </p:sp>
      <p:graphicFrame>
        <p:nvGraphicFramePr>
          <p:cNvPr id="4" name="Table 3">
            <a:extLst>
              <a:ext uri="{FF2B5EF4-FFF2-40B4-BE49-F238E27FC236}">
                <a16:creationId xmlns:a16="http://schemas.microsoft.com/office/drawing/2014/main" id="{E0F3A4F8-AD65-3AB5-F9F1-6EAC15C87D68}"/>
              </a:ext>
            </a:extLst>
          </p:cNvPr>
          <p:cNvGraphicFramePr>
            <a:graphicFrameLocks noGrp="1"/>
          </p:cNvGraphicFramePr>
          <p:nvPr/>
        </p:nvGraphicFramePr>
        <p:xfrm>
          <a:off x="755576" y="2108800"/>
          <a:ext cx="7848873" cy="4114800"/>
        </p:xfrm>
        <a:graphic>
          <a:graphicData uri="http://schemas.openxmlformats.org/drawingml/2006/table">
            <a:tbl>
              <a:tblPr>
                <a:tableStyleId>{5940675A-B579-460E-94D1-54222C63F5DA}</a:tableStyleId>
              </a:tblPr>
              <a:tblGrid>
                <a:gridCol w="1612458">
                  <a:extLst>
                    <a:ext uri="{9D8B030D-6E8A-4147-A177-3AD203B41FA5}">
                      <a16:colId xmlns:a16="http://schemas.microsoft.com/office/drawing/2014/main" val="20000"/>
                    </a:ext>
                  </a:extLst>
                </a:gridCol>
                <a:gridCol w="1612458">
                  <a:extLst>
                    <a:ext uri="{9D8B030D-6E8A-4147-A177-3AD203B41FA5}">
                      <a16:colId xmlns:a16="http://schemas.microsoft.com/office/drawing/2014/main" val="20001"/>
                    </a:ext>
                  </a:extLst>
                </a:gridCol>
                <a:gridCol w="1541319">
                  <a:extLst>
                    <a:ext uri="{9D8B030D-6E8A-4147-A177-3AD203B41FA5}">
                      <a16:colId xmlns:a16="http://schemas.microsoft.com/office/drawing/2014/main" val="20002"/>
                    </a:ext>
                  </a:extLst>
                </a:gridCol>
                <a:gridCol w="1541319">
                  <a:extLst>
                    <a:ext uri="{9D8B030D-6E8A-4147-A177-3AD203B41FA5}">
                      <a16:colId xmlns:a16="http://schemas.microsoft.com/office/drawing/2014/main" val="20003"/>
                    </a:ext>
                  </a:extLst>
                </a:gridCol>
                <a:gridCol w="1541319">
                  <a:extLst>
                    <a:ext uri="{9D8B030D-6E8A-4147-A177-3AD203B41FA5}">
                      <a16:colId xmlns:a16="http://schemas.microsoft.com/office/drawing/2014/main" val="20004"/>
                    </a:ext>
                  </a:extLst>
                </a:gridCol>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extLst>
                  <a:ext uri="{0D108BD9-81ED-4DB2-BD59-A6C34878D82A}">
                    <a16:rowId xmlns:a16="http://schemas.microsoft.com/office/drawing/2014/main" val="10001"/>
                  </a:ext>
                </a:extLst>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2"/>
                  </a:ext>
                </a:extLst>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3"/>
                  </a:ext>
                </a:extLst>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4"/>
                  </a:ext>
                </a:extLst>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555795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Full Client vs Lite Client Comparison</a:t>
            </a:r>
          </a:p>
        </p:txBody>
      </p:sp>
      <p:graphicFrame>
        <p:nvGraphicFramePr>
          <p:cNvPr id="4" name="Table 3">
            <a:extLst>
              <a:ext uri="{FF2B5EF4-FFF2-40B4-BE49-F238E27FC236}">
                <a16:creationId xmlns:a16="http://schemas.microsoft.com/office/drawing/2014/main" id="{0B4B969E-E59E-D965-4FF3-8D9B7585E5EA}"/>
              </a:ext>
            </a:extLst>
          </p:cNvPr>
          <p:cNvGraphicFramePr>
            <a:graphicFrameLocks noGrp="1"/>
          </p:cNvGraphicFramePr>
          <p:nvPr>
            <p:extLst>
              <p:ext uri="{D42A27DB-BD31-4B8C-83A1-F6EECF244321}">
                <p14:modId xmlns:p14="http://schemas.microsoft.com/office/powerpoint/2010/main" val="1000227246"/>
              </p:ext>
            </p:extLst>
          </p:nvPr>
        </p:nvGraphicFramePr>
        <p:xfrm>
          <a:off x="323528" y="1844824"/>
          <a:ext cx="8208911" cy="4673420"/>
        </p:xfrm>
        <a:graphic>
          <a:graphicData uri="http://schemas.openxmlformats.org/drawingml/2006/table">
            <a:tbl>
              <a:tblPr>
                <a:tableStyleId>{5940675A-B579-460E-94D1-54222C63F5DA}</a:tableStyleId>
              </a:tblPr>
              <a:tblGrid>
                <a:gridCol w="1544251">
                  <a:extLst>
                    <a:ext uri="{9D8B030D-6E8A-4147-A177-3AD203B41FA5}">
                      <a16:colId xmlns:a16="http://schemas.microsoft.com/office/drawing/2014/main" val="20000"/>
                    </a:ext>
                  </a:extLst>
                </a:gridCol>
                <a:gridCol w="1795315">
                  <a:extLst>
                    <a:ext uri="{9D8B030D-6E8A-4147-A177-3AD203B41FA5}">
                      <a16:colId xmlns:a16="http://schemas.microsoft.com/office/drawing/2014/main" val="20001"/>
                    </a:ext>
                  </a:extLst>
                </a:gridCol>
                <a:gridCol w="1623115">
                  <a:extLst>
                    <a:ext uri="{9D8B030D-6E8A-4147-A177-3AD203B41FA5}">
                      <a16:colId xmlns:a16="http://schemas.microsoft.com/office/drawing/2014/main" val="20002"/>
                    </a:ext>
                  </a:extLst>
                </a:gridCol>
                <a:gridCol w="1623115">
                  <a:extLst>
                    <a:ext uri="{9D8B030D-6E8A-4147-A177-3AD203B41FA5}">
                      <a16:colId xmlns:a16="http://schemas.microsoft.com/office/drawing/2014/main" val="20003"/>
                    </a:ext>
                  </a:extLst>
                </a:gridCol>
                <a:gridCol w="1623115">
                  <a:extLst>
                    <a:ext uri="{9D8B030D-6E8A-4147-A177-3AD203B41FA5}">
                      <a16:colId xmlns:a16="http://schemas.microsoft.com/office/drawing/2014/main" val="20004"/>
                    </a:ext>
                  </a:extLst>
                </a:gridCol>
              </a:tblGrid>
              <a:tr h="360040">
                <a:tc rowSpan="3">
                  <a:txBody>
                    <a:bodyPr/>
                    <a:lstStyle/>
                    <a:p>
                      <a:pPr algn="ctr" fontAlgn="ctr"/>
                      <a:r>
                        <a:rPr lang="it-IT" sz="1400" u="none" strike="noStrike" dirty="0">
                          <a:effectLst/>
                        </a:rPr>
                        <a:t>NVR 3 Corporate </a:t>
                      </a:r>
                    </a:p>
                    <a:p>
                      <a:pPr algn="ctr" fontAlgn="ctr"/>
                      <a:r>
                        <a:rPr lang="it-IT" sz="1400" u="none" strike="noStrike" dirty="0">
                          <a:effectLst/>
                        </a:rPr>
                        <a:t>v3.0.16</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1"/>
                  </a:ext>
                </a:extLst>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401581">
                <a:tc>
                  <a:txBody>
                    <a:bodyPr/>
                    <a:lstStyle/>
                    <a:p>
                      <a:pPr algn="l" fontAlgn="ctr"/>
                      <a:r>
                        <a:rPr lang="en-US" sz="1400" u="none" strike="noStrike" dirty="0">
                          <a:effectLst/>
                        </a:rPr>
                        <a:t>Live 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225 channels</a:t>
                      </a: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a:effectLst/>
                        </a:rPr>
                        <a:t>Up to 225 channels</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16 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extLst>
                  <a:ext uri="{0D108BD9-81ED-4DB2-BD59-A6C34878D82A}">
                    <a16:rowId xmlns:a16="http://schemas.microsoft.com/office/drawing/2014/main" val="10003"/>
                  </a:ext>
                </a:extLst>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Playback </a:t>
                      </a: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4"/>
                  </a:ext>
                </a:extLst>
              </a:tr>
              <a:tr h="281710">
                <a:tc>
                  <a:txBody>
                    <a:bodyPr/>
                    <a:lstStyle/>
                    <a:p>
                      <a:pPr algn="l" fontAlgn="ctr"/>
                      <a:r>
                        <a:rPr lang="en-US" sz="1400" u="none" strike="noStrike" dirty="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5"/>
                  </a:ext>
                </a:extLst>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6"/>
                  </a:ext>
                </a:extLst>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7"/>
                  </a:ext>
                </a:extLst>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8"/>
                  </a:ext>
                </a:extLst>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9"/>
                  </a:ext>
                </a:extLst>
              </a:tr>
              <a:tr h="399500">
                <a:tc>
                  <a:txBody>
                    <a:bodyPr/>
                    <a:lstStyle/>
                    <a:p>
                      <a:pPr algn="l" fontAlgn="ctr"/>
                      <a:r>
                        <a:rPr lang="en-US" sz="1400" u="none" strike="noStrike" dirty="0">
                          <a:effectLst/>
                        </a:rPr>
                        <a:t>Setup,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10"/>
                  </a:ext>
                </a:extLst>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76507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Enable Full Web Client</a:t>
            </a:r>
          </a:p>
        </p:txBody>
      </p:sp>
      <p:pic>
        <p:nvPicPr>
          <p:cNvPr id="2" name="Picture 1">
            <a:hlinkClick r:id="rId3"/>
            <a:extLst>
              <a:ext uri="{FF2B5EF4-FFF2-40B4-BE49-F238E27FC236}">
                <a16:creationId xmlns:a16="http://schemas.microsoft.com/office/drawing/2014/main" id="{FF6C8DBE-083A-A988-C270-95FD5C80C545}"/>
              </a:ext>
            </a:extLst>
          </p:cNvPr>
          <p:cNvPicPr>
            <a:picLocks noChangeAspect="1"/>
          </p:cNvPicPr>
          <p:nvPr/>
        </p:nvPicPr>
        <p:blipFill>
          <a:blip r:embed="rId4"/>
          <a:stretch>
            <a:fillRect/>
          </a:stretch>
        </p:blipFill>
        <p:spPr>
          <a:xfrm>
            <a:off x="5508104" y="2276872"/>
            <a:ext cx="2936272" cy="4149080"/>
          </a:xfrm>
          <a:prstGeom prst="rect">
            <a:avLst/>
          </a:prstGeom>
          <a:ln>
            <a:solidFill>
              <a:schemeClr val="bg1">
                <a:lumMod val="75000"/>
              </a:schemeClr>
            </a:solidFill>
          </a:ln>
        </p:spPr>
      </p:pic>
      <p:sp>
        <p:nvSpPr>
          <p:cNvPr id="3" name="TextBox 2">
            <a:extLst>
              <a:ext uri="{FF2B5EF4-FFF2-40B4-BE49-F238E27FC236}">
                <a16:creationId xmlns:a16="http://schemas.microsoft.com/office/drawing/2014/main" id="{540D1C4A-B01F-39E6-CA16-CA946A83440C}"/>
              </a:ext>
            </a:extLst>
          </p:cNvPr>
          <p:cNvSpPr txBox="1"/>
          <p:nvPr/>
        </p:nvSpPr>
        <p:spPr>
          <a:xfrm>
            <a:off x="340722" y="2276872"/>
            <a:ext cx="4879350" cy="2308324"/>
          </a:xfrm>
          <a:prstGeom prst="rect">
            <a:avLst/>
          </a:prstGeom>
          <a:solidFill>
            <a:schemeClr val="bg1">
              <a:lumMod val="95000"/>
            </a:schemeClr>
          </a:solidFill>
        </p:spPr>
        <p:txBody>
          <a:bodyPr wrap="square" rtlCol="0">
            <a:spAutoFit/>
          </a:bodyPr>
          <a:lstStyle/>
          <a:p>
            <a:r>
              <a:rPr lang="en-US" dirty="0"/>
              <a:t>It is very easy to enable the NVR 3 </a:t>
            </a:r>
            <a:r>
              <a:rPr lang="en-US" b="1" dirty="0"/>
              <a:t>Full Web Client </a:t>
            </a:r>
            <a:r>
              <a:rPr lang="en-US" dirty="0"/>
              <a:t>in your </a:t>
            </a:r>
            <a:r>
              <a:rPr lang="en-US" b="1" dirty="0"/>
              <a:t>Microsoft Edge </a:t>
            </a:r>
            <a:r>
              <a:rPr lang="en-US" dirty="0"/>
              <a:t>Browser. It just requires one-time setup with a few clicks.</a:t>
            </a:r>
          </a:p>
          <a:p>
            <a:endParaRPr lang="en-US" dirty="0"/>
          </a:p>
          <a:p>
            <a:r>
              <a:rPr lang="en-US" dirty="0"/>
              <a:t>For the convenience, the simple instruction can be found here:</a:t>
            </a:r>
          </a:p>
          <a:p>
            <a:r>
              <a:rPr lang="en-US" dirty="0">
                <a:hlinkClick r:id="rId3"/>
              </a:rPr>
              <a:t>https://Download.acti.com?id=31324</a:t>
            </a:r>
            <a:endParaRPr lang="en-US" dirty="0"/>
          </a:p>
          <a:p>
            <a:endParaRPr lang="en-US" dirty="0"/>
          </a:p>
        </p:txBody>
      </p:sp>
    </p:spTree>
    <p:extLst>
      <p:ext uri="{BB962C8B-B14F-4D97-AF65-F5344CB8AC3E}">
        <p14:creationId xmlns:p14="http://schemas.microsoft.com/office/powerpoint/2010/main" val="35426204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sp>
        <p:nvSpPr>
          <p:cNvPr id="3" name="TextBox 2">
            <a:extLst>
              <a:ext uri="{FF2B5EF4-FFF2-40B4-BE49-F238E27FC236}">
                <a16:creationId xmlns:a16="http://schemas.microsoft.com/office/drawing/2014/main" id="{6F5C6A0F-B77D-62B1-EBC6-2DB6D27149E8}"/>
              </a:ext>
            </a:extLst>
          </p:cNvPr>
          <p:cNvSpPr txBox="1"/>
          <p:nvPr/>
        </p:nvSpPr>
        <p:spPr>
          <a:xfrm>
            <a:off x="683568" y="1844824"/>
            <a:ext cx="7344816" cy="369332"/>
          </a:xfrm>
          <a:prstGeom prst="rect">
            <a:avLst/>
          </a:prstGeom>
          <a:noFill/>
        </p:spPr>
        <p:txBody>
          <a:bodyPr wrap="square" rtlCol="0">
            <a:spAutoFit/>
          </a:bodyPr>
          <a:lstStyle/>
          <a:p>
            <a:r>
              <a:rPr lang="en-US" dirty="0"/>
              <a:t>ACTi provides a very professional Mobile Client for NVR 3 for free!</a:t>
            </a:r>
          </a:p>
        </p:txBody>
      </p:sp>
      <p:pic>
        <p:nvPicPr>
          <p:cNvPr id="7170" name="Picture 2" descr="Ios Android Icon Png Clip Art Free - Ios And Android Icons Transparent PNG  - 614x284 - Free Download on NicePNG">
            <a:extLst>
              <a:ext uri="{FF2B5EF4-FFF2-40B4-BE49-F238E27FC236}">
                <a16:creationId xmlns:a16="http://schemas.microsoft.com/office/drawing/2014/main" id="{9B096961-09A8-311F-706A-F974E8ED96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9852" y="2636912"/>
            <a:ext cx="2232248" cy="9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70E7E6B-D39E-8080-5FC1-88A492A14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3861048"/>
            <a:ext cx="6260182" cy="2734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377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graphicFrame>
        <p:nvGraphicFramePr>
          <p:cNvPr id="2" name="Table 1">
            <a:extLst>
              <a:ext uri="{FF2B5EF4-FFF2-40B4-BE49-F238E27FC236}">
                <a16:creationId xmlns:a16="http://schemas.microsoft.com/office/drawing/2014/main" id="{485C5478-C167-FA10-9D76-04420EEEEE96}"/>
              </a:ext>
            </a:extLst>
          </p:cNvPr>
          <p:cNvGraphicFramePr>
            <a:graphicFrameLocks noGrp="1"/>
          </p:cNvGraphicFramePr>
          <p:nvPr>
            <p:extLst>
              <p:ext uri="{D42A27DB-BD31-4B8C-83A1-F6EECF244321}">
                <p14:modId xmlns:p14="http://schemas.microsoft.com/office/powerpoint/2010/main" val="3338876291"/>
              </p:ext>
            </p:extLst>
          </p:nvPr>
        </p:nvGraphicFramePr>
        <p:xfrm>
          <a:off x="467544" y="1897969"/>
          <a:ext cx="8136903" cy="4555367"/>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4057014135"/>
                    </a:ext>
                  </a:extLst>
                </a:gridCol>
                <a:gridCol w="2520280">
                  <a:extLst>
                    <a:ext uri="{9D8B030D-6E8A-4147-A177-3AD203B41FA5}">
                      <a16:colId xmlns:a16="http://schemas.microsoft.com/office/drawing/2014/main" val="1558796481"/>
                    </a:ext>
                  </a:extLst>
                </a:gridCol>
                <a:gridCol w="2016224">
                  <a:extLst>
                    <a:ext uri="{9D8B030D-6E8A-4147-A177-3AD203B41FA5}">
                      <a16:colId xmlns:a16="http://schemas.microsoft.com/office/drawing/2014/main" val="3331176991"/>
                    </a:ext>
                  </a:extLst>
                </a:gridCol>
                <a:gridCol w="2016223">
                  <a:extLst>
                    <a:ext uri="{9D8B030D-6E8A-4147-A177-3AD203B41FA5}">
                      <a16:colId xmlns:a16="http://schemas.microsoft.com/office/drawing/2014/main" val="616095107"/>
                    </a:ext>
                  </a:extLst>
                </a:gridCol>
              </a:tblGrid>
              <a:tr h="256792">
                <a:tc rowSpan="2">
                  <a:txBody>
                    <a:bodyPr/>
                    <a:lstStyle/>
                    <a:p>
                      <a:pPr algn="l" fontAlgn="ctr"/>
                      <a:r>
                        <a:rPr lang="en-US" sz="1400" u="none" strike="noStrike" dirty="0">
                          <a:effectLst/>
                        </a:rPr>
                        <a:t>Function Family</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rowSpan="2">
                  <a:txBody>
                    <a:bodyPr/>
                    <a:lstStyle/>
                    <a:p>
                      <a:pPr algn="l" fontAlgn="ctr"/>
                      <a:r>
                        <a:rPr lang="en-US" sz="1400" u="none" strike="noStrike" dirty="0">
                          <a:effectLst/>
                        </a:rPr>
                        <a:t>Function</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gridSpan="2">
                  <a:txBody>
                    <a:bodyPr/>
                    <a:lstStyle/>
                    <a:p>
                      <a:pPr algn="ctr" fontAlgn="ctr"/>
                      <a:r>
                        <a:rPr lang="en-US" sz="1400" u="none" strike="noStrike" dirty="0">
                          <a:effectLst/>
                        </a:rPr>
                        <a:t>ACTi Mobile Client for Android v1.0.16 or newer</a:t>
                      </a:r>
                      <a:br>
                        <a:rPr lang="en-US" sz="1400" u="none" strike="noStrike" dirty="0">
                          <a:effectLst/>
                        </a:rPr>
                      </a:br>
                      <a:r>
                        <a:rPr lang="en-US" sz="1400" u="none" strike="noStrike" dirty="0">
                          <a:effectLst/>
                        </a:rPr>
                        <a:t>ACTi Mobile Client for iOS v1.02 or newer</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hMerge="1">
                  <a:txBody>
                    <a:bodyPr/>
                    <a:lstStyle/>
                    <a:p>
                      <a:endParaRPr lang="en-US"/>
                    </a:p>
                  </a:txBody>
                  <a:tcPr/>
                </a:tc>
                <a:extLst>
                  <a:ext uri="{0D108BD9-81ED-4DB2-BD59-A6C34878D82A}">
                    <a16:rowId xmlns:a16="http://schemas.microsoft.com/office/drawing/2014/main" val="1569761146"/>
                  </a:ext>
                </a:extLst>
              </a:tr>
              <a:tr h="334747">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NVR 3</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a:txBody>
                    <a:bodyPr/>
                    <a:lstStyle/>
                    <a:p>
                      <a:pPr algn="ctr" fontAlgn="ctr"/>
                      <a:r>
                        <a:rPr lang="en-US" sz="1400" u="none" strike="noStrike" dirty="0">
                          <a:effectLst/>
                        </a:rPr>
                        <a:t>CMS 2</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extLst>
                  <a:ext uri="{0D108BD9-81ED-4DB2-BD59-A6C34878D82A}">
                    <a16:rowId xmlns:a16="http://schemas.microsoft.com/office/drawing/2014/main" val="2136999298"/>
                  </a:ext>
                </a:extLst>
              </a:tr>
              <a:tr h="247124">
                <a:tc rowSpan="2">
                  <a:txBody>
                    <a:bodyPr/>
                    <a:lstStyle/>
                    <a:p>
                      <a:pPr algn="l" fontAlgn="ctr"/>
                      <a:r>
                        <a:rPr lang="en-US" sz="1400" u="none" strike="noStrike" dirty="0">
                          <a:effectLst/>
                        </a:rPr>
                        <a:t>Live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Video Live View</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4011884864"/>
                  </a:ext>
                </a:extLst>
              </a:tr>
              <a:tr h="238450">
                <a:tc vMerge="1">
                  <a:txBody>
                    <a:bodyPr/>
                    <a:lstStyle/>
                    <a:p>
                      <a:endParaRPr lang="en-US"/>
                    </a:p>
                  </a:txBody>
                  <a:tcPr/>
                </a:tc>
                <a:tc>
                  <a:txBody>
                    <a:bodyPr/>
                    <a:lstStyle/>
                    <a:p>
                      <a:pPr algn="l" fontAlgn="ctr"/>
                      <a:r>
                        <a:rPr lang="en-US" sz="1400" u="none" strike="noStrike" dirty="0">
                          <a:effectLst/>
                        </a:rPr>
                        <a:t>Event Message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93530390"/>
                  </a:ext>
                </a:extLst>
              </a:tr>
              <a:tr h="238450">
                <a:tc rowSpan="2">
                  <a:txBody>
                    <a:bodyPr/>
                    <a:lstStyle/>
                    <a:p>
                      <a:pPr algn="l" fontAlgn="ctr"/>
                      <a:r>
                        <a:rPr lang="en-US" sz="1400" u="none" strike="noStrike">
                          <a:effectLst/>
                        </a:rPr>
                        <a:t>Audio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Audio In</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66240135"/>
                  </a:ext>
                </a:extLst>
              </a:tr>
              <a:tr h="238450">
                <a:tc vMerge="1">
                  <a:txBody>
                    <a:bodyPr/>
                    <a:lstStyle/>
                    <a:p>
                      <a:endParaRPr lang="en-US"/>
                    </a:p>
                  </a:txBody>
                  <a:tcPr/>
                </a:tc>
                <a:tc>
                  <a:txBody>
                    <a:bodyPr/>
                    <a:lstStyle/>
                    <a:p>
                      <a:pPr algn="l" fontAlgn="ctr"/>
                      <a:r>
                        <a:rPr lang="en-US" sz="1400" u="none" strike="noStrike" dirty="0">
                          <a:effectLst/>
                        </a:rPr>
                        <a:t>Audio Out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409467969"/>
                  </a:ext>
                </a:extLst>
              </a:tr>
              <a:tr h="119225">
                <a:tc>
                  <a:txBody>
                    <a:bodyPr/>
                    <a:lstStyle/>
                    <a:p>
                      <a:pPr algn="l" fontAlgn="ctr"/>
                      <a:r>
                        <a:rPr lang="en-US" sz="1400" u="none" strike="noStrike">
                          <a:effectLst/>
                        </a:rPr>
                        <a:t>Digital 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Digital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1357347"/>
                  </a:ext>
                </a:extLst>
              </a:tr>
              <a:tr h="238450">
                <a:tc rowSpan="4">
                  <a:txBody>
                    <a:bodyPr/>
                    <a:lstStyle/>
                    <a:p>
                      <a:pPr algn="l" fontAlgn="ctr"/>
                      <a:r>
                        <a:rPr lang="en-US" sz="1400" u="none" strike="noStrike">
                          <a:effectLst/>
                        </a:rPr>
                        <a:t>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Optical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9301323"/>
                  </a:ext>
                </a:extLst>
              </a:tr>
              <a:tr h="119225">
                <a:tc vMerge="1">
                  <a:txBody>
                    <a:bodyPr/>
                    <a:lstStyle/>
                    <a:p>
                      <a:endParaRPr lang="en-US"/>
                    </a:p>
                  </a:txBody>
                  <a:tcPr/>
                </a:tc>
                <a:tc>
                  <a:txBody>
                    <a:bodyPr/>
                    <a:lstStyle/>
                    <a:p>
                      <a:pPr algn="l" fontAlgn="ctr"/>
                      <a:r>
                        <a:rPr lang="en-US" sz="1400" u="none" strike="noStrike" dirty="0">
                          <a:effectLst/>
                        </a:rPr>
                        <a:t>Preset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71479726"/>
                  </a:ext>
                </a:extLst>
              </a:tr>
              <a:tr h="211899">
                <a:tc vMerge="1">
                  <a:txBody>
                    <a:bodyPr/>
                    <a:lstStyle/>
                    <a:p>
                      <a:endParaRPr lang="en-US"/>
                    </a:p>
                  </a:txBody>
                  <a:tcPr/>
                </a:tc>
                <a:tc>
                  <a:txBody>
                    <a:bodyPr/>
                    <a:lstStyle/>
                    <a:p>
                      <a:pPr algn="l" fontAlgn="ctr"/>
                      <a:r>
                        <a:rPr lang="en-US" sz="1400" u="none" strike="noStrike">
                          <a:effectLst/>
                        </a:rPr>
                        <a:t>Preset Tour</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22487835"/>
                  </a:ext>
                </a:extLst>
              </a:tr>
              <a:tr h="119225">
                <a:tc vMerge="1">
                  <a:txBody>
                    <a:bodyPr/>
                    <a:lstStyle/>
                    <a:p>
                      <a:endParaRPr lang="en-US"/>
                    </a:p>
                  </a:txBody>
                  <a:tcPr/>
                </a:tc>
                <a:tc>
                  <a:txBody>
                    <a:bodyPr/>
                    <a:lstStyle/>
                    <a:p>
                      <a:pPr algn="l" fontAlgn="ctr"/>
                      <a:r>
                        <a:rPr lang="en-US" sz="1400" u="none" strike="noStrike">
                          <a:effectLst/>
                        </a:rPr>
                        <a:t>PTZ Speed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319372129"/>
                  </a:ext>
                </a:extLst>
              </a:tr>
              <a:tr h="119225">
                <a:tc rowSpan="3">
                  <a:txBody>
                    <a:bodyPr/>
                    <a:lstStyle/>
                    <a:p>
                      <a:pPr algn="l" fontAlgn="ctr"/>
                      <a:r>
                        <a:rPr lang="en-US" sz="1400" u="none" strike="noStrike">
                          <a:effectLst/>
                        </a:rPr>
                        <a:t>Control</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Manual Record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842916367"/>
                  </a:ext>
                </a:extLst>
              </a:tr>
              <a:tr h="119225">
                <a:tc vMerge="1">
                  <a:txBody>
                    <a:bodyPr/>
                    <a:lstStyle/>
                    <a:p>
                      <a:endParaRPr lang="en-US"/>
                    </a:p>
                  </a:txBody>
                  <a:tcPr/>
                </a:tc>
                <a:tc>
                  <a:txBody>
                    <a:bodyPr/>
                    <a:lstStyle/>
                    <a:p>
                      <a:pPr algn="l" fontAlgn="ctr"/>
                      <a:r>
                        <a:rPr lang="en-US" sz="1400" u="none" strike="noStrike">
                          <a:effectLst/>
                        </a:rPr>
                        <a:t>Snapshot</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53380126"/>
                  </a:ext>
                </a:extLst>
              </a:tr>
              <a:tr h="274266">
                <a:tc vMerge="1">
                  <a:txBody>
                    <a:bodyPr/>
                    <a:lstStyle/>
                    <a:p>
                      <a:endParaRPr lang="en-US"/>
                    </a:p>
                  </a:txBody>
                  <a:tcPr/>
                </a:tc>
                <a:tc>
                  <a:txBody>
                    <a:bodyPr/>
                    <a:lstStyle/>
                    <a:p>
                      <a:pPr algn="l" fontAlgn="ctr"/>
                      <a:r>
                        <a:rPr lang="en-US" sz="1400" u="none" strike="noStrike">
                          <a:effectLst/>
                        </a:rPr>
                        <a:t>DO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686975584"/>
                  </a:ext>
                </a:extLst>
              </a:tr>
              <a:tr h="216024">
                <a:tc rowSpan="4">
                  <a:txBody>
                    <a:bodyPr/>
                    <a:lstStyle/>
                    <a:p>
                      <a:pPr algn="l" fontAlgn="ctr"/>
                      <a:r>
                        <a:rPr lang="en-US" sz="1400" u="none" strike="noStrike" dirty="0">
                          <a:effectLst/>
                        </a:rPr>
                        <a:t>Playback</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Main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581399724"/>
                  </a:ext>
                </a:extLst>
              </a:tr>
              <a:tr h="238450">
                <a:tc vMerge="1">
                  <a:txBody>
                    <a:bodyPr/>
                    <a:lstStyle/>
                    <a:p>
                      <a:endParaRPr lang="en-US"/>
                    </a:p>
                  </a:txBody>
                  <a:tcPr/>
                </a:tc>
                <a:tc>
                  <a:txBody>
                    <a:bodyPr/>
                    <a:lstStyle/>
                    <a:p>
                      <a:pPr algn="l" fontAlgn="ctr"/>
                      <a:r>
                        <a:rPr lang="en-US" sz="1400" u="none" strike="noStrike">
                          <a:effectLst/>
                        </a:rPr>
                        <a:t>Additional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718547758"/>
                  </a:ext>
                </a:extLst>
              </a:tr>
              <a:tr h="238450">
                <a:tc vMerge="1">
                  <a:txBody>
                    <a:bodyPr/>
                    <a:lstStyle/>
                    <a:p>
                      <a:endParaRPr lang="en-US"/>
                    </a:p>
                  </a:txBody>
                  <a:tcPr/>
                </a:tc>
                <a:tc>
                  <a:txBody>
                    <a:bodyPr/>
                    <a:lstStyle/>
                    <a:p>
                      <a:pPr algn="l" fontAlgn="ctr"/>
                      <a:r>
                        <a:rPr lang="en-US" sz="1400" u="none" strike="noStrike">
                          <a:effectLst/>
                        </a:rPr>
                        <a:t>TimeTrack</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758016857"/>
                  </a:ext>
                </a:extLst>
              </a:tr>
              <a:tr h="238450">
                <a:tc vMerge="1">
                  <a:txBody>
                    <a:bodyPr/>
                    <a:lstStyle/>
                    <a:p>
                      <a:endParaRPr lang="en-US"/>
                    </a:p>
                  </a:txBody>
                  <a:tcPr/>
                </a:tc>
                <a:tc>
                  <a:txBody>
                    <a:bodyPr/>
                    <a:lstStyle/>
                    <a:p>
                      <a:pPr algn="l" fontAlgn="ctr"/>
                      <a:r>
                        <a:rPr lang="en-US" sz="1400" u="none" strike="noStrike">
                          <a:effectLst/>
                        </a:rPr>
                        <a:t>Event Search</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49622418"/>
                  </a:ext>
                </a:extLst>
              </a:tr>
            </a:tbl>
          </a:graphicData>
        </a:graphic>
      </p:graphicFrame>
    </p:spTree>
    <p:extLst>
      <p:ext uri="{BB962C8B-B14F-4D97-AF65-F5344CB8AC3E}">
        <p14:creationId xmlns:p14="http://schemas.microsoft.com/office/powerpoint/2010/main" val="2353363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4" name="Table 3">
            <a:extLst>
              <a:ext uri="{FF2B5EF4-FFF2-40B4-BE49-F238E27FC236}">
                <a16:creationId xmlns:a16="http://schemas.microsoft.com/office/drawing/2014/main" id="{EA126542-16D8-1438-AFF1-AC7AD7A3812E}"/>
              </a:ext>
            </a:extLst>
          </p:cNvPr>
          <p:cNvGraphicFramePr>
            <a:graphicFrameLocks noGrp="1"/>
          </p:cNvGraphicFramePr>
          <p:nvPr>
            <p:extLst>
              <p:ext uri="{D42A27DB-BD31-4B8C-83A1-F6EECF244321}">
                <p14:modId xmlns:p14="http://schemas.microsoft.com/office/powerpoint/2010/main" val="2382747390"/>
              </p:ext>
            </p:extLst>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215934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2" name="Table 1">
            <a:extLst>
              <a:ext uri="{FF2B5EF4-FFF2-40B4-BE49-F238E27FC236}">
                <a16:creationId xmlns:a16="http://schemas.microsoft.com/office/drawing/2014/main" id="{7889A338-7273-FC5F-3A08-FDF882D6A58B}"/>
              </a:ext>
            </a:extLst>
          </p:cNvPr>
          <p:cNvGraphicFramePr>
            <a:graphicFrameLocks noGrp="1"/>
          </p:cNvGraphicFramePr>
          <p:nvPr>
            <p:extLst>
              <p:ext uri="{D42A27DB-BD31-4B8C-83A1-F6EECF244321}">
                <p14:modId xmlns:p14="http://schemas.microsoft.com/office/powerpoint/2010/main" val="2646987379"/>
              </p:ext>
            </p:extLst>
          </p:nvPr>
        </p:nvGraphicFramePr>
        <p:xfrm>
          <a:off x="323528" y="2099217"/>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3" name="Picture 2" descr="Diagram&#10;&#10;Description automatically generated">
            <a:extLst>
              <a:ext uri="{FF2B5EF4-FFF2-40B4-BE49-F238E27FC236}">
                <a16:creationId xmlns:a16="http://schemas.microsoft.com/office/drawing/2014/main" id="{2706FE8A-CA2B-917F-0C61-B1A704786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2" y="3454049"/>
            <a:ext cx="7548115" cy="3287319"/>
          </a:xfrm>
          <a:prstGeom prst="rect">
            <a:avLst/>
          </a:prstGeom>
        </p:spPr>
      </p:pic>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N+1 Redundancy</a:t>
            </a:r>
          </a:p>
        </p:txBody>
      </p:sp>
    </p:spTree>
    <p:extLst>
      <p:ext uri="{BB962C8B-B14F-4D97-AF65-F5344CB8AC3E}">
        <p14:creationId xmlns:p14="http://schemas.microsoft.com/office/powerpoint/2010/main" val="4275108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graphicFrame>
        <p:nvGraphicFramePr>
          <p:cNvPr id="4" name="Table 3">
            <a:extLst>
              <a:ext uri="{FF2B5EF4-FFF2-40B4-BE49-F238E27FC236}">
                <a16:creationId xmlns:a16="http://schemas.microsoft.com/office/drawing/2014/main" id="{516A17FC-113E-E15F-B83B-2D6515F430DB}"/>
              </a:ext>
            </a:extLst>
          </p:cNvPr>
          <p:cNvGraphicFramePr>
            <a:graphicFrameLocks noGrp="1"/>
          </p:cNvGraphicFramePr>
          <p:nvPr>
            <p:extLst>
              <p:ext uri="{D42A27DB-BD31-4B8C-83A1-F6EECF244321}">
                <p14:modId xmlns:p14="http://schemas.microsoft.com/office/powerpoint/2010/main" val="1576864205"/>
              </p:ext>
            </p:extLst>
          </p:nvPr>
        </p:nvGraphicFramePr>
        <p:xfrm>
          <a:off x="323528" y="2060848"/>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6" name="Picture 5" descr="Diagram&#10;&#10;Description automatically generated">
            <a:extLst>
              <a:ext uri="{FF2B5EF4-FFF2-40B4-BE49-F238E27FC236}">
                <a16:creationId xmlns:a16="http://schemas.microsoft.com/office/drawing/2014/main" id="{3159BA27-7C77-78C9-E0D4-C5BAA252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2924944"/>
            <a:ext cx="5391902" cy="2353003"/>
          </a:xfrm>
          <a:prstGeom prst="rect">
            <a:avLst/>
          </a:prstGeom>
        </p:spPr>
      </p:pic>
      <p:sp>
        <p:nvSpPr>
          <p:cNvPr id="7" name="TextBox 6">
            <a:extLst>
              <a:ext uri="{FF2B5EF4-FFF2-40B4-BE49-F238E27FC236}">
                <a16:creationId xmlns:a16="http://schemas.microsoft.com/office/drawing/2014/main" id="{63C07C34-214B-55AA-4E60-2865BB209683}"/>
              </a:ext>
            </a:extLst>
          </p:cNvPr>
          <p:cNvSpPr txBox="1"/>
          <p:nvPr/>
        </p:nvSpPr>
        <p:spPr>
          <a:xfrm>
            <a:off x="323529" y="5501963"/>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39276356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sp>
        <p:nvSpPr>
          <p:cNvPr id="2" name="TextBox 1">
            <a:extLst>
              <a:ext uri="{FF2B5EF4-FFF2-40B4-BE49-F238E27FC236}">
                <a16:creationId xmlns:a16="http://schemas.microsoft.com/office/drawing/2014/main" id="{F1768952-9B3F-981F-4F7A-CBE56EB32863}"/>
              </a:ext>
            </a:extLst>
          </p:cNvPr>
          <p:cNvSpPr txBox="1"/>
          <p:nvPr/>
        </p:nvSpPr>
        <p:spPr>
          <a:xfrm>
            <a:off x="251520" y="208053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11033478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TV Wall Products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8208912" cy="369332"/>
          </a:xfrm>
          <a:prstGeom prst="rect">
            <a:avLst/>
          </a:prstGeom>
          <a:noFill/>
        </p:spPr>
        <p:txBody>
          <a:bodyPr wrap="square" rtlCol="0">
            <a:spAutoFit/>
          </a:bodyPr>
          <a:lstStyle/>
          <a:p>
            <a:r>
              <a:rPr lang="en-US" b="1" dirty="0"/>
              <a:t>For the easier overview of multiple NVR servers, the TV Wall Solution can be used.</a:t>
            </a:r>
          </a:p>
        </p:txBody>
      </p:sp>
      <p:pic>
        <p:nvPicPr>
          <p:cNvPr id="4" name="Picture 3" descr="A diagram of a television wall server&#10;&#10;Description automatically generated">
            <a:extLst>
              <a:ext uri="{FF2B5EF4-FFF2-40B4-BE49-F238E27FC236}">
                <a16:creationId xmlns:a16="http://schemas.microsoft.com/office/drawing/2014/main" id="{01862114-CD54-829A-D111-2F365831E1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452" y="2085021"/>
            <a:ext cx="7581047" cy="4716874"/>
          </a:xfrm>
          <a:prstGeom prst="rect">
            <a:avLst/>
          </a:prstGeom>
        </p:spPr>
      </p:pic>
    </p:spTree>
    <p:extLst>
      <p:ext uri="{BB962C8B-B14F-4D97-AF65-F5344CB8AC3E}">
        <p14:creationId xmlns:p14="http://schemas.microsoft.com/office/powerpoint/2010/main" val="33595468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TV Wall Products</a:t>
            </a:r>
          </a:p>
        </p:txBody>
      </p:sp>
      <p:graphicFrame>
        <p:nvGraphicFramePr>
          <p:cNvPr id="2" name="Table 1">
            <a:extLst>
              <a:ext uri="{FF2B5EF4-FFF2-40B4-BE49-F238E27FC236}">
                <a16:creationId xmlns:a16="http://schemas.microsoft.com/office/drawing/2014/main" id="{37346230-58CD-8DF5-D3F6-F8C2F65A69A1}"/>
              </a:ext>
            </a:extLst>
          </p:cNvPr>
          <p:cNvGraphicFramePr>
            <a:graphicFrameLocks noGrp="1"/>
          </p:cNvGraphicFramePr>
          <p:nvPr>
            <p:extLst>
              <p:ext uri="{D42A27DB-BD31-4B8C-83A1-F6EECF244321}">
                <p14:modId xmlns:p14="http://schemas.microsoft.com/office/powerpoint/2010/main" val="2721487667"/>
              </p:ext>
            </p:extLst>
          </p:nvPr>
        </p:nvGraphicFramePr>
        <p:xfrm>
          <a:off x="503548" y="2132856"/>
          <a:ext cx="8136904" cy="3827578"/>
        </p:xfrm>
        <a:graphic>
          <a:graphicData uri="http://schemas.openxmlformats.org/drawingml/2006/table">
            <a:tbl>
              <a:tblPr firstRow="1" bandRow="1">
                <a:tableStyleId>{5940675A-B579-460E-94D1-54222C63F5DA}</a:tableStyleId>
              </a:tblPr>
              <a:tblGrid>
                <a:gridCol w="2844316">
                  <a:extLst>
                    <a:ext uri="{9D8B030D-6E8A-4147-A177-3AD203B41FA5}">
                      <a16:colId xmlns:a16="http://schemas.microsoft.com/office/drawing/2014/main" val="20001"/>
                    </a:ext>
                  </a:extLst>
                </a:gridCol>
                <a:gridCol w="2592288">
                  <a:extLst>
                    <a:ext uri="{9D8B030D-6E8A-4147-A177-3AD203B41FA5}">
                      <a16:colId xmlns:a16="http://schemas.microsoft.com/office/drawing/2014/main" val="468612955"/>
                    </a:ext>
                  </a:extLst>
                </a:gridCol>
                <a:gridCol w="2700300">
                  <a:extLst>
                    <a:ext uri="{9D8B030D-6E8A-4147-A177-3AD203B41FA5}">
                      <a16:colId xmlns:a16="http://schemas.microsoft.com/office/drawing/2014/main" val="866930826"/>
                    </a:ext>
                  </a:extLst>
                </a:gridCol>
              </a:tblGrid>
              <a:tr h="311543">
                <a:tc>
                  <a:txBody>
                    <a:bodyPr/>
                    <a:lstStyle/>
                    <a:p>
                      <a:r>
                        <a:rPr lang="en-US" sz="1400" b="1" dirty="0"/>
                        <a:t>Model</a:t>
                      </a:r>
                    </a:p>
                  </a:txBody>
                  <a:tcPr>
                    <a:solidFill>
                      <a:schemeClr val="bg1">
                        <a:lumMod val="95000"/>
                      </a:schemeClr>
                    </a:solidFill>
                  </a:tcPr>
                </a:tc>
                <a:tc>
                  <a:txBody>
                    <a:bodyPr/>
                    <a:lstStyle/>
                    <a:p>
                      <a:pPr algn="ctr"/>
                      <a:r>
                        <a:rPr lang="en-US" sz="1400" b="1" dirty="0"/>
                        <a:t>TVW-300</a:t>
                      </a:r>
                    </a:p>
                  </a:txBody>
                  <a:tcPr>
                    <a:solidFill>
                      <a:schemeClr val="bg1">
                        <a:lumMod val="95000"/>
                      </a:schemeClr>
                    </a:solidFill>
                  </a:tcPr>
                </a:tc>
                <a:tc>
                  <a:txBody>
                    <a:bodyPr/>
                    <a:lstStyle/>
                    <a:p>
                      <a:pPr algn="ctr"/>
                      <a:r>
                        <a:rPr lang="en-US" sz="1400" b="1" dirty="0"/>
                        <a:t>TVW-301</a:t>
                      </a:r>
                    </a:p>
                  </a:txBody>
                  <a:tcPr>
                    <a:solidFill>
                      <a:schemeClr val="bg1">
                        <a:lumMod val="95000"/>
                      </a:schemeClr>
                    </a:solidFill>
                  </a:tcPr>
                </a:tc>
                <a:extLst>
                  <a:ext uri="{0D108BD9-81ED-4DB2-BD59-A6C34878D82A}">
                    <a16:rowId xmlns:a16="http://schemas.microsoft.com/office/drawing/2014/main" val="10000"/>
                  </a:ext>
                </a:extLst>
              </a:tr>
              <a:tr h="1128617">
                <a:tc>
                  <a:txBody>
                    <a:bodyPr/>
                    <a:lstStyle/>
                    <a:p>
                      <a:r>
                        <a:rPr lang="en-US" sz="1400" dirty="0"/>
                        <a:t>Photo</a:t>
                      </a:r>
                    </a:p>
                  </a:txBody>
                  <a:tcPr anchor="ctr"/>
                </a:tc>
                <a:tc>
                  <a:txBody>
                    <a:bodyPr/>
                    <a:lstStyle/>
                    <a:p>
                      <a:pPr algn="ctr"/>
                      <a:endParaRPr lang="en-US" sz="1400" dirty="0"/>
                    </a:p>
                  </a:txBody>
                  <a:tcPr anchor="ctr"/>
                </a:tc>
                <a:tc>
                  <a:txBody>
                    <a:bodyPr/>
                    <a:lstStyle/>
                    <a:p>
                      <a:pPr algn="ct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Product Type</a:t>
                      </a:r>
                    </a:p>
                  </a:txBody>
                  <a:tcPr anchor="ctr"/>
                </a:tc>
                <a:tc>
                  <a:txBody>
                    <a:bodyPr/>
                    <a:lstStyle/>
                    <a:p>
                      <a:pPr algn="ctr"/>
                      <a:r>
                        <a:rPr lang="en-US" sz="1400" dirty="0"/>
                        <a:t>Standalone TV Wall</a:t>
                      </a:r>
                    </a:p>
                  </a:txBody>
                  <a:tcPr anchor="ctr"/>
                </a:tc>
                <a:tc>
                  <a:txBody>
                    <a:bodyPr/>
                    <a:lstStyle/>
                    <a:p>
                      <a:pPr algn="ctr"/>
                      <a:r>
                        <a:rPr lang="en-US" sz="1400" dirty="0"/>
                        <a:t>Standalone TV Wall</a:t>
                      </a:r>
                    </a:p>
                  </a:txBody>
                  <a:tcPr anchor="ctr"/>
                </a:tc>
                <a:extLst>
                  <a:ext uri="{0D108BD9-81ED-4DB2-BD59-A6C34878D82A}">
                    <a16:rowId xmlns:a16="http://schemas.microsoft.com/office/drawing/2014/main" val="10002"/>
                  </a:ext>
                </a:extLst>
              </a:tr>
              <a:tr h="311543">
                <a:tc>
                  <a:txBody>
                    <a:bodyPr/>
                    <a:lstStyle/>
                    <a:p>
                      <a:r>
                        <a:rPr lang="en-US" sz="1400" dirty="0"/>
                        <a:t>Maximum Number of Monitors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400" dirty="0"/>
                        <a:t>4</a:t>
                      </a:r>
                    </a:p>
                  </a:txBody>
                  <a:tcPr anchor="ctr"/>
                </a:tc>
                <a:tc>
                  <a:txBody>
                    <a:bodyPr/>
                    <a:lstStyle/>
                    <a:p>
                      <a:pPr algn="ctr"/>
                      <a:r>
                        <a:rPr lang="en-US" altLang="zh-TW" sz="1400" dirty="0"/>
                        <a:t>4</a:t>
                      </a:r>
                    </a:p>
                  </a:txBody>
                  <a:tcPr anchor="ctr"/>
                </a:tc>
                <a:extLst>
                  <a:ext uri="{0D108BD9-81ED-4DB2-BD59-A6C34878D82A}">
                    <a16:rowId xmlns:a16="http://schemas.microsoft.com/office/drawing/2014/main" val="3732438586"/>
                  </a:ext>
                </a:extLst>
              </a:tr>
              <a:tr h="311543">
                <a:tc>
                  <a:txBody>
                    <a:bodyPr/>
                    <a:lstStyle/>
                    <a:p>
                      <a:r>
                        <a:rPr lang="en-US" sz="1400" dirty="0"/>
                        <a:t>Maximum Display Layout</a:t>
                      </a:r>
                    </a:p>
                  </a:txBody>
                  <a:tcPr anchor="ctr"/>
                </a:tc>
                <a:tc>
                  <a:txBody>
                    <a:bodyPr/>
                    <a:lstStyle/>
                    <a:p>
                      <a:pPr algn="ctr"/>
                      <a:r>
                        <a:rPr lang="en-US" sz="1400" dirty="0"/>
                        <a:t>64 (per monitor) </a:t>
                      </a:r>
                    </a:p>
                  </a:txBody>
                  <a:tcPr anchor="ctr"/>
                </a:tc>
                <a:tc>
                  <a:txBody>
                    <a:bodyPr/>
                    <a:lstStyle/>
                    <a:p>
                      <a:pPr algn="ctr"/>
                      <a:r>
                        <a:rPr lang="en-US" sz="1400" dirty="0"/>
                        <a:t>64 (per monitor) </a:t>
                      </a:r>
                    </a:p>
                  </a:txBody>
                  <a:tcPr anchor="ctr"/>
                </a:tc>
                <a:extLst>
                  <a:ext uri="{0D108BD9-81ED-4DB2-BD59-A6C34878D82A}">
                    <a16:rowId xmlns:a16="http://schemas.microsoft.com/office/drawing/2014/main" val="10004"/>
                  </a:ext>
                </a:extLst>
              </a:tr>
              <a:tr h="311543">
                <a:tc>
                  <a:txBody>
                    <a:bodyPr/>
                    <a:lstStyle/>
                    <a:p>
                      <a:r>
                        <a:rPr lang="en-US" sz="1400" dirty="0"/>
                        <a:t>CPU/RAM</a:t>
                      </a:r>
                    </a:p>
                  </a:txBody>
                  <a:tcPr anchor="ctr"/>
                </a:tc>
                <a:tc>
                  <a:txBody>
                    <a:bodyPr/>
                    <a:lstStyle/>
                    <a:p>
                      <a:pPr algn="ctr"/>
                      <a:r>
                        <a:rPr lang="en-US" sz="1400" dirty="0"/>
                        <a:t>Intel Core i7-8700K / 16GB</a:t>
                      </a:r>
                    </a:p>
                  </a:txBody>
                  <a:tcPr anchor="ctr"/>
                </a:tc>
                <a:tc>
                  <a:txBody>
                    <a:bodyPr/>
                    <a:lstStyle/>
                    <a:p>
                      <a:pPr algn="ctr"/>
                      <a:r>
                        <a:rPr lang="en-US" sz="1400" dirty="0"/>
                        <a:t>Intel Core i7-10700K / 16GB</a:t>
                      </a:r>
                    </a:p>
                  </a:txBody>
                  <a:tcPr anchor="ctr"/>
                </a:tc>
                <a:extLst>
                  <a:ext uri="{0D108BD9-81ED-4DB2-BD59-A6C34878D82A}">
                    <a16:rowId xmlns:a16="http://schemas.microsoft.com/office/drawing/2014/main" val="420238445"/>
                  </a:ext>
                </a:extLst>
              </a:tr>
              <a:tr h="311543">
                <a:tc>
                  <a:txBody>
                    <a:bodyPr/>
                    <a:lstStyle/>
                    <a:p>
                      <a:r>
                        <a:rPr lang="en-US" sz="1400" dirty="0"/>
                        <a:t>GPU</a:t>
                      </a:r>
                    </a:p>
                  </a:txBody>
                  <a:tcPr anchor="ctr"/>
                </a:tc>
                <a:tc>
                  <a:txBody>
                    <a:bodyPr/>
                    <a:lstStyle/>
                    <a:p>
                      <a:pPr algn="ctr"/>
                      <a:r>
                        <a:rPr lang="en-US" sz="1400" dirty="0"/>
                        <a:t>NVIDIA GeForce GTX1650 x 2 </a:t>
                      </a:r>
                    </a:p>
                  </a:txBody>
                  <a:tcPr anchor="ctr"/>
                </a:tc>
                <a:tc>
                  <a:txBody>
                    <a:bodyPr/>
                    <a:lstStyle/>
                    <a:p>
                      <a:pPr algn="ctr"/>
                      <a:r>
                        <a:rPr lang="en-US" sz="1400" dirty="0"/>
                        <a:t>ZOTAC GAMING GeForce GTX 1650(ZT-T16520H-10L) x 2 </a:t>
                      </a:r>
                    </a:p>
                  </a:txBody>
                  <a:tcPr anchor="ctr"/>
                </a:tc>
                <a:extLst>
                  <a:ext uri="{0D108BD9-81ED-4DB2-BD59-A6C34878D82A}">
                    <a16:rowId xmlns:a16="http://schemas.microsoft.com/office/drawing/2014/main" val="3112262903"/>
                  </a:ext>
                </a:extLst>
              </a:tr>
              <a:tr h="311543">
                <a:tc>
                  <a:txBody>
                    <a:bodyPr/>
                    <a:lstStyle/>
                    <a:p>
                      <a:r>
                        <a:rPr lang="en-US" sz="1400" dirty="0"/>
                        <a:t>E-Map and Google Maps</a:t>
                      </a:r>
                    </a:p>
                  </a:txBody>
                  <a:tcPr anchor="ctr"/>
                </a:tc>
                <a:tc>
                  <a:txBody>
                    <a:bodyPr/>
                    <a:lstStyle/>
                    <a:p>
                      <a:pPr algn="ctr"/>
                      <a:r>
                        <a:rPr lang="en-US" sz="1400" dirty="0"/>
                        <a:t>Yes</a:t>
                      </a:r>
                    </a:p>
                  </a:txBody>
                  <a:tcPr anchor="ctr"/>
                </a:tc>
                <a:tc>
                  <a:txBody>
                    <a:bodyPr/>
                    <a:lstStyle/>
                    <a:p>
                      <a:pPr algn="ctr"/>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System Drive</a:t>
                      </a:r>
                    </a:p>
                  </a:txBody>
                  <a:tcPr anchor="ctr"/>
                </a:tc>
                <a:tc>
                  <a:txBody>
                    <a:bodyPr/>
                    <a:lstStyle/>
                    <a:p>
                      <a:pPr algn="ctr"/>
                      <a:r>
                        <a:rPr lang="en-US" sz="1400" dirty="0"/>
                        <a:t>SSD 256GB</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SSD 256GB</a:t>
                      </a:r>
                    </a:p>
                  </a:txBody>
                  <a:tcPr anchor="ctr"/>
                </a:tc>
                <a:extLst>
                  <a:ext uri="{0D108BD9-81ED-4DB2-BD59-A6C34878D82A}">
                    <a16:rowId xmlns:a16="http://schemas.microsoft.com/office/drawing/2014/main" val="510118436"/>
                  </a:ext>
                </a:extLst>
              </a:tr>
            </a:tbl>
          </a:graphicData>
        </a:graphic>
      </p:graphicFrame>
      <p:pic>
        <p:nvPicPr>
          <p:cNvPr id="8194" name="Picture 2">
            <a:extLst>
              <a:ext uri="{FF2B5EF4-FFF2-40B4-BE49-F238E27FC236}">
                <a16:creationId xmlns:a16="http://schemas.microsoft.com/office/drawing/2014/main" id="{03725994-83DB-7286-C433-9C89E88BD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564904"/>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a:extLst>
              <a:ext uri="{FF2B5EF4-FFF2-40B4-BE49-F238E27FC236}">
                <a16:creationId xmlns:a16="http://schemas.microsoft.com/office/drawing/2014/main" id="{4C15F863-5A5A-18B0-3CAF-228D0CA019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6256" y="2564904"/>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CA9EBE9-AC59-0D4A-3699-5E3A0B5CCC1F}"/>
              </a:ext>
            </a:extLst>
          </p:cNvPr>
          <p:cNvSpPr txBox="1"/>
          <p:nvPr/>
        </p:nvSpPr>
        <p:spPr>
          <a:xfrm>
            <a:off x="503548" y="6165304"/>
            <a:ext cx="8388932" cy="338554"/>
          </a:xfrm>
          <a:prstGeom prst="rect">
            <a:avLst/>
          </a:prstGeom>
          <a:noFill/>
        </p:spPr>
        <p:txBody>
          <a:bodyPr wrap="square" rtlCol="0">
            <a:spAutoFit/>
          </a:bodyPr>
          <a:lstStyle/>
          <a:p>
            <a:r>
              <a:rPr lang="en-US" sz="1600" dirty="0"/>
              <a:t>More features: </a:t>
            </a:r>
            <a:r>
              <a:rPr lang="en-US" sz="1600" dirty="0">
                <a:hlinkClick r:id="rId5"/>
              </a:rPr>
              <a:t>https://www.acti.com/products/spec/TVW-300%7CTVW-301</a:t>
            </a:r>
            <a:endParaRPr lang="en-US" sz="1600" dirty="0"/>
          </a:p>
        </p:txBody>
      </p:sp>
    </p:spTree>
    <p:extLst>
      <p:ext uri="{BB962C8B-B14F-4D97-AF65-F5344CB8AC3E}">
        <p14:creationId xmlns:p14="http://schemas.microsoft.com/office/powerpoint/2010/main" val="16968768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55F79AD-C0DE-567C-7A70-A4C589E1D98D}"/>
              </a:ext>
            </a:extLst>
          </p:cNvPr>
          <p:cNvSpPr/>
          <p:nvPr/>
        </p:nvSpPr>
        <p:spPr>
          <a:xfrm>
            <a:off x="293960" y="5166489"/>
            <a:ext cx="8454504" cy="1358855"/>
          </a:xfrm>
          <a:prstGeom prst="rect">
            <a:avLst/>
          </a:prstGeom>
          <a:solidFill>
            <a:schemeClr val="bg1">
              <a:lumMod val="9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 More About NVR 3</a:t>
            </a:r>
          </a:p>
        </p:txBody>
      </p:sp>
      <p:pic>
        <p:nvPicPr>
          <p:cNvPr id="4" name="Picture 3">
            <a:extLst>
              <a:ext uri="{FF2B5EF4-FFF2-40B4-BE49-F238E27FC236}">
                <a16:creationId xmlns:a16="http://schemas.microsoft.com/office/drawing/2014/main" id="{EF4D502E-F48B-B6A4-F96A-01975AA020B1}"/>
              </a:ext>
            </a:extLst>
          </p:cNvPr>
          <p:cNvPicPr>
            <a:picLocks noChangeAspect="1"/>
          </p:cNvPicPr>
          <p:nvPr/>
        </p:nvPicPr>
        <p:blipFill>
          <a:blip r:embed="rId3"/>
          <a:stretch>
            <a:fillRect/>
          </a:stretch>
        </p:blipFill>
        <p:spPr>
          <a:xfrm>
            <a:off x="209550" y="2132856"/>
            <a:ext cx="3995794" cy="2268355"/>
          </a:xfrm>
          <a:prstGeom prst="rect">
            <a:avLst/>
          </a:prstGeom>
        </p:spPr>
      </p:pic>
      <p:pic>
        <p:nvPicPr>
          <p:cNvPr id="7" name="Picture 6">
            <a:extLst>
              <a:ext uri="{FF2B5EF4-FFF2-40B4-BE49-F238E27FC236}">
                <a16:creationId xmlns:a16="http://schemas.microsoft.com/office/drawing/2014/main" id="{3CF3391D-4852-93C4-3995-1DDB3565BF85}"/>
              </a:ext>
            </a:extLst>
          </p:cNvPr>
          <p:cNvPicPr>
            <a:picLocks noChangeAspect="1"/>
          </p:cNvPicPr>
          <p:nvPr/>
        </p:nvPicPr>
        <p:blipFill>
          <a:blip r:embed="rId4"/>
          <a:stretch>
            <a:fillRect/>
          </a:stretch>
        </p:blipFill>
        <p:spPr>
          <a:xfrm>
            <a:off x="4593418" y="2132857"/>
            <a:ext cx="4083038" cy="2329426"/>
          </a:xfrm>
          <a:prstGeom prst="rect">
            <a:avLst/>
          </a:prstGeom>
        </p:spPr>
      </p:pic>
      <p:sp>
        <p:nvSpPr>
          <p:cNvPr id="8" name="TextBox 7">
            <a:extLst>
              <a:ext uri="{FF2B5EF4-FFF2-40B4-BE49-F238E27FC236}">
                <a16:creationId xmlns:a16="http://schemas.microsoft.com/office/drawing/2014/main" id="{9E5FEF59-6985-EFA7-2DCB-143FA845FC0F}"/>
              </a:ext>
            </a:extLst>
          </p:cNvPr>
          <p:cNvSpPr txBox="1"/>
          <p:nvPr/>
        </p:nvSpPr>
        <p:spPr>
          <a:xfrm>
            <a:off x="209550" y="1700808"/>
            <a:ext cx="2922290" cy="369332"/>
          </a:xfrm>
          <a:prstGeom prst="rect">
            <a:avLst/>
          </a:prstGeom>
          <a:noFill/>
        </p:spPr>
        <p:txBody>
          <a:bodyPr wrap="square" rtlCol="0">
            <a:spAutoFit/>
          </a:bodyPr>
          <a:lstStyle/>
          <a:p>
            <a:r>
              <a:rPr lang="en-US" b="1" dirty="0"/>
              <a:t>Video Tutorials</a:t>
            </a:r>
          </a:p>
        </p:txBody>
      </p:sp>
      <p:sp>
        <p:nvSpPr>
          <p:cNvPr id="10" name="TextBox 9">
            <a:extLst>
              <a:ext uri="{FF2B5EF4-FFF2-40B4-BE49-F238E27FC236}">
                <a16:creationId xmlns:a16="http://schemas.microsoft.com/office/drawing/2014/main" id="{85CC7B3B-A9C0-C868-5390-0650F49C243B}"/>
              </a:ext>
            </a:extLst>
          </p:cNvPr>
          <p:cNvSpPr txBox="1"/>
          <p:nvPr/>
        </p:nvSpPr>
        <p:spPr>
          <a:xfrm>
            <a:off x="107504" y="4462283"/>
            <a:ext cx="4572000" cy="307777"/>
          </a:xfrm>
          <a:prstGeom prst="rect">
            <a:avLst/>
          </a:prstGeom>
          <a:noFill/>
        </p:spPr>
        <p:txBody>
          <a:bodyPr wrap="square">
            <a:spAutoFit/>
          </a:bodyPr>
          <a:lstStyle/>
          <a:p>
            <a:r>
              <a:rPr lang="en-US" sz="1400" dirty="0">
                <a:hlinkClick r:id="rId5"/>
              </a:rPr>
              <a:t>https://www.acti.com/video/v1468</a:t>
            </a:r>
            <a:endParaRPr lang="en-US" sz="1400" dirty="0"/>
          </a:p>
        </p:txBody>
      </p:sp>
      <p:sp>
        <p:nvSpPr>
          <p:cNvPr id="12" name="TextBox 11">
            <a:extLst>
              <a:ext uri="{FF2B5EF4-FFF2-40B4-BE49-F238E27FC236}">
                <a16:creationId xmlns:a16="http://schemas.microsoft.com/office/drawing/2014/main" id="{521658A9-3177-CACE-1F23-7117C91F9852}"/>
              </a:ext>
            </a:extLst>
          </p:cNvPr>
          <p:cNvSpPr txBox="1"/>
          <p:nvPr/>
        </p:nvSpPr>
        <p:spPr>
          <a:xfrm>
            <a:off x="4560453" y="4489036"/>
            <a:ext cx="4572000" cy="307777"/>
          </a:xfrm>
          <a:prstGeom prst="rect">
            <a:avLst/>
          </a:prstGeom>
          <a:noFill/>
        </p:spPr>
        <p:txBody>
          <a:bodyPr wrap="square">
            <a:spAutoFit/>
          </a:bodyPr>
          <a:lstStyle/>
          <a:p>
            <a:r>
              <a:rPr lang="en-US" sz="1400" dirty="0">
                <a:hlinkClick r:id="rId6"/>
              </a:rPr>
              <a:t>https://www.acti.com/video/v1478</a:t>
            </a:r>
            <a:endParaRPr lang="en-US" sz="1400" dirty="0"/>
          </a:p>
        </p:txBody>
      </p:sp>
      <p:sp>
        <p:nvSpPr>
          <p:cNvPr id="13" name="TextBox 12">
            <a:extLst>
              <a:ext uri="{FF2B5EF4-FFF2-40B4-BE49-F238E27FC236}">
                <a16:creationId xmlns:a16="http://schemas.microsoft.com/office/drawing/2014/main" id="{94C505B8-33EC-CD75-633E-48511ED63BB2}"/>
              </a:ext>
            </a:extLst>
          </p:cNvPr>
          <p:cNvSpPr txBox="1"/>
          <p:nvPr/>
        </p:nvSpPr>
        <p:spPr>
          <a:xfrm>
            <a:off x="293960" y="5166489"/>
            <a:ext cx="3917999" cy="369332"/>
          </a:xfrm>
          <a:prstGeom prst="rect">
            <a:avLst/>
          </a:prstGeom>
          <a:noFill/>
        </p:spPr>
        <p:txBody>
          <a:bodyPr wrap="square" rtlCol="0">
            <a:spAutoFit/>
          </a:bodyPr>
          <a:lstStyle/>
          <a:p>
            <a:r>
              <a:rPr lang="en-US" b="1" dirty="0"/>
              <a:t>Try NVR 3 Live Demo for Free!</a:t>
            </a:r>
          </a:p>
        </p:txBody>
      </p:sp>
      <p:sp>
        <p:nvSpPr>
          <p:cNvPr id="14" name="TextBox 13">
            <a:extLst>
              <a:ext uri="{FF2B5EF4-FFF2-40B4-BE49-F238E27FC236}">
                <a16:creationId xmlns:a16="http://schemas.microsoft.com/office/drawing/2014/main" id="{D275C12B-1679-9B22-81F4-43D03AD5C712}"/>
              </a:ext>
            </a:extLst>
          </p:cNvPr>
          <p:cNvSpPr txBox="1"/>
          <p:nvPr/>
        </p:nvSpPr>
        <p:spPr>
          <a:xfrm>
            <a:off x="395536" y="5661248"/>
            <a:ext cx="3917999" cy="646331"/>
          </a:xfrm>
          <a:prstGeom prst="rect">
            <a:avLst/>
          </a:prstGeom>
          <a:noFill/>
        </p:spPr>
        <p:txBody>
          <a:bodyPr wrap="square" rtlCol="0">
            <a:spAutoFit/>
          </a:bodyPr>
          <a:lstStyle/>
          <a:p>
            <a:r>
              <a:rPr lang="en-US" dirty="0"/>
              <a:t>Visit </a:t>
            </a:r>
            <a:r>
              <a:rPr lang="en-US" b="1" dirty="0">
                <a:solidFill>
                  <a:srgbClr val="0000FF"/>
                </a:solidFill>
              </a:rPr>
              <a:t>nvr.acti.com</a:t>
            </a:r>
          </a:p>
          <a:p>
            <a:r>
              <a:rPr lang="en-US" dirty="0"/>
              <a:t>(Microsoft Edge recommended)</a:t>
            </a:r>
          </a:p>
        </p:txBody>
      </p:sp>
    </p:spTree>
    <p:extLst>
      <p:ext uri="{BB962C8B-B14F-4D97-AF65-F5344CB8AC3E}">
        <p14:creationId xmlns:p14="http://schemas.microsoft.com/office/powerpoint/2010/main" val="39894721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36429</TotalTime>
  <Words>3210</Words>
  <Application>Microsoft Office PowerPoint</Application>
  <PresentationFormat>On-screen Show (4:3)</PresentationFormat>
  <Paragraphs>511</Paragraphs>
  <Slides>39</Slides>
  <Notes>39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39</vt:i4>
      </vt:variant>
    </vt:vector>
  </HeadingPairs>
  <TitlesOfParts>
    <vt:vector size="45" baseType="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1612</cp:revision>
  <dcterms:created xsi:type="dcterms:W3CDTF">2015-08-31T10:30:03Z</dcterms:created>
  <dcterms:modified xsi:type="dcterms:W3CDTF">2024-03-19T10:09:11Z</dcterms:modified>
</cp:coreProperties>
</file>