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0"/>
  </p:notesMasterIdLst>
  <p:sldIdLst>
    <p:sldId id="279" r:id="rId3"/>
    <p:sldId id="376" r:id="rId4"/>
    <p:sldId id="377" r:id="rId5"/>
    <p:sldId id="396" r:id="rId6"/>
    <p:sldId id="402" r:id="rId7"/>
    <p:sldId id="397" r:id="rId8"/>
    <p:sldId id="407" r:id="rId9"/>
    <p:sldId id="411" r:id="rId10"/>
    <p:sldId id="390" r:id="rId11"/>
    <p:sldId id="391" r:id="rId12"/>
    <p:sldId id="392" r:id="rId13"/>
    <p:sldId id="393" r:id="rId14"/>
    <p:sldId id="394" r:id="rId15"/>
    <p:sldId id="395" r:id="rId16"/>
    <p:sldId id="398" r:id="rId17"/>
    <p:sldId id="399" r:id="rId18"/>
    <p:sldId id="400" r:id="rId19"/>
    <p:sldId id="401" r:id="rId20"/>
    <p:sldId id="410" r:id="rId21"/>
    <p:sldId id="409" r:id="rId22"/>
    <p:sldId id="403" r:id="rId23"/>
    <p:sldId id="404" r:id="rId24"/>
    <p:sldId id="405" r:id="rId25"/>
    <p:sldId id="406" r:id="rId26"/>
    <p:sldId id="408" r:id="rId27"/>
    <p:sldId id="388" r:id="rId28"/>
    <p:sldId id="387" r:id="rId2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E5"/>
    <a:srgbClr val="00B050"/>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103" d="100"/>
          <a:sy n="103" d="100"/>
        </p:scale>
        <p:origin x="1836"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2023/10/6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440455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58248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4973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586353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502198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367387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222505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4195909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39854981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941982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7520214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969095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39076561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455768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176976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28500682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3944889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809846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9530936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3759125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36223822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35531893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hyperlink" Target="https://download.acti.com/?id=31324"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hyperlink" Target="https://www.acti.com/video/v1478" TargetMode="External"/><Relationship Id="rId5" Type="http://schemas.openxmlformats.org/officeDocument/2006/relationships/hyperlink" Target="https://www.acti.com/video/v1468" TargetMode="Externa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p:cNvSpPr txBox="1"/>
          <p:nvPr/>
        </p:nvSpPr>
        <p:spPr>
          <a:xfrm>
            <a:off x="786176" y="4365104"/>
            <a:ext cx="4649920" cy="923330"/>
          </a:xfrm>
          <a:prstGeom prst="rect">
            <a:avLst/>
          </a:prstGeom>
          <a:noFill/>
        </p:spPr>
        <p:txBody>
          <a:bodyPr wrap="square" rtlCol="0">
            <a:spAutoFit/>
          </a:bodyPr>
          <a:lstStyle/>
          <a:p>
            <a:r>
              <a:rPr lang="en-US" b="1" dirty="0">
                <a:solidFill>
                  <a:schemeClr val="tx1">
                    <a:lumMod val="50000"/>
                    <a:lumOff val="50000"/>
                  </a:schemeClr>
                </a:solidFill>
              </a:rPr>
              <a:t>ST3-3</a:t>
            </a:r>
          </a:p>
          <a:p>
            <a:r>
              <a:rPr lang="en-US" dirty="0">
                <a:solidFill>
                  <a:schemeClr val="tx1">
                    <a:lumMod val="50000"/>
                    <a:lumOff val="50000"/>
                  </a:schemeClr>
                </a:solidFill>
              </a:rPr>
              <a:t>Windows-based NVR products with the scale of 4-32 channels.</a:t>
            </a:r>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ACTi Products</a:t>
            </a:r>
          </a:p>
          <a:p>
            <a:pPr algn="l">
              <a:lnSpc>
                <a:spcPct val="150000"/>
              </a:lnSpc>
            </a:pPr>
            <a:r>
              <a:rPr lang="en-US" sz="3200" dirty="0">
                <a:solidFill>
                  <a:schemeClr val="tx1">
                    <a:lumMod val="50000"/>
                    <a:lumOff val="50000"/>
                  </a:schemeClr>
                </a:solidFill>
                <a:ea typeface="新細明體" pitchFamily="18" charset="-120"/>
              </a:rPr>
              <a:t>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1331640" y="1700808"/>
            <a:ext cx="6192688" cy="5035353"/>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dirty="0"/>
              <a:t>Introduction of NVR 3 Product Family</a:t>
            </a:r>
          </a:p>
          <a:p>
            <a:pPr marL="285750" indent="-285750">
              <a:lnSpc>
                <a:spcPct val="150000"/>
              </a:lnSpc>
              <a:buFont typeface="Arial" panose="020B0604020202020204" pitchFamily="34" charset="0"/>
              <a:buChar char="•"/>
            </a:pPr>
            <a:r>
              <a:rPr lang="en-US" dirty="0"/>
              <a:t>NVR 3 Editions Comparison</a:t>
            </a:r>
          </a:p>
          <a:p>
            <a:pPr marL="285750" indent="-285750">
              <a:lnSpc>
                <a:spcPct val="150000"/>
              </a:lnSpc>
              <a:buFont typeface="Arial" panose="020B0604020202020204" pitchFamily="34" charset="0"/>
              <a:buChar char="•"/>
            </a:pPr>
            <a:r>
              <a:rPr lang="en-US" dirty="0"/>
              <a:t>Value Position by Scale</a:t>
            </a:r>
          </a:p>
          <a:p>
            <a:pPr marL="285750" indent="-285750">
              <a:lnSpc>
                <a:spcPct val="150000"/>
              </a:lnSpc>
              <a:buFont typeface="Arial" panose="020B0604020202020204" pitchFamily="34" charset="0"/>
              <a:buChar char="•"/>
            </a:pPr>
            <a:r>
              <a:rPr lang="en-US" dirty="0"/>
              <a:t>Standalone Server Options</a:t>
            </a:r>
          </a:p>
          <a:p>
            <a:pPr marL="285750" indent="-285750">
              <a:lnSpc>
                <a:spcPct val="150000"/>
              </a:lnSpc>
              <a:buFont typeface="Arial" panose="020B0604020202020204" pitchFamily="34" charset="0"/>
              <a:buChar char="•"/>
            </a:pPr>
            <a:r>
              <a:rPr lang="en-US" dirty="0"/>
              <a:t>Transportation-Grade Products</a:t>
            </a:r>
          </a:p>
          <a:p>
            <a:pPr marL="285750" indent="-285750">
              <a:lnSpc>
                <a:spcPct val="150000"/>
              </a:lnSpc>
              <a:buFont typeface="Arial" panose="020B0604020202020204" pitchFamily="34" charset="0"/>
              <a:buChar char="•"/>
            </a:pPr>
            <a:r>
              <a:rPr lang="en-US" dirty="0"/>
              <a:t>Value Position &amp; Unique Selling Points</a:t>
            </a:r>
          </a:p>
          <a:p>
            <a:pPr marL="285750" indent="-285750">
              <a:lnSpc>
                <a:spcPct val="150000"/>
              </a:lnSpc>
              <a:buFont typeface="Arial" panose="020B0604020202020204" pitchFamily="34" charset="0"/>
              <a:buChar char="•"/>
            </a:pPr>
            <a:r>
              <a:rPr lang="en-US" dirty="0"/>
              <a:t>Lite Web Client Introduction</a:t>
            </a:r>
          </a:p>
          <a:p>
            <a:pPr marL="285750" indent="-285750">
              <a:lnSpc>
                <a:spcPct val="150000"/>
              </a:lnSpc>
              <a:buFont typeface="Arial" panose="020B0604020202020204" pitchFamily="34" charset="0"/>
              <a:buChar char="•"/>
            </a:pPr>
            <a:r>
              <a:rPr lang="en-US" dirty="0"/>
              <a:t>ACTi Mobile Client for NVR 3</a:t>
            </a:r>
          </a:p>
          <a:p>
            <a:pPr marL="285750" indent="-285750">
              <a:lnSpc>
                <a:spcPct val="150000"/>
              </a:lnSpc>
              <a:buFont typeface="Arial" panose="020B0604020202020204" pitchFamily="34" charset="0"/>
              <a:buChar char="•"/>
            </a:pPr>
            <a:r>
              <a:rPr lang="en-US" dirty="0"/>
              <a:t>Redundancy Solutions</a:t>
            </a:r>
          </a:p>
          <a:p>
            <a:pPr marL="285750" indent="-285750">
              <a:lnSpc>
                <a:spcPct val="150000"/>
              </a:lnSpc>
              <a:buFont typeface="Arial" panose="020B0604020202020204" pitchFamily="34" charset="0"/>
              <a:buChar char="•"/>
            </a:pPr>
            <a:r>
              <a:rPr lang="en-US" dirty="0"/>
              <a:t>Learn More about NVR 3</a:t>
            </a:r>
          </a:p>
          <a:p>
            <a:pPr marL="285750" indent="-285750">
              <a:lnSpc>
                <a:spcPct val="150000"/>
              </a:lnSpc>
              <a:buFont typeface="Arial" panose="020B0604020202020204" pitchFamily="34" charset="0"/>
              <a:buChar char="•"/>
            </a:pPr>
            <a:r>
              <a:rPr lang="en-US" dirty="0"/>
              <a:t>Where to Buy</a:t>
            </a:r>
          </a:p>
          <a:p>
            <a:pPr marL="285750" indent="-285750">
              <a:lnSpc>
                <a:spcPct val="150000"/>
              </a:lnSpc>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pic>
        <p:nvPicPr>
          <p:cNvPr id="4"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50946726-5DD8-35DC-0BF2-062EB74C9D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452" y="3430215"/>
            <a:ext cx="2591073" cy="259107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A0B5A8D-7FE4-9800-7B25-1B32280E96DA}"/>
              </a:ext>
            </a:extLst>
          </p:cNvPr>
          <p:cNvSpPr txBox="1"/>
          <p:nvPr/>
        </p:nvSpPr>
        <p:spPr>
          <a:xfrm>
            <a:off x="460375" y="5448180"/>
            <a:ext cx="2887489" cy="369332"/>
          </a:xfrm>
          <a:prstGeom prst="rect">
            <a:avLst/>
          </a:prstGeom>
          <a:noFill/>
        </p:spPr>
        <p:txBody>
          <a:bodyPr wrap="square" rtlCol="0">
            <a:spAutoFit/>
          </a:bodyPr>
          <a:lstStyle/>
          <a:p>
            <a:r>
              <a:rPr lang="en-US" dirty="0"/>
              <a:t>Software editions of NVR 3</a:t>
            </a:r>
          </a:p>
        </p:txBody>
      </p:sp>
      <p:sp>
        <p:nvSpPr>
          <p:cNvPr id="8" name="TextBox 7">
            <a:extLst>
              <a:ext uri="{FF2B5EF4-FFF2-40B4-BE49-F238E27FC236}">
                <a16:creationId xmlns:a16="http://schemas.microsoft.com/office/drawing/2014/main" id="{B2F3B3C6-1F80-1DC0-9F91-68830AEF6826}"/>
              </a:ext>
            </a:extLst>
          </p:cNvPr>
          <p:cNvSpPr txBox="1"/>
          <p:nvPr/>
        </p:nvSpPr>
        <p:spPr>
          <a:xfrm>
            <a:off x="5076056" y="5230415"/>
            <a:ext cx="2887489" cy="923330"/>
          </a:xfrm>
          <a:prstGeom prst="rect">
            <a:avLst/>
          </a:prstGeom>
          <a:noFill/>
        </p:spPr>
        <p:txBody>
          <a:bodyPr wrap="square" rtlCol="0">
            <a:spAutoFit/>
          </a:bodyPr>
          <a:lstStyle/>
          <a:p>
            <a:r>
              <a:rPr lang="en-US" dirty="0"/>
              <a:t>Standalone NVR options based on NVR 3 </a:t>
            </a:r>
          </a:p>
          <a:p>
            <a:r>
              <a:rPr lang="en-US" dirty="0">
                <a:solidFill>
                  <a:schemeClr val="tx1">
                    <a:lumMod val="50000"/>
                    <a:lumOff val="50000"/>
                  </a:schemeClr>
                </a:solidFill>
              </a:rPr>
              <a:t>(MNR series)</a:t>
            </a:r>
          </a:p>
        </p:txBody>
      </p:sp>
      <p:sp>
        <p:nvSpPr>
          <p:cNvPr id="9" name="TextBox 8">
            <a:extLst>
              <a:ext uri="{FF2B5EF4-FFF2-40B4-BE49-F238E27FC236}">
                <a16:creationId xmlns:a16="http://schemas.microsoft.com/office/drawing/2014/main" id="{B7F75EE6-C18E-C323-B5A2-E6A63CEEFF7E}"/>
              </a:ext>
            </a:extLst>
          </p:cNvPr>
          <p:cNvSpPr txBox="1"/>
          <p:nvPr/>
        </p:nvSpPr>
        <p:spPr>
          <a:xfrm>
            <a:off x="612774" y="2206079"/>
            <a:ext cx="7565936" cy="923330"/>
          </a:xfrm>
          <a:prstGeom prst="rect">
            <a:avLst/>
          </a:prstGeom>
          <a:solidFill>
            <a:schemeClr val="bg1">
              <a:lumMod val="95000"/>
            </a:schemeClr>
          </a:solidFill>
        </p:spPr>
        <p:txBody>
          <a:bodyPr wrap="square" rtlCol="0">
            <a:spAutoFit/>
          </a:bodyPr>
          <a:lstStyle/>
          <a:p>
            <a:r>
              <a:rPr lang="en-US" b="1" dirty="0"/>
              <a:t>NVR 3 </a:t>
            </a:r>
            <a:r>
              <a:rPr lang="en-US" dirty="0"/>
              <a:t>is one of the most famous ACTi products – it is a professional and elegant network video recorder platform with wide range of features and extremely reliable performance!</a:t>
            </a:r>
          </a:p>
        </p:txBody>
      </p:sp>
      <p:sp>
        <p:nvSpPr>
          <p:cNvPr id="10" name="TextBox 9">
            <a:extLst>
              <a:ext uri="{FF2B5EF4-FFF2-40B4-BE49-F238E27FC236}">
                <a16:creationId xmlns:a16="http://schemas.microsoft.com/office/drawing/2014/main" id="{F197250C-82B0-58DC-D719-6FB035D26658}"/>
              </a:ext>
            </a:extLst>
          </p:cNvPr>
          <p:cNvSpPr txBox="1"/>
          <p:nvPr/>
        </p:nvSpPr>
        <p:spPr>
          <a:xfrm>
            <a:off x="612774" y="3341050"/>
            <a:ext cx="7565936" cy="369332"/>
          </a:xfrm>
          <a:prstGeom prst="rect">
            <a:avLst/>
          </a:prstGeom>
          <a:solidFill>
            <a:schemeClr val="bg1">
              <a:lumMod val="95000"/>
            </a:schemeClr>
          </a:solidFill>
        </p:spPr>
        <p:txBody>
          <a:bodyPr wrap="square" rtlCol="0">
            <a:spAutoFit/>
          </a:bodyPr>
          <a:lstStyle/>
          <a:p>
            <a:r>
              <a:rPr lang="en-US" dirty="0"/>
              <a:t>Both standalone and software versions available.</a:t>
            </a:r>
          </a:p>
        </p:txBody>
      </p:sp>
      <p:pic>
        <p:nvPicPr>
          <p:cNvPr id="1026" name="Picture 2">
            <a:extLst>
              <a:ext uri="{FF2B5EF4-FFF2-40B4-BE49-F238E27FC236}">
                <a16:creationId xmlns:a16="http://schemas.microsoft.com/office/drawing/2014/main" id="{F4AAFAEA-34F2-458C-DD67-54447EAE5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1573" y="4030077"/>
            <a:ext cx="1269248" cy="12692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6C9BD28B-582B-2324-E95E-65E9A96E89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0821" y="4093201"/>
            <a:ext cx="1143000"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974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sp>
        <p:nvSpPr>
          <p:cNvPr id="2" name="TextBox 1">
            <a:extLst>
              <a:ext uri="{FF2B5EF4-FFF2-40B4-BE49-F238E27FC236}">
                <a16:creationId xmlns:a16="http://schemas.microsoft.com/office/drawing/2014/main" id="{49107654-9C53-4931-9988-B7FD54A32CFD}"/>
              </a:ext>
            </a:extLst>
          </p:cNvPr>
          <p:cNvSpPr txBox="1"/>
          <p:nvPr/>
        </p:nvSpPr>
        <p:spPr>
          <a:xfrm>
            <a:off x="612774" y="2206079"/>
            <a:ext cx="7565936" cy="2031325"/>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two </a:t>
            </a:r>
            <a:r>
              <a:rPr lang="en-US" b="1" dirty="0"/>
              <a:t>EDITIONS</a:t>
            </a:r>
            <a:r>
              <a:rPr lang="en-US" dirty="0"/>
              <a:t> of NVR 3 available – </a:t>
            </a:r>
            <a:r>
              <a:rPr lang="en-US" b="1" dirty="0"/>
              <a:t>Business</a:t>
            </a:r>
            <a:r>
              <a:rPr lang="en-US" dirty="0"/>
              <a:t> and </a:t>
            </a:r>
            <a:r>
              <a:rPr lang="en-US" b="1" dirty="0"/>
              <a:t>Corporate</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Depending on the scale of the project, the user can choose either NVR 3 Business or Corporate.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also possible to upgrade the servers with the existing Business edition to the Corporate edition.</a:t>
            </a:r>
          </a:p>
        </p:txBody>
      </p:sp>
      <p:sp>
        <p:nvSpPr>
          <p:cNvPr id="3" name="TextBox 2">
            <a:extLst>
              <a:ext uri="{FF2B5EF4-FFF2-40B4-BE49-F238E27FC236}">
                <a16:creationId xmlns:a16="http://schemas.microsoft.com/office/drawing/2014/main" id="{5E1881CF-9A2B-2F19-9C4F-41487F83A079}"/>
              </a:ext>
            </a:extLst>
          </p:cNvPr>
          <p:cNvSpPr txBox="1"/>
          <p:nvPr/>
        </p:nvSpPr>
        <p:spPr>
          <a:xfrm>
            <a:off x="597748" y="4653136"/>
            <a:ext cx="7565936" cy="1754326"/>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regular updates available for both editions, usually once per quarter. These updates are called </a:t>
            </a:r>
            <a:r>
              <a:rPr lang="en-US" b="1" dirty="0"/>
              <a:t>VERSIONS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ACTi offers the updates for free!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latest version of NVR 3 is 3.0.16.</a:t>
            </a:r>
          </a:p>
        </p:txBody>
      </p:sp>
    </p:spTree>
    <p:extLst>
      <p:ext uri="{BB962C8B-B14F-4D97-AF65-F5344CB8AC3E}">
        <p14:creationId xmlns:p14="http://schemas.microsoft.com/office/powerpoint/2010/main" val="4035331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Editions Comparison</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850339975"/>
              </p:ext>
            </p:extLst>
          </p:nvPr>
        </p:nvGraphicFramePr>
        <p:xfrm>
          <a:off x="503548" y="2132856"/>
          <a:ext cx="8136904" cy="4050059"/>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311543">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311543">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11543">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311543">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311543">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311543">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311543">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311543">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311543">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311543">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311543">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311543">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311543">
                <a:tc>
                  <a:txBody>
                    <a:bodyPr/>
                    <a:lstStyle/>
                    <a:p>
                      <a:r>
                        <a:rPr lang="en-US" sz="1400" dirty="0"/>
                        <a:t>Display Layouts (maximum grid size)*</a:t>
                      </a: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3" name="TextBox 2">
            <a:extLst>
              <a:ext uri="{FF2B5EF4-FFF2-40B4-BE49-F238E27FC236}">
                <a16:creationId xmlns:a16="http://schemas.microsoft.com/office/drawing/2014/main" id="{1AA0A31A-174F-2290-3ABA-6AD4F445833B}"/>
              </a:ext>
            </a:extLst>
          </p:cNvPr>
          <p:cNvSpPr txBox="1"/>
          <p:nvPr/>
        </p:nvSpPr>
        <p:spPr>
          <a:xfrm>
            <a:off x="503548" y="6237312"/>
            <a:ext cx="7560840" cy="307777"/>
          </a:xfrm>
          <a:prstGeom prst="rect">
            <a:avLst/>
          </a:prstGeom>
          <a:noFill/>
        </p:spPr>
        <p:txBody>
          <a:bodyPr wrap="square" rtlCol="0">
            <a:spAutoFit/>
          </a:bodyPr>
          <a:lstStyle/>
          <a:p>
            <a:r>
              <a:rPr lang="en-US" sz="1400" dirty="0"/>
              <a:t>* NVR 3 display grid cells can be merged into different shape and size. </a:t>
            </a:r>
          </a:p>
        </p:txBody>
      </p:sp>
    </p:spTree>
    <p:extLst>
      <p:ext uri="{BB962C8B-B14F-4D97-AF65-F5344CB8AC3E}">
        <p14:creationId xmlns:p14="http://schemas.microsoft.com/office/powerpoint/2010/main" val="17256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by Scale</a:t>
            </a:r>
          </a:p>
        </p:txBody>
      </p:sp>
      <p:grpSp>
        <p:nvGrpSpPr>
          <p:cNvPr id="2" name="Group 1">
            <a:extLst>
              <a:ext uri="{FF2B5EF4-FFF2-40B4-BE49-F238E27FC236}">
                <a16:creationId xmlns:a16="http://schemas.microsoft.com/office/drawing/2014/main" id="{536F456B-2F53-8DB9-7B11-30725A76C7C0}"/>
              </a:ext>
            </a:extLst>
          </p:cNvPr>
          <p:cNvGrpSpPr/>
          <p:nvPr/>
        </p:nvGrpSpPr>
        <p:grpSpPr>
          <a:xfrm>
            <a:off x="1016215" y="5799012"/>
            <a:ext cx="7948273" cy="413658"/>
            <a:chOff x="728183" y="2511286"/>
            <a:chExt cx="7948273" cy="413658"/>
          </a:xfrm>
        </p:grpSpPr>
        <p:cxnSp>
          <p:nvCxnSpPr>
            <p:cNvPr id="3" name="Straight Arrow Connector 2">
              <a:extLst>
                <a:ext uri="{FF2B5EF4-FFF2-40B4-BE49-F238E27FC236}">
                  <a16:creationId xmlns:a16="http://schemas.microsoft.com/office/drawing/2014/main" id="{E2F9DCE2-8E7E-BA24-BB76-D24A1A143705}"/>
                </a:ext>
              </a:extLst>
            </p:cNvPr>
            <p:cNvCxnSpPr>
              <a:cxnSpLocks/>
            </p:cNvCxnSpPr>
            <p:nvPr/>
          </p:nvCxnSpPr>
          <p:spPr>
            <a:xfrm>
              <a:off x="728183" y="2924944"/>
              <a:ext cx="794827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744F9FF-6851-16EF-5391-FE480B882414}"/>
                </a:ext>
              </a:extLst>
            </p:cNvPr>
            <p:cNvSpPr txBox="1"/>
            <p:nvPr/>
          </p:nvSpPr>
          <p:spPr>
            <a:xfrm>
              <a:off x="728183" y="2511286"/>
              <a:ext cx="723646" cy="369332"/>
            </a:xfrm>
            <a:prstGeom prst="rect">
              <a:avLst/>
            </a:prstGeom>
            <a:noFill/>
          </p:spPr>
          <p:txBody>
            <a:bodyPr wrap="square" rtlCol="0">
              <a:spAutoFit/>
            </a:bodyPr>
            <a:lstStyle/>
            <a:p>
              <a:r>
                <a:rPr lang="en-US" dirty="0"/>
                <a:t>4ch</a:t>
              </a:r>
            </a:p>
          </p:txBody>
        </p:sp>
        <p:sp>
          <p:nvSpPr>
            <p:cNvPr id="12" name="TextBox 11">
              <a:extLst>
                <a:ext uri="{FF2B5EF4-FFF2-40B4-BE49-F238E27FC236}">
                  <a16:creationId xmlns:a16="http://schemas.microsoft.com/office/drawing/2014/main" id="{0E6FDD91-A6E5-4760-AFCA-F21A0B06F3BC}"/>
                </a:ext>
              </a:extLst>
            </p:cNvPr>
            <p:cNvSpPr txBox="1"/>
            <p:nvPr/>
          </p:nvSpPr>
          <p:spPr>
            <a:xfrm>
              <a:off x="1691680" y="2540786"/>
              <a:ext cx="723646" cy="369332"/>
            </a:xfrm>
            <a:prstGeom prst="rect">
              <a:avLst/>
            </a:prstGeom>
            <a:noFill/>
          </p:spPr>
          <p:txBody>
            <a:bodyPr wrap="square" rtlCol="0">
              <a:spAutoFit/>
            </a:bodyPr>
            <a:lstStyle/>
            <a:p>
              <a:r>
                <a:rPr lang="en-US" dirty="0"/>
                <a:t>16ch</a:t>
              </a:r>
            </a:p>
          </p:txBody>
        </p:sp>
        <p:sp>
          <p:nvSpPr>
            <p:cNvPr id="13" name="TextBox 12">
              <a:extLst>
                <a:ext uri="{FF2B5EF4-FFF2-40B4-BE49-F238E27FC236}">
                  <a16:creationId xmlns:a16="http://schemas.microsoft.com/office/drawing/2014/main" id="{FB9FA317-9EC1-721B-052C-7BCD251CA62A}"/>
                </a:ext>
              </a:extLst>
            </p:cNvPr>
            <p:cNvSpPr txBox="1"/>
            <p:nvPr/>
          </p:nvSpPr>
          <p:spPr>
            <a:xfrm>
              <a:off x="2987824" y="2539416"/>
              <a:ext cx="723646" cy="369332"/>
            </a:xfrm>
            <a:prstGeom prst="rect">
              <a:avLst/>
            </a:prstGeom>
            <a:noFill/>
          </p:spPr>
          <p:txBody>
            <a:bodyPr wrap="square" rtlCol="0">
              <a:spAutoFit/>
            </a:bodyPr>
            <a:lstStyle/>
            <a:p>
              <a:r>
                <a:rPr lang="en-US" dirty="0"/>
                <a:t>32ch</a:t>
              </a:r>
            </a:p>
          </p:txBody>
        </p:sp>
        <p:sp>
          <p:nvSpPr>
            <p:cNvPr id="14" name="TextBox 13">
              <a:extLst>
                <a:ext uri="{FF2B5EF4-FFF2-40B4-BE49-F238E27FC236}">
                  <a16:creationId xmlns:a16="http://schemas.microsoft.com/office/drawing/2014/main" id="{1C89AD9A-87BD-809B-7886-B1CCBD2846F0}"/>
                </a:ext>
              </a:extLst>
            </p:cNvPr>
            <p:cNvSpPr txBox="1"/>
            <p:nvPr/>
          </p:nvSpPr>
          <p:spPr>
            <a:xfrm>
              <a:off x="4067944" y="2520270"/>
              <a:ext cx="723646" cy="369332"/>
            </a:xfrm>
            <a:prstGeom prst="rect">
              <a:avLst/>
            </a:prstGeom>
            <a:noFill/>
          </p:spPr>
          <p:txBody>
            <a:bodyPr wrap="square" rtlCol="0">
              <a:spAutoFit/>
            </a:bodyPr>
            <a:lstStyle/>
            <a:p>
              <a:r>
                <a:rPr lang="en-US" dirty="0"/>
                <a:t>64ch</a:t>
              </a:r>
            </a:p>
          </p:txBody>
        </p:sp>
        <p:sp>
          <p:nvSpPr>
            <p:cNvPr id="15" name="TextBox 14">
              <a:extLst>
                <a:ext uri="{FF2B5EF4-FFF2-40B4-BE49-F238E27FC236}">
                  <a16:creationId xmlns:a16="http://schemas.microsoft.com/office/drawing/2014/main" id="{C2060B52-7091-9EB0-BB99-0C5D0C1888F1}"/>
                </a:ext>
              </a:extLst>
            </p:cNvPr>
            <p:cNvSpPr txBox="1"/>
            <p:nvPr/>
          </p:nvSpPr>
          <p:spPr>
            <a:xfrm>
              <a:off x="5148064" y="2520270"/>
              <a:ext cx="1080120" cy="369332"/>
            </a:xfrm>
            <a:prstGeom prst="rect">
              <a:avLst/>
            </a:prstGeom>
            <a:noFill/>
          </p:spPr>
          <p:txBody>
            <a:bodyPr wrap="square" rtlCol="0">
              <a:spAutoFit/>
            </a:bodyPr>
            <a:lstStyle/>
            <a:p>
              <a:r>
                <a:rPr lang="en-US" dirty="0"/>
                <a:t>100ch</a:t>
              </a:r>
            </a:p>
          </p:txBody>
        </p:sp>
        <p:sp>
          <p:nvSpPr>
            <p:cNvPr id="16" name="TextBox 15">
              <a:extLst>
                <a:ext uri="{FF2B5EF4-FFF2-40B4-BE49-F238E27FC236}">
                  <a16:creationId xmlns:a16="http://schemas.microsoft.com/office/drawing/2014/main" id="{C1685D67-7441-F12F-7F96-B88839EA8642}"/>
                </a:ext>
              </a:extLst>
            </p:cNvPr>
            <p:cNvSpPr txBox="1"/>
            <p:nvPr/>
          </p:nvSpPr>
          <p:spPr>
            <a:xfrm>
              <a:off x="6338410" y="2511286"/>
              <a:ext cx="1080120" cy="369332"/>
            </a:xfrm>
            <a:prstGeom prst="rect">
              <a:avLst/>
            </a:prstGeom>
            <a:noFill/>
          </p:spPr>
          <p:txBody>
            <a:bodyPr wrap="square" rtlCol="0">
              <a:spAutoFit/>
            </a:bodyPr>
            <a:lstStyle/>
            <a:p>
              <a:r>
                <a:rPr lang="en-US" dirty="0"/>
                <a:t>200ch</a:t>
              </a:r>
            </a:p>
          </p:txBody>
        </p:sp>
        <p:sp>
          <p:nvSpPr>
            <p:cNvPr id="17" name="TextBox 16">
              <a:extLst>
                <a:ext uri="{FF2B5EF4-FFF2-40B4-BE49-F238E27FC236}">
                  <a16:creationId xmlns:a16="http://schemas.microsoft.com/office/drawing/2014/main" id="{426B398D-D9E8-6E77-02B9-9E49251D2BDD}"/>
                </a:ext>
              </a:extLst>
            </p:cNvPr>
            <p:cNvSpPr txBox="1"/>
            <p:nvPr/>
          </p:nvSpPr>
          <p:spPr>
            <a:xfrm>
              <a:off x="7579332" y="2511286"/>
              <a:ext cx="1080120" cy="369332"/>
            </a:xfrm>
            <a:prstGeom prst="rect">
              <a:avLst/>
            </a:prstGeom>
            <a:noFill/>
          </p:spPr>
          <p:txBody>
            <a:bodyPr wrap="square" rtlCol="0">
              <a:spAutoFit/>
            </a:bodyPr>
            <a:lstStyle/>
            <a:p>
              <a:r>
                <a:rPr lang="en-US" dirty="0"/>
                <a:t>500ch+</a:t>
              </a:r>
            </a:p>
          </p:txBody>
        </p:sp>
      </p:grpSp>
      <p:sp>
        <p:nvSpPr>
          <p:cNvPr id="19" name="Rectangle 18">
            <a:extLst>
              <a:ext uri="{FF2B5EF4-FFF2-40B4-BE49-F238E27FC236}">
                <a16:creationId xmlns:a16="http://schemas.microsoft.com/office/drawing/2014/main" id="{3D094075-80CE-D655-7F9E-4FC3222504AA}"/>
              </a:ext>
            </a:extLst>
          </p:cNvPr>
          <p:cNvSpPr/>
          <p:nvPr/>
        </p:nvSpPr>
        <p:spPr>
          <a:xfrm>
            <a:off x="2264178" y="4395035"/>
            <a:ext cx="348432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Business, BNR</a:t>
            </a:r>
          </a:p>
        </p:txBody>
      </p:sp>
      <p:sp>
        <p:nvSpPr>
          <p:cNvPr id="20" name="Rectangle 19">
            <a:extLst>
              <a:ext uri="{FF2B5EF4-FFF2-40B4-BE49-F238E27FC236}">
                <a16:creationId xmlns:a16="http://schemas.microsoft.com/office/drawing/2014/main" id="{95B759F3-6494-98B9-89B6-E7CC3B56B753}"/>
              </a:ext>
            </a:extLst>
          </p:cNvPr>
          <p:cNvSpPr/>
          <p:nvPr/>
        </p:nvSpPr>
        <p:spPr>
          <a:xfrm>
            <a:off x="4499862" y="3541206"/>
            <a:ext cx="2918668" cy="701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Corporate, GNR, INR</a:t>
            </a:r>
          </a:p>
        </p:txBody>
      </p:sp>
      <p:sp>
        <p:nvSpPr>
          <p:cNvPr id="21" name="Rectangle 20">
            <a:extLst>
              <a:ext uri="{FF2B5EF4-FFF2-40B4-BE49-F238E27FC236}">
                <a16:creationId xmlns:a16="http://schemas.microsoft.com/office/drawing/2014/main" id="{7CB927D6-D0E2-8FE6-24D4-3D5A3237C194}"/>
              </a:ext>
            </a:extLst>
          </p:cNvPr>
          <p:cNvSpPr/>
          <p:nvPr/>
        </p:nvSpPr>
        <p:spPr>
          <a:xfrm>
            <a:off x="5956394" y="2902812"/>
            <a:ext cx="2844207" cy="432039"/>
          </a:xfrm>
          <a:prstGeom prst="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CMS 2 + NVR 3 Corporate</a:t>
            </a:r>
          </a:p>
        </p:txBody>
      </p:sp>
      <p:sp>
        <p:nvSpPr>
          <p:cNvPr id="22" name="Rectangle 21">
            <a:extLst>
              <a:ext uri="{FF2B5EF4-FFF2-40B4-BE49-F238E27FC236}">
                <a16:creationId xmlns:a16="http://schemas.microsoft.com/office/drawing/2014/main" id="{0A909AD9-04B6-B1D0-0D66-7E2E3C55ECAA}"/>
              </a:ext>
            </a:extLst>
          </p:cNvPr>
          <p:cNvSpPr/>
          <p:nvPr/>
        </p:nvSpPr>
        <p:spPr>
          <a:xfrm>
            <a:off x="1089935" y="4950266"/>
            <a:ext cx="196204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ZNR, ENR</a:t>
            </a:r>
          </a:p>
        </p:txBody>
      </p:sp>
      <p:cxnSp>
        <p:nvCxnSpPr>
          <p:cNvPr id="23" name="Straight Arrow Connector 22">
            <a:extLst>
              <a:ext uri="{FF2B5EF4-FFF2-40B4-BE49-F238E27FC236}">
                <a16:creationId xmlns:a16="http://schemas.microsoft.com/office/drawing/2014/main" id="{9108A3A1-8712-EBFD-0C3E-1ABE924E6521}"/>
              </a:ext>
            </a:extLst>
          </p:cNvPr>
          <p:cNvCxnSpPr>
            <a:cxnSpLocks/>
          </p:cNvCxnSpPr>
          <p:nvPr/>
        </p:nvCxnSpPr>
        <p:spPr>
          <a:xfrm flipH="1" flipV="1">
            <a:off x="979709" y="2457299"/>
            <a:ext cx="35939" cy="37716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A0C32BF-24CA-0E21-512C-AC675380CD12}"/>
              </a:ext>
            </a:extLst>
          </p:cNvPr>
          <p:cNvSpPr txBox="1"/>
          <p:nvPr/>
        </p:nvSpPr>
        <p:spPr>
          <a:xfrm>
            <a:off x="395536" y="2087967"/>
            <a:ext cx="2160213" cy="369332"/>
          </a:xfrm>
          <a:prstGeom prst="rect">
            <a:avLst/>
          </a:prstGeom>
          <a:noFill/>
        </p:spPr>
        <p:txBody>
          <a:bodyPr wrap="square" rtlCol="0">
            <a:spAutoFit/>
          </a:bodyPr>
          <a:lstStyle/>
          <a:p>
            <a:r>
              <a:rPr lang="en-US" dirty="0"/>
              <a:t>Features</a:t>
            </a:r>
          </a:p>
        </p:txBody>
      </p:sp>
      <p:sp>
        <p:nvSpPr>
          <p:cNvPr id="25" name="TextBox 24">
            <a:extLst>
              <a:ext uri="{FF2B5EF4-FFF2-40B4-BE49-F238E27FC236}">
                <a16:creationId xmlns:a16="http://schemas.microsoft.com/office/drawing/2014/main" id="{1D3152EB-D00B-55EC-4445-E49174262DF8}"/>
              </a:ext>
            </a:extLst>
          </p:cNvPr>
          <p:cNvSpPr txBox="1"/>
          <p:nvPr/>
        </p:nvSpPr>
        <p:spPr>
          <a:xfrm>
            <a:off x="107504" y="2650957"/>
            <a:ext cx="812848" cy="369332"/>
          </a:xfrm>
          <a:prstGeom prst="rect">
            <a:avLst/>
          </a:prstGeom>
          <a:noFill/>
        </p:spPr>
        <p:txBody>
          <a:bodyPr wrap="square" rtlCol="0">
            <a:spAutoFit/>
          </a:bodyPr>
          <a:lstStyle/>
          <a:p>
            <a:r>
              <a:rPr lang="en-US" dirty="0"/>
              <a:t>Full</a:t>
            </a:r>
          </a:p>
        </p:txBody>
      </p:sp>
      <p:sp>
        <p:nvSpPr>
          <p:cNvPr id="26" name="TextBox 25">
            <a:extLst>
              <a:ext uri="{FF2B5EF4-FFF2-40B4-BE49-F238E27FC236}">
                <a16:creationId xmlns:a16="http://schemas.microsoft.com/office/drawing/2014/main" id="{630278AA-504E-D6FF-0387-9AB025D61EB4}"/>
              </a:ext>
            </a:extLst>
          </p:cNvPr>
          <p:cNvSpPr txBox="1"/>
          <p:nvPr/>
        </p:nvSpPr>
        <p:spPr>
          <a:xfrm>
            <a:off x="7965816" y="6300028"/>
            <a:ext cx="1205123" cy="369332"/>
          </a:xfrm>
          <a:prstGeom prst="rect">
            <a:avLst/>
          </a:prstGeom>
          <a:noFill/>
        </p:spPr>
        <p:txBody>
          <a:bodyPr wrap="square" rtlCol="0">
            <a:spAutoFit/>
          </a:bodyPr>
          <a:lstStyle/>
          <a:p>
            <a:r>
              <a:rPr lang="en-US" dirty="0"/>
              <a:t>Channels</a:t>
            </a:r>
          </a:p>
        </p:txBody>
      </p:sp>
      <p:sp>
        <p:nvSpPr>
          <p:cNvPr id="27" name="TextBox 26">
            <a:extLst>
              <a:ext uri="{FF2B5EF4-FFF2-40B4-BE49-F238E27FC236}">
                <a16:creationId xmlns:a16="http://schemas.microsoft.com/office/drawing/2014/main" id="{CD24AB10-CD83-EB04-43E6-E22B0B7C125A}"/>
              </a:ext>
            </a:extLst>
          </p:cNvPr>
          <p:cNvSpPr txBox="1"/>
          <p:nvPr/>
        </p:nvSpPr>
        <p:spPr>
          <a:xfrm>
            <a:off x="-16485" y="5498257"/>
            <a:ext cx="1106419" cy="369332"/>
          </a:xfrm>
          <a:prstGeom prst="rect">
            <a:avLst/>
          </a:prstGeom>
          <a:noFill/>
        </p:spPr>
        <p:txBody>
          <a:bodyPr wrap="square" rtlCol="0">
            <a:spAutoFit/>
          </a:bodyPr>
          <a:lstStyle/>
          <a:p>
            <a:r>
              <a:rPr lang="en-US" dirty="0"/>
              <a:t>Essential</a:t>
            </a:r>
          </a:p>
        </p:txBody>
      </p:sp>
    </p:spTree>
    <p:extLst>
      <p:ext uri="{BB962C8B-B14F-4D97-AF65-F5344CB8AC3E}">
        <p14:creationId xmlns:p14="http://schemas.microsoft.com/office/powerpoint/2010/main" val="1076507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Standalone Server Options</a:t>
            </a:r>
          </a:p>
        </p:txBody>
      </p:sp>
      <p:pic>
        <p:nvPicPr>
          <p:cNvPr id="5" name="Picture 4">
            <a:extLst>
              <a:ext uri="{FF2B5EF4-FFF2-40B4-BE49-F238E27FC236}">
                <a16:creationId xmlns:a16="http://schemas.microsoft.com/office/drawing/2014/main" id="{5C17F2A9-C5D4-F3F4-405C-D0ABC1E689C4}"/>
              </a:ext>
            </a:extLst>
          </p:cNvPr>
          <p:cNvPicPr>
            <a:picLocks noChangeAspect="1"/>
          </p:cNvPicPr>
          <p:nvPr/>
        </p:nvPicPr>
        <p:blipFill>
          <a:blip r:embed="rId3"/>
          <a:stretch>
            <a:fillRect/>
          </a:stretch>
        </p:blipFill>
        <p:spPr>
          <a:xfrm>
            <a:off x="107504" y="2420888"/>
            <a:ext cx="8875009" cy="3957410"/>
          </a:xfrm>
          <a:prstGeom prst="rect">
            <a:avLst/>
          </a:prstGeom>
        </p:spPr>
      </p:pic>
      <p:sp>
        <p:nvSpPr>
          <p:cNvPr id="6" name="TextBox 5">
            <a:extLst>
              <a:ext uri="{FF2B5EF4-FFF2-40B4-BE49-F238E27FC236}">
                <a16:creationId xmlns:a16="http://schemas.microsoft.com/office/drawing/2014/main" id="{18511E06-5159-80D8-9467-21ED7343666B}"/>
              </a:ext>
            </a:extLst>
          </p:cNvPr>
          <p:cNvSpPr txBox="1"/>
          <p:nvPr/>
        </p:nvSpPr>
        <p:spPr>
          <a:xfrm>
            <a:off x="107504" y="2051556"/>
            <a:ext cx="4680520" cy="369332"/>
          </a:xfrm>
          <a:prstGeom prst="rect">
            <a:avLst/>
          </a:prstGeom>
          <a:noFill/>
        </p:spPr>
        <p:txBody>
          <a:bodyPr wrap="square" rtlCol="0">
            <a:spAutoFit/>
          </a:bodyPr>
          <a:lstStyle/>
          <a:p>
            <a:r>
              <a:rPr lang="en-US" b="1" dirty="0"/>
              <a:t>NVR 3 Channel Range 4-32:</a:t>
            </a:r>
          </a:p>
        </p:txBody>
      </p:sp>
      <p:sp>
        <p:nvSpPr>
          <p:cNvPr id="7" name="Rectangle 6">
            <a:extLst>
              <a:ext uri="{FF2B5EF4-FFF2-40B4-BE49-F238E27FC236}">
                <a16:creationId xmlns:a16="http://schemas.microsoft.com/office/drawing/2014/main" id="{DD6EE893-64F2-AEEE-F1EB-343E9E708D54}"/>
              </a:ext>
            </a:extLst>
          </p:cNvPr>
          <p:cNvSpPr/>
          <p:nvPr/>
        </p:nvSpPr>
        <p:spPr>
          <a:xfrm>
            <a:off x="107504" y="3933056"/>
            <a:ext cx="8875009" cy="64807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9521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Transportation-Grade Products</a:t>
            </a:r>
          </a:p>
        </p:txBody>
      </p:sp>
      <p:sp>
        <p:nvSpPr>
          <p:cNvPr id="2" name="TextBox 1">
            <a:extLst>
              <a:ext uri="{FF2B5EF4-FFF2-40B4-BE49-F238E27FC236}">
                <a16:creationId xmlns:a16="http://schemas.microsoft.com/office/drawing/2014/main" id="{04AB9557-10FF-DBEE-DC52-40571436DB19}"/>
              </a:ext>
            </a:extLst>
          </p:cNvPr>
          <p:cNvSpPr txBox="1"/>
          <p:nvPr/>
        </p:nvSpPr>
        <p:spPr>
          <a:xfrm>
            <a:off x="683568" y="1772816"/>
            <a:ext cx="7560840" cy="646331"/>
          </a:xfrm>
          <a:prstGeom prst="rect">
            <a:avLst/>
          </a:prstGeom>
          <a:noFill/>
        </p:spPr>
        <p:txBody>
          <a:bodyPr wrap="square" rtlCol="0">
            <a:spAutoFit/>
          </a:bodyPr>
          <a:lstStyle/>
          <a:p>
            <a:r>
              <a:rPr lang="en-US" dirty="0"/>
              <a:t>The MNR-series Standalone NVR servers can endure and are certified for harsh environments, such as trains, buses, ships, factories, mines, etc.</a:t>
            </a:r>
          </a:p>
        </p:txBody>
      </p:sp>
      <p:graphicFrame>
        <p:nvGraphicFramePr>
          <p:cNvPr id="3" name="Table 3">
            <a:extLst>
              <a:ext uri="{FF2B5EF4-FFF2-40B4-BE49-F238E27FC236}">
                <a16:creationId xmlns:a16="http://schemas.microsoft.com/office/drawing/2014/main" id="{F3DAB19B-4739-FA7D-0DD4-5F7F467AA456}"/>
              </a:ext>
            </a:extLst>
          </p:cNvPr>
          <p:cNvGraphicFramePr>
            <a:graphicFrameLocks noGrp="1"/>
          </p:cNvGraphicFramePr>
          <p:nvPr>
            <p:extLst>
              <p:ext uri="{D42A27DB-BD31-4B8C-83A1-F6EECF244321}">
                <p14:modId xmlns:p14="http://schemas.microsoft.com/office/powerpoint/2010/main" val="2634856695"/>
              </p:ext>
            </p:extLst>
          </p:nvPr>
        </p:nvGraphicFramePr>
        <p:xfrm>
          <a:off x="1415988" y="2708920"/>
          <a:ext cx="6096000" cy="3671808"/>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3163819375"/>
                    </a:ext>
                  </a:extLst>
                </a:gridCol>
                <a:gridCol w="1524000">
                  <a:extLst>
                    <a:ext uri="{9D8B030D-6E8A-4147-A177-3AD203B41FA5}">
                      <a16:colId xmlns:a16="http://schemas.microsoft.com/office/drawing/2014/main" val="1273440175"/>
                    </a:ext>
                  </a:extLst>
                </a:gridCol>
                <a:gridCol w="1524000">
                  <a:extLst>
                    <a:ext uri="{9D8B030D-6E8A-4147-A177-3AD203B41FA5}">
                      <a16:colId xmlns:a16="http://schemas.microsoft.com/office/drawing/2014/main" val="3777985127"/>
                    </a:ext>
                  </a:extLst>
                </a:gridCol>
                <a:gridCol w="1524000">
                  <a:extLst>
                    <a:ext uri="{9D8B030D-6E8A-4147-A177-3AD203B41FA5}">
                      <a16:colId xmlns:a16="http://schemas.microsoft.com/office/drawing/2014/main" val="800725546"/>
                    </a:ext>
                  </a:extLst>
                </a:gridCol>
              </a:tblGrid>
              <a:tr h="370840">
                <a:tc>
                  <a:txBody>
                    <a:bodyPr/>
                    <a:lstStyle/>
                    <a:p>
                      <a:r>
                        <a:rPr lang="en-US" sz="1400" dirty="0"/>
                        <a:t>Model</a:t>
                      </a:r>
                    </a:p>
                  </a:txBody>
                  <a:tcPr anchor="ctr"/>
                </a:tc>
                <a:tc>
                  <a:txBody>
                    <a:bodyPr/>
                    <a:lstStyle/>
                    <a:p>
                      <a:pPr algn="ctr"/>
                      <a:r>
                        <a:rPr lang="en-US" sz="1400" dirty="0"/>
                        <a:t>MNR-320P</a:t>
                      </a:r>
                    </a:p>
                  </a:txBody>
                  <a:tcPr anchor="ctr"/>
                </a:tc>
                <a:tc>
                  <a:txBody>
                    <a:bodyPr/>
                    <a:lstStyle/>
                    <a:p>
                      <a:pPr algn="ctr"/>
                      <a:r>
                        <a:rPr lang="en-US" sz="1400" dirty="0"/>
                        <a:t>MNR-330P</a:t>
                      </a:r>
                    </a:p>
                  </a:txBody>
                  <a:tcPr anchor="ctr"/>
                </a:tc>
                <a:tc>
                  <a:txBody>
                    <a:bodyPr/>
                    <a:lstStyle/>
                    <a:p>
                      <a:pPr algn="ctr"/>
                      <a:r>
                        <a:rPr lang="en-US" sz="1400" dirty="0"/>
                        <a:t>MNR-310</a:t>
                      </a:r>
                    </a:p>
                  </a:txBody>
                  <a:tcPr anchor="ctr"/>
                </a:tc>
                <a:extLst>
                  <a:ext uri="{0D108BD9-81ED-4DB2-BD59-A6C34878D82A}">
                    <a16:rowId xmlns:a16="http://schemas.microsoft.com/office/drawing/2014/main" val="314943027"/>
                  </a:ext>
                </a:extLst>
              </a:tr>
              <a:tr h="781288">
                <a:tc>
                  <a:txBody>
                    <a:bodyPr/>
                    <a:lstStyle/>
                    <a:p>
                      <a:r>
                        <a:rPr lang="en-US" sz="1400" dirty="0"/>
                        <a:t>Photo</a:t>
                      </a:r>
                    </a:p>
                  </a:txBody>
                  <a:tcPr anchor="ctr"/>
                </a:tc>
                <a:tc>
                  <a:txBody>
                    <a:bodyPr/>
                    <a:lstStyle/>
                    <a:p>
                      <a:pPr algn="ctr"/>
                      <a:endParaRPr lang="en-US" sz="1400" dirty="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3454843843"/>
                  </a:ext>
                </a:extLst>
              </a:tr>
              <a:tr h="370840">
                <a:tc>
                  <a:txBody>
                    <a:bodyPr/>
                    <a:lstStyle/>
                    <a:p>
                      <a:r>
                        <a:rPr lang="en-US" sz="1400" dirty="0"/>
                        <a:t>Type</a:t>
                      </a:r>
                    </a:p>
                  </a:txBody>
                  <a:tcPr anchor="ctr"/>
                </a:tc>
                <a:tc>
                  <a:txBody>
                    <a:bodyPr/>
                    <a:lstStyle/>
                    <a:p>
                      <a:pPr algn="ctr"/>
                      <a:r>
                        <a:rPr lang="en-US" sz="1400" dirty="0"/>
                        <a:t>Transportation NVR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Transportation NVR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Transportation NVR</a:t>
                      </a:r>
                    </a:p>
                  </a:txBody>
                  <a:tcPr anchor="ctr"/>
                </a:tc>
                <a:extLst>
                  <a:ext uri="{0D108BD9-81ED-4DB2-BD59-A6C34878D82A}">
                    <a16:rowId xmlns:a16="http://schemas.microsoft.com/office/drawing/2014/main" val="2023687328"/>
                  </a:ext>
                </a:extLst>
              </a:tr>
              <a:tr h="370840">
                <a:tc>
                  <a:txBody>
                    <a:bodyPr/>
                    <a:lstStyle/>
                    <a:p>
                      <a:r>
                        <a:rPr lang="en-US" sz="1400" dirty="0"/>
                        <a:t>Max Channels</a:t>
                      </a:r>
                    </a:p>
                  </a:txBody>
                  <a:tcPr anchor="ctr"/>
                </a:tc>
                <a:tc>
                  <a:txBody>
                    <a:bodyPr/>
                    <a:lstStyle/>
                    <a:p>
                      <a:pPr algn="ctr"/>
                      <a:r>
                        <a:rPr lang="en-US" sz="1400" dirty="0"/>
                        <a:t>16</a:t>
                      </a:r>
                    </a:p>
                  </a:txBody>
                  <a:tcPr anchor="ctr"/>
                </a:tc>
                <a:tc>
                  <a:txBody>
                    <a:bodyPr/>
                    <a:lstStyle/>
                    <a:p>
                      <a:pPr algn="ctr"/>
                      <a:r>
                        <a:rPr lang="en-US" sz="1400" dirty="0"/>
                        <a:t>16</a:t>
                      </a:r>
                    </a:p>
                  </a:txBody>
                  <a:tcPr anchor="ctr"/>
                </a:tc>
                <a:tc>
                  <a:txBody>
                    <a:bodyPr/>
                    <a:lstStyle/>
                    <a:p>
                      <a:pPr algn="ctr"/>
                      <a:r>
                        <a:rPr lang="en-US" sz="1400" dirty="0"/>
                        <a:t>32</a:t>
                      </a:r>
                    </a:p>
                  </a:txBody>
                  <a:tcPr anchor="ctr"/>
                </a:tc>
                <a:extLst>
                  <a:ext uri="{0D108BD9-81ED-4DB2-BD59-A6C34878D82A}">
                    <a16:rowId xmlns:a16="http://schemas.microsoft.com/office/drawing/2014/main" val="2432972089"/>
                  </a:ext>
                </a:extLst>
              </a:tr>
              <a:tr h="370840">
                <a:tc>
                  <a:txBody>
                    <a:bodyPr/>
                    <a:lstStyle/>
                    <a:p>
                      <a:r>
                        <a:rPr lang="en-US" sz="1400" dirty="0"/>
                        <a:t>Free Channels</a:t>
                      </a:r>
                    </a:p>
                  </a:txBody>
                  <a:tcPr anchor="ctr"/>
                </a:tc>
                <a:tc>
                  <a:txBody>
                    <a:bodyPr/>
                    <a:lstStyle/>
                    <a:p>
                      <a:pPr algn="ctr"/>
                      <a:r>
                        <a:rPr lang="en-US" sz="1400" dirty="0"/>
                        <a:t>16</a:t>
                      </a:r>
                    </a:p>
                  </a:txBody>
                  <a:tcPr anchor="ctr"/>
                </a:tc>
                <a:tc>
                  <a:txBody>
                    <a:bodyPr/>
                    <a:lstStyle/>
                    <a:p>
                      <a:pPr algn="ctr"/>
                      <a:r>
                        <a:rPr lang="en-US" sz="1400" dirty="0"/>
                        <a:t>16</a:t>
                      </a:r>
                    </a:p>
                  </a:txBody>
                  <a:tcPr anchor="ctr"/>
                </a:tc>
                <a:tc>
                  <a:txBody>
                    <a:bodyPr/>
                    <a:lstStyle/>
                    <a:p>
                      <a:pPr algn="ctr"/>
                      <a:r>
                        <a:rPr lang="en-US" sz="1400" dirty="0"/>
                        <a:t>16</a:t>
                      </a:r>
                    </a:p>
                  </a:txBody>
                  <a:tcPr anchor="ctr"/>
                </a:tc>
                <a:extLst>
                  <a:ext uri="{0D108BD9-81ED-4DB2-BD59-A6C34878D82A}">
                    <a16:rowId xmlns:a16="http://schemas.microsoft.com/office/drawing/2014/main" val="1181373093"/>
                  </a:ext>
                </a:extLst>
              </a:tr>
              <a:tr h="370840">
                <a:tc>
                  <a:txBody>
                    <a:bodyPr/>
                    <a:lstStyle/>
                    <a:p>
                      <a:r>
                        <a:rPr lang="en-US" sz="1400" dirty="0"/>
                        <a:t>PoE Connectors</a:t>
                      </a:r>
                    </a:p>
                  </a:txBody>
                  <a:tcPr anchor="ctr"/>
                </a:tc>
                <a:tc>
                  <a:txBody>
                    <a:bodyPr/>
                    <a:lstStyle/>
                    <a:p>
                      <a:pPr algn="ctr"/>
                      <a:r>
                        <a:rPr lang="en-US" sz="1400" dirty="0"/>
                        <a:t>4</a:t>
                      </a:r>
                    </a:p>
                  </a:txBody>
                  <a:tcPr anchor="ctr"/>
                </a:tc>
                <a:tc>
                  <a:txBody>
                    <a:bodyPr/>
                    <a:lstStyle/>
                    <a:p>
                      <a:pPr algn="ctr"/>
                      <a:r>
                        <a:rPr lang="en-US" sz="1400" dirty="0"/>
                        <a:t>4</a:t>
                      </a:r>
                    </a:p>
                  </a:txBody>
                  <a:tcPr anchor="ctr"/>
                </a:tc>
                <a:tc>
                  <a:txBody>
                    <a:bodyPr/>
                    <a:lstStyle/>
                    <a:p>
                      <a:pPr algn="ctr"/>
                      <a:r>
                        <a:rPr lang="en-US" sz="1400" dirty="0"/>
                        <a:t>-</a:t>
                      </a:r>
                    </a:p>
                  </a:txBody>
                  <a:tcPr anchor="ctr"/>
                </a:tc>
                <a:extLst>
                  <a:ext uri="{0D108BD9-81ED-4DB2-BD59-A6C34878D82A}">
                    <a16:rowId xmlns:a16="http://schemas.microsoft.com/office/drawing/2014/main" val="644309250"/>
                  </a:ext>
                </a:extLst>
              </a:tr>
              <a:tr h="370840">
                <a:tc>
                  <a:txBody>
                    <a:bodyPr/>
                    <a:lstStyle/>
                    <a:p>
                      <a:r>
                        <a:rPr lang="en-US" sz="1400" dirty="0"/>
                        <a:t>Storage</a:t>
                      </a:r>
                    </a:p>
                  </a:txBody>
                  <a:tcPr anchor="ctr"/>
                </a:tc>
                <a:tc>
                  <a:txBody>
                    <a:bodyPr/>
                    <a:lstStyle/>
                    <a:p>
                      <a:pPr algn="ctr"/>
                      <a:r>
                        <a:rPr lang="en-US" sz="1400" dirty="0"/>
                        <a:t>1 Bay</a:t>
                      </a:r>
                    </a:p>
                  </a:txBody>
                  <a:tcPr anchor="ctr"/>
                </a:tc>
                <a:tc>
                  <a:txBody>
                    <a:bodyPr/>
                    <a:lstStyle/>
                    <a:p>
                      <a:pPr algn="ctr"/>
                      <a:r>
                        <a:rPr lang="en-US" sz="1400" dirty="0"/>
                        <a:t>1 Bay</a:t>
                      </a:r>
                    </a:p>
                  </a:txBody>
                  <a:tcPr anchor="ctr"/>
                </a:tc>
                <a:tc>
                  <a:txBody>
                    <a:bodyPr/>
                    <a:lstStyle/>
                    <a:p>
                      <a:pPr algn="ctr"/>
                      <a:r>
                        <a:rPr lang="en-US" sz="1400" dirty="0"/>
                        <a:t>2 Bays</a:t>
                      </a:r>
                    </a:p>
                  </a:txBody>
                  <a:tcPr anchor="ctr"/>
                </a:tc>
                <a:extLst>
                  <a:ext uri="{0D108BD9-81ED-4DB2-BD59-A6C34878D82A}">
                    <a16:rowId xmlns:a16="http://schemas.microsoft.com/office/drawing/2014/main" val="3342806948"/>
                  </a:ext>
                </a:extLst>
              </a:tr>
              <a:tr h="370840">
                <a:tc>
                  <a:txBody>
                    <a:bodyPr/>
                    <a:lstStyle/>
                    <a:p>
                      <a:r>
                        <a:rPr lang="en-US" sz="1400" dirty="0"/>
                        <a:t>Transportation Certified</a:t>
                      </a:r>
                    </a:p>
                  </a:txBody>
                  <a:tcPr anchor="ctr"/>
                </a:tc>
                <a:tc>
                  <a:txBody>
                    <a:bodyPr/>
                    <a:lstStyle/>
                    <a:p>
                      <a:pPr algn="ctr"/>
                      <a:r>
                        <a:rPr lang="en-US" sz="1400" dirty="0"/>
                        <a:t>E-Mark</a:t>
                      </a:r>
                    </a:p>
                  </a:txBody>
                  <a:tcPr anchor="ctr"/>
                </a:tc>
                <a:tc>
                  <a:txBody>
                    <a:bodyPr/>
                    <a:lstStyle/>
                    <a:p>
                      <a:pPr algn="ctr"/>
                      <a:r>
                        <a:rPr lang="en-US" sz="1400" dirty="0"/>
                        <a:t>E-Mark</a:t>
                      </a:r>
                    </a:p>
                  </a:txBody>
                  <a:tcPr anchor="ctr"/>
                </a:tc>
                <a:tc>
                  <a:txBody>
                    <a:bodyPr/>
                    <a:lstStyle/>
                    <a:p>
                      <a:pPr algn="ctr"/>
                      <a:r>
                        <a:rPr lang="en-US" sz="1400" dirty="0"/>
                        <a:t>E-Mark</a:t>
                      </a:r>
                    </a:p>
                  </a:txBody>
                  <a:tcPr anchor="ctr"/>
                </a:tc>
                <a:extLst>
                  <a:ext uri="{0D108BD9-81ED-4DB2-BD59-A6C34878D82A}">
                    <a16:rowId xmlns:a16="http://schemas.microsoft.com/office/drawing/2014/main" val="3837825247"/>
                  </a:ext>
                </a:extLst>
              </a:tr>
            </a:tbl>
          </a:graphicData>
        </a:graphic>
      </p:graphicFrame>
      <p:pic>
        <p:nvPicPr>
          <p:cNvPr id="4" name="Picture 2">
            <a:extLst>
              <a:ext uri="{FF2B5EF4-FFF2-40B4-BE49-F238E27FC236}">
                <a16:creationId xmlns:a16="http://schemas.microsoft.com/office/drawing/2014/main" id="{21B4B314-3503-5799-618C-C440486234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925884"/>
            <a:ext cx="1006229" cy="100622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0F3C7AA9-B5DA-F2CD-BD82-319845B0192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3019406"/>
            <a:ext cx="819187" cy="8191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1E263D14-A394-CABE-1229-270FE5038D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2934606"/>
            <a:ext cx="1006229" cy="1006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4180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2204864"/>
            <a:ext cx="7488832" cy="351660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The most affordable high-quality VMS in the industry!</a:t>
            </a:r>
          </a:p>
          <a:p>
            <a:pPr marL="742950" lvl="1" indent="-285750">
              <a:lnSpc>
                <a:spcPct val="150000"/>
              </a:lnSpc>
              <a:buFont typeface="Arial" panose="020B0604020202020204" pitchFamily="34" charset="0"/>
              <a:buChar char="•"/>
            </a:pPr>
            <a:r>
              <a:rPr lang="en-US" sz="1600" dirty="0"/>
              <a:t>Very competitive price per channel for the add-on licenses.</a:t>
            </a:r>
          </a:p>
          <a:p>
            <a:pPr marL="742950" lvl="1" indent="-285750">
              <a:lnSpc>
                <a:spcPct val="150000"/>
              </a:lnSpc>
              <a:buFont typeface="Arial" panose="020B0604020202020204" pitchFamily="34" charset="0"/>
              <a:buChar char="•"/>
            </a:pPr>
            <a:r>
              <a:rPr lang="en-US" sz="1600" dirty="0"/>
              <a:t>No perpetual fees.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Has all the features you need!</a:t>
            </a:r>
          </a:p>
          <a:p>
            <a:pPr marL="742950" lvl="1" indent="-285750">
              <a:lnSpc>
                <a:spcPct val="150000"/>
              </a:lnSpc>
              <a:buFont typeface="Arial" panose="020B0604020202020204" pitchFamily="34" charset="0"/>
              <a:buChar char="•"/>
            </a:pPr>
            <a:r>
              <a:rPr lang="en-US" sz="1600" dirty="0"/>
              <a:t>Get over 95% of all the features that the top ISV brands have, in many cases, even for free.</a:t>
            </a:r>
          </a:p>
          <a:p>
            <a:pPr marL="742950" lvl="1" indent="-285750">
              <a:lnSpc>
                <a:spcPct val="150000"/>
              </a:lnSpc>
              <a:buFont typeface="Arial" panose="020B0604020202020204" pitchFamily="34" charset="0"/>
              <a:buChar char="•"/>
            </a:pPr>
            <a:r>
              <a:rPr lang="en-US" sz="1600" b="0" i="0" dirty="0">
                <a:solidFill>
                  <a:srgbClr val="444444"/>
                </a:solidFill>
                <a:effectLst/>
                <a:latin typeface="Calibri" panose="020F0502020204030204" pitchFamily="34" charset="0"/>
              </a:rPr>
              <a:t>ACTi continuously adds more features to ensure it has all you need!</a:t>
            </a:r>
            <a:endParaRPr lang="en-US" dirty="0"/>
          </a:p>
        </p:txBody>
      </p:sp>
    </p:spTree>
    <p:extLst>
      <p:ext uri="{BB962C8B-B14F-4D97-AF65-F5344CB8AC3E}">
        <p14:creationId xmlns:p14="http://schemas.microsoft.com/office/powerpoint/2010/main" val="3769617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2288660"/>
            <a:ext cx="7488832" cy="351660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Easy to Migrate to ACTi NVR!</a:t>
            </a:r>
          </a:p>
          <a:p>
            <a:pPr marL="742950" lvl="1" indent="-285750">
              <a:lnSpc>
                <a:spcPct val="150000"/>
              </a:lnSpc>
              <a:buFont typeface="Arial" panose="020B0604020202020204" pitchFamily="34" charset="0"/>
              <a:buChar char="•"/>
            </a:pPr>
            <a:r>
              <a:rPr lang="en-US" sz="1600" dirty="0"/>
              <a:t>Keep all the existing cameras while migrating to ACTi NVR</a:t>
            </a:r>
          </a:p>
          <a:p>
            <a:pPr marL="742950" lvl="1" indent="-285750">
              <a:lnSpc>
                <a:spcPct val="150000"/>
              </a:lnSpc>
              <a:buFont typeface="Arial" panose="020B0604020202020204" pitchFamily="34" charset="0"/>
              <a:buChar char="•"/>
            </a:pPr>
            <a:r>
              <a:rPr lang="en-US" sz="1600" dirty="0"/>
              <a:t>ACTi support &amp; service team helps with seamless and worry-free migration</a:t>
            </a:r>
          </a:p>
          <a:p>
            <a:pPr marL="742950" lvl="1" indent="-285750">
              <a:lnSpc>
                <a:spcPct val="150000"/>
              </a:lnSpc>
              <a:buFont typeface="Arial" panose="020B0604020202020204" pitchFamily="34" charset="0"/>
              <a:buChar char="•"/>
            </a:pPr>
            <a:r>
              <a:rPr lang="en-US" sz="1600" dirty="0"/>
              <a:t>Enjoy immediate cost saving</a:t>
            </a:r>
          </a:p>
          <a:p>
            <a:pPr lvl="1">
              <a:lnSpc>
                <a:spcPct val="150000"/>
              </a:lnSpc>
            </a:pPr>
            <a:endParaRPr lang="en-US" sz="1600" dirty="0"/>
          </a:p>
          <a:p>
            <a:pPr marL="285750" indent="-285750">
              <a:lnSpc>
                <a:spcPct val="150000"/>
              </a:lnSpc>
              <a:buFont typeface="Arial" panose="020B0604020202020204" pitchFamily="34" charset="0"/>
              <a:buChar char="•"/>
            </a:pPr>
            <a:r>
              <a:rPr lang="en-US" b="1" dirty="0">
                <a:solidFill>
                  <a:srgbClr val="0070C0"/>
                </a:solidFill>
              </a:rPr>
              <a:t>Free Upgrades!</a:t>
            </a:r>
          </a:p>
          <a:p>
            <a:pPr marL="742950" lvl="1" indent="-285750">
              <a:lnSpc>
                <a:spcPct val="150000"/>
              </a:lnSpc>
              <a:buFont typeface="Arial" panose="020B0604020202020204" pitchFamily="34" charset="0"/>
              <a:buChar char="•"/>
            </a:pPr>
            <a:r>
              <a:rPr lang="en-US" sz="1600" dirty="0"/>
              <a:t>ACTi offers quarterly software upgrades, for free!	</a:t>
            </a:r>
          </a:p>
          <a:p>
            <a:pPr marL="742950" lvl="1" indent="-285750">
              <a:lnSpc>
                <a:spcPct val="150000"/>
              </a:lnSpc>
              <a:buFont typeface="Arial" panose="020B0604020202020204" pitchFamily="34" charset="0"/>
              <a:buChar char="•"/>
            </a:pPr>
            <a:r>
              <a:rPr lang="en-US" sz="1600" dirty="0"/>
              <a:t>Get more features every quarter.	</a:t>
            </a:r>
          </a:p>
        </p:txBody>
      </p:sp>
    </p:spTree>
    <p:extLst>
      <p:ext uri="{BB962C8B-B14F-4D97-AF65-F5344CB8AC3E}">
        <p14:creationId xmlns:p14="http://schemas.microsoft.com/office/powerpoint/2010/main" val="615344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844824"/>
            <a:ext cx="7488832" cy="430143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Unique Features help you win projects!</a:t>
            </a:r>
          </a:p>
          <a:p>
            <a:pPr marL="742950" lvl="1" indent="-285750">
              <a:lnSpc>
                <a:spcPct val="150000"/>
              </a:lnSpc>
              <a:buFont typeface="Arial" panose="020B0604020202020204" pitchFamily="34" charset="0"/>
              <a:buChar char="•"/>
            </a:pPr>
            <a:r>
              <a:rPr lang="en-US" sz="1600" dirty="0"/>
              <a:t>ACTi NVR provides several world leading features for you to win	</a:t>
            </a:r>
          </a:p>
          <a:p>
            <a:pPr marL="742950" lvl="1" indent="-285750">
              <a:lnSpc>
                <a:spcPct val="150000"/>
              </a:lnSpc>
              <a:buFont typeface="Arial" panose="020B0604020202020204" pitchFamily="34" charset="0"/>
              <a:buChar char="•"/>
            </a:pPr>
            <a:r>
              <a:rPr lang="en-US" sz="1600" dirty="0"/>
              <a:t>Our service personnel helps with A&amp;E requirements fulfillment</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Exclusive custom-made NVR features for you!</a:t>
            </a:r>
          </a:p>
          <a:p>
            <a:pPr marL="742950" lvl="1" indent="-285750">
              <a:lnSpc>
                <a:spcPct val="150000"/>
              </a:lnSpc>
              <a:buFont typeface="Arial" panose="020B0604020202020204" pitchFamily="34" charset="0"/>
              <a:buChar char="•"/>
            </a:pPr>
            <a:r>
              <a:rPr lang="en-US" sz="1600" dirty="0"/>
              <a:t>For the large projects, ACTi helps develop customized features by request	</a:t>
            </a:r>
          </a:p>
          <a:p>
            <a:pPr marL="285750" indent="-285750">
              <a:lnSpc>
                <a:spcPct val="150000"/>
              </a:lnSpc>
              <a:buFont typeface="Arial" panose="020B0604020202020204" pitchFamily="34" charset="0"/>
              <a:buChar char="•"/>
            </a:pPr>
            <a:r>
              <a:rPr lang="en-US" b="1" dirty="0">
                <a:solidFill>
                  <a:srgbClr val="0070C0"/>
                </a:solidFill>
              </a:rPr>
              <a:t>Turn ACTi NVR into your own brand!</a:t>
            </a:r>
          </a:p>
          <a:p>
            <a:pPr marL="742950" lvl="1" indent="-285750">
              <a:lnSpc>
                <a:spcPct val="150000"/>
              </a:lnSpc>
              <a:buFont typeface="Arial" panose="020B0604020202020204" pitchFamily="34" charset="0"/>
              <a:buChar char="•"/>
            </a:pPr>
            <a:r>
              <a:rPr lang="en-US" sz="1600" dirty="0"/>
              <a:t>White label and non-brand NVR options available.	</a:t>
            </a:r>
          </a:p>
          <a:p>
            <a:pPr marL="742950" lvl="1" indent="-285750">
              <a:lnSpc>
                <a:spcPct val="150000"/>
              </a:lnSpc>
              <a:buFont typeface="Arial" panose="020B0604020202020204" pitchFamily="34" charset="0"/>
              <a:buChar char="•"/>
            </a:pPr>
            <a:r>
              <a:rPr lang="en-US" sz="1600" dirty="0"/>
              <a:t>Secure your business with exclusive NVR branding.</a:t>
            </a:r>
          </a:p>
        </p:txBody>
      </p:sp>
    </p:spTree>
    <p:extLst>
      <p:ext uri="{BB962C8B-B14F-4D97-AF65-F5344CB8AC3E}">
        <p14:creationId xmlns:p14="http://schemas.microsoft.com/office/powerpoint/2010/main" val="1086439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Ultimate Reliability Guaranteed!</a:t>
            </a:r>
          </a:p>
          <a:p>
            <a:pPr marL="742950" lvl="1" indent="-285750">
              <a:lnSpc>
                <a:spcPct val="150000"/>
              </a:lnSpc>
              <a:buFont typeface="Arial" panose="020B0604020202020204" pitchFamily="34" charset="0"/>
              <a:buChar char="•"/>
            </a:pPr>
            <a:r>
              <a:rPr lang="en-US" sz="1600" dirty="0"/>
              <a:t>RAID-supported Standalone NVR available</a:t>
            </a:r>
          </a:p>
          <a:p>
            <a:pPr marL="742950" lvl="1" indent="-285750">
              <a:lnSpc>
                <a:spcPct val="150000"/>
              </a:lnSpc>
              <a:buFont typeface="Arial" panose="020B0604020202020204" pitchFamily="34" charset="0"/>
              <a:buChar char="•"/>
            </a:pPr>
            <a:r>
              <a:rPr lang="en-US" sz="1600" dirty="0"/>
              <a:t>Various Redundancy Service options available (N+1, N-to-N)</a:t>
            </a:r>
          </a:p>
          <a:p>
            <a:pPr marL="742950" lvl="1" indent="-285750">
              <a:lnSpc>
                <a:spcPct val="150000"/>
              </a:lnSpc>
              <a:buFont typeface="Arial" panose="020B0604020202020204" pitchFamily="34" charset="0"/>
              <a:buChar char="•"/>
            </a:pPr>
            <a:r>
              <a:rPr lang="en-US" sz="1600" dirty="0"/>
              <a:t>Backup Service options available (make auto-backups of critical recordings)</a:t>
            </a:r>
          </a:p>
          <a:p>
            <a:pPr marL="742950" lvl="1" indent="-285750">
              <a:lnSpc>
                <a:spcPct val="150000"/>
              </a:lnSpc>
              <a:buFont typeface="Arial" panose="020B0604020202020204" pitchFamily="34" charset="0"/>
              <a:buChar char="•"/>
            </a:pPr>
            <a:r>
              <a:rPr lang="en-US" sz="1600" dirty="0"/>
              <a:t>Widest range of system health check options available</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Integrate ACTi NVR with Your System</a:t>
            </a:r>
          </a:p>
          <a:p>
            <a:pPr marL="742950" lvl="1" indent="-285750">
              <a:lnSpc>
                <a:spcPct val="150000"/>
              </a:lnSpc>
              <a:buFont typeface="Arial" panose="020B0604020202020204" pitchFamily="34" charset="0"/>
              <a:buChar char="•"/>
            </a:pPr>
            <a:r>
              <a:rPr lang="en-US" sz="1600" dirty="0"/>
              <a:t>ACTi provides easy-to-use Integration API/SDK for solution integration</a:t>
            </a:r>
          </a:p>
          <a:p>
            <a:pPr marL="742950" lvl="1" indent="-285750">
              <a:lnSpc>
                <a:spcPct val="150000"/>
              </a:lnSpc>
              <a:buFont typeface="Arial" panose="020B0604020202020204" pitchFamily="34" charset="0"/>
              <a:buChar char="•"/>
            </a:pPr>
            <a:r>
              <a:rPr lang="en-US" sz="1600" dirty="0"/>
              <a:t>Enjoy live video, playback and events within your own main system</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640680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Expand VMS up to 200 000 Channels!</a:t>
            </a:r>
          </a:p>
          <a:p>
            <a:pPr marL="742950" lvl="1" indent="-285750">
              <a:lnSpc>
                <a:spcPct val="150000"/>
              </a:lnSpc>
              <a:buFont typeface="Arial" panose="020B0604020202020204" pitchFamily="34" charset="0"/>
              <a:buChar char="•"/>
            </a:pPr>
            <a:r>
              <a:rPr lang="en-US" sz="1600" dirty="0"/>
              <a:t>You can combine hundreds of NVR servers into a single system using ACTi CMS 2, up to 200 000 channels.				</a:t>
            </a:r>
          </a:p>
          <a:p>
            <a:pPr marL="742950" lvl="1" indent="-285750">
              <a:lnSpc>
                <a:spcPct val="150000"/>
              </a:lnSpc>
              <a:buFont typeface="Arial" panose="020B0604020202020204" pitchFamily="34" charset="0"/>
              <a:buChar char="•"/>
            </a:pPr>
            <a:r>
              <a:rPr lang="en-US" sz="1600" dirty="0"/>
              <a:t>ACTi smart network architecture ensures stable and seamless data flow even in the large-scale projects.	</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Wide range of Service Tools &amp; Utilities</a:t>
            </a:r>
          </a:p>
          <a:p>
            <a:pPr marL="742950" lvl="1" indent="-285750">
              <a:lnSpc>
                <a:spcPct val="150000"/>
              </a:lnSpc>
              <a:buFont typeface="Arial" panose="020B0604020202020204" pitchFamily="34" charset="0"/>
              <a:buChar char="•"/>
            </a:pPr>
            <a:r>
              <a:rPr lang="en-US" sz="1600" dirty="0"/>
              <a:t>- Free project planning tools for your VMS</a:t>
            </a:r>
          </a:p>
          <a:p>
            <a:pPr marL="742950" lvl="1" indent="-285750">
              <a:lnSpc>
                <a:spcPct val="150000"/>
              </a:lnSpc>
              <a:buFont typeface="Arial" panose="020B0604020202020204" pitchFamily="34" charset="0"/>
              <a:buChar char="•"/>
            </a:pPr>
            <a:r>
              <a:rPr lang="en-US" sz="1600" dirty="0"/>
              <a:t>- Additional special purpose utilities to work along with NVR</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37382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351660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Try Full Features without any Cost!</a:t>
            </a:r>
          </a:p>
          <a:p>
            <a:pPr marL="742950" lvl="1" indent="-285750">
              <a:lnSpc>
                <a:spcPct val="150000"/>
              </a:lnSpc>
              <a:buFont typeface="Arial" panose="020B0604020202020204" pitchFamily="34" charset="0"/>
              <a:buChar char="•"/>
            </a:pPr>
            <a:r>
              <a:rPr lang="en-US" sz="1600" dirty="0"/>
              <a:t>ACTi provides NVR live demo access at nvr.acti.com</a:t>
            </a:r>
          </a:p>
          <a:p>
            <a:pPr marL="742950" lvl="1" indent="-285750">
              <a:lnSpc>
                <a:spcPct val="150000"/>
              </a:lnSpc>
              <a:buFont typeface="Arial" panose="020B0604020202020204" pitchFamily="34" charset="0"/>
              <a:buChar char="•"/>
            </a:pPr>
            <a:r>
              <a:rPr lang="en-US" sz="1600" dirty="0"/>
              <a:t>NVR 3 Business and Corporate can be downloaded for free from ACTi website and tested immediately (free registration).</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Learn About VMS Conveniently by Video Tutorials</a:t>
            </a:r>
          </a:p>
          <a:p>
            <a:pPr marL="742950" lvl="1" indent="-285750">
              <a:lnSpc>
                <a:spcPct val="150000"/>
              </a:lnSpc>
              <a:buFont typeface="Arial" panose="020B0604020202020204" pitchFamily="34" charset="0"/>
              <a:buChar char="•"/>
            </a:pPr>
            <a:r>
              <a:rPr lang="en-US" sz="1600" dirty="0"/>
              <a:t>ACTi offers nice walk-through video clips for quick learning and first impression.</a:t>
            </a:r>
          </a:p>
          <a:p>
            <a:pPr lvl="1">
              <a:lnSpc>
                <a:spcPct val="150000"/>
              </a:lnSpc>
            </a:pPr>
            <a:endParaRPr lang="en-US" sz="1600" dirty="0"/>
          </a:p>
        </p:txBody>
      </p:sp>
    </p:spTree>
    <p:extLst>
      <p:ext uri="{BB962C8B-B14F-4D97-AF65-F5344CB8AC3E}">
        <p14:creationId xmlns:p14="http://schemas.microsoft.com/office/powerpoint/2010/main" val="20965782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Lite Web Client Introduction</a:t>
            </a:r>
          </a:p>
        </p:txBody>
      </p:sp>
      <p:sp>
        <p:nvSpPr>
          <p:cNvPr id="2" name="TextBox 1">
            <a:extLst>
              <a:ext uri="{FF2B5EF4-FFF2-40B4-BE49-F238E27FC236}">
                <a16:creationId xmlns:a16="http://schemas.microsoft.com/office/drawing/2014/main" id="{A8CED7A2-6D39-2955-320A-67FEA747388F}"/>
              </a:ext>
            </a:extLst>
          </p:cNvPr>
          <p:cNvSpPr txBox="1"/>
          <p:nvPr/>
        </p:nvSpPr>
        <p:spPr>
          <a:xfrm>
            <a:off x="395536" y="2056780"/>
            <a:ext cx="8208912" cy="1754326"/>
          </a:xfrm>
          <a:prstGeom prst="rect">
            <a:avLst/>
          </a:prstGeom>
          <a:solidFill>
            <a:schemeClr val="accent3">
              <a:lumMod val="20000"/>
              <a:lumOff val="80000"/>
            </a:schemeClr>
          </a:solidFill>
        </p:spPr>
        <p:txBody>
          <a:bodyPr wrap="square" rtlCol="0">
            <a:spAutoFit/>
          </a:bodyPr>
          <a:lstStyle/>
          <a:p>
            <a:r>
              <a:rPr lang="en-US" dirty="0"/>
              <a:t>In addition to already supporting Workstation client, Mobile client and Full-featured Web client, the NVR version v3.0.16 also introduces Lite Web Client option.</a:t>
            </a:r>
          </a:p>
          <a:p>
            <a:endParaRPr lang="en-US" dirty="0"/>
          </a:p>
          <a:p>
            <a:r>
              <a:rPr lang="en-US" b="1" dirty="0"/>
              <a:t>Lite Web Client </a:t>
            </a:r>
            <a:r>
              <a:rPr lang="en-US" dirty="0"/>
              <a:t>is the simplified edition of the browser-based client application. It has </a:t>
            </a:r>
            <a:r>
              <a:rPr lang="en-US" b="1" dirty="0">
                <a:solidFill>
                  <a:srgbClr val="0000FF"/>
                </a:solidFill>
              </a:rPr>
              <a:t>less features enabled and simpler appearance</a:t>
            </a:r>
            <a:r>
              <a:rPr lang="en-US" dirty="0"/>
              <a:t>, making it very </a:t>
            </a:r>
            <a:r>
              <a:rPr lang="en-US" b="1" dirty="0">
                <a:solidFill>
                  <a:schemeClr val="accent6">
                    <a:lumMod val="75000"/>
                  </a:schemeClr>
                </a:solidFill>
              </a:rPr>
              <a:t>user-friendly</a:t>
            </a:r>
            <a:r>
              <a:rPr lang="en-US" dirty="0"/>
              <a:t> for the types of users who are not very technical and do not require full set of features.</a:t>
            </a:r>
          </a:p>
        </p:txBody>
      </p:sp>
      <p:sp>
        <p:nvSpPr>
          <p:cNvPr id="3" name="TextBox 2">
            <a:extLst>
              <a:ext uri="{FF2B5EF4-FFF2-40B4-BE49-F238E27FC236}">
                <a16:creationId xmlns:a16="http://schemas.microsoft.com/office/drawing/2014/main" id="{86FE01E6-602D-3D07-0E80-A7E33B8EE45B}"/>
              </a:ext>
            </a:extLst>
          </p:cNvPr>
          <p:cNvSpPr txBox="1"/>
          <p:nvPr/>
        </p:nvSpPr>
        <p:spPr>
          <a:xfrm>
            <a:off x="395536" y="4221088"/>
            <a:ext cx="8208912" cy="1754326"/>
          </a:xfrm>
          <a:prstGeom prst="rect">
            <a:avLst/>
          </a:prstGeom>
          <a:solidFill>
            <a:schemeClr val="accent3">
              <a:lumMod val="20000"/>
              <a:lumOff val="80000"/>
            </a:schemeClr>
          </a:solidFill>
        </p:spPr>
        <p:txBody>
          <a:bodyPr wrap="square" rtlCol="0">
            <a:spAutoFit/>
          </a:bodyPr>
          <a:lstStyle/>
          <a:p>
            <a:r>
              <a:rPr lang="en-US" dirty="0"/>
              <a:t>While the Full-featured web client is available for Microsoft Edge browser (compatibility mode), the Lite web client can be used with various browsers:</a:t>
            </a:r>
          </a:p>
          <a:p>
            <a:pPr marL="285750" indent="-285750">
              <a:buFont typeface="Arial" panose="020B0604020202020204" pitchFamily="34" charset="0"/>
              <a:buChar char="•"/>
            </a:pPr>
            <a:r>
              <a:rPr lang="en-US" b="1" dirty="0"/>
              <a:t>Chrome</a:t>
            </a:r>
          </a:p>
          <a:p>
            <a:pPr marL="285750" indent="-285750">
              <a:buFont typeface="Arial" panose="020B0604020202020204" pitchFamily="34" charset="0"/>
              <a:buChar char="•"/>
            </a:pPr>
            <a:r>
              <a:rPr lang="en-US" b="1" dirty="0"/>
              <a:t>Firefox</a:t>
            </a:r>
          </a:p>
          <a:p>
            <a:pPr marL="285750" indent="-285750">
              <a:buFont typeface="Arial" panose="020B0604020202020204" pitchFamily="34" charset="0"/>
              <a:buChar char="•"/>
            </a:pPr>
            <a:r>
              <a:rPr lang="en-US" b="1" dirty="0"/>
              <a:t>Safari</a:t>
            </a:r>
          </a:p>
          <a:p>
            <a:pPr marL="285750" indent="-285750">
              <a:buFont typeface="Arial" panose="020B0604020202020204" pitchFamily="34" charset="0"/>
              <a:buChar char="•"/>
            </a:pPr>
            <a:r>
              <a:rPr lang="en-US" b="1" dirty="0"/>
              <a:t>Edge</a:t>
            </a:r>
          </a:p>
        </p:txBody>
      </p:sp>
    </p:spTree>
    <p:extLst>
      <p:ext uri="{BB962C8B-B14F-4D97-AF65-F5344CB8AC3E}">
        <p14:creationId xmlns:p14="http://schemas.microsoft.com/office/powerpoint/2010/main" val="3058588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Primary Users of the Lite Web Client</a:t>
            </a:r>
          </a:p>
        </p:txBody>
      </p:sp>
      <p:graphicFrame>
        <p:nvGraphicFramePr>
          <p:cNvPr id="4" name="Table 3">
            <a:extLst>
              <a:ext uri="{FF2B5EF4-FFF2-40B4-BE49-F238E27FC236}">
                <a16:creationId xmlns:a16="http://schemas.microsoft.com/office/drawing/2014/main" id="{E0F3A4F8-AD65-3AB5-F9F1-6EAC15C87D68}"/>
              </a:ext>
            </a:extLst>
          </p:cNvPr>
          <p:cNvGraphicFramePr>
            <a:graphicFrameLocks noGrp="1"/>
          </p:cNvGraphicFramePr>
          <p:nvPr/>
        </p:nvGraphicFramePr>
        <p:xfrm>
          <a:off x="755576" y="2108800"/>
          <a:ext cx="7848873" cy="4114800"/>
        </p:xfrm>
        <a:graphic>
          <a:graphicData uri="http://schemas.openxmlformats.org/drawingml/2006/table">
            <a:tbl>
              <a:tblPr>
                <a:tableStyleId>{5940675A-B579-460E-94D1-54222C63F5DA}</a:tableStyleId>
              </a:tblPr>
              <a:tblGrid>
                <a:gridCol w="1612458">
                  <a:extLst>
                    <a:ext uri="{9D8B030D-6E8A-4147-A177-3AD203B41FA5}">
                      <a16:colId xmlns:a16="http://schemas.microsoft.com/office/drawing/2014/main" val="20000"/>
                    </a:ext>
                  </a:extLst>
                </a:gridCol>
                <a:gridCol w="1612458">
                  <a:extLst>
                    <a:ext uri="{9D8B030D-6E8A-4147-A177-3AD203B41FA5}">
                      <a16:colId xmlns:a16="http://schemas.microsoft.com/office/drawing/2014/main" val="20001"/>
                    </a:ext>
                  </a:extLst>
                </a:gridCol>
                <a:gridCol w="1541319">
                  <a:extLst>
                    <a:ext uri="{9D8B030D-6E8A-4147-A177-3AD203B41FA5}">
                      <a16:colId xmlns:a16="http://schemas.microsoft.com/office/drawing/2014/main" val="20002"/>
                    </a:ext>
                  </a:extLst>
                </a:gridCol>
                <a:gridCol w="1541319">
                  <a:extLst>
                    <a:ext uri="{9D8B030D-6E8A-4147-A177-3AD203B41FA5}">
                      <a16:colId xmlns:a16="http://schemas.microsoft.com/office/drawing/2014/main" val="20003"/>
                    </a:ext>
                  </a:extLst>
                </a:gridCol>
                <a:gridCol w="1541319">
                  <a:extLst>
                    <a:ext uri="{9D8B030D-6E8A-4147-A177-3AD203B41FA5}">
                      <a16:colId xmlns:a16="http://schemas.microsoft.com/office/drawing/2014/main" val="20004"/>
                    </a:ext>
                  </a:extLst>
                </a:gridCol>
              </a:tblGrid>
              <a:tr h="331570">
                <a:tc gridSpan="5">
                  <a:txBody>
                    <a:bodyPr/>
                    <a:lstStyle/>
                    <a:p>
                      <a:pPr algn="ctr" fontAlgn="ctr"/>
                      <a:r>
                        <a:rPr lang="en-US" sz="1800" u="none" strike="noStrike" dirty="0">
                          <a:effectLst/>
                        </a:rPr>
                        <a:t>ACTi Web Client Value Position</a:t>
                      </a:r>
                      <a:endParaRPr lang="en-US" sz="1800" b="0" i="0" u="none" strike="noStrike" dirty="0">
                        <a:solidFill>
                          <a:srgbClr val="000000"/>
                        </a:solidFill>
                        <a:effectLst/>
                        <a:latin typeface="Calibri"/>
                      </a:endParaRPr>
                    </a:p>
                  </a:txBody>
                  <a:tcPr marT="91440" marB="91440" anchor="ctr">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1303">
                <a:tc>
                  <a:txBody>
                    <a:bodyPr/>
                    <a:lstStyle/>
                    <a:p>
                      <a:pPr algn="ctr" fontAlgn="ctr"/>
                      <a:r>
                        <a:rPr lang="en-US" sz="1800" u="none" strike="noStrike">
                          <a:effectLst/>
                        </a:rPr>
                        <a:t>Role</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Client PC</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Workstation app</a:t>
                      </a:r>
                      <a:endParaRPr lang="en-US" sz="1800" b="0" i="0" u="none" strike="noStrike" dirty="0">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Full Web Client</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Lite Web Client</a:t>
                      </a:r>
                      <a:endParaRPr lang="en-US" sz="1800" b="0" i="0" u="none" strike="noStrike" dirty="0">
                        <a:solidFill>
                          <a:srgbClr val="000000"/>
                        </a:solidFill>
                        <a:effectLst/>
                        <a:latin typeface="Calibri"/>
                      </a:endParaRPr>
                    </a:p>
                  </a:txBody>
                  <a:tcPr marT="91440" marB="91440" anchor="ctr">
                    <a:solidFill>
                      <a:schemeClr val="accent3">
                        <a:lumMod val="20000"/>
                        <a:lumOff val="80000"/>
                      </a:schemeClr>
                    </a:solidFill>
                  </a:tcPr>
                </a:tc>
                <a:extLst>
                  <a:ext uri="{0D108BD9-81ED-4DB2-BD59-A6C34878D82A}">
                    <a16:rowId xmlns:a16="http://schemas.microsoft.com/office/drawing/2014/main" val="10001"/>
                  </a:ext>
                </a:extLst>
              </a:tr>
              <a:tr h="672349">
                <a:tc>
                  <a:txBody>
                    <a:bodyPr/>
                    <a:lstStyle/>
                    <a:p>
                      <a:pPr algn="ctr" fontAlgn="ctr"/>
                      <a:r>
                        <a:rPr lang="en-US" sz="1800" u="none" strike="noStrike">
                          <a:effectLst/>
                        </a:rPr>
                        <a:t>IT Admin (setup)</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2"/>
                  </a:ext>
                </a:extLst>
              </a:tr>
              <a:tr h="442093">
                <a:tc>
                  <a:txBody>
                    <a:bodyPr/>
                    <a:lstStyle/>
                    <a:p>
                      <a:pPr algn="ctr" fontAlgn="ctr"/>
                      <a:r>
                        <a:rPr lang="en-US" sz="1800" u="none" strike="noStrike" dirty="0">
                          <a:effectLst/>
                        </a:rPr>
                        <a:t>Security Officer</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3"/>
                  </a:ext>
                </a:extLst>
              </a:tr>
              <a:tr h="663139">
                <a:tc>
                  <a:txBody>
                    <a:bodyPr/>
                    <a:lstStyle/>
                    <a:p>
                      <a:pPr algn="ctr" fontAlgn="ctr"/>
                      <a:r>
                        <a:rPr lang="en-US" sz="1800" u="none" strike="noStrike">
                          <a:effectLst/>
                        </a:rPr>
                        <a:t>Supervisor/ Manager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4"/>
                  </a:ext>
                </a:extLst>
              </a:tr>
              <a:tr h="331570">
                <a:tc>
                  <a:txBody>
                    <a:bodyPr/>
                    <a:lstStyle/>
                    <a:p>
                      <a:pPr algn="ctr" fontAlgn="ctr"/>
                      <a:r>
                        <a:rPr lang="en-US" sz="1800" u="none" strike="noStrike">
                          <a:effectLst/>
                        </a:rPr>
                        <a:t>Owner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55579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Full Client vs Lite Client Comparison</a:t>
            </a:r>
          </a:p>
        </p:txBody>
      </p:sp>
      <p:graphicFrame>
        <p:nvGraphicFramePr>
          <p:cNvPr id="4" name="Table 3">
            <a:extLst>
              <a:ext uri="{FF2B5EF4-FFF2-40B4-BE49-F238E27FC236}">
                <a16:creationId xmlns:a16="http://schemas.microsoft.com/office/drawing/2014/main" id="{0B4B969E-E59E-D965-4FF3-8D9B7585E5EA}"/>
              </a:ext>
            </a:extLst>
          </p:cNvPr>
          <p:cNvGraphicFramePr>
            <a:graphicFrameLocks noGrp="1"/>
          </p:cNvGraphicFramePr>
          <p:nvPr>
            <p:extLst>
              <p:ext uri="{D42A27DB-BD31-4B8C-83A1-F6EECF244321}">
                <p14:modId xmlns:p14="http://schemas.microsoft.com/office/powerpoint/2010/main" val="4096815028"/>
              </p:ext>
            </p:extLst>
          </p:nvPr>
        </p:nvGraphicFramePr>
        <p:xfrm>
          <a:off x="323528" y="1844824"/>
          <a:ext cx="8208911" cy="4759519"/>
        </p:xfrm>
        <a:graphic>
          <a:graphicData uri="http://schemas.openxmlformats.org/drawingml/2006/table">
            <a:tbl>
              <a:tblPr>
                <a:tableStyleId>{5940675A-B579-460E-94D1-54222C63F5DA}</a:tableStyleId>
              </a:tblPr>
              <a:tblGrid>
                <a:gridCol w="1544251">
                  <a:extLst>
                    <a:ext uri="{9D8B030D-6E8A-4147-A177-3AD203B41FA5}">
                      <a16:colId xmlns:a16="http://schemas.microsoft.com/office/drawing/2014/main" val="20000"/>
                    </a:ext>
                  </a:extLst>
                </a:gridCol>
                <a:gridCol w="1795315">
                  <a:extLst>
                    <a:ext uri="{9D8B030D-6E8A-4147-A177-3AD203B41FA5}">
                      <a16:colId xmlns:a16="http://schemas.microsoft.com/office/drawing/2014/main" val="20001"/>
                    </a:ext>
                  </a:extLst>
                </a:gridCol>
                <a:gridCol w="1623115">
                  <a:extLst>
                    <a:ext uri="{9D8B030D-6E8A-4147-A177-3AD203B41FA5}">
                      <a16:colId xmlns:a16="http://schemas.microsoft.com/office/drawing/2014/main" val="20002"/>
                    </a:ext>
                  </a:extLst>
                </a:gridCol>
                <a:gridCol w="1623115">
                  <a:extLst>
                    <a:ext uri="{9D8B030D-6E8A-4147-A177-3AD203B41FA5}">
                      <a16:colId xmlns:a16="http://schemas.microsoft.com/office/drawing/2014/main" val="20003"/>
                    </a:ext>
                  </a:extLst>
                </a:gridCol>
                <a:gridCol w="1623115">
                  <a:extLst>
                    <a:ext uri="{9D8B030D-6E8A-4147-A177-3AD203B41FA5}">
                      <a16:colId xmlns:a16="http://schemas.microsoft.com/office/drawing/2014/main" val="20004"/>
                    </a:ext>
                  </a:extLst>
                </a:gridCol>
              </a:tblGrid>
              <a:tr h="360040">
                <a:tc rowSpan="3">
                  <a:txBody>
                    <a:bodyPr/>
                    <a:lstStyle/>
                    <a:p>
                      <a:pPr algn="ctr" fontAlgn="ctr"/>
                      <a:r>
                        <a:rPr lang="it-IT" sz="1400" u="none" strike="noStrike" dirty="0">
                          <a:effectLst/>
                        </a:rPr>
                        <a:t>NVR 3 Corporate </a:t>
                      </a:r>
                    </a:p>
                    <a:p>
                      <a:pPr algn="ctr" fontAlgn="ctr"/>
                      <a:r>
                        <a:rPr lang="it-IT" sz="1400" u="none" strike="noStrike" dirty="0">
                          <a:effectLst/>
                        </a:rPr>
                        <a:t>v3.0.16</a:t>
                      </a:r>
                      <a:endParaRPr lang="it-IT" sz="1400" b="0" i="0" u="none" strike="noStrike" dirty="0">
                        <a:solidFill>
                          <a:srgbClr val="000000"/>
                        </a:solidFill>
                        <a:effectLst/>
                        <a:latin typeface="+mn-lt"/>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2000" b="1" u="none" strike="noStrike" dirty="0">
                          <a:effectLst/>
                        </a:rPr>
                        <a:t>Workstation Application</a:t>
                      </a:r>
                      <a:endParaRPr lang="en-US" sz="2000" b="1"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gridSpan="3">
                  <a:txBody>
                    <a:bodyPr/>
                    <a:lstStyle/>
                    <a:p>
                      <a:pPr algn="ctr" fontAlgn="ctr"/>
                      <a:r>
                        <a:rPr lang="en-US" sz="1400" b="1" u="none" strike="noStrike" dirty="0">
                          <a:effectLst/>
                        </a:rPr>
                        <a:t>Web Browser</a:t>
                      </a:r>
                      <a:endParaRPr lang="en-US" sz="1400" b="1" i="0" u="none" strike="noStrike" dirty="0">
                        <a:solidFill>
                          <a:srgbClr val="000000"/>
                        </a:solidFill>
                        <a:effectLst/>
                        <a:latin typeface="Calibri"/>
                      </a:endParaRPr>
                    </a:p>
                  </a:txBody>
                  <a:tcPr marL="45720" marR="45720" marT="0" marB="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solidFill>
                      <a:schemeClr val="bg1">
                        <a:lumMod val="9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7779">
                <a:tc vMerge="1">
                  <a:txBody>
                    <a:bodyPr/>
                    <a:lstStyle/>
                    <a:p>
                      <a:endParaRPr lang="en-US"/>
                    </a:p>
                  </a:txBody>
                  <a:tcPr/>
                </a:tc>
                <a:tc vMerge="1">
                  <a:txBody>
                    <a:bodyPr/>
                    <a:lstStyle/>
                    <a:p>
                      <a:endParaRPr lang="en-US"/>
                    </a:p>
                  </a:txBody>
                  <a:tcPr/>
                </a:tc>
                <a:tc gridSpan="2">
                  <a:txBody>
                    <a:bodyPr/>
                    <a:lstStyle/>
                    <a:p>
                      <a:pPr algn="ctr" fontAlgn="ctr"/>
                      <a:r>
                        <a:rPr lang="en-US" sz="2000" b="1" u="none" strike="noStrike">
                          <a:effectLst/>
                        </a:rPr>
                        <a:t>Full Client</a:t>
                      </a:r>
                      <a:endParaRPr lang="en-US" sz="2000" b="1" i="0" u="none" strike="noStrike">
                        <a:solidFill>
                          <a:srgbClr val="000000"/>
                        </a:solidFill>
                        <a:effectLst/>
                        <a:latin typeface="Calibri"/>
                      </a:endParaRPr>
                    </a:p>
                  </a:txBody>
                  <a:tcPr marL="45720" marR="45720" anchor="ctr">
                    <a:solidFill>
                      <a:schemeClr val="bg1">
                        <a:lumMod val="95000"/>
                      </a:schemeClr>
                    </a:solidFill>
                  </a:tcPr>
                </a:tc>
                <a:tc hMerge="1">
                  <a:txBody>
                    <a:bodyPr/>
                    <a:lstStyle/>
                    <a:p>
                      <a:endParaRPr lang="en-US"/>
                    </a:p>
                  </a:txBody>
                  <a:tcPr/>
                </a:tc>
                <a:tc>
                  <a:txBody>
                    <a:bodyPr/>
                    <a:lstStyle/>
                    <a:p>
                      <a:pPr algn="ctr" fontAlgn="ctr"/>
                      <a:r>
                        <a:rPr lang="en-US" sz="2000" b="1" u="none" strike="noStrike" dirty="0">
                          <a:effectLst/>
                        </a:rPr>
                        <a:t>Lite Client</a:t>
                      </a:r>
                      <a:endParaRPr lang="en-US" sz="2000" b="1"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1"/>
                  </a:ext>
                </a:extLst>
              </a:tr>
              <a:tr h="607573">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Edge in IE Mode (Windows 10 or later)</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r h="401581">
                <a:tc>
                  <a:txBody>
                    <a:bodyPr/>
                    <a:lstStyle/>
                    <a:p>
                      <a:pPr algn="l" fontAlgn="ctr"/>
                      <a:r>
                        <a:rPr lang="en-US" sz="1400" u="none" strike="noStrike" dirty="0">
                          <a:effectLst/>
                        </a:rPr>
                        <a:t>Live View Layouts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Calibri"/>
                        </a:rPr>
                        <a:t>(225 </a:t>
                      </a:r>
                      <a:r>
                        <a:rPr lang="en-US" sz="1200" b="0" i="0" u="none" strike="noStrike" dirty="0" err="1">
                          <a:solidFill>
                            <a:srgbClr val="000000"/>
                          </a:solidFill>
                          <a:effectLst/>
                          <a:latin typeface="Calibri"/>
                        </a:rPr>
                        <a:t>ch</a:t>
                      </a:r>
                      <a:r>
                        <a:rPr lang="en-US" sz="1200" b="0" i="0" u="none" strike="noStrike" dirty="0">
                          <a:solidFill>
                            <a:srgbClr val="000000"/>
                          </a:solidFill>
                          <a:effectLst/>
                          <a:latin typeface="Calibri"/>
                        </a:rPr>
                        <a:t> from v.3.0.17)</a:t>
                      </a: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noFill/>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mn-lt"/>
                        </a:rPr>
                        <a:t>(225 </a:t>
                      </a:r>
                      <a:r>
                        <a:rPr lang="en-US" sz="1200" b="0" i="0" u="none" strike="noStrike" dirty="0" err="1">
                          <a:solidFill>
                            <a:srgbClr val="000000"/>
                          </a:solidFill>
                          <a:effectLst/>
                          <a:latin typeface="+mn-lt"/>
                        </a:rPr>
                        <a:t>ch</a:t>
                      </a:r>
                      <a:r>
                        <a:rPr lang="en-US" sz="1200" b="0" i="0" u="none" strike="noStrike" dirty="0">
                          <a:solidFill>
                            <a:srgbClr val="000000"/>
                          </a:solidFill>
                          <a:effectLst/>
                          <a:latin typeface="+mn-lt"/>
                        </a:rPr>
                        <a:t> from v.3.0.17)</a:t>
                      </a:r>
                      <a:endParaRPr lang="en-US" sz="1400" b="0" i="0" u="none" strike="noStrike" dirty="0">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a:effectLst/>
                        </a:rPr>
                        <a:t>-</a:t>
                      </a:r>
                      <a:endParaRPr lang="en-US" sz="1400" b="0" i="0" u="none" strike="noStrike">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16 channels</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noFill/>
                  </a:tcPr>
                </a:tc>
                <a:extLst>
                  <a:ext uri="{0D108BD9-81ED-4DB2-BD59-A6C34878D82A}">
                    <a16:rowId xmlns:a16="http://schemas.microsoft.com/office/drawing/2014/main" val="10003"/>
                  </a:ext>
                </a:extLst>
              </a:tr>
              <a:tr h="399500">
                <a:tc>
                  <a:txBody>
                    <a:bodyPr/>
                    <a:lstStyle/>
                    <a:p>
                      <a:pPr algn="l" fontAlgn="ctr"/>
                      <a:r>
                        <a:rPr lang="en-US" sz="1400" u="none" strike="noStrike" dirty="0">
                          <a:effectLst/>
                        </a:rPr>
                        <a:t>Playback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Embedded Playback </a:t>
                      </a: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4"/>
                  </a:ext>
                </a:extLst>
              </a:tr>
              <a:tr h="281710">
                <a:tc>
                  <a:txBody>
                    <a:bodyPr/>
                    <a:lstStyle/>
                    <a:p>
                      <a:pPr algn="l" fontAlgn="ctr"/>
                      <a:r>
                        <a:rPr lang="en-US" sz="1400" u="none" strike="noStrike" dirty="0">
                          <a:effectLst/>
                        </a:rPr>
                        <a:t>Events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5"/>
                  </a:ext>
                </a:extLst>
              </a:tr>
              <a:tr h="281710">
                <a:tc>
                  <a:txBody>
                    <a:bodyPr/>
                    <a:lstStyle/>
                    <a:p>
                      <a:pPr algn="l" fontAlgn="ctr"/>
                      <a:r>
                        <a:rPr lang="en-US" sz="1400" u="none" strike="noStrike" dirty="0">
                          <a:effectLst/>
                        </a:rPr>
                        <a:t>PTZ control</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Mouse only</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6"/>
                  </a:ext>
                </a:extLst>
              </a:tr>
              <a:tr h="399500">
                <a:tc>
                  <a:txBody>
                    <a:bodyPr/>
                    <a:lstStyle/>
                    <a:p>
                      <a:pPr algn="l" fontAlgn="ctr"/>
                      <a:r>
                        <a:rPr lang="en-US" sz="1400" u="none" strike="noStrike" dirty="0">
                          <a:effectLst/>
                        </a:rPr>
                        <a:t>Codec</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H.264, MJPEG</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7"/>
                  </a:ext>
                </a:extLst>
              </a:tr>
              <a:tr h="281710">
                <a:tc>
                  <a:txBody>
                    <a:bodyPr/>
                    <a:lstStyle/>
                    <a:p>
                      <a:pPr algn="l" fontAlgn="ctr"/>
                      <a:r>
                        <a:rPr lang="en-US" sz="1400" u="none" strike="noStrike" dirty="0">
                          <a:effectLst/>
                        </a:rPr>
                        <a:t>Audio</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Audio-in</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8"/>
                  </a:ext>
                </a:extLst>
              </a:tr>
              <a:tr h="281710">
                <a:tc>
                  <a:txBody>
                    <a:bodyPr/>
                    <a:lstStyle/>
                    <a:p>
                      <a:pPr algn="l" fontAlgn="ctr"/>
                      <a:r>
                        <a:rPr lang="en-US" sz="1400" u="none" strike="noStrike" dirty="0">
                          <a:effectLst/>
                        </a:rPr>
                        <a:t>Stream Switcher</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Default Stream</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9"/>
                  </a:ext>
                </a:extLst>
              </a:tr>
              <a:tr h="399500">
                <a:tc>
                  <a:txBody>
                    <a:bodyPr/>
                    <a:lstStyle/>
                    <a:p>
                      <a:pPr algn="l" fontAlgn="ctr"/>
                      <a:r>
                        <a:rPr lang="en-US" sz="1400" u="none" strike="noStrike" dirty="0">
                          <a:effectLst/>
                        </a:rPr>
                        <a:t>Setup, Playback tab</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10"/>
                  </a:ext>
                </a:extLst>
              </a:tr>
              <a:tr h="281710">
                <a:tc>
                  <a:txBody>
                    <a:bodyPr/>
                    <a:lstStyle/>
                    <a:p>
                      <a:pPr algn="l" fontAlgn="ctr"/>
                      <a:r>
                        <a:rPr lang="en-US" sz="1400" u="none" strike="noStrike" dirty="0">
                          <a:effectLst/>
                        </a:rPr>
                        <a:t>Export</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B w="28575" cap="flat" cmpd="sng" algn="ctr">
                      <a:solidFill>
                        <a:schemeClr val="tx1">
                          <a:lumMod val="75000"/>
                          <a:lumOff val="25000"/>
                        </a:schemeClr>
                      </a:solidFill>
                      <a:prstDash val="solid"/>
                      <a:round/>
                      <a:headEnd type="none" w="med" len="med"/>
                      <a:tailEnd type="none" w="med" len="med"/>
                    </a:lnB>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376507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How to Enable Full Web Client</a:t>
            </a:r>
          </a:p>
        </p:txBody>
      </p:sp>
      <p:pic>
        <p:nvPicPr>
          <p:cNvPr id="2" name="Picture 1">
            <a:hlinkClick r:id="rId3"/>
            <a:extLst>
              <a:ext uri="{FF2B5EF4-FFF2-40B4-BE49-F238E27FC236}">
                <a16:creationId xmlns:a16="http://schemas.microsoft.com/office/drawing/2014/main" id="{FF6C8DBE-083A-A988-C270-95FD5C80C545}"/>
              </a:ext>
            </a:extLst>
          </p:cNvPr>
          <p:cNvPicPr>
            <a:picLocks noChangeAspect="1"/>
          </p:cNvPicPr>
          <p:nvPr/>
        </p:nvPicPr>
        <p:blipFill>
          <a:blip r:embed="rId4"/>
          <a:stretch>
            <a:fillRect/>
          </a:stretch>
        </p:blipFill>
        <p:spPr>
          <a:xfrm>
            <a:off x="5508104" y="2276872"/>
            <a:ext cx="2936272" cy="4149080"/>
          </a:xfrm>
          <a:prstGeom prst="rect">
            <a:avLst/>
          </a:prstGeom>
          <a:ln>
            <a:solidFill>
              <a:schemeClr val="bg1">
                <a:lumMod val="75000"/>
              </a:schemeClr>
            </a:solidFill>
          </a:ln>
        </p:spPr>
      </p:pic>
      <p:sp>
        <p:nvSpPr>
          <p:cNvPr id="3" name="TextBox 2">
            <a:extLst>
              <a:ext uri="{FF2B5EF4-FFF2-40B4-BE49-F238E27FC236}">
                <a16:creationId xmlns:a16="http://schemas.microsoft.com/office/drawing/2014/main" id="{540D1C4A-B01F-39E6-CA16-CA946A83440C}"/>
              </a:ext>
            </a:extLst>
          </p:cNvPr>
          <p:cNvSpPr txBox="1"/>
          <p:nvPr/>
        </p:nvSpPr>
        <p:spPr>
          <a:xfrm>
            <a:off x="340722" y="2276872"/>
            <a:ext cx="4879350" cy="2308324"/>
          </a:xfrm>
          <a:prstGeom prst="rect">
            <a:avLst/>
          </a:prstGeom>
          <a:solidFill>
            <a:schemeClr val="bg1">
              <a:lumMod val="95000"/>
            </a:schemeClr>
          </a:solidFill>
        </p:spPr>
        <p:txBody>
          <a:bodyPr wrap="square" rtlCol="0">
            <a:spAutoFit/>
          </a:bodyPr>
          <a:lstStyle/>
          <a:p>
            <a:r>
              <a:rPr lang="en-US" dirty="0"/>
              <a:t>It is very easy to enable the NVR 3 </a:t>
            </a:r>
            <a:r>
              <a:rPr lang="en-US" b="1" dirty="0"/>
              <a:t>Full Web Client </a:t>
            </a:r>
            <a:r>
              <a:rPr lang="en-US" dirty="0"/>
              <a:t>in your </a:t>
            </a:r>
            <a:r>
              <a:rPr lang="en-US" b="1" dirty="0"/>
              <a:t>Microsoft Edge </a:t>
            </a:r>
            <a:r>
              <a:rPr lang="en-US" dirty="0"/>
              <a:t>Browser. It just requires one-time setup with a few clicks.</a:t>
            </a:r>
          </a:p>
          <a:p>
            <a:endParaRPr lang="en-US" dirty="0"/>
          </a:p>
          <a:p>
            <a:r>
              <a:rPr lang="en-US" dirty="0"/>
              <a:t>For the convenience, the simple instruction can be found here:</a:t>
            </a:r>
          </a:p>
          <a:p>
            <a:r>
              <a:rPr lang="en-US" dirty="0">
                <a:hlinkClick r:id="rId3"/>
              </a:rPr>
              <a:t>https://Download.acti.com?id=31324</a:t>
            </a:r>
            <a:endParaRPr lang="en-US" dirty="0"/>
          </a:p>
          <a:p>
            <a:endParaRPr lang="en-US" dirty="0"/>
          </a:p>
        </p:txBody>
      </p:sp>
    </p:spTree>
    <p:extLst>
      <p:ext uri="{BB962C8B-B14F-4D97-AF65-F5344CB8AC3E}">
        <p14:creationId xmlns:p14="http://schemas.microsoft.com/office/powerpoint/2010/main" val="354262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sp>
        <p:nvSpPr>
          <p:cNvPr id="3" name="TextBox 2">
            <a:extLst>
              <a:ext uri="{FF2B5EF4-FFF2-40B4-BE49-F238E27FC236}">
                <a16:creationId xmlns:a16="http://schemas.microsoft.com/office/drawing/2014/main" id="{6F5C6A0F-B77D-62B1-EBC6-2DB6D27149E8}"/>
              </a:ext>
            </a:extLst>
          </p:cNvPr>
          <p:cNvSpPr txBox="1"/>
          <p:nvPr/>
        </p:nvSpPr>
        <p:spPr>
          <a:xfrm>
            <a:off x="683568" y="1844824"/>
            <a:ext cx="7344816" cy="369332"/>
          </a:xfrm>
          <a:prstGeom prst="rect">
            <a:avLst/>
          </a:prstGeom>
          <a:noFill/>
        </p:spPr>
        <p:txBody>
          <a:bodyPr wrap="square" rtlCol="0">
            <a:spAutoFit/>
          </a:bodyPr>
          <a:lstStyle/>
          <a:p>
            <a:r>
              <a:rPr lang="en-US" dirty="0"/>
              <a:t>ACTi provides a very professional Mobile Client for NVR 3 for free!</a:t>
            </a:r>
          </a:p>
        </p:txBody>
      </p:sp>
      <p:pic>
        <p:nvPicPr>
          <p:cNvPr id="7170" name="Picture 2" descr="Ios Android Icon Png Clip Art Free - Ios And Android Icons Transparent PNG  - 614x284 - Free Download on NicePNG">
            <a:extLst>
              <a:ext uri="{FF2B5EF4-FFF2-40B4-BE49-F238E27FC236}">
                <a16:creationId xmlns:a16="http://schemas.microsoft.com/office/drawing/2014/main" id="{9B096961-09A8-311F-706A-F974E8ED96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9852" y="2636912"/>
            <a:ext cx="2232248" cy="990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70E7E6B-D39E-8080-5FC1-88A492A14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3861048"/>
            <a:ext cx="6260182" cy="2734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0377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graphicFrame>
        <p:nvGraphicFramePr>
          <p:cNvPr id="2" name="Table 1">
            <a:extLst>
              <a:ext uri="{FF2B5EF4-FFF2-40B4-BE49-F238E27FC236}">
                <a16:creationId xmlns:a16="http://schemas.microsoft.com/office/drawing/2014/main" id="{485C5478-C167-FA10-9D76-04420EEEEE96}"/>
              </a:ext>
            </a:extLst>
          </p:cNvPr>
          <p:cNvGraphicFramePr>
            <a:graphicFrameLocks noGrp="1"/>
          </p:cNvGraphicFramePr>
          <p:nvPr>
            <p:extLst>
              <p:ext uri="{D42A27DB-BD31-4B8C-83A1-F6EECF244321}">
                <p14:modId xmlns:p14="http://schemas.microsoft.com/office/powerpoint/2010/main" val="3338876291"/>
              </p:ext>
            </p:extLst>
          </p:nvPr>
        </p:nvGraphicFramePr>
        <p:xfrm>
          <a:off x="467544" y="1897969"/>
          <a:ext cx="8136903" cy="4555367"/>
        </p:xfrm>
        <a:graphic>
          <a:graphicData uri="http://schemas.openxmlformats.org/drawingml/2006/table">
            <a:tbl>
              <a:tblPr>
                <a:tableStyleId>{5940675A-B579-460E-94D1-54222C63F5DA}</a:tableStyleId>
              </a:tblPr>
              <a:tblGrid>
                <a:gridCol w="1584176">
                  <a:extLst>
                    <a:ext uri="{9D8B030D-6E8A-4147-A177-3AD203B41FA5}">
                      <a16:colId xmlns:a16="http://schemas.microsoft.com/office/drawing/2014/main" val="4057014135"/>
                    </a:ext>
                  </a:extLst>
                </a:gridCol>
                <a:gridCol w="2520280">
                  <a:extLst>
                    <a:ext uri="{9D8B030D-6E8A-4147-A177-3AD203B41FA5}">
                      <a16:colId xmlns:a16="http://schemas.microsoft.com/office/drawing/2014/main" val="1558796481"/>
                    </a:ext>
                  </a:extLst>
                </a:gridCol>
                <a:gridCol w="2016224">
                  <a:extLst>
                    <a:ext uri="{9D8B030D-6E8A-4147-A177-3AD203B41FA5}">
                      <a16:colId xmlns:a16="http://schemas.microsoft.com/office/drawing/2014/main" val="3331176991"/>
                    </a:ext>
                  </a:extLst>
                </a:gridCol>
                <a:gridCol w="2016223">
                  <a:extLst>
                    <a:ext uri="{9D8B030D-6E8A-4147-A177-3AD203B41FA5}">
                      <a16:colId xmlns:a16="http://schemas.microsoft.com/office/drawing/2014/main" val="616095107"/>
                    </a:ext>
                  </a:extLst>
                </a:gridCol>
              </a:tblGrid>
              <a:tr h="256792">
                <a:tc rowSpan="2">
                  <a:txBody>
                    <a:bodyPr/>
                    <a:lstStyle/>
                    <a:p>
                      <a:pPr algn="l" fontAlgn="ctr"/>
                      <a:r>
                        <a:rPr lang="en-US" sz="1400" u="none" strike="noStrike" dirty="0">
                          <a:effectLst/>
                        </a:rPr>
                        <a:t>Function Family</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rowSpan="2">
                  <a:txBody>
                    <a:bodyPr/>
                    <a:lstStyle/>
                    <a:p>
                      <a:pPr algn="l" fontAlgn="ctr"/>
                      <a:r>
                        <a:rPr lang="en-US" sz="1400" u="none" strike="noStrike" dirty="0">
                          <a:effectLst/>
                        </a:rPr>
                        <a:t>Function</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gridSpan="2">
                  <a:txBody>
                    <a:bodyPr/>
                    <a:lstStyle/>
                    <a:p>
                      <a:pPr algn="ctr" fontAlgn="ctr"/>
                      <a:r>
                        <a:rPr lang="en-US" sz="1400" u="none" strike="noStrike" dirty="0">
                          <a:effectLst/>
                        </a:rPr>
                        <a:t>ACTi Mobile Client for Android v1.0.16 or newer</a:t>
                      </a:r>
                      <a:br>
                        <a:rPr lang="en-US" sz="1400" u="none" strike="noStrike" dirty="0">
                          <a:effectLst/>
                        </a:rPr>
                      </a:br>
                      <a:r>
                        <a:rPr lang="en-US" sz="1400" u="none" strike="noStrike" dirty="0">
                          <a:effectLst/>
                        </a:rPr>
                        <a:t>ACTi Mobile Client for iOS v1.02 or newer</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hMerge="1">
                  <a:txBody>
                    <a:bodyPr/>
                    <a:lstStyle/>
                    <a:p>
                      <a:endParaRPr lang="en-US"/>
                    </a:p>
                  </a:txBody>
                  <a:tcPr/>
                </a:tc>
                <a:extLst>
                  <a:ext uri="{0D108BD9-81ED-4DB2-BD59-A6C34878D82A}">
                    <a16:rowId xmlns:a16="http://schemas.microsoft.com/office/drawing/2014/main" val="1569761146"/>
                  </a:ext>
                </a:extLst>
              </a:tr>
              <a:tr h="334747">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NVR 3</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a:txBody>
                    <a:bodyPr/>
                    <a:lstStyle/>
                    <a:p>
                      <a:pPr algn="ctr" fontAlgn="ctr"/>
                      <a:r>
                        <a:rPr lang="en-US" sz="1400" u="none" strike="noStrike" dirty="0">
                          <a:effectLst/>
                        </a:rPr>
                        <a:t>CMS 2</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extLst>
                  <a:ext uri="{0D108BD9-81ED-4DB2-BD59-A6C34878D82A}">
                    <a16:rowId xmlns:a16="http://schemas.microsoft.com/office/drawing/2014/main" val="2136999298"/>
                  </a:ext>
                </a:extLst>
              </a:tr>
              <a:tr h="247124">
                <a:tc rowSpan="2">
                  <a:txBody>
                    <a:bodyPr/>
                    <a:lstStyle/>
                    <a:p>
                      <a:pPr algn="l" fontAlgn="ctr"/>
                      <a:r>
                        <a:rPr lang="en-US" sz="1400" u="none" strike="noStrike" dirty="0">
                          <a:effectLst/>
                        </a:rPr>
                        <a:t>Live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Video Live View</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4011884864"/>
                  </a:ext>
                </a:extLst>
              </a:tr>
              <a:tr h="238450">
                <a:tc vMerge="1">
                  <a:txBody>
                    <a:bodyPr/>
                    <a:lstStyle/>
                    <a:p>
                      <a:endParaRPr lang="en-US"/>
                    </a:p>
                  </a:txBody>
                  <a:tcPr/>
                </a:tc>
                <a:tc>
                  <a:txBody>
                    <a:bodyPr/>
                    <a:lstStyle/>
                    <a:p>
                      <a:pPr algn="l" fontAlgn="ctr"/>
                      <a:r>
                        <a:rPr lang="en-US" sz="1400" u="none" strike="noStrike" dirty="0">
                          <a:effectLst/>
                        </a:rPr>
                        <a:t>Event Message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93530390"/>
                  </a:ext>
                </a:extLst>
              </a:tr>
              <a:tr h="238450">
                <a:tc rowSpan="2">
                  <a:txBody>
                    <a:bodyPr/>
                    <a:lstStyle/>
                    <a:p>
                      <a:pPr algn="l" fontAlgn="ctr"/>
                      <a:r>
                        <a:rPr lang="en-US" sz="1400" u="none" strike="noStrike">
                          <a:effectLst/>
                        </a:rPr>
                        <a:t>Audio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Audio In</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66240135"/>
                  </a:ext>
                </a:extLst>
              </a:tr>
              <a:tr h="238450">
                <a:tc vMerge="1">
                  <a:txBody>
                    <a:bodyPr/>
                    <a:lstStyle/>
                    <a:p>
                      <a:endParaRPr lang="en-US"/>
                    </a:p>
                  </a:txBody>
                  <a:tcPr/>
                </a:tc>
                <a:tc>
                  <a:txBody>
                    <a:bodyPr/>
                    <a:lstStyle/>
                    <a:p>
                      <a:pPr algn="l" fontAlgn="ctr"/>
                      <a:r>
                        <a:rPr lang="en-US" sz="1400" u="none" strike="noStrike" dirty="0">
                          <a:effectLst/>
                        </a:rPr>
                        <a:t>Audio Out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409467969"/>
                  </a:ext>
                </a:extLst>
              </a:tr>
              <a:tr h="119225">
                <a:tc>
                  <a:txBody>
                    <a:bodyPr/>
                    <a:lstStyle/>
                    <a:p>
                      <a:pPr algn="l" fontAlgn="ctr"/>
                      <a:r>
                        <a:rPr lang="en-US" sz="1400" u="none" strike="noStrike">
                          <a:effectLst/>
                        </a:rPr>
                        <a:t>Digital 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Digital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1357347"/>
                  </a:ext>
                </a:extLst>
              </a:tr>
              <a:tr h="238450">
                <a:tc rowSpan="4">
                  <a:txBody>
                    <a:bodyPr/>
                    <a:lstStyle/>
                    <a:p>
                      <a:pPr algn="l" fontAlgn="ctr"/>
                      <a:r>
                        <a:rPr lang="en-US" sz="1400" u="none" strike="noStrike">
                          <a:effectLst/>
                        </a:rPr>
                        <a:t>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Optical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9301323"/>
                  </a:ext>
                </a:extLst>
              </a:tr>
              <a:tr h="119225">
                <a:tc vMerge="1">
                  <a:txBody>
                    <a:bodyPr/>
                    <a:lstStyle/>
                    <a:p>
                      <a:endParaRPr lang="en-US"/>
                    </a:p>
                  </a:txBody>
                  <a:tcPr/>
                </a:tc>
                <a:tc>
                  <a:txBody>
                    <a:bodyPr/>
                    <a:lstStyle/>
                    <a:p>
                      <a:pPr algn="l" fontAlgn="ctr"/>
                      <a:r>
                        <a:rPr lang="en-US" sz="1400" u="none" strike="noStrike" dirty="0">
                          <a:effectLst/>
                        </a:rPr>
                        <a:t>Preset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71479726"/>
                  </a:ext>
                </a:extLst>
              </a:tr>
              <a:tr h="211899">
                <a:tc vMerge="1">
                  <a:txBody>
                    <a:bodyPr/>
                    <a:lstStyle/>
                    <a:p>
                      <a:endParaRPr lang="en-US"/>
                    </a:p>
                  </a:txBody>
                  <a:tcPr/>
                </a:tc>
                <a:tc>
                  <a:txBody>
                    <a:bodyPr/>
                    <a:lstStyle/>
                    <a:p>
                      <a:pPr algn="l" fontAlgn="ctr"/>
                      <a:r>
                        <a:rPr lang="en-US" sz="1400" u="none" strike="noStrike">
                          <a:effectLst/>
                        </a:rPr>
                        <a:t>Preset Tour</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22487835"/>
                  </a:ext>
                </a:extLst>
              </a:tr>
              <a:tr h="119225">
                <a:tc vMerge="1">
                  <a:txBody>
                    <a:bodyPr/>
                    <a:lstStyle/>
                    <a:p>
                      <a:endParaRPr lang="en-US"/>
                    </a:p>
                  </a:txBody>
                  <a:tcPr/>
                </a:tc>
                <a:tc>
                  <a:txBody>
                    <a:bodyPr/>
                    <a:lstStyle/>
                    <a:p>
                      <a:pPr algn="l" fontAlgn="ctr"/>
                      <a:r>
                        <a:rPr lang="en-US" sz="1400" u="none" strike="noStrike">
                          <a:effectLst/>
                        </a:rPr>
                        <a:t>PTZ Speed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319372129"/>
                  </a:ext>
                </a:extLst>
              </a:tr>
              <a:tr h="119225">
                <a:tc rowSpan="3">
                  <a:txBody>
                    <a:bodyPr/>
                    <a:lstStyle/>
                    <a:p>
                      <a:pPr algn="l" fontAlgn="ctr"/>
                      <a:r>
                        <a:rPr lang="en-US" sz="1400" u="none" strike="noStrike">
                          <a:effectLst/>
                        </a:rPr>
                        <a:t>Control</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Manual Record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842916367"/>
                  </a:ext>
                </a:extLst>
              </a:tr>
              <a:tr h="119225">
                <a:tc vMerge="1">
                  <a:txBody>
                    <a:bodyPr/>
                    <a:lstStyle/>
                    <a:p>
                      <a:endParaRPr lang="en-US"/>
                    </a:p>
                  </a:txBody>
                  <a:tcPr/>
                </a:tc>
                <a:tc>
                  <a:txBody>
                    <a:bodyPr/>
                    <a:lstStyle/>
                    <a:p>
                      <a:pPr algn="l" fontAlgn="ctr"/>
                      <a:r>
                        <a:rPr lang="en-US" sz="1400" u="none" strike="noStrike">
                          <a:effectLst/>
                        </a:rPr>
                        <a:t>Snapshot</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53380126"/>
                  </a:ext>
                </a:extLst>
              </a:tr>
              <a:tr h="274266">
                <a:tc vMerge="1">
                  <a:txBody>
                    <a:bodyPr/>
                    <a:lstStyle/>
                    <a:p>
                      <a:endParaRPr lang="en-US"/>
                    </a:p>
                  </a:txBody>
                  <a:tcPr/>
                </a:tc>
                <a:tc>
                  <a:txBody>
                    <a:bodyPr/>
                    <a:lstStyle/>
                    <a:p>
                      <a:pPr algn="l" fontAlgn="ctr"/>
                      <a:r>
                        <a:rPr lang="en-US" sz="1400" u="none" strike="noStrike">
                          <a:effectLst/>
                        </a:rPr>
                        <a:t>DO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686975584"/>
                  </a:ext>
                </a:extLst>
              </a:tr>
              <a:tr h="216024">
                <a:tc rowSpan="4">
                  <a:txBody>
                    <a:bodyPr/>
                    <a:lstStyle/>
                    <a:p>
                      <a:pPr algn="l" fontAlgn="ctr"/>
                      <a:r>
                        <a:rPr lang="en-US" sz="1400" u="none" strike="noStrike" dirty="0">
                          <a:effectLst/>
                        </a:rPr>
                        <a:t>Playback</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Main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581399724"/>
                  </a:ext>
                </a:extLst>
              </a:tr>
              <a:tr h="238450">
                <a:tc vMerge="1">
                  <a:txBody>
                    <a:bodyPr/>
                    <a:lstStyle/>
                    <a:p>
                      <a:endParaRPr lang="en-US"/>
                    </a:p>
                  </a:txBody>
                  <a:tcPr/>
                </a:tc>
                <a:tc>
                  <a:txBody>
                    <a:bodyPr/>
                    <a:lstStyle/>
                    <a:p>
                      <a:pPr algn="l" fontAlgn="ctr"/>
                      <a:r>
                        <a:rPr lang="en-US" sz="1400" u="none" strike="noStrike">
                          <a:effectLst/>
                        </a:rPr>
                        <a:t>Additional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718547758"/>
                  </a:ext>
                </a:extLst>
              </a:tr>
              <a:tr h="238450">
                <a:tc vMerge="1">
                  <a:txBody>
                    <a:bodyPr/>
                    <a:lstStyle/>
                    <a:p>
                      <a:endParaRPr lang="en-US"/>
                    </a:p>
                  </a:txBody>
                  <a:tcPr/>
                </a:tc>
                <a:tc>
                  <a:txBody>
                    <a:bodyPr/>
                    <a:lstStyle/>
                    <a:p>
                      <a:pPr algn="l" fontAlgn="ctr"/>
                      <a:r>
                        <a:rPr lang="en-US" sz="1400" u="none" strike="noStrike">
                          <a:effectLst/>
                        </a:rPr>
                        <a:t>TimeTrack</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758016857"/>
                  </a:ext>
                </a:extLst>
              </a:tr>
              <a:tr h="238450">
                <a:tc vMerge="1">
                  <a:txBody>
                    <a:bodyPr/>
                    <a:lstStyle/>
                    <a:p>
                      <a:endParaRPr lang="en-US"/>
                    </a:p>
                  </a:txBody>
                  <a:tcPr/>
                </a:tc>
                <a:tc>
                  <a:txBody>
                    <a:bodyPr/>
                    <a:lstStyle/>
                    <a:p>
                      <a:pPr algn="l" fontAlgn="ctr"/>
                      <a:r>
                        <a:rPr lang="en-US" sz="1400" u="none" strike="noStrike">
                          <a:effectLst/>
                        </a:rPr>
                        <a:t>Event Search</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49622418"/>
                  </a:ext>
                </a:extLst>
              </a:tr>
            </a:tbl>
          </a:graphicData>
        </a:graphic>
      </p:graphicFrame>
    </p:spTree>
    <p:extLst>
      <p:ext uri="{BB962C8B-B14F-4D97-AF65-F5344CB8AC3E}">
        <p14:creationId xmlns:p14="http://schemas.microsoft.com/office/powerpoint/2010/main" val="23533635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4" name="Table 3">
            <a:extLst>
              <a:ext uri="{FF2B5EF4-FFF2-40B4-BE49-F238E27FC236}">
                <a16:creationId xmlns:a16="http://schemas.microsoft.com/office/drawing/2014/main" id="{EA126542-16D8-1438-AFF1-AC7AD7A3812E}"/>
              </a:ext>
            </a:extLst>
          </p:cNvPr>
          <p:cNvGraphicFramePr>
            <a:graphicFrameLocks noGrp="1"/>
          </p:cNvGraphicFramePr>
          <p:nvPr>
            <p:extLst>
              <p:ext uri="{D42A27DB-BD31-4B8C-83A1-F6EECF244321}">
                <p14:modId xmlns:p14="http://schemas.microsoft.com/office/powerpoint/2010/main" val="2382747390"/>
              </p:ext>
            </p:extLst>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dirty="0">
                          <a:solidFill>
                            <a:srgbClr val="535353"/>
                          </a:solidFill>
                          <a:effectLst/>
                          <a:latin typeface="+mn-lt"/>
                        </a:rPr>
                        <a:t>There may be situations where the NVR server may become inaccessible, and the cameras have no recorder to send the video stream to. It could happen due to the network failure, data switch failure, power outage, human error or due to any other reasons. Even though such incidents are very unlikely to happen, the mission critical solutions should have a protection against that.</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The </a:t>
                      </a:r>
                      <a:r>
                        <a:rPr lang="en-US" sz="1600" b="1" dirty="0">
                          <a:solidFill>
                            <a:srgbClr val="535353"/>
                          </a:solidFill>
                          <a:effectLst/>
                          <a:latin typeface="+mn-lt"/>
                        </a:rPr>
                        <a:t>seamless service </a:t>
                      </a:r>
                      <a:r>
                        <a:rPr lang="en-US" sz="1600" dirty="0">
                          <a:solidFill>
                            <a:srgbClr val="535353"/>
                          </a:solidFill>
                          <a:effectLst/>
                          <a:latin typeface="+mn-lt"/>
                        </a:rPr>
                        <a:t>can be achieved by using </a:t>
                      </a:r>
                      <a:r>
                        <a:rPr lang="en-US" sz="1600" b="1" dirty="0">
                          <a:solidFill>
                            <a:srgbClr val="535353"/>
                          </a:solidFill>
                          <a:effectLst/>
                          <a:latin typeface="+mn-lt"/>
                        </a:rPr>
                        <a:t>NVR Redundancy Service</a:t>
                      </a:r>
                      <a:r>
                        <a:rPr lang="en-US" sz="1600" dirty="0">
                          <a:solidFill>
                            <a:srgbClr val="535353"/>
                          </a:solidFill>
                          <a:effectLst/>
                          <a:latin typeface="+mn-lt"/>
                        </a:rPr>
                        <a:t>. It would ensure that whenever the original NVR is not accessible, the alternative system will immediately step in and start recording the video streams of the cameras belonging to the original NVR.</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ACTi offers two kinds of Redundancy Service solutions: </a:t>
                      </a:r>
                      <a:r>
                        <a:rPr lang="en-US" sz="1600" b="1" dirty="0">
                          <a:solidFill>
                            <a:srgbClr val="535353"/>
                          </a:solidFill>
                          <a:effectLst/>
                          <a:latin typeface="+mn-lt"/>
                        </a:rPr>
                        <a:t>N+1</a:t>
                      </a:r>
                      <a:r>
                        <a:rPr lang="en-US" sz="1600" dirty="0">
                          <a:solidFill>
                            <a:srgbClr val="535353"/>
                          </a:solidFill>
                          <a:effectLst/>
                          <a:latin typeface="+mn-lt"/>
                        </a:rPr>
                        <a:t> and </a:t>
                      </a:r>
                      <a:r>
                        <a:rPr lang="en-US" sz="1600" b="1" dirty="0">
                          <a:solidFill>
                            <a:srgbClr val="535353"/>
                          </a:solidFill>
                          <a:effectLst/>
                          <a:latin typeface="+mn-lt"/>
                        </a:rPr>
                        <a:t>N-to-N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2159348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2" name="Table 1">
            <a:extLst>
              <a:ext uri="{FF2B5EF4-FFF2-40B4-BE49-F238E27FC236}">
                <a16:creationId xmlns:a16="http://schemas.microsoft.com/office/drawing/2014/main" id="{7889A338-7273-FC5F-3A08-FDF882D6A58B}"/>
              </a:ext>
            </a:extLst>
          </p:cNvPr>
          <p:cNvGraphicFramePr>
            <a:graphicFrameLocks noGrp="1"/>
          </p:cNvGraphicFramePr>
          <p:nvPr>
            <p:extLst>
              <p:ext uri="{D42A27DB-BD31-4B8C-83A1-F6EECF244321}">
                <p14:modId xmlns:p14="http://schemas.microsoft.com/office/powerpoint/2010/main" val="2646987379"/>
              </p:ext>
            </p:extLst>
          </p:nvPr>
        </p:nvGraphicFramePr>
        <p:xfrm>
          <a:off x="323528" y="2099217"/>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will be an additional NVR 3 server installed in the network which will stay idle and watch over the other NVR servers. By activating the redundancy service licenses (LRDS3000) in that idle NVR 3 server, it will have the capability to watch over the other NVR 3 servers. One redundancy server can monitor up to 16 other NVR servers. If any of those NVR servers becomes inaccessible, then the redundancy server will notice it and will immediately take over the camera management of the original NVR.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3" name="Picture 2" descr="Diagram&#10;&#10;Description automatically generated">
            <a:extLst>
              <a:ext uri="{FF2B5EF4-FFF2-40B4-BE49-F238E27FC236}">
                <a16:creationId xmlns:a16="http://schemas.microsoft.com/office/drawing/2014/main" id="{2706FE8A-CA2B-917F-0C61-B1A704786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42" y="3454049"/>
            <a:ext cx="7548115" cy="3287319"/>
          </a:xfrm>
          <a:prstGeom prst="rect">
            <a:avLst/>
          </a:prstGeom>
        </p:spPr>
      </p:pic>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N+1 Redundancy</a:t>
            </a:r>
          </a:p>
        </p:txBody>
      </p:sp>
    </p:spTree>
    <p:extLst>
      <p:ext uri="{BB962C8B-B14F-4D97-AF65-F5344CB8AC3E}">
        <p14:creationId xmlns:p14="http://schemas.microsoft.com/office/powerpoint/2010/main" val="42751087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graphicFrame>
        <p:nvGraphicFramePr>
          <p:cNvPr id="4" name="Table 3">
            <a:extLst>
              <a:ext uri="{FF2B5EF4-FFF2-40B4-BE49-F238E27FC236}">
                <a16:creationId xmlns:a16="http://schemas.microsoft.com/office/drawing/2014/main" id="{516A17FC-113E-E15F-B83B-2D6515F430DB}"/>
              </a:ext>
            </a:extLst>
          </p:cNvPr>
          <p:cNvGraphicFramePr>
            <a:graphicFrameLocks noGrp="1"/>
          </p:cNvGraphicFramePr>
          <p:nvPr>
            <p:extLst>
              <p:ext uri="{D42A27DB-BD31-4B8C-83A1-F6EECF244321}">
                <p14:modId xmlns:p14="http://schemas.microsoft.com/office/powerpoint/2010/main" val="1576864205"/>
              </p:ext>
            </p:extLst>
          </p:nvPr>
        </p:nvGraphicFramePr>
        <p:xfrm>
          <a:off x="323528" y="2060848"/>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is also another way to set up the redundancy without requiring the additional server to be installed. It is called N-to-N redundancy. It means that when there is a group of NVR servers installed in the same network, they can watch over each other and take over the cameras of the inaccessible NVR server.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6" name="Picture 5" descr="Diagram&#10;&#10;Description automatically generated">
            <a:extLst>
              <a:ext uri="{FF2B5EF4-FFF2-40B4-BE49-F238E27FC236}">
                <a16:creationId xmlns:a16="http://schemas.microsoft.com/office/drawing/2014/main" id="{3159BA27-7C77-78C9-E0D4-C5BAA25216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4" y="2924944"/>
            <a:ext cx="5391902" cy="2353003"/>
          </a:xfrm>
          <a:prstGeom prst="rect">
            <a:avLst/>
          </a:prstGeom>
        </p:spPr>
      </p:pic>
      <p:sp>
        <p:nvSpPr>
          <p:cNvPr id="7" name="TextBox 6">
            <a:extLst>
              <a:ext uri="{FF2B5EF4-FFF2-40B4-BE49-F238E27FC236}">
                <a16:creationId xmlns:a16="http://schemas.microsoft.com/office/drawing/2014/main" id="{63C07C34-214B-55AA-4E60-2865BB209683}"/>
              </a:ext>
            </a:extLst>
          </p:cNvPr>
          <p:cNvSpPr txBox="1"/>
          <p:nvPr/>
        </p:nvSpPr>
        <p:spPr>
          <a:xfrm>
            <a:off x="323529" y="5501963"/>
            <a:ext cx="8496944" cy="954107"/>
          </a:xfrm>
          <a:prstGeom prst="rect">
            <a:avLst/>
          </a:prstGeom>
          <a:noFill/>
        </p:spPr>
        <p:txBody>
          <a:bodyPr wrap="square">
            <a:spAutoFit/>
          </a:bodyPr>
          <a:lstStyle/>
          <a:p>
            <a:r>
              <a:rPr lang="en-US" sz="1400" dirty="0">
                <a:solidFill>
                  <a:srgbClr val="535353"/>
                </a:solidFill>
                <a:latin typeface="Arial" panose="020B0604020202020204" pitchFamily="34" charset="0"/>
              </a:rPr>
              <a:t>Although the additional idle server is not required, in order to achieve the redundancy capabilities, each of the NVRs must have unused video channels capacity. For example, a standalone NVR server INR-470 comes with the 64 free channels license included and can be extended up to 200 channels with add-on licenses (LNVR3003).</a:t>
            </a:r>
          </a:p>
        </p:txBody>
      </p:sp>
    </p:spTree>
    <p:extLst>
      <p:ext uri="{BB962C8B-B14F-4D97-AF65-F5344CB8AC3E}">
        <p14:creationId xmlns:p14="http://schemas.microsoft.com/office/powerpoint/2010/main" val="39276356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sp>
        <p:nvSpPr>
          <p:cNvPr id="2" name="TextBox 1">
            <a:extLst>
              <a:ext uri="{FF2B5EF4-FFF2-40B4-BE49-F238E27FC236}">
                <a16:creationId xmlns:a16="http://schemas.microsoft.com/office/drawing/2014/main" id="{F1768952-9B3F-981F-4F7A-CBE56EB32863}"/>
              </a:ext>
            </a:extLst>
          </p:cNvPr>
          <p:cNvSpPr txBox="1"/>
          <p:nvPr/>
        </p:nvSpPr>
        <p:spPr>
          <a:xfrm>
            <a:off x="251520" y="2080536"/>
            <a:ext cx="8208912" cy="2677656"/>
          </a:xfrm>
          <a:prstGeom prst="rect">
            <a:avLst/>
          </a:prstGeom>
          <a:noFill/>
        </p:spPr>
        <p:txBody>
          <a:bodyPr wrap="square">
            <a:spAutoFit/>
          </a:bodyPr>
          <a:lstStyle/>
          <a:p>
            <a:pPr algn="l" fontAlgn="t"/>
            <a:r>
              <a:rPr lang="en-US" sz="1400" dirty="0">
                <a:solidFill>
                  <a:srgbClr val="535353"/>
                </a:solidFill>
                <a:latin typeface="Arial" panose="020B0604020202020204" pitchFamily="34" charset="0"/>
              </a:rPr>
              <a:t>If that server has 150 cameras of its own to manage, it could potentially take the role of watching over 50 more cameras from any other NVR server, provided that the full 200 channels capacity has been enabled with the help of LNVR3003 licenses. In such case, INR-470 becomes the redundancy server for 50 selected camera channels from any other NVR 3 in the network.</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Applying the same concept to all the NVR 3 servers, they all will be able to use their surplus channel quota to act as redundancy servers.</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This method also provides flexibility - you can decide which camera channels you want to serve under redundancy mode. You can skip less important channels, for example. However, if the full redundancy must be achieved in the network, then on average each NVR should have twice as many video channel licenses activated than there are cameras under that NVR.</a:t>
            </a:r>
          </a:p>
        </p:txBody>
      </p:sp>
    </p:spTree>
    <p:extLst>
      <p:ext uri="{BB962C8B-B14F-4D97-AF65-F5344CB8AC3E}">
        <p14:creationId xmlns:p14="http://schemas.microsoft.com/office/powerpoint/2010/main" val="1103347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55F79AD-C0DE-567C-7A70-A4C589E1D98D}"/>
              </a:ext>
            </a:extLst>
          </p:cNvPr>
          <p:cNvSpPr/>
          <p:nvPr/>
        </p:nvSpPr>
        <p:spPr>
          <a:xfrm>
            <a:off x="293960" y="5166489"/>
            <a:ext cx="8454504" cy="1358855"/>
          </a:xfrm>
          <a:prstGeom prst="rect">
            <a:avLst/>
          </a:prstGeom>
          <a:solidFill>
            <a:schemeClr val="bg1">
              <a:lumMod val="9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Learn More About NVR 3</a:t>
            </a:r>
          </a:p>
        </p:txBody>
      </p:sp>
      <p:pic>
        <p:nvPicPr>
          <p:cNvPr id="4" name="Picture 3">
            <a:extLst>
              <a:ext uri="{FF2B5EF4-FFF2-40B4-BE49-F238E27FC236}">
                <a16:creationId xmlns:a16="http://schemas.microsoft.com/office/drawing/2014/main" id="{EF4D502E-F48B-B6A4-F96A-01975AA020B1}"/>
              </a:ext>
            </a:extLst>
          </p:cNvPr>
          <p:cNvPicPr>
            <a:picLocks noChangeAspect="1"/>
          </p:cNvPicPr>
          <p:nvPr/>
        </p:nvPicPr>
        <p:blipFill>
          <a:blip r:embed="rId3"/>
          <a:stretch>
            <a:fillRect/>
          </a:stretch>
        </p:blipFill>
        <p:spPr>
          <a:xfrm>
            <a:off x="209550" y="2132856"/>
            <a:ext cx="3995794" cy="2268355"/>
          </a:xfrm>
          <a:prstGeom prst="rect">
            <a:avLst/>
          </a:prstGeom>
        </p:spPr>
      </p:pic>
      <p:pic>
        <p:nvPicPr>
          <p:cNvPr id="7" name="Picture 6">
            <a:extLst>
              <a:ext uri="{FF2B5EF4-FFF2-40B4-BE49-F238E27FC236}">
                <a16:creationId xmlns:a16="http://schemas.microsoft.com/office/drawing/2014/main" id="{3CF3391D-4852-93C4-3995-1DDB3565BF85}"/>
              </a:ext>
            </a:extLst>
          </p:cNvPr>
          <p:cNvPicPr>
            <a:picLocks noChangeAspect="1"/>
          </p:cNvPicPr>
          <p:nvPr/>
        </p:nvPicPr>
        <p:blipFill>
          <a:blip r:embed="rId4"/>
          <a:stretch>
            <a:fillRect/>
          </a:stretch>
        </p:blipFill>
        <p:spPr>
          <a:xfrm>
            <a:off x="4593418" y="2132857"/>
            <a:ext cx="4083038" cy="2329426"/>
          </a:xfrm>
          <a:prstGeom prst="rect">
            <a:avLst/>
          </a:prstGeom>
        </p:spPr>
      </p:pic>
      <p:sp>
        <p:nvSpPr>
          <p:cNvPr id="8" name="TextBox 7">
            <a:extLst>
              <a:ext uri="{FF2B5EF4-FFF2-40B4-BE49-F238E27FC236}">
                <a16:creationId xmlns:a16="http://schemas.microsoft.com/office/drawing/2014/main" id="{9E5FEF59-6985-EFA7-2DCB-143FA845FC0F}"/>
              </a:ext>
            </a:extLst>
          </p:cNvPr>
          <p:cNvSpPr txBox="1"/>
          <p:nvPr/>
        </p:nvSpPr>
        <p:spPr>
          <a:xfrm>
            <a:off x="209550" y="1700808"/>
            <a:ext cx="2922290" cy="369332"/>
          </a:xfrm>
          <a:prstGeom prst="rect">
            <a:avLst/>
          </a:prstGeom>
          <a:noFill/>
        </p:spPr>
        <p:txBody>
          <a:bodyPr wrap="square" rtlCol="0">
            <a:spAutoFit/>
          </a:bodyPr>
          <a:lstStyle/>
          <a:p>
            <a:r>
              <a:rPr lang="en-US" b="1" dirty="0"/>
              <a:t>Video Tutorials</a:t>
            </a:r>
          </a:p>
        </p:txBody>
      </p:sp>
      <p:sp>
        <p:nvSpPr>
          <p:cNvPr id="10" name="TextBox 9">
            <a:extLst>
              <a:ext uri="{FF2B5EF4-FFF2-40B4-BE49-F238E27FC236}">
                <a16:creationId xmlns:a16="http://schemas.microsoft.com/office/drawing/2014/main" id="{85CC7B3B-A9C0-C868-5390-0650F49C243B}"/>
              </a:ext>
            </a:extLst>
          </p:cNvPr>
          <p:cNvSpPr txBox="1"/>
          <p:nvPr/>
        </p:nvSpPr>
        <p:spPr>
          <a:xfrm>
            <a:off x="107504" y="4462283"/>
            <a:ext cx="4572000" cy="307777"/>
          </a:xfrm>
          <a:prstGeom prst="rect">
            <a:avLst/>
          </a:prstGeom>
          <a:noFill/>
        </p:spPr>
        <p:txBody>
          <a:bodyPr wrap="square">
            <a:spAutoFit/>
          </a:bodyPr>
          <a:lstStyle/>
          <a:p>
            <a:r>
              <a:rPr lang="en-US" sz="1400" dirty="0">
                <a:hlinkClick r:id="rId5"/>
              </a:rPr>
              <a:t>https://www.acti.com/video/v1468</a:t>
            </a:r>
            <a:endParaRPr lang="en-US" sz="1400" dirty="0"/>
          </a:p>
        </p:txBody>
      </p:sp>
      <p:sp>
        <p:nvSpPr>
          <p:cNvPr id="12" name="TextBox 11">
            <a:extLst>
              <a:ext uri="{FF2B5EF4-FFF2-40B4-BE49-F238E27FC236}">
                <a16:creationId xmlns:a16="http://schemas.microsoft.com/office/drawing/2014/main" id="{521658A9-3177-CACE-1F23-7117C91F9852}"/>
              </a:ext>
            </a:extLst>
          </p:cNvPr>
          <p:cNvSpPr txBox="1"/>
          <p:nvPr/>
        </p:nvSpPr>
        <p:spPr>
          <a:xfrm>
            <a:off x="4560453" y="4489036"/>
            <a:ext cx="4572000" cy="307777"/>
          </a:xfrm>
          <a:prstGeom prst="rect">
            <a:avLst/>
          </a:prstGeom>
          <a:noFill/>
        </p:spPr>
        <p:txBody>
          <a:bodyPr wrap="square">
            <a:spAutoFit/>
          </a:bodyPr>
          <a:lstStyle/>
          <a:p>
            <a:r>
              <a:rPr lang="en-US" sz="1400" dirty="0">
                <a:hlinkClick r:id="rId6"/>
              </a:rPr>
              <a:t>https://www.acti.com/video/v1478</a:t>
            </a:r>
            <a:endParaRPr lang="en-US" sz="1400" dirty="0"/>
          </a:p>
        </p:txBody>
      </p:sp>
      <p:sp>
        <p:nvSpPr>
          <p:cNvPr id="13" name="TextBox 12">
            <a:extLst>
              <a:ext uri="{FF2B5EF4-FFF2-40B4-BE49-F238E27FC236}">
                <a16:creationId xmlns:a16="http://schemas.microsoft.com/office/drawing/2014/main" id="{94C505B8-33EC-CD75-633E-48511ED63BB2}"/>
              </a:ext>
            </a:extLst>
          </p:cNvPr>
          <p:cNvSpPr txBox="1"/>
          <p:nvPr/>
        </p:nvSpPr>
        <p:spPr>
          <a:xfrm>
            <a:off x="293960" y="5166489"/>
            <a:ext cx="3917999" cy="369332"/>
          </a:xfrm>
          <a:prstGeom prst="rect">
            <a:avLst/>
          </a:prstGeom>
          <a:noFill/>
        </p:spPr>
        <p:txBody>
          <a:bodyPr wrap="square" rtlCol="0">
            <a:spAutoFit/>
          </a:bodyPr>
          <a:lstStyle/>
          <a:p>
            <a:r>
              <a:rPr lang="en-US" b="1" dirty="0"/>
              <a:t>Try NVR 3 Live Demo for Free!</a:t>
            </a:r>
          </a:p>
        </p:txBody>
      </p:sp>
      <p:sp>
        <p:nvSpPr>
          <p:cNvPr id="14" name="TextBox 13">
            <a:extLst>
              <a:ext uri="{FF2B5EF4-FFF2-40B4-BE49-F238E27FC236}">
                <a16:creationId xmlns:a16="http://schemas.microsoft.com/office/drawing/2014/main" id="{D275C12B-1679-9B22-81F4-43D03AD5C712}"/>
              </a:ext>
            </a:extLst>
          </p:cNvPr>
          <p:cNvSpPr txBox="1"/>
          <p:nvPr/>
        </p:nvSpPr>
        <p:spPr>
          <a:xfrm>
            <a:off x="395536" y="5661248"/>
            <a:ext cx="3917999" cy="646331"/>
          </a:xfrm>
          <a:prstGeom prst="rect">
            <a:avLst/>
          </a:prstGeom>
          <a:noFill/>
        </p:spPr>
        <p:txBody>
          <a:bodyPr wrap="square" rtlCol="0">
            <a:spAutoFit/>
          </a:bodyPr>
          <a:lstStyle/>
          <a:p>
            <a:r>
              <a:rPr lang="en-US" dirty="0"/>
              <a:t>Visit </a:t>
            </a:r>
            <a:r>
              <a:rPr lang="en-US" b="1" dirty="0">
                <a:solidFill>
                  <a:srgbClr val="0000FF"/>
                </a:solidFill>
              </a:rPr>
              <a:t>nvr.acti.com</a:t>
            </a:r>
          </a:p>
          <a:p>
            <a:r>
              <a:rPr lang="en-US" dirty="0"/>
              <a:t>(Microsoft Edge recommended)</a:t>
            </a:r>
          </a:p>
        </p:txBody>
      </p:sp>
    </p:spTree>
    <p:extLst>
      <p:ext uri="{BB962C8B-B14F-4D97-AF65-F5344CB8AC3E}">
        <p14:creationId xmlns:p14="http://schemas.microsoft.com/office/powerpoint/2010/main" val="3989472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36407</TotalTime>
  <Words>2094</Words>
  <Application>Microsoft Office PowerPoint</Application>
  <PresentationFormat>On-screen Show (4:3)</PresentationFormat>
  <Paragraphs>422</Paragraphs>
  <Slides>27</Slides>
  <Notes>27</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27</vt:i4>
      </vt:variant>
    </vt:vector>
  </HeadingPairs>
  <TitlesOfParts>
    <vt:vector size="31" baseType="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1609</cp:revision>
  <dcterms:created xsi:type="dcterms:W3CDTF">2015-08-31T10:30:03Z</dcterms:created>
  <dcterms:modified xsi:type="dcterms:W3CDTF">2023-10-06T03:08:35Z</dcterms:modified>
</cp:coreProperties>
</file>