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02"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Parking Lot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2121" y="3712697"/>
            <a:ext cx="3015518" cy="2054048"/>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557083" y="1814099"/>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offers end-to-end intelligent parking lot management solutions for optimizing the safety of your parking lots using video surveillance along with parking lot related video analytics. The solutions consist of vehicle access control, intercom, parking area safety management and much more.</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582" y="3623353"/>
            <a:ext cx="8708542" cy="2554545"/>
          </a:xfrm>
          <a:prstGeom prst="rect">
            <a:avLst/>
          </a:prstGeom>
          <a:noFill/>
        </p:spPr>
        <p:txBody>
          <a:bodyPr wrap="square">
            <a:spAutoFit/>
          </a:bodyPr>
          <a:lstStyle/>
          <a:p>
            <a:r>
              <a:rPr lang="en-US" sz="1600" dirty="0">
                <a:solidFill>
                  <a:srgbClr val="535353"/>
                </a:solidFill>
                <a:latin typeface="Open Sans" panose="020B0606030504020204" pitchFamily="34" charset="0"/>
              </a:rPr>
              <a:t>ACTi offers an end-to-end IP video surveillance solution for different scopes of outdoor and indoor parking lots, including small self-service parking area, parking field for hundreds of cars and parking area for thousands of cars, airports or shopping centers.</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major security related challenges include damages to the cars, theft, robbery, conflicts over parking spots or priority, trespassing, loitering.</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ACTi's end-to-end parking lot surveillance solution consists of IP cameras, video management system, mobile surveillance, video analytics, access control, intercom and much more.</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6237" y="1722176"/>
            <a:ext cx="1956472" cy="1332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AEE886-F2C9-B606-C865-F59D5B081472}"/>
              </a:ext>
            </a:extLst>
          </p:cNvPr>
          <p:cNvPicPr>
            <a:picLocks noChangeAspect="1"/>
          </p:cNvPicPr>
          <p:nvPr/>
        </p:nvPicPr>
        <p:blipFill>
          <a:blip r:embed="rId3"/>
          <a:stretch>
            <a:fillRect/>
          </a:stretch>
        </p:blipFill>
        <p:spPr>
          <a:xfrm>
            <a:off x="684596" y="2348778"/>
            <a:ext cx="7630799" cy="3148709"/>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2171995" y="4596795"/>
            <a:ext cx="1127040" cy="307777"/>
          </a:xfrm>
          <a:prstGeom prst="rect">
            <a:avLst/>
          </a:prstGeom>
          <a:solidFill>
            <a:schemeClr val="bg1"/>
          </a:solidFill>
        </p:spPr>
        <p:txBody>
          <a:bodyPr wrap="square" rtlCol="0">
            <a:spAutoFit/>
          </a:bodyPr>
          <a:lstStyle/>
          <a:p>
            <a:r>
              <a:rPr lang="en-US" sz="1400" dirty="0"/>
              <a:t>Surrounding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6309819" y="4430616"/>
            <a:ext cx="677470" cy="307777"/>
          </a:xfrm>
          <a:prstGeom prst="rect">
            <a:avLst/>
          </a:prstGeom>
          <a:solidFill>
            <a:schemeClr val="bg1"/>
          </a:solidFill>
        </p:spPr>
        <p:txBody>
          <a:bodyPr wrap="square" rtlCol="0">
            <a:spAutoFit/>
          </a:bodyPr>
          <a:lstStyle/>
          <a:p>
            <a:r>
              <a:rPr lang="en-US" sz="1400" dirty="0"/>
              <a:t>Office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096888" y="4230909"/>
            <a:ext cx="806213" cy="307777"/>
          </a:xfrm>
          <a:prstGeom prst="rect">
            <a:avLst/>
          </a:prstGeom>
          <a:solidFill>
            <a:schemeClr val="bg1"/>
          </a:solidFill>
        </p:spPr>
        <p:txBody>
          <a:bodyPr wrap="square" rtlCol="0">
            <a:spAutoFit/>
          </a:bodyPr>
          <a:lstStyle/>
          <a:p>
            <a:r>
              <a:rPr lang="en-US" sz="1400" dirty="0"/>
              <a:t>Gate</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633651" y="3213770"/>
            <a:ext cx="1580236" cy="307777"/>
          </a:xfrm>
          <a:prstGeom prst="rect">
            <a:avLst/>
          </a:prstGeom>
          <a:solidFill>
            <a:schemeClr val="bg1"/>
          </a:solidFill>
        </p:spPr>
        <p:txBody>
          <a:bodyPr wrap="square" rtlCol="0">
            <a:spAutoFit/>
          </a:bodyPr>
          <a:lstStyle/>
          <a:p>
            <a:r>
              <a:rPr lang="en-US" sz="1400" dirty="0"/>
              <a:t>Self-Service Area</a:t>
            </a:r>
          </a:p>
        </p:txBody>
      </p:sp>
      <p:sp>
        <p:nvSpPr>
          <p:cNvPr id="22" name="TextBox 21">
            <a:extLst>
              <a:ext uri="{FF2B5EF4-FFF2-40B4-BE49-F238E27FC236}">
                <a16:creationId xmlns:a16="http://schemas.microsoft.com/office/drawing/2014/main" id="{4E01FA23-7489-21D5-ECCB-6458583EFFB9}"/>
              </a:ext>
            </a:extLst>
          </p:cNvPr>
          <p:cNvSpPr txBox="1"/>
          <p:nvPr/>
        </p:nvSpPr>
        <p:spPr>
          <a:xfrm>
            <a:off x="6866807" y="3923132"/>
            <a:ext cx="829463" cy="307777"/>
          </a:xfrm>
          <a:prstGeom prst="rect">
            <a:avLst/>
          </a:prstGeom>
          <a:solidFill>
            <a:schemeClr val="bg1"/>
          </a:solidFill>
        </p:spPr>
        <p:txBody>
          <a:bodyPr wrap="square" rtlCol="0">
            <a:spAutoFit/>
          </a:bodyPr>
          <a:lstStyle/>
          <a:p>
            <a:r>
              <a:rPr lang="en-US" sz="1400" dirty="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2864743" y="3696103"/>
            <a:ext cx="1467628" cy="307777"/>
          </a:xfrm>
          <a:prstGeom prst="rect">
            <a:avLst/>
          </a:prstGeom>
          <a:solidFill>
            <a:schemeClr val="bg1"/>
          </a:solidFill>
        </p:spPr>
        <p:txBody>
          <a:bodyPr wrap="square" rtlCol="0">
            <a:spAutoFit/>
          </a:bodyPr>
          <a:lstStyle/>
          <a:p>
            <a:r>
              <a:rPr lang="en-US" sz="1400" dirty="0"/>
              <a:t>Parking Area</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580803904"/>
              </p:ext>
            </p:extLst>
          </p:nvPr>
        </p:nvGraphicFramePr>
        <p:xfrm>
          <a:off x="102059" y="1700031"/>
          <a:ext cx="8589656" cy="4825688"/>
        </p:xfrm>
        <a:graphic>
          <a:graphicData uri="http://schemas.openxmlformats.org/drawingml/2006/table">
            <a:tbl>
              <a:tblPr firstRow="1" bandRow="1">
                <a:tableStyleId>{5C22544A-7EE6-4342-B048-85BDC9FD1C3A}</a:tableStyleId>
              </a:tblPr>
              <a:tblGrid>
                <a:gridCol w="2471662">
                  <a:extLst>
                    <a:ext uri="{9D8B030D-6E8A-4147-A177-3AD203B41FA5}">
                      <a16:colId xmlns:a16="http://schemas.microsoft.com/office/drawing/2014/main" val="2167205820"/>
                    </a:ext>
                  </a:extLst>
                </a:gridCol>
                <a:gridCol w="1047870">
                  <a:extLst>
                    <a:ext uri="{9D8B030D-6E8A-4147-A177-3AD203B41FA5}">
                      <a16:colId xmlns:a16="http://schemas.microsoft.com/office/drawing/2014/main" val="2565856468"/>
                    </a:ext>
                  </a:extLst>
                </a:gridCol>
                <a:gridCol w="761867">
                  <a:extLst>
                    <a:ext uri="{9D8B030D-6E8A-4147-A177-3AD203B41FA5}">
                      <a16:colId xmlns:a16="http://schemas.microsoft.com/office/drawing/2014/main" val="3900648050"/>
                    </a:ext>
                  </a:extLst>
                </a:gridCol>
                <a:gridCol w="1265685">
                  <a:extLst>
                    <a:ext uri="{9D8B030D-6E8A-4147-A177-3AD203B41FA5}">
                      <a16:colId xmlns:a16="http://schemas.microsoft.com/office/drawing/2014/main" val="2122113404"/>
                    </a:ext>
                  </a:extLst>
                </a:gridCol>
                <a:gridCol w="774157">
                  <a:extLst>
                    <a:ext uri="{9D8B030D-6E8A-4147-A177-3AD203B41FA5}">
                      <a16:colId xmlns:a16="http://schemas.microsoft.com/office/drawing/2014/main" val="905671876"/>
                    </a:ext>
                  </a:extLst>
                </a:gridCol>
                <a:gridCol w="885891">
                  <a:extLst>
                    <a:ext uri="{9D8B030D-6E8A-4147-A177-3AD203B41FA5}">
                      <a16:colId xmlns:a16="http://schemas.microsoft.com/office/drawing/2014/main" val="2748578960"/>
                    </a:ext>
                  </a:extLst>
                </a:gridCol>
                <a:gridCol w="138252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Self-Service Area</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Parking Area</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Trespassing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4675" b="4675"/>
          <a:stretch/>
        </p:blipFill>
        <p:spPr>
          <a:xfrm>
            <a:off x="2051850" y="2207013"/>
            <a:ext cx="1609754" cy="1063515"/>
          </a:xfrm>
          <a:prstGeom prst="rect">
            <a:avLst/>
          </a:prstGeom>
        </p:spPr>
      </p:pic>
      <p:pic>
        <p:nvPicPr>
          <p:cNvPr id="7" name="Picture 2">
            <a:extLst>
              <a:ext uri="{FF2B5EF4-FFF2-40B4-BE49-F238E27FC236}">
                <a16:creationId xmlns:a16="http://schemas.microsoft.com/office/drawing/2014/main" id="{B5AB8831-FD3B-2414-0FE9-0546B66CAF6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46069" y="2212515"/>
            <a:ext cx="1573254" cy="105801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23BC9CB-51DD-CBC1-36F5-7D1404949E7D}"/>
              </a:ext>
            </a:extLst>
          </p:cNvPr>
          <p:cNvSpPr txBox="1"/>
          <p:nvPr/>
        </p:nvSpPr>
        <p:spPr>
          <a:xfrm>
            <a:off x="7286485" y="3339281"/>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Video Evidence Push to NVR by Mobile Phone</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Use the built-in camera of the mobile phone to stream the video evidence of the incident to NVR.</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Parking Lot,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Parking Lot facilities area.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carts,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81608"/>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Read More</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358441" y="1759949"/>
            <a:ext cx="2983841"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Parking Lot: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743742511"/>
              </p:ext>
            </p:extLst>
          </p:nvPr>
        </p:nvGraphicFramePr>
        <p:xfrm>
          <a:off x="83506" y="1680575"/>
          <a:ext cx="8696699" cy="4303952"/>
        </p:xfrm>
        <a:graphic>
          <a:graphicData uri="http://schemas.openxmlformats.org/drawingml/2006/table">
            <a:tbl>
              <a:tblPr firstRow="1" bandRow="1">
                <a:tableStyleId>{5C22544A-7EE6-4342-B048-85BDC9FD1C3A}</a:tableStyleId>
              </a:tblPr>
              <a:tblGrid>
                <a:gridCol w="2404765">
                  <a:extLst>
                    <a:ext uri="{9D8B030D-6E8A-4147-A177-3AD203B41FA5}">
                      <a16:colId xmlns:a16="http://schemas.microsoft.com/office/drawing/2014/main" val="2167205820"/>
                    </a:ext>
                  </a:extLst>
                </a:gridCol>
                <a:gridCol w="1067330">
                  <a:extLst>
                    <a:ext uri="{9D8B030D-6E8A-4147-A177-3AD203B41FA5}">
                      <a16:colId xmlns:a16="http://schemas.microsoft.com/office/drawing/2014/main" val="2565856468"/>
                    </a:ext>
                  </a:extLst>
                </a:gridCol>
                <a:gridCol w="657558">
                  <a:extLst>
                    <a:ext uri="{9D8B030D-6E8A-4147-A177-3AD203B41FA5}">
                      <a16:colId xmlns:a16="http://schemas.microsoft.com/office/drawing/2014/main" val="3900648050"/>
                    </a:ext>
                  </a:extLst>
                </a:gridCol>
                <a:gridCol w="1207518">
                  <a:extLst>
                    <a:ext uri="{9D8B030D-6E8A-4147-A177-3AD203B41FA5}">
                      <a16:colId xmlns:a16="http://schemas.microsoft.com/office/drawing/2014/main" val="2122113404"/>
                    </a:ext>
                  </a:extLst>
                </a:gridCol>
                <a:gridCol w="896672">
                  <a:extLst>
                    <a:ext uri="{9D8B030D-6E8A-4147-A177-3AD203B41FA5}">
                      <a16:colId xmlns:a16="http://schemas.microsoft.com/office/drawing/2014/main" val="905671876"/>
                    </a:ext>
                  </a:extLst>
                </a:gridCol>
                <a:gridCol w="1386851">
                  <a:extLst>
                    <a:ext uri="{9D8B030D-6E8A-4147-A177-3AD203B41FA5}">
                      <a16:colId xmlns:a16="http://schemas.microsoft.com/office/drawing/2014/main" val="3155535811"/>
                    </a:ext>
                  </a:extLst>
                </a:gridCol>
                <a:gridCol w="1076005">
                  <a:extLst>
                    <a:ext uri="{9D8B030D-6E8A-4147-A177-3AD203B41FA5}">
                      <a16:colId xmlns:a16="http://schemas.microsoft.com/office/drawing/2014/main" val="2748578960"/>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Self-Service Area</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Parking Area</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686445997"/>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(A-Series, VMGB-Series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6"/>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8"/>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9"/>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0"/>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Parking Lot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8125</TotalTime>
  <Words>2571</Words>
  <Application>Microsoft Office PowerPoint</Application>
  <PresentationFormat>On-screen Show (4:3)</PresentationFormat>
  <Paragraphs>467</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22</cp:revision>
  <dcterms:created xsi:type="dcterms:W3CDTF">2015-08-31T10:30:03Z</dcterms:created>
  <dcterms:modified xsi:type="dcterms:W3CDTF">2025-02-12T04:58:27Z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