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</p:sldMasterIdLst>
  <p:notesMasterIdLst>
    <p:notesMasterId r:id="rId11"/>
  </p:notesMasterIdLst>
  <p:sldIdLst>
    <p:sldId id="279" r:id="rId3"/>
    <p:sldId id="376" r:id="rId4"/>
    <p:sldId id="413" r:id="rId5"/>
    <p:sldId id="414" r:id="rId6"/>
    <p:sldId id="420" r:id="rId7"/>
    <p:sldId id="422" r:id="rId8"/>
    <p:sldId id="416" r:id="rId9"/>
    <p:sldId id="421" r:id="rId10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050"/>
    <a:srgbClr val="0000FF"/>
    <a:srgbClr val="FFFFE5"/>
    <a:srgbClr val="FDEADA"/>
    <a:srgbClr val="EE867E"/>
    <a:srgbClr val="FFFF99"/>
    <a:srgbClr val="FFFF00"/>
    <a:srgbClr val="000000"/>
    <a:srgbClr val="00FFFF"/>
    <a:srgbClr val="B6B0A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767797C-4558-4F87-934E-1430925FE1F6}" v="1" dt="2025-02-19T08:25:15.09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35" autoAdjust="0"/>
    <p:restoredTop sz="90717" autoAdjust="0"/>
  </p:normalViewPr>
  <p:slideViewPr>
    <p:cSldViewPr>
      <p:cViewPr varScale="1">
        <p:scale>
          <a:sx n="75" d="100"/>
          <a:sy n="75" d="100"/>
        </p:scale>
        <p:origin x="1651" y="43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slideMaster" Target="slideMasters/slideMaster2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ella.Liu (劉家瑀)" userId="6122b3cf-428f-4cd4-a3fb-11ae43be01db" providerId="ADAL" clId="{6767797C-4558-4F87-934E-1430925FE1F6}"/>
    <pc:docChg chg="modSld">
      <pc:chgData name="Bella.Liu (劉家瑀)" userId="6122b3cf-428f-4cd4-a3fb-11ae43be01db" providerId="ADAL" clId="{6767797C-4558-4F87-934E-1430925FE1F6}" dt="2025-02-19T08:25:15.089" v="0"/>
      <pc:docMkLst>
        <pc:docMk/>
      </pc:docMkLst>
      <pc:sldChg chg="modSp">
        <pc:chgData name="Bella.Liu (劉家瑀)" userId="6122b3cf-428f-4cd4-a3fb-11ae43be01db" providerId="ADAL" clId="{6767797C-4558-4F87-934E-1430925FE1F6}" dt="2025-02-19T08:25:15.089" v="0"/>
        <pc:sldMkLst>
          <pc:docMk/>
          <pc:sldMk cId="1893964319" sldId="420"/>
        </pc:sldMkLst>
        <pc:graphicFrameChg chg="mod">
          <ac:chgData name="Bella.Liu (劉家瑀)" userId="6122b3cf-428f-4cd4-a3fb-11ae43be01db" providerId="ADAL" clId="{6767797C-4558-4F87-934E-1430925FE1F6}" dt="2025-02-19T08:25:15.089" v="0"/>
          <ac:graphicFrameMkLst>
            <pc:docMk/>
            <pc:sldMk cId="1893964319" sldId="420"/>
            <ac:graphicFrameMk id="2" creationId="{CA4E805D-71C0-7FF6-B52B-9B1AB48FF76A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1EAEA8-C580-4CC9-B3EF-4E14DF11FF9C}" type="datetimeFigureOut">
              <a:rPr lang="zh-TW" altLang="en-US" smtClean="0"/>
              <a:t>2025/2/19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6C6233-C7E1-4D2C-B863-5ADE50BD5A6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58542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073453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45026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389767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437707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746631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BB1E25-32BC-05EE-B76F-A33FD235B8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770E070-6E54-F4E1-3827-03D48A6B69F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84245B1-4137-830A-E86A-8B0AE711E7E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90BFA6A-662B-6783-30CE-C5E36B68507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2838836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5545258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99685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標題投影片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764C-6F1C-48C5-80A6-6E301BE0A37C}" type="datetimeFigureOut">
              <a:rPr lang="zh-TW" altLang="en-US" smtClean="0"/>
              <a:t>2025/2/19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413F8-00F0-408D-80E2-21D65E6EDE8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68858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2025/2/19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416921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2025/2/19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48474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2025/2/19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251210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2025/2/19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203907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2025/2/19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036100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2025/2/19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958926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2025/2/19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258272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2025/2/19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768559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2025/2/19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07570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2025/2/19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748858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2025/2/19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8053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標題投影片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764C-6F1C-48C5-80A6-6E301BE0A37C}" type="datetimeFigureOut">
              <a:rPr lang="zh-TW" altLang="en-US" smtClean="0"/>
              <a:t>2025/2/19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413F8-00F0-408D-80E2-21D65E6EDE8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68858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2025/2/19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87363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2025/2/19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429591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2025/2/19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0390340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2025/2/19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9188842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2025/2/19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363679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2025/2/19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9916750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2025/2/19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8290695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2025/2/19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6002282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2025/2/19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5969448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2025/2/19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6977977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2025/2/19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021786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DBAA0B-C0C8-49F7-90A6-881E800F52F7}" type="datetimeFigureOut">
              <a:rPr lang="zh-TW" altLang="en-US" smtClean="0"/>
              <a:t>2025/2/19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2050" name="Picture 2" descr="G:\90. Personal\Samantha.Hu\ACTi Slides Layout (3)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9" y="0"/>
            <a:ext cx="91201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2270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FD60C7-6302-4E0B-9F11-B5420923225C}" type="datetimeFigureOut">
              <a:rPr lang="zh-TW" altLang="en-US" smtClean="0"/>
              <a:t>2025/2/19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948972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cti.com/video/v3159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acti.com/solutions/windows-based-NVR-and-CMS-solution?sid=S122" TargetMode="External"/><Relationship Id="rId3" Type="http://schemas.openxmlformats.org/officeDocument/2006/relationships/hyperlink" Target="https://www.acti.com/solutions/windows-based-NVR-solution?sid=S110" TargetMode="External"/><Relationship Id="rId7" Type="http://schemas.openxmlformats.org/officeDocument/2006/relationships/hyperlink" Target="https://www.acti.com/solutions/windows-based-NVR-and-CMS-solution?sid=S121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Relationship Id="rId6" Type="http://schemas.openxmlformats.org/officeDocument/2006/relationships/hyperlink" Target="https://www.acti.com/solutions/windows-based-NVR-and-CMS-solution?sid=S120" TargetMode="External"/><Relationship Id="rId5" Type="http://schemas.openxmlformats.org/officeDocument/2006/relationships/hyperlink" Target="https://www.acti.com/solutions/windows-based-NVR-solution?sid=S112" TargetMode="External"/><Relationship Id="rId10" Type="http://schemas.openxmlformats.org/officeDocument/2006/relationships/hyperlink" Target="https://www.acti.com/solutions/linux-based-NVR-and-CMS-solution?sid=S72" TargetMode="External"/><Relationship Id="rId4" Type="http://schemas.openxmlformats.org/officeDocument/2006/relationships/hyperlink" Target="https://www.acti.com/solutions/windows-based-NVR-solution?sid=S111" TargetMode="External"/><Relationship Id="rId9" Type="http://schemas.openxmlformats.org/officeDocument/2006/relationships/hyperlink" Target="https://www.acti.com/solutions/linux-based-NVR-solution?sid=S60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http://www.rimaelektronik.com/images/stories/virtuemart/product/acti-b51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07683C5B-C2DB-B8FB-702D-41EC6A5F69F5}"/>
              </a:ext>
            </a:extLst>
          </p:cNvPr>
          <p:cNvSpPr txBox="1">
            <a:spLocks/>
          </p:cNvSpPr>
          <p:nvPr/>
        </p:nvSpPr>
        <p:spPr>
          <a:xfrm>
            <a:off x="755576" y="2132856"/>
            <a:ext cx="7164288" cy="1934773"/>
          </a:xfrm>
          <a:prstGeom prst="rect">
            <a:avLst/>
          </a:prstGeom>
        </p:spPr>
        <p:txBody>
          <a:bodyPr vert="horz" lIns="91438" tIns="45719" rIns="91438" bIns="45719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en-US" sz="5400" b="1" dirty="0">
                <a:solidFill>
                  <a:schemeClr val="tx1">
                    <a:lumMod val="50000"/>
                    <a:lumOff val="50000"/>
                  </a:schemeClr>
                </a:solidFill>
                <a:ea typeface="新細明體" pitchFamily="18" charset="-120"/>
              </a:rPr>
              <a:t>Q84, Q550</a:t>
            </a:r>
          </a:p>
          <a:p>
            <a:pPr algn="l">
              <a:lnSpc>
                <a:spcPct val="150000"/>
              </a:lnSpc>
            </a:pPr>
            <a:r>
              <a:rPr lang="en-US" sz="3200" dirty="0">
                <a:solidFill>
                  <a:schemeClr val="tx1">
                    <a:lumMod val="50000"/>
                    <a:lumOff val="50000"/>
                  </a:schemeClr>
                </a:solidFill>
                <a:ea typeface="新細明體" pitchFamily="18" charset="-120"/>
              </a:rPr>
              <a:t>New Product Introduction</a:t>
            </a: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95BC61A7-160C-3947-7A33-5DDA598D86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293096"/>
            <a:ext cx="1935088" cy="193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>
            <a:extLst>
              <a:ext uri="{FF2B5EF4-FFF2-40B4-BE49-F238E27FC236}">
                <a16:creationId xmlns:a16="http://schemas.microsoft.com/office/drawing/2014/main" id="{46A6D998-684A-9495-D0BC-90FC3E02F7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4506288"/>
            <a:ext cx="1508704" cy="1508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78386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E62D6401-38DC-0C2F-A57F-0338A813C535}"/>
              </a:ext>
            </a:extLst>
          </p:cNvPr>
          <p:cNvSpPr/>
          <p:nvPr/>
        </p:nvSpPr>
        <p:spPr>
          <a:xfrm>
            <a:off x="827584" y="1988840"/>
            <a:ext cx="8064896" cy="18002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77FBB9D-158B-F32D-299A-E2FD3194CA98}"/>
              </a:ext>
            </a:extLst>
          </p:cNvPr>
          <p:cNvSpPr txBox="1"/>
          <p:nvPr/>
        </p:nvSpPr>
        <p:spPr>
          <a:xfrm>
            <a:off x="3392252" y="2705917"/>
            <a:ext cx="5428220" cy="101566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r>
              <a:rPr lang="en-US" sz="2000" b="1" i="0" dirty="0">
                <a:solidFill>
                  <a:srgbClr val="FF0000"/>
                </a:solidFill>
                <a:effectLst/>
                <a:latin typeface="Open Sans" panose="020B0606030504020204" pitchFamily="34" charset="0"/>
              </a:rPr>
              <a:t>20MP</a:t>
            </a:r>
            <a:r>
              <a:rPr lang="en-US" sz="2000" b="1" i="0" dirty="0">
                <a:solidFill>
                  <a:srgbClr val="535353"/>
                </a:solidFill>
                <a:effectLst/>
                <a:latin typeface="Open Sans" panose="020B0606030504020204" pitchFamily="34" charset="0"/>
              </a:rPr>
              <a:t> Outdoor </a:t>
            </a:r>
            <a:r>
              <a:rPr lang="en-US" sz="2000" b="1" i="0" dirty="0">
                <a:solidFill>
                  <a:srgbClr val="FF0000"/>
                </a:solidFill>
                <a:effectLst/>
                <a:latin typeface="Open Sans" panose="020B0606030504020204" pitchFamily="34" charset="0"/>
              </a:rPr>
              <a:t>Multi-Imager</a:t>
            </a:r>
            <a:r>
              <a:rPr lang="en-US" sz="2000" b="1" i="0" dirty="0">
                <a:solidFill>
                  <a:srgbClr val="535353"/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en-US" sz="2000" b="1" i="0" dirty="0">
                <a:solidFill>
                  <a:srgbClr val="FF0000"/>
                </a:solidFill>
                <a:effectLst/>
                <a:latin typeface="Open Sans" panose="020B0606030504020204" pitchFamily="34" charset="0"/>
              </a:rPr>
              <a:t>360</a:t>
            </a:r>
            <a:r>
              <a:rPr lang="en-US" sz="2000" b="1" i="0" dirty="0">
                <a:solidFill>
                  <a:srgbClr val="535353"/>
                </a:solidFill>
                <a:effectLst/>
                <a:latin typeface="Open Sans" panose="020B0606030504020204" pitchFamily="34" charset="0"/>
              </a:rPr>
              <a:t> Degree Dome with D/N, Adaptive IR, Extreme WDR, SLLS, four </a:t>
            </a:r>
            <a:r>
              <a:rPr lang="en-US" sz="2000" b="1" i="0" dirty="0">
                <a:solidFill>
                  <a:srgbClr val="FF0000"/>
                </a:solidFill>
                <a:effectLst/>
                <a:latin typeface="Open Sans" panose="020B0606030504020204" pitchFamily="34" charset="0"/>
              </a:rPr>
              <a:t>5x Zoom </a:t>
            </a:r>
            <a:r>
              <a:rPr lang="en-US" sz="2000" b="1" i="0" dirty="0">
                <a:solidFill>
                  <a:srgbClr val="535353"/>
                </a:solidFill>
                <a:effectLst/>
                <a:latin typeface="Open Sans" panose="020B0606030504020204" pitchFamily="34" charset="0"/>
              </a:rPr>
              <a:t>lenses</a:t>
            </a:r>
            <a:endParaRPr lang="en-US" sz="2000" b="1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CCA6FD-FB28-3C9A-E58F-722EF4043EE2}"/>
              </a:ext>
            </a:extLst>
          </p:cNvPr>
          <p:cNvSpPr txBox="1"/>
          <p:nvPr/>
        </p:nvSpPr>
        <p:spPr>
          <a:xfrm>
            <a:off x="323528" y="1412776"/>
            <a:ext cx="6120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ACTi is introducing the newest products: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B6F4D26-3CD1-E053-5855-88376E39C786}"/>
              </a:ext>
            </a:extLst>
          </p:cNvPr>
          <p:cNvSpPr txBox="1"/>
          <p:nvPr/>
        </p:nvSpPr>
        <p:spPr>
          <a:xfrm>
            <a:off x="3491880" y="2132856"/>
            <a:ext cx="13681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50"/>
                </a:solidFill>
              </a:rPr>
              <a:t>Q84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7F0C42C9-5C08-57BE-2833-5003BF7B0F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933313"/>
            <a:ext cx="1935088" cy="193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E31141D7-2335-9252-91FF-C3F2B9E9A0E4}"/>
              </a:ext>
            </a:extLst>
          </p:cNvPr>
          <p:cNvSpPr/>
          <p:nvPr/>
        </p:nvSpPr>
        <p:spPr>
          <a:xfrm>
            <a:off x="827584" y="4132828"/>
            <a:ext cx="8064896" cy="18002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7E679FB-76A8-3D77-92CB-5A96EC39443E}"/>
              </a:ext>
            </a:extLst>
          </p:cNvPr>
          <p:cNvSpPr txBox="1"/>
          <p:nvPr/>
        </p:nvSpPr>
        <p:spPr>
          <a:xfrm>
            <a:off x="3392252" y="4849905"/>
            <a:ext cx="5428220" cy="101566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r>
              <a:rPr lang="en-US" sz="2000" b="1" i="0" dirty="0">
                <a:solidFill>
                  <a:srgbClr val="FF0000"/>
                </a:solidFill>
                <a:effectLst/>
                <a:latin typeface="Open Sans" panose="020B0606030504020204" pitchFamily="34" charset="0"/>
              </a:rPr>
              <a:t>8MP</a:t>
            </a:r>
            <a:r>
              <a:rPr lang="en-US" sz="2000" b="1" i="0" dirty="0">
                <a:solidFill>
                  <a:srgbClr val="535353"/>
                </a:solidFill>
                <a:effectLst/>
                <a:latin typeface="Open Sans" panose="020B0606030504020204" pitchFamily="34" charset="0"/>
              </a:rPr>
              <a:t> Outdoor </a:t>
            </a:r>
            <a:r>
              <a:rPr lang="en-US" sz="2000" b="1" i="0" dirty="0">
                <a:solidFill>
                  <a:srgbClr val="FF0000"/>
                </a:solidFill>
                <a:effectLst/>
                <a:latin typeface="Open Sans" panose="020B0606030504020204" pitchFamily="34" charset="0"/>
              </a:rPr>
              <a:t>Multi-Imager</a:t>
            </a:r>
            <a:r>
              <a:rPr lang="en-US" sz="2000" b="1" i="0" dirty="0">
                <a:solidFill>
                  <a:srgbClr val="535353"/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en-US" sz="2000" b="1" i="0" dirty="0">
                <a:solidFill>
                  <a:srgbClr val="FF0000"/>
                </a:solidFill>
                <a:effectLst/>
                <a:latin typeface="Open Sans" panose="020B0606030504020204" pitchFamily="34" charset="0"/>
              </a:rPr>
              <a:t>180</a:t>
            </a:r>
            <a:r>
              <a:rPr lang="en-US" sz="2000" b="1" i="0" dirty="0">
                <a:solidFill>
                  <a:srgbClr val="535353"/>
                </a:solidFill>
                <a:effectLst/>
                <a:latin typeface="Open Sans" panose="020B0606030504020204" pitchFamily="34" charset="0"/>
              </a:rPr>
              <a:t> Degree </a:t>
            </a:r>
            <a:r>
              <a:rPr lang="en-US" sz="2000" b="1" i="0" dirty="0">
                <a:solidFill>
                  <a:srgbClr val="FF0000"/>
                </a:solidFill>
                <a:effectLst/>
                <a:latin typeface="Open Sans" panose="020B0606030504020204" pitchFamily="34" charset="0"/>
              </a:rPr>
              <a:t>Turret</a:t>
            </a:r>
            <a:r>
              <a:rPr lang="en-US" sz="2000" b="1" i="0" dirty="0">
                <a:solidFill>
                  <a:srgbClr val="535353"/>
                </a:solidFill>
                <a:effectLst/>
                <a:latin typeface="Open Sans" panose="020B0606030504020204" pitchFamily="34" charset="0"/>
              </a:rPr>
              <a:t> with Adaptive IR, </a:t>
            </a:r>
            <a:r>
              <a:rPr lang="en-US" sz="2000" b="1" i="0" dirty="0">
                <a:solidFill>
                  <a:srgbClr val="FF0000"/>
                </a:solidFill>
                <a:effectLst/>
                <a:latin typeface="Open Sans" panose="020B0606030504020204" pitchFamily="34" charset="0"/>
              </a:rPr>
              <a:t>White LED</a:t>
            </a:r>
            <a:r>
              <a:rPr lang="en-US" sz="2000" b="1" i="0" dirty="0">
                <a:solidFill>
                  <a:srgbClr val="535353"/>
                </a:solidFill>
                <a:effectLst/>
                <a:latin typeface="Open Sans" panose="020B0606030504020204" pitchFamily="34" charset="0"/>
              </a:rPr>
              <a:t>, Extreme WDR, SLLS, 2 Fixed lenses</a:t>
            </a:r>
            <a:endParaRPr lang="en-US" sz="2000" b="1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99E0751-FD91-88AD-E6E6-F87CE6DDBD1A}"/>
              </a:ext>
            </a:extLst>
          </p:cNvPr>
          <p:cNvSpPr txBox="1"/>
          <p:nvPr/>
        </p:nvSpPr>
        <p:spPr>
          <a:xfrm>
            <a:off x="3491880" y="4276844"/>
            <a:ext cx="13681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50"/>
                </a:solidFill>
              </a:rPr>
              <a:t>Q550</a:t>
            </a: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94BE1758-522C-AC81-3E2C-A9D55B46EA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3326" y="4280429"/>
            <a:ext cx="1508704" cy="1508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80300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3103592-3652-EC6F-B7E0-B806886F0B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29" y="2160935"/>
            <a:ext cx="9022968" cy="283771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6CCA6FD-FB28-3C9A-E58F-722EF4043EE2}"/>
              </a:ext>
            </a:extLst>
          </p:cNvPr>
          <p:cNvSpPr txBox="1"/>
          <p:nvPr/>
        </p:nvSpPr>
        <p:spPr>
          <a:xfrm>
            <a:off x="179512" y="1203105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Product Matrix: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FC72F87-0AC3-3AE9-31C8-C4D7FA1FB258}"/>
              </a:ext>
            </a:extLst>
          </p:cNvPr>
          <p:cNvSpPr/>
          <p:nvPr/>
        </p:nvSpPr>
        <p:spPr>
          <a:xfrm>
            <a:off x="6876256" y="4653136"/>
            <a:ext cx="936104" cy="345513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3F30D7B-751D-9B0E-9080-7A52124E9CE1}"/>
              </a:ext>
            </a:extLst>
          </p:cNvPr>
          <p:cNvSpPr/>
          <p:nvPr/>
        </p:nvSpPr>
        <p:spPr>
          <a:xfrm>
            <a:off x="8028384" y="4019591"/>
            <a:ext cx="936104" cy="345513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16825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6CCA6FD-FB28-3C9A-E58F-722EF4043EE2}"/>
              </a:ext>
            </a:extLst>
          </p:cNvPr>
          <p:cNvSpPr txBox="1"/>
          <p:nvPr/>
        </p:nvSpPr>
        <p:spPr>
          <a:xfrm>
            <a:off x="3635896" y="548680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Spec Comparison: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CA4E805D-71C0-7FF6-B52B-9B1AB48FF7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0191643"/>
              </p:ext>
            </p:extLst>
          </p:nvPr>
        </p:nvGraphicFramePr>
        <p:xfrm>
          <a:off x="503548" y="1340768"/>
          <a:ext cx="8136903" cy="54463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08212">
                  <a:extLst>
                    <a:ext uri="{9D8B030D-6E8A-4147-A177-3AD203B41FA5}">
                      <a16:colId xmlns:a16="http://schemas.microsoft.com/office/drawing/2014/main" val="1674525478"/>
                    </a:ext>
                  </a:extLst>
                </a:gridCol>
                <a:gridCol w="2592288">
                  <a:extLst>
                    <a:ext uri="{9D8B030D-6E8A-4147-A177-3AD203B41FA5}">
                      <a16:colId xmlns:a16="http://schemas.microsoft.com/office/drawing/2014/main" val="4000711029"/>
                    </a:ext>
                  </a:extLst>
                </a:gridCol>
                <a:gridCol w="3636403">
                  <a:extLst>
                    <a:ext uri="{9D8B030D-6E8A-4147-A177-3AD203B41FA5}">
                      <a16:colId xmlns:a16="http://schemas.microsoft.com/office/drawing/2014/main" val="4292778239"/>
                    </a:ext>
                  </a:extLst>
                </a:gridCol>
              </a:tblGrid>
              <a:tr h="323437">
                <a:tc>
                  <a:txBody>
                    <a:bodyPr/>
                    <a:lstStyle/>
                    <a:p>
                      <a:r>
                        <a:rPr lang="en-US" dirty="0"/>
                        <a:t>Model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>
                          <a:solidFill>
                            <a:srgbClr val="00B050"/>
                          </a:solidFill>
                        </a:rPr>
                        <a:t>Q84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>
                          <a:solidFill>
                            <a:srgbClr val="00B050"/>
                          </a:solidFill>
                        </a:rPr>
                        <a:t>Q550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2435519"/>
                  </a:ext>
                </a:extLst>
              </a:tr>
              <a:tr h="665307">
                <a:tc>
                  <a:txBody>
                    <a:bodyPr/>
                    <a:lstStyle/>
                    <a:p>
                      <a:r>
                        <a:rPr lang="en-US" dirty="0"/>
                        <a:t>Photo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9142187"/>
                  </a:ext>
                </a:extLst>
              </a:tr>
              <a:tr h="323437">
                <a:tc>
                  <a:txBody>
                    <a:bodyPr/>
                    <a:lstStyle/>
                    <a:p>
                      <a:r>
                        <a:rPr lang="en-US" dirty="0"/>
                        <a:t>Product 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Multi-Imager Dome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Multi-Imager Turret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042822"/>
                  </a:ext>
                </a:extLst>
              </a:tr>
              <a:tr h="323437">
                <a:tc>
                  <a:txBody>
                    <a:bodyPr/>
                    <a:lstStyle/>
                    <a:p>
                      <a:r>
                        <a:rPr lang="en-US" dirty="0"/>
                        <a:t>Resolution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20MP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8MP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74545042"/>
                  </a:ext>
                </a:extLst>
              </a:tr>
              <a:tr h="323437">
                <a:tc>
                  <a:txBody>
                    <a:bodyPr/>
                    <a:lstStyle/>
                    <a:p>
                      <a:r>
                        <a:rPr lang="en-US" dirty="0"/>
                        <a:t>Lenses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4 Zoom Lenses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 Fixed Lenses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79621291"/>
                  </a:ext>
                </a:extLst>
              </a:tr>
              <a:tr h="391933">
                <a:tc>
                  <a:txBody>
                    <a:bodyPr/>
                    <a:lstStyle/>
                    <a:p>
                      <a:r>
                        <a:rPr lang="en-US" dirty="0"/>
                        <a:t>View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4 independent views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Stitched into a single panoramic view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82324986"/>
                  </a:ext>
                </a:extLst>
              </a:tr>
              <a:tr h="323437">
                <a:tc>
                  <a:txBody>
                    <a:bodyPr/>
                    <a:lstStyle/>
                    <a:p>
                      <a:r>
                        <a:rPr lang="en-US" dirty="0"/>
                        <a:t>Zoom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5x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2604302"/>
                  </a:ext>
                </a:extLst>
              </a:tr>
              <a:tr h="323437">
                <a:tc>
                  <a:txBody>
                    <a:bodyPr/>
                    <a:lstStyle/>
                    <a:p>
                      <a:r>
                        <a:rPr lang="en-US" dirty="0"/>
                        <a:t>IR LED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7652312"/>
                  </a:ext>
                </a:extLst>
              </a:tr>
              <a:tr h="323437">
                <a:tc>
                  <a:txBody>
                    <a:bodyPr/>
                    <a:lstStyle/>
                    <a:p>
                      <a:r>
                        <a:rPr lang="en-US" dirty="0"/>
                        <a:t>White LED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3107289"/>
                  </a:ext>
                </a:extLst>
              </a:tr>
              <a:tr h="323437">
                <a:tc>
                  <a:txBody>
                    <a:bodyPr/>
                    <a:lstStyle/>
                    <a:p>
                      <a:r>
                        <a:rPr lang="en-US" dirty="0"/>
                        <a:t>WDR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130dB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130dB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6643403"/>
                  </a:ext>
                </a:extLst>
              </a:tr>
              <a:tr h="323437">
                <a:tc>
                  <a:txBody>
                    <a:bodyPr/>
                    <a:lstStyle/>
                    <a:p>
                      <a:r>
                        <a:rPr lang="en-US" dirty="0"/>
                        <a:t>Low Light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Superior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Superior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0851632"/>
                  </a:ext>
                </a:extLst>
              </a:tr>
              <a:tr h="323437">
                <a:tc>
                  <a:txBody>
                    <a:bodyPr/>
                    <a:lstStyle/>
                    <a:p>
                      <a:r>
                        <a:rPr lang="en-US" dirty="0"/>
                        <a:t>Audio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 (2-way)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Yes (2-way)</a:t>
                      </a:r>
                      <a:endParaRPr lang="en-US" sz="18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82413204"/>
                  </a:ext>
                </a:extLst>
              </a:tr>
              <a:tr h="323437">
                <a:tc>
                  <a:txBody>
                    <a:bodyPr/>
                    <a:lstStyle/>
                    <a:p>
                      <a:r>
                        <a:rPr lang="en-US" dirty="0"/>
                        <a:t>Analytics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58565000"/>
                  </a:ext>
                </a:extLst>
              </a:tr>
              <a:tr h="323437">
                <a:tc>
                  <a:txBody>
                    <a:bodyPr/>
                    <a:lstStyle/>
                    <a:p>
                      <a:r>
                        <a:rPr lang="en-US" dirty="0"/>
                        <a:t>In/Outdoor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Outdoor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Outdoor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09733755"/>
                  </a:ext>
                </a:extLst>
              </a:tr>
            </a:tbl>
          </a:graphicData>
        </a:graphic>
      </p:graphicFrame>
      <p:pic>
        <p:nvPicPr>
          <p:cNvPr id="2050" name="Picture 2">
            <a:extLst>
              <a:ext uri="{FF2B5EF4-FFF2-40B4-BE49-F238E27FC236}">
                <a16:creationId xmlns:a16="http://schemas.microsoft.com/office/drawing/2014/main" id="{1C28A3D6-F69C-EF63-3395-B07D47A6D7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772816"/>
            <a:ext cx="592460" cy="592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>
            <a:extLst>
              <a:ext uri="{FF2B5EF4-FFF2-40B4-BE49-F238E27FC236}">
                <a16:creationId xmlns:a16="http://schemas.microsoft.com/office/drawing/2014/main" id="{1C2E7925-E4D0-0A4F-60BE-66B08EE71B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628800"/>
            <a:ext cx="736476" cy="736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81897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6CCA6FD-FB28-3C9A-E58F-722EF4043EE2}"/>
              </a:ext>
            </a:extLst>
          </p:cNvPr>
          <p:cNvSpPr txBox="1"/>
          <p:nvPr/>
        </p:nvSpPr>
        <p:spPr>
          <a:xfrm>
            <a:off x="323528" y="1268760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Popular Analytics Comparison: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CA4E805D-71C0-7FF6-B52B-9B1AB48FF7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6863335"/>
              </p:ext>
            </p:extLst>
          </p:nvPr>
        </p:nvGraphicFramePr>
        <p:xfrm>
          <a:off x="431539" y="1844824"/>
          <a:ext cx="8280921" cy="417729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896544">
                  <a:extLst>
                    <a:ext uri="{9D8B030D-6E8A-4147-A177-3AD203B41FA5}">
                      <a16:colId xmlns:a16="http://schemas.microsoft.com/office/drawing/2014/main" val="1674525478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val="1729072205"/>
                    </a:ext>
                  </a:extLst>
                </a:gridCol>
                <a:gridCol w="1728193">
                  <a:extLst>
                    <a:ext uri="{9D8B030D-6E8A-4147-A177-3AD203B41FA5}">
                      <a16:colId xmlns:a16="http://schemas.microsoft.com/office/drawing/2014/main" val="4000711029"/>
                    </a:ext>
                  </a:extLst>
                </a:gridCol>
              </a:tblGrid>
              <a:tr h="522162">
                <a:tc>
                  <a:txBody>
                    <a:bodyPr/>
                    <a:lstStyle/>
                    <a:p>
                      <a:r>
                        <a:rPr lang="en-US" dirty="0"/>
                        <a:t>Analytics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Q84</a:t>
                      </a:r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Q550</a:t>
                      </a:r>
                      <a:endParaRPr lang="en-US" sz="18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2435519"/>
                  </a:ext>
                </a:extLst>
              </a:tr>
              <a:tr h="522162">
                <a:tc>
                  <a:txBody>
                    <a:bodyPr/>
                    <a:lstStyle/>
                    <a:p>
                      <a:r>
                        <a:rPr lang="en-US" dirty="0"/>
                        <a:t>Object Based Motion Detection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i="0" dirty="0"/>
                        <a:t>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i="0" dirty="0"/>
                        <a:t>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1042822"/>
                  </a:ext>
                </a:extLst>
              </a:tr>
              <a:tr h="522162">
                <a:tc>
                  <a:txBody>
                    <a:bodyPr/>
                    <a:lstStyle/>
                    <a:p>
                      <a:r>
                        <a:rPr lang="en-US" dirty="0"/>
                        <a:t>Object Line Crossing Detection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15895196"/>
                  </a:ext>
                </a:extLst>
              </a:tr>
              <a:tr h="522162">
                <a:tc>
                  <a:txBody>
                    <a:bodyPr/>
                    <a:lstStyle/>
                    <a:p>
                      <a:r>
                        <a:rPr lang="en-US" b="1" dirty="0"/>
                        <a:t>People Line Crossing Detection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74545042"/>
                  </a:ext>
                </a:extLst>
              </a:tr>
              <a:tr h="522162">
                <a:tc>
                  <a:txBody>
                    <a:bodyPr/>
                    <a:lstStyle/>
                    <a:p>
                      <a:r>
                        <a:rPr lang="en-US" b="1" dirty="0"/>
                        <a:t>Vehicle Line Crossing Detection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dirty="0">
                          <a:solidFill>
                            <a:schemeClr val="tx1"/>
                          </a:solidFill>
                        </a:rPr>
                        <a:t>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dirty="0">
                          <a:solidFill>
                            <a:schemeClr val="tx1"/>
                          </a:solidFill>
                        </a:rPr>
                        <a:t>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22604302"/>
                  </a:ext>
                </a:extLst>
              </a:tr>
              <a:tr h="522162">
                <a:tc>
                  <a:txBody>
                    <a:bodyPr/>
                    <a:lstStyle/>
                    <a:p>
                      <a:r>
                        <a:rPr lang="en-US" b="1" dirty="0"/>
                        <a:t>People Detection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dirty="0">
                          <a:solidFill>
                            <a:schemeClr val="tx1"/>
                          </a:solidFill>
                        </a:rPr>
                        <a:t>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dirty="0">
                          <a:solidFill>
                            <a:schemeClr val="tx1"/>
                          </a:solidFill>
                        </a:rPr>
                        <a:t>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62527708"/>
                  </a:ext>
                </a:extLst>
              </a:tr>
              <a:tr h="522162">
                <a:tc>
                  <a:txBody>
                    <a:bodyPr/>
                    <a:lstStyle/>
                    <a:p>
                      <a:r>
                        <a:rPr lang="en-US" b="1" dirty="0"/>
                        <a:t>Vehicle Detection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77652312"/>
                  </a:ext>
                </a:extLst>
              </a:tr>
              <a:tr h="522162">
                <a:tc>
                  <a:txBody>
                    <a:bodyPr/>
                    <a:lstStyle/>
                    <a:p>
                      <a:r>
                        <a:rPr lang="en-US" b="1" dirty="0"/>
                        <a:t>People Counting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98032397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81536DFD-D67D-5532-4B00-D476E4DB425B}"/>
              </a:ext>
            </a:extLst>
          </p:cNvPr>
          <p:cNvSpPr txBox="1"/>
          <p:nvPr/>
        </p:nvSpPr>
        <p:spPr>
          <a:xfrm>
            <a:off x="431539" y="6237312"/>
            <a:ext cx="82809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To see the full list of analytics, please visit ACTi website.</a:t>
            </a:r>
          </a:p>
        </p:txBody>
      </p:sp>
    </p:spTree>
    <p:extLst>
      <p:ext uri="{BB962C8B-B14F-4D97-AF65-F5344CB8AC3E}">
        <p14:creationId xmlns:p14="http://schemas.microsoft.com/office/powerpoint/2010/main" val="18939643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73888B-D6D0-D9B2-3C5A-E0F7920091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2615C6B2-0FFC-1A62-85CC-A70F7804D9C7}"/>
              </a:ext>
            </a:extLst>
          </p:cNvPr>
          <p:cNvSpPr txBox="1"/>
          <p:nvPr/>
        </p:nvSpPr>
        <p:spPr>
          <a:xfrm>
            <a:off x="179512" y="1203105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Q84 Demo Video</a:t>
            </a:r>
          </a:p>
        </p:txBody>
      </p:sp>
      <p:pic>
        <p:nvPicPr>
          <p:cNvPr id="3" name="Picture 2">
            <a:hlinkClick r:id="rId3"/>
            <a:extLst>
              <a:ext uri="{FF2B5EF4-FFF2-40B4-BE49-F238E27FC236}">
                <a16:creationId xmlns:a16="http://schemas.microsoft.com/office/drawing/2014/main" id="{99DFFDAA-C9CA-C07D-3F5E-8D493361D01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3568" y="1916832"/>
            <a:ext cx="7236296" cy="404492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6FAF35CA-4662-E4DE-79F3-460895710924}"/>
              </a:ext>
            </a:extLst>
          </p:cNvPr>
          <p:cNvSpPr txBox="1"/>
          <p:nvPr/>
        </p:nvSpPr>
        <p:spPr>
          <a:xfrm>
            <a:off x="539552" y="6029151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hlinkClick r:id="rId3"/>
              </a:rPr>
              <a:t>https://www.acti.com/video/v3159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23862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DB029695-6493-CE69-8C7D-08DC0C7CC446}"/>
              </a:ext>
            </a:extLst>
          </p:cNvPr>
          <p:cNvGraphicFramePr>
            <a:graphicFrameLocks noGrp="1"/>
          </p:cNvGraphicFramePr>
          <p:nvPr/>
        </p:nvGraphicFramePr>
        <p:xfrm>
          <a:off x="611560" y="2060848"/>
          <a:ext cx="8280920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0230">
                  <a:extLst>
                    <a:ext uri="{9D8B030D-6E8A-4147-A177-3AD203B41FA5}">
                      <a16:colId xmlns:a16="http://schemas.microsoft.com/office/drawing/2014/main" val="3232698814"/>
                    </a:ext>
                  </a:extLst>
                </a:gridCol>
                <a:gridCol w="2070230">
                  <a:extLst>
                    <a:ext uri="{9D8B030D-6E8A-4147-A177-3AD203B41FA5}">
                      <a16:colId xmlns:a16="http://schemas.microsoft.com/office/drawing/2014/main" val="80483492"/>
                    </a:ext>
                  </a:extLst>
                </a:gridCol>
                <a:gridCol w="1764196">
                  <a:extLst>
                    <a:ext uri="{9D8B030D-6E8A-4147-A177-3AD203B41FA5}">
                      <a16:colId xmlns:a16="http://schemas.microsoft.com/office/drawing/2014/main" val="2445103789"/>
                    </a:ext>
                  </a:extLst>
                </a:gridCol>
                <a:gridCol w="2376264">
                  <a:extLst>
                    <a:ext uri="{9D8B030D-6E8A-4147-A177-3AD203B41FA5}">
                      <a16:colId xmlns:a16="http://schemas.microsoft.com/office/drawing/2014/main" val="82984754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Standard Features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AI Events/Meta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/>
                        <a:t>Solutions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482592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NVR 3 Corporate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>
                          <a:hlinkClick r:id="rId3"/>
                        </a:rPr>
                        <a:t>S110</a:t>
                      </a:r>
                      <a:r>
                        <a:rPr lang="et-EE" dirty="0"/>
                        <a:t>, </a:t>
                      </a:r>
                      <a:r>
                        <a:rPr lang="et-EE" dirty="0">
                          <a:hlinkClick r:id="rId4"/>
                        </a:rPr>
                        <a:t>S111</a:t>
                      </a:r>
                      <a:r>
                        <a:rPr lang="et-EE" dirty="0"/>
                        <a:t>, </a:t>
                      </a:r>
                      <a:r>
                        <a:rPr lang="et-EE" dirty="0">
                          <a:hlinkClick r:id="rId5"/>
                        </a:rPr>
                        <a:t>S112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242275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NVR 3 Business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t-EE" dirty="0">
                          <a:hlinkClick r:id="rId3"/>
                        </a:rPr>
                        <a:t>S110</a:t>
                      </a:r>
                      <a:r>
                        <a:rPr lang="et-EE" dirty="0"/>
                        <a:t>, </a:t>
                      </a:r>
                      <a:r>
                        <a:rPr lang="et-EE" dirty="0">
                          <a:hlinkClick r:id="rId4"/>
                        </a:rPr>
                        <a:t>S111</a:t>
                      </a:r>
                      <a:r>
                        <a:rPr lang="et-EE" dirty="0"/>
                        <a:t>, </a:t>
                      </a:r>
                      <a:r>
                        <a:rPr lang="et-EE" dirty="0">
                          <a:hlinkClick r:id="rId5"/>
                        </a:rPr>
                        <a:t>S112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28329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CMS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>
                          <a:hlinkClick r:id="rId6"/>
                        </a:rPr>
                        <a:t>S120</a:t>
                      </a:r>
                      <a:r>
                        <a:rPr lang="et-EE" dirty="0"/>
                        <a:t>, </a:t>
                      </a:r>
                      <a:r>
                        <a:rPr lang="et-EE" dirty="0">
                          <a:hlinkClick r:id="rId7"/>
                        </a:rPr>
                        <a:t>S121</a:t>
                      </a:r>
                      <a:r>
                        <a:rPr lang="et-EE" dirty="0"/>
                        <a:t>, </a:t>
                      </a:r>
                      <a:r>
                        <a:rPr lang="et-EE" dirty="0">
                          <a:hlinkClick r:id="rId8"/>
                        </a:rPr>
                        <a:t>S122</a:t>
                      </a:r>
                      <a:endParaRPr lang="et-E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047451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ZNR-Series NVR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>
                          <a:hlinkClick r:id="rId9"/>
                        </a:rPr>
                        <a:t>S60</a:t>
                      </a:r>
                      <a:endParaRPr lang="et-E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629671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ENR-Series NVR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>
                          <a:hlinkClick r:id="rId10"/>
                        </a:rPr>
                        <a:t>S72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8223823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DB8FBEA1-40E3-CB9B-6401-F1AF19540165}"/>
              </a:ext>
            </a:extLst>
          </p:cNvPr>
          <p:cNvSpPr txBox="1"/>
          <p:nvPr/>
        </p:nvSpPr>
        <p:spPr>
          <a:xfrm>
            <a:off x="179512" y="1203105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Supported VMS</a:t>
            </a:r>
            <a:r>
              <a:rPr lang="et-EE" sz="2400" b="1" dirty="0"/>
              <a:t> and Solutions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41116921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29393F1-0739-4CA1-878E-9E15DAC405E0}"/>
              </a:ext>
            </a:extLst>
          </p:cNvPr>
          <p:cNvSpPr txBox="1"/>
          <p:nvPr/>
        </p:nvSpPr>
        <p:spPr>
          <a:xfrm>
            <a:off x="1187624" y="1700808"/>
            <a:ext cx="6768752" cy="42043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Highly Useful Applications</a:t>
            </a:r>
          </a:p>
          <a:p>
            <a:pPr>
              <a:lnSpc>
                <a:spcPct val="150000"/>
              </a:lnSpc>
            </a:pPr>
            <a:endParaRPr lang="en-US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Traffic Intersections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Perimeter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City Squares and Parks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Parking Lots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Campuses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Factories &amp; Warehouses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Airports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Railway Stations</a:t>
            </a:r>
          </a:p>
        </p:txBody>
      </p:sp>
    </p:spTree>
    <p:extLst>
      <p:ext uri="{BB962C8B-B14F-4D97-AF65-F5344CB8AC3E}">
        <p14:creationId xmlns:p14="http://schemas.microsoft.com/office/powerpoint/2010/main" val="2759287166"/>
      </p:ext>
    </p:extLst>
  </p:cSld>
  <p:clrMapOvr>
    <a:masterClrMapping/>
  </p:clrMapOvr>
</p:sld>
</file>

<file path=ppt/theme/theme1.xml><?xml version="1.0" encoding="utf-8"?>
<a:theme xmlns:a="http://schemas.openxmlformats.org/drawingml/2006/main" name="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36619</TotalTime>
  <Words>275</Words>
  <Application>Microsoft Office PowerPoint</Application>
  <PresentationFormat>如螢幕大小 (4:3)</PresentationFormat>
  <Paragraphs>117</Paragraphs>
  <Slides>8</Slides>
  <Notes>8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2</vt:i4>
      </vt:variant>
      <vt:variant>
        <vt:lpstr>投影片標題</vt:lpstr>
      </vt:variant>
      <vt:variant>
        <vt:i4>8</vt:i4>
      </vt:variant>
    </vt:vector>
  </HeadingPairs>
  <TitlesOfParts>
    <vt:vector size="14" baseType="lpstr">
      <vt:lpstr>新細明體</vt:lpstr>
      <vt:lpstr>Arial</vt:lpstr>
      <vt:lpstr>Calibri</vt:lpstr>
      <vt:lpstr>Open Sans</vt:lpstr>
      <vt:lpstr>自訂設計</vt:lpstr>
      <vt:lpstr>1_自訂設計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ACTi Covert Cameras</dc:title>
  <dc:creator>Ando.Meritee</dc:creator>
  <cp:lastModifiedBy>Bella.Liu (劉家瑀)</cp:lastModifiedBy>
  <cp:revision>1617</cp:revision>
  <dcterms:created xsi:type="dcterms:W3CDTF">2015-08-31T10:30:03Z</dcterms:created>
  <dcterms:modified xsi:type="dcterms:W3CDTF">2025-02-19T08:25:25Z</dcterms:modified>
</cp:coreProperties>
</file>