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3" r:id="rId5"/>
  </p:sldMasterIdLst>
  <p:notesMasterIdLst>
    <p:notesMasterId r:id="rId34"/>
  </p:notesMasterIdLst>
  <p:sldIdLst>
    <p:sldId id="279" r:id="rId6"/>
    <p:sldId id="465" r:id="rId7"/>
    <p:sldId id="500" r:id="rId8"/>
    <p:sldId id="501" r:id="rId9"/>
    <p:sldId id="437" r:id="rId10"/>
    <p:sldId id="467" r:id="rId11"/>
    <p:sldId id="508" r:id="rId12"/>
    <p:sldId id="507" r:id="rId13"/>
    <p:sldId id="476" r:id="rId14"/>
    <p:sldId id="469" r:id="rId15"/>
    <p:sldId id="477" r:id="rId16"/>
    <p:sldId id="478" r:id="rId17"/>
    <p:sldId id="479" r:id="rId18"/>
    <p:sldId id="480" r:id="rId19"/>
    <p:sldId id="498" r:id="rId20"/>
    <p:sldId id="512" r:id="rId21"/>
    <p:sldId id="509" r:id="rId22"/>
    <p:sldId id="511" r:id="rId23"/>
    <p:sldId id="402" r:id="rId24"/>
    <p:sldId id="413" r:id="rId25"/>
    <p:sldId id="461" r:id="rId26"/>
    <p:sldId id="462" r:id="rId27"/>
    <p:sldId id="458" r:id="rId28"/>
    <p:sldId id="434" r:id="rId29"/>
    <p:sldId id="440" r:id="rId30"/>
    <p:sldId id="441" r:id="rId31"/>
    <p:sldId id="388" r:id="rId32"/>
    <p:sldId id="387" r:id="rId33"/>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B050"/>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5" d="100"/>
          <a:sy n="105" d="100"/>
        </p:scale>
        <p:origin x="1794"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presProps" Target="presProps.xml"/><Relationship Id="rId8" Type="http://schemas.openxmlformats.org/officeDocument/2006/relationships/slide" Target="slides/slide3.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2025/2/21</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29045427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94499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11240594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21304733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10781346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17097598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9</a:t>
            </a:fld>
            <a:endParaRPr lang="zh-TW" altLang="en-US"/>
          </a:p>
        </p:txBody>
      </p:sp>
    </p:spTree>
    <p:extLst>
      <p:ext uri="{BB962C8B-B14F-4D97-AF65-F5344CB8AC3E}">
        <p14:creationId xmlns:p14="http://schemas.microsoft.com/office/powerpoint/2010/main" val="805117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10</a:t>
            </a:fld>
            <a:endParaRPr lang="zh-TW" altLang="en-US"/>
          </a:p>
        </p:txBody>
      </p:sp>
    </p:spTree>
    <p:extLst>
      <p:ext uri="{BB962C8B-B14F-4D97-AF65-F5344CB8AC3E}">
        <p14:creationId xmlns:p14="http://schemas.microsoft.com/office/powerpoint/2010/main" val="2899512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11</a:t>
            </a:fld>
            <a:endParaRPr lang="zh-TW" altLang="en-US"/>
          </a:p>
        </p:txBody>
      </p:sp>
    </p:spTree>
    <p:extLst>
      <p:ext uri="{BB962C8B-B14F-4D97-AF65-F5344CB8AC3E}">
        <p14:creationId xmlns:p14="http://schemas.microsoft.com/office/powerpoint/2010/main" val="34243641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12</a:t>
            </a:fld>
            <a:endParaRPr lang="zh-TW" altLang="en-US"/>
          </a:p>
        </p:txBody>
      </p:sp>
    </p:spTree>
    <p:extLst>
      <p:ext uri="{BB962C8B-B14F-4D97-AF65-F5344CB8AC3E}">
        <p14:creationId xmlns:p14="http://schemas.microsoft.com/office/powerpoint/2010/main" val="12985761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13</a:t>
            </a:fld>
            <a:endParaRPr lang="zh-TW" altLang="en-US"/>
          </a:p>
        </p:txBody>
      </p:sp>
    </p:spTree>
    <p:extLst>
      <p:ext uri="{BB962C8B-B14F-4D97-AF65-F5344CB8AC3E}">
        <p14:creationId xmlns:p14="http://schemas.microsoft.com/office/powerpoint/2010/main" val="25066011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14</a:t>
            </a:fld>
            <a:endParaRPr lang="zh-TW" altLang="en-US"/>
          </a:p>
        </p:txBody>
      </p:sp>
    </p:spTree>
    <p:extLst>
      <p:ext uri="{BB962C8B-B14F-4D97-AF65-F5344CB8AC3E}">
        <p14:creationId xmlns:p14="http://schemas.microsoft.com/office/powerpoint/2010/main" val="4799424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15</a:t>
            </a:fld>
            <a:endParaRPr lang="zh-TW" altLang="en-US"/>
          </a:p>
        </p:txBody>
      </p:sp>
    </p:spTree>
    <p:extLst>
      <p:ext uri="{BB962C8B-B14F-4D97-AF65-F5344CB8AC3E}">
        <p14:creationId xmlns:p14="http://schemas.microsoft.com/office/powerpoint/2010/main" val="28811542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16</a:t>
            </a:fld>
            <a:endParaRPr lang="zh-TW" altLang="en-US"/>
          </a:p>
        </p:txBody>
      </p:sp>
    </p:spTree>
    <p:extLst>
      <p:ext uri="{BB962C8B-B14F-4D97-AF65-F5344CB8AC3E}">
        <p14:creationId xmlns:p14="http://schemas.microsoft.com/office/powerpoint/2010/main" val="342436414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17</a:t>
            </a:fld>
            <a:endParaRPr lang="zh-TW" altLang="en-US"/>
          </a:p>
        </p:txBody>
      </p:sp>
    </p:spTree>
    <p:extLst>
      <p:ext uri="{BB962C8B-B14F-4D97-AF65-F5344CB8AC3E}">
        <p14:creationId xmlns:p14="http://schemas.microsoft.com/office/powerpoint/2010/main" val="14207319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E0A2B-255F-2A85-E160-19C74A5B2B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32E961-834A-D1D3-B909-5B95FF5183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C2D821-1409-C152-3D91-D52E2B1BB09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510861A-963E-89F8-121F-39F6843282DF}"/>
              </a:ext>
            </a:extLst>
          </p:cNvPr>
          <p:cNvSpPr>
            <a:spLocks noGrp="1"/>
          </p:cNvSpPr>
          <p:nvPr>
            <p:ph type="sldNum" sz="quarter" idx="5"/>
          </p:nvPr>
        </p:nvSpPr>
        <p:spPr/>
        <p:txBody>
          <a:bodyPr/>
          <a:lstStyle/>
          <a:p>
            <a:fld id="{C86C6233-C7E1-4D2C-B863-5ADE50BD5A61}" type="slidenum">
              <a:rPr lang="zh-TW" altLang="en-US" smtClean="0"/>
              <a:t>18</a:t>
            </a:fld>
            <a:endParaRPr lang="zh-TW" altLang="en-US"/>
          </a:p>
        </p:txBody>
      </p:sp>
    </p:spTree>
    <p:extLst>
      <p:ext uri="{BB962C8B-B14F-4D97-AF65-F5344CB8AC3E}">
        <p14:creationId xmlns:p14="http://schemas.microsoft.com/office/powerpoint/2010/main" val="26755499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19</a:t>
            </a:fld>
            <a:endParaRPr lang="zh-TW" altLang="en-US"/>
          </a:p>
        </p:txBody>
      </p:sp>
    </p:spTree>
    <p:extLst>
      <p:ext uri="{BB962C8B-B14F-4D97-AF65-F5344CB8AC3E}">
        <p14:creationId xmlns:p14="http://schemas.microsoft.com/office/powerpoint/2010/main" val="12368173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20</a:t>
            </a:fld>
            <a:endParaRPr lang="zh-TW" altLang="en-US"/>
          </a:p>
        </p:txBody>
      </p:sp>
    </p:spTree>
    <p:extLst>
      <p:ext uri="{BB962C8B-B14F-4D97-AF65-F5344CB8AC3E}">
        <p14:creationId xmlns:p14="http://schemas.microsoft.com/office/powerpoint/2010/main" val="41780380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21</a:t>
            </a:fld>
            <a:endParaRPr lang="zh-TW" altLang="en-US"/>
          </a:p>
        </p:txBody>
      </p:sp>
    </p:spTree>
    <p:extLst>
      <p:ext uri="{BB962C8B-B14F-4D97-AF65-F5344CB8AC3E}">
        <p14:creationId xmlns:p14="http://schemas.microsoft.com/office/powerpoint/2010/main" val="14932965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22</a:t>
            </a:fld>
            <a:endParaRPr lang="zh-TW" altLang="en-US"/>
          </a:p>
        </p:txBody>
      </p:sp>
    </p:spTree>
    <p:extLst>
      <p:ext uri="{BB962C8B-B14F-4D97-AF65-F5344CB8AC3E}">
        <p14:creationId xmlns:p14="http://schemas.microsoft.com/office/powerpoint/2010/main" val="34585163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24</a:t>
            </a:fld>
            <a:endParaRPr lang="zh-TW" altLang="en-US"/>
          </a:p>
        </p:txBody>
      </p:sp>
    </p:spTree>
    <p:extLst>
      <p:ext uri="{BB962C8B-B14F-4D97-AF65-F5344CB8AC3E}">
        <p14:creationId xmlns:p14="http://schemas.microsoft.com/office/powerpoint/2010/main" val="15873636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27</a:t>
            </a:fld>
            <a:endParaRPr lang="zh-TW" altLang="en-US"/>
          </a:p>
        </p:txBody>
      </p:sp>
    </p:spTree>
    <p:extLst>
      <p:ext uri="{BB962C8B-B14F-4D97-AF65-F5344CB8AC3E}">
        <p14:creationId xmlns:p14="http://schemas.microsoft.com/office/powerpoint/2010/main" val="25754948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28</a:t>
            </a:fld>
            <a:endParaRPr lang="zh-TW" altLang="en-US"/>
          </a:p>
        </p:txBody>
      </p:sp>
    </p:spTree>
    <p:extLst>
      <p:ext uri="{BB962C8B-B14F-4D97-AF65-F5344CB8AC3E}">
        <p14:creationId xmlns:p14="http://schemas.microsoft.com/office/powerpoint/2010/main" val="12308110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2025/2/21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2025/2/21</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2025/2/21</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2025/2/21</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2025/2/21</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2025/2/21</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2025/2/21</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2025/2/21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2025/2/21</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2025/2/21</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2025/2/21</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2025/2/21</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2025/2/21</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2025/2/21</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2025/2/21</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2025/2/21</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8.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slide" Target="slide16.xml"/><Relationship Id="rId7"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slide" Target="slide27.xml"/><Relationship Id="rId5" Type="http://schemas.openxmlformats.org/officeDocument/2006/relationships/image" Target="../media/image13.png"/><Relationship Id="rId4" Type="http://schemas.openxmlformats.org/officeDocument/2006/relationships/image" Target="../media/image12.png"/><Relationship Id="rId9"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8.xml"/><Relationship Id="rId5" Type="http://schemas.openxmlformats.org/officeDocument/2006/relationships/image" Target="../media/image18.png"/><Relationship Id="rId4" Type="http://schemas.openxmlformats.org/officeDocument/2006/relationships/hyperlink" Target="https://www.acti.com/solutions/access-control-solution?sid=S200"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8.xml"/><Relationship Id="rId5" Type="http://schemas.openxmlformats.org/officeDocument/2006/relationships/image" Target="../media/image19.png"/><Relationship Id="rId4" Type="http://schemas.openxmlformats.org/officeDocument/2006/relationships/hyperlink" Target="https://www.acti.com/solutions/access-control-solution?sid=S200"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0.png"/><Relationship Id="rId7" Type="http://schemas.openxmlformats.org/officeDocument/2006/relationships/image" Target="../media/image22.png"/><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1.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3.jpg"/></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hyperlink" Target="https://www.acti.com/solutions/access-control-solution?sid=S200" TargetMode="External"/><Relationship Id="rId5" Type="http://schemas.openxmlformats.org/officeDocument/2006/relationships/image" Target="../media/image17.png"/><Relationship Id="rId4" Type="http://schemas.openxmlformats.org/officeDocument/2006/relationships/slide" Target="slide21.xml"/></Relationships>
</file>

<file path=ppt/slides/_rels/slide11.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0.png"/><Relationship Id="rId7" Type="http://schemas.openxmlformats.org/officeDocument/2006/relationships/image" Target="../media/image22.png"/><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1.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5.PNG"/></Relationships>
</file>

<file path=ppt/slides/_rels/slide12.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8.png"/><Relationship Id="rId3" Type="http://schemas.openxmlformats.org/officeDocument/2006/relationships/slide" Target="slide21.xml"/><Relationship Id="rId7" Type="http://schemas.openxmlformats.org/officeDocument/2006/relationships/image" Target="../media/image21.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11.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7.png"/><Relationship Id="rId5" Type="http://schemas.openxmlformats.org/officeDocument/2006/relationships/image" Target="../media/image20.png"/><Relationship Id="rId10" Type="http://schemas.openxmlformats.org/officeDocument/2006/relationships/hyperlink" Target="https://www.acti.com/solutions/cloud-based-NVR-solution?sid=S130" TargetMode="External"/><Relationship Id="rId4" Type="http://schemas.openxmlformats.org/officeDocument/2006/relationships/image" Target="../media/image26.png"/><Relationship Id="rId9" Type="http://schemas.openxmlformats.org/officeDocument/2006/relationships/image" Target="../media/image22.png"/><Relationship Id="rId14" Type="http://schemas.openxmlformats.org/officeDocument/2006/relationships/hyperlink" Target="https://www.acti.com/solutions/third-party-vms-integrated-solution-sf23?sid=S230"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0.png"/><Relationship Id="rId7" Type="http://schemas.openxmlformats.org/officeDocument/2006/relationships/image" Target="../media/image22.png"/><Relationship Id="rId12"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11" Type="http://schemas.openxmlformats.org/officeDocument/2006/relationships/slide" Target="slide21.xml"/><Relationship Id="rId5" Type="http://schemas.openxmlformats.org/officeDocument/2006/relationships/image" Target="../media/image21.png"/><Relationship Id="rId10" Type="http://schemas.openxmlformats.org/officeDocument/2006/relationships/hyperlink" Target="https://www.acti.com/solutions/third-party-application-integrated-solution?sid=S220" TargetMode="External"/><Relationship Id="rId4" Type="http://schemas.openxmlformats.org/officeDocument/2006/relationships/hyperlink" Target="https://www.acti.com/solutions/windows-based-NVR-solution?sid=S110" TargetMode="External"/><Relationship Id="rId9" Type="http://schemas.openxmlformats.org/officeDocument/2006/relationships/image" Target="../media/image27.png"/></Relationships>
</file>

<file path=ppt/slides/_rels/slide14.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0.png"/><Relationship Id="rId7" Type="http://schemas.openxmlformats.org/officeDocument/2006/relationships/image" Target="../media/image22.png"/><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1.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9.png"/></Relationships>
</file>

<file path=ppt/slides/_rels/slide15.xml.rels><?xml version="1.0" encoding="UTF-8" standalone="yes"?>
<Relationships xmlns="http://schemas.openxmlformats.org/package/2006/relationships"><Relationship Id="rId8" Type="http://schemas.openxmlformats.org/officeDocument/2006/relationships/image" Target="../media/image22.png"/><Relationship Id="rId13" Type="http://schemas.openxmlformats.org/officeDocument/2006/relationships/hyperlink" Target="https://www.acti.com/solutions/third-party-vms-integrated-solution-sf23?sid=S230" TargetMode="External"/><Relationship Id="rId3" Type="http://schemas.openxmlformats.org/officeDocument/2006/relationships/image" Target="../media/image30.png"/><Relationship Id="rId7" Type="http://schemas.openxmlformats.org/officeDocument/2006/relationships/hyperlink" Target="https://www.acti.com/solutions/windows-based-NVR-and-CMS-solution?sid=S120" TargetMode="External"/><Relationship Id="rId12" Type="http://schemas.openxmlformats.org/officeDocument/2006/relationships/image" Target="../media/image28.png"/><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image" Target="../media/image21.png"/><Relationship Id="rId11" Type="http://schemas.openxmlformats.org/officeDocument/2006/relationships/hyperlink" Target="https://www.acti.com/solutions/third-party-application-integrated-solution?sid=S220" TargetMode="External"/><Relationship Id="rId5" Type="http://schemas.openxmlformats.org/officeDocument/2006/relationships/hyperlink" Target="https://www.acti.com/solutions/windows-based-NVR-solution?sid=S110" TargetMode="External"/><Relationship Id="rId10" Type="http://schemas.openxmlformats.org/officeDocument/2006/relationships/image" Target="../media/image27.png"/><Relationship Id="rId4" Type="http://schemas.openxmlformats.org/officeDocument/2006/relationships/image" Target="../media/image20.png"/><Relationship Id="rId9" Type="http://schemas.openxmlformats.org/officeDocument/2006/relationships/hyperlink" Target="https://www.acti.com/solutions/cloud-based-NVR-solution?sid=S130" TargetMode="External"/></Relationships>
</file>

<file path=ppt/slides/_rels/slide16.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0.png"/><Relationship Id="rId7" Type="http://schemas.openxmlformats.org/officeDocument/2006/relationships/image" Target="../media/image22.png"/><Relationship Id="rId2" Type="http://schemas.openxmlformats.org/officeDocument/2006/relationships/notesSlide" Target="../notesSlides/notesSlide15.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1.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16.png"/></Relationships>
</file>

<file path=ppt/slides/_rels/slide17.xml.rels><?xml version="1.0" encoding="UTF-8" standalone="yes"?>
<Relationships xmlns="http://schemas.openxmlformats.org/package/2006/relationships"><Relationship Id="rId8" Type="http://schemas.openxmlformats.org/officeDocument/2006/relationships/hyperlink" Target="https://www.acti.com/productmatrix/share/10375" TargetMode="External"/><Relationship Id="rId3" Type="http://schemas.openxmlformats.org/officeDocument/2006/relationships/hyperlink" Target="https://www.acti.com/products/thermal-cameras" TargetMode="External"/><Relationship Id="rId7" Type="http://schemas.openxmlformats.org/officeDocument/2006/relationships/hyperlink" Target="https://www.acti.com/product/Q963" TargetMode="External"/><Relationship Id="rId2" Type="http://schemas.openxmlformats.org/officeDocument/2006/relationships/notesSlide" Target="../notesSlides/notesSlide16.xml"/><Relationship Id="rId1" Type="http://schemas.openxmlformats.org/officeDocument/2006/relationships/slideLayout" Target="../slideLayouts/slideLayout8.xml"/><Relationship Id="rId6" Type="http://schemas.openxmlformats.org/officeDocument/2006/relationships/hyperlink" Target="https://www.acti.com/accesscontrolmatrix" TargetMode="External"/><Relationship Id="rId5" Type="http://schemas.openxmlformats.org/officeDocument/2006/relationships/hyperlink" Target="https://www.acti.com/product/A426" TargetMode="External"/><Relationship Id="rId10" Type="http://schemas.openxmlformats.org/officeDocument/2006/relationships/hyperlink" Target="https://www.acti.com/productmatrix/share/10466" TargetMode="External"/><Relationship Id="rId4" Type="http://schemas.openxmlformats.org/officeDocument/2006/relationships/hyperlink" Target="https://www.acti.com/product/Q950" TargetMode="External"/><Relationship Id="rId9" Type="http://schemas.openxmlformats.org/officeDocument/2006/relationships/hyperlink" Target="https://www.acti.com/productmatrix/share/10374" TargetMode="External"/></Relationships>
</file>

<file path=ppt/slides/_rels/slide18.xml.rels><?xml version="1.0" encoding="UTF-8" standalone="yes"?>
<Relationships xmlns="http://schemas.openxmlformats.org/package/2006/relationships"><Relationship Id="rId8" Type="http://schemas.openxmlformats.org/officeDocument/2006/relationships/hyperlink" Target="https://www.acti.com/productmatrix/share/10375" TargetMode="External"/><Relationship Id="rId3" Type="http://schemas.openxmlformats.org/officeDocument/2006/relationships/hyperlink" Target="https://www.acti.com/products/thermal-cameras" TargetMode="External"/><Relationship Id="rId7" Type="http://schemas.openxmlformats.org/officeDocument/2006/relationships/hyperlink" Target="https://www.acti.com/product/Q963" TargetMode="External"/><Relationship Id="rId2" Type="http://schemas.openxmlformats.org/officeDocument/2006/relationships/notesSlide" Target="../notesSlides/notesSlide17.xml"/><Relationship Id="rId1" Type="http://schemas.openxmlformats.org/officeDocument/2006/relationships/slideLayout" Target="../slideLayouts/slideLayout8.xml"/><Relationship Id="rId6" Type="http://schemas.openxmlformats.org/officeDocument/2006/relationships/hyperlink" Target="https://www.acti.com/accesscontrolmatrix" TargetMode="External"/><Relationship Id="rId5" Type="http://schemas.openxmlformats.org/officeDocument/2006/relationships/hyperlink" Target="https://www.acti.com/product/A426" TargetMode="External"/><Relationship Id="rId10" Type="http://schemas.openxmlformats.org/officeDocument/2006/relationships/hyperlink" Target="https://www.acti.com/productmatrix/share/10466" TargetMode="External"/><Relationship Id="rId4" Type="http://schemas.openxmlformats.org/officeDocument/2006/relationships/hyperlink" Target="https://www.acti.com/product/Q950" TargetMode="External"/><Relationship Id="rId9" Type="http://schemas.openxmlformats.org/officeDocument/2006/relationships/hyperlink" Target="https://www.acti.com/productmatrix/share/10374"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www.acti.com/products/windows-nvr" TargetMode="External"/><Relationship Id="rId2" Type="http://schemas.openxmlformats.org/officeDocument/2006/relationships/notesSlide" Target="../notesSlides/notesSlide18.xml"/><Relationship Id="rId1" Type="http://schemas.openxmlformats.org/officeDocument/2006/relationships/slideLayout" Target="../slideLayouts/slideLayout8.xml"/><Relationship Id="rId4" Type="http://schemas.openxmlformats.org/officeDocument/2006/relationships/image" Target="../media/image31.png"/></Relationships>
</file>

<file path=ppt/slides/_rels/slide2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9.xml"/><Relationship Id="rId1" Type="http://schemas.openxmlformats.org/officeDocument/2006/relationships/slideLayout" Target="../slideLayouts/slideLayout8.xml"/><Relationship Id="rId5" Type="http://schemas.openxmlformats.org/officeDocument/2006/relationships/image" Target="../media/image33.png"/><Relationship Id="rId4" Type="http://schemas.openxmlformats.org/officeDocument/2006/relationships/hyperlink" Target="https://www.acti.com/products/access-control-server" TargetMode="External"/></Relationships>
</file>

<file path=ppt/slides/_rels/slide21.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hyperlink" Target="https://www.acti.com/product/A426" TargetMode="External"/><Relationship Id="rId7" Type="http://schemas.openxmlformats.org/officeDocument/2006/relationships/hyperlink" Target="https://www.acti.com/product/Q83" TargetMode="External"/><Relationship Id="rId12" Type="http://schemas.openxmlformats.org/officeDocument/2006/relationships/image" Target="../media/image38.png"/><Relationship Id="rId2" Type="http://schemas.openxmlformats.org/officeDocument/2006/relationships/notesSlide" Target="../notesSlides/notesSlide20.xml"/><Relationship Id="rId1" Type="http://schemas.openxmlformats.org/officeDocument/2006/relationships/slideLayout" Target="../slideLayouts/slideLayout8.xml"/><Relationship Id="rId6" Type="http://schemas.openxmlformats.org/officeDocument/2006/relationships/hyperlink" Target="https://www.acti.com/product/A956" TargetMode="External"/><Relationship Id="rId11" Type="http://schemas.openxmlformats.org/officeDocument/2006/relationships/image" Target="../media/image37.png"/><Relationship Id="rId5" Type="http://schemas.openxmlformats.org/officeDocument/2006/relationships/hyperlink" Target="https://www.acti.com/product/A952" TargetMode="External"/><Relationship Id="rId10" Type="http://schemas.openxmlformats.org/officeDocument/2006/relationships/image" Target="../media/image36.png"/><Relationship Id="rId4" Type="http://schemas.openxmlformats.org/officeDocument/2006/relationships/hyperlink" Target="https://www.acti.com/product/8426" TargetMode="External"/><Relationship Id="rId9" Type="http://schemas.openxmlformats.org/officeDocument/2006/relationships/image" Target="../media/image35.png"/></Relationships>
</file>

<file path=ppt/slides/_rels/slide2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1.xml"/><Relationship Id="rId1" Type="http://schemas.openxmlformats.org/officeDocument/2006/relationships/slideLayout" Target="../slideLayouts/slideLayout8.xml"/><Relationship Id="rId4" Type="http://schemas.openxmlformats.org/officeDocument/2006/relationships/image" Target="../media/image40.png"/></Relationships>
</file>

<file path=ppt/slides/_rels/slide23.xml.rels><?xml version="1.0" encoding="UTF-8" standalone="yes"?>
<Relationships xmlns="http://schemas.openxmlformats.org/package/2006/relationships"><Relationship Id="rId3" Type="http://schemas.openxmlformats.org/officeDocument/2006/relationships/hyperlink" Target="https://www.acti.com/video/v2904" TargetMode="External"/><Relationship Id="rId2" Type="http://schemas.openxmlformats.org/officeDocument/2006/relationships/hyperlink" Target="https://www.acti.com/video/v2902" TargetMode="External"/><Relationship Id="rId1" Type="http://schemas.openxmlformats.org/officeDocument/2006/relationships/slideLayout" Target="../slideLayouts/slideLayout8.xml"/><Relationship Id="rId5" Type="http://schemas.openxmlformats.org/officeDocument/2006/relationships/image" Target="../media/image42.png"/><Relationship Id="rId4" Type="http://schemas.openxmlformats.org/officeDocument/2006/relationships/image" Target="../media/image41.png"/></Relationships>
</file>

<file path=ppt/slides/_rels/slide24.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37.png"/><Relationship Id="rId7" Type="http://schemas.openxmlformats.org/officeDocument/2006/relationships/image" Target="../media/image46.png"/><Relationship Id="rId2" Type="http://schemas.openxmlformats.org/officeDocument/2006/relationships/notesSlide" Target="../notesSlides/notesSlide22.xml"/><Relationship Id="rId1" Type="http://schemas.openxmlformats.org/officeDocument/2006/relationships/slideLayout" Target="../slideLayouts/slideLayout8.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3" Type="http://schemas.openxmlformats.org/officeDocument/2006/relationships/hyperlink" Target="https://www.acti.com/Corporate/WhereToBuy" TargetMode="External"/><Relationship Id="rId2" Type="http://schemas.openxmlformats.org/officeDocument/2006/relationships/notesSlide" Target="../notesSlides/notesSlide23.xml"/><Relationship Id="rId1" Type="http://schemas.openxmlformats.org/officeDocument/2006/relationships/slideLayout" Target="../slideLayouts/slideLayout8.xml"/><Relationship Id="rId5" Type="http://schemas.openxmlformats.org/officeDocument/2006/relationships/hyperlink" Target="mailto:sales@acti.com" TargetMode="External"/><Relationship Id="rId4" Type="http://schemas.openxmlformats.org/officeDocument/2006/relationships/image" Target="../media/image48.png"/></Relationships>
</file>

<file path=ppt/slides/_rels/slide28.xml.rels><?xml version="1.0" encoding="UTF-8" standalone="yes"?>
<Relationships xmlns="http://schemas.openxmlformats.org/package/2006/relationships"><Relationship Id="rId3" Type="http://schemas.openxmlformats.org/officeDocument/2006/relationships/hyperlink" Target="https://www.acti.com/chd" TargetMode="External"/><Relationship Id="rId2" Type="http://schemas.openxmlformats.org/officeDocument/2006/relationships/notesSlide" Target="../notesSlides/notesSlide24.xml"/><Relationship Id="rId1" Type="http://schemas.openxmlformats.org/officeDocument/2006/relationships/slideLayout" Target="../slideLayouts/slideLayout8.xml"/><Relationship Id="rId6" Type="http://schemas.openxmlformats.org/officeDocument/2006/relationships/hyperlink" Target="https://www.acti.com/learning/courses" TargetMode="External"/><Relationship Id="rId5" Type="http://schemas.openxmlformats.org/officeDocument/2006/relationships/hyperlink" Target="https://www.acti.com/cloud/repair_service" TargetMode="External"/><Relationship Id="rId4" Type="http://schemas.openxmlformats.org/officeDocument/2006/relationships/hyperlink" Target="https://www2.acti.com/support/warranty/Warranty_Policy.as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899592" y="1351434"/>
            <a:ext cx="6552728" cy="2088232"/>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4800" b="1" dirty="0">
                <a:solidFill>
                  <a:schemeClr val="tx1">
                    <a:lumMod val="50000"/>
                    <a:lumOff val="50000"/>
                  </a:schemeClr>
                </a:solidFill>
                <a:ea typeface="新細明體" pitchFamily="18" charset="-120"/>
              </a:rPr>
              <a:t>ACTi Stadium Surveillance Solutions</a:t>
            </a:r>
          </a:p>
        </p:txBody>
      </p:sp>
      <p:pic>
        <p:nvPicPr>
          <p:cNvPr id="3" name="Picture 2">
            <a:extLst>
              <a:ext uri="{FF2B5EF4-FFF2-40B4-BE49-F238E27FC236}">
                <a16:creationId xmlns:a16="http://schemas.microsoft.com/office/drawing/2014/main" id="{C0805839-22A8-A241-EBDD-111BB4E4B8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81438" y="3876841"/>
            <a:ext cx="3016884" cy="1725760"/>
          </a:xfrm>
          <a:prstGeom prst="rect">
            <a:avLst/>
          </a:prstGeom>
          <a:ln>
            <a:noFill/>
          </a:ln>
          <a:effectLst>
            <a:softEdge rad="112500"/>
          </a:effectLst>
        </p:spPr>
      </p:pic>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68192A8-A22D-8A13-4749-BDC1B3A8DE7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Stadium: Overview</a:t>
            </a:r>
          </a:p>
        </p:txBody>
      </p:sp>
      <p:sp>
        <p:nvSpPr>
          <p:cNvPr id="8" name="TextBox 7">
            <a:extLst>
              <a:ext uri="{FF2B5EF4-FFF2-40B4-BE49-F238E27FC236}">
                <a16:creationId xmlns:a16="http://schemas.microsoft.com/office/drawing/2014/main" id="{DCBA5DF7-3777-89D3-2756-105E4C2E4B4B}"/>
              </a:ext>
            </a:extLst>
          </p:cNvPr>
          <p:cNvSpPr txBox="1"/>
          <p:nvPr/>
        </p:nvSpPr>
        <p:spPr>
          <a:xfrm>
            <a:off x="2688164" y="1679051"/>
            <a:ext cx="6120680" cy="1569660"/>
          </a:xfrm>
          <a:prstGeom prst="rect">
            <a:avLst/>
          </a:prstGeom>
          <a:noFill/>
        </p:spPr>
        <p:txBody>
          <a:bodyPr wrap="square">
            <a:spAutoFit/>
          </a:bodyPr>
          <a:lstStyle/>
          <a:p>
            <a:r>
              <a:rPr lang="en-US" sz="1600" dirty="0">
                <a:solidFill>
                  <a:srgbClr val="535353"/>
                </a:solidFill>
                <a:latin typeface="Open Sans" panose="020B0606030504020204" pitchFamily="34" charset="0"/>
              </a:rPr>
              <a:t>ACTi's end-to-end stadium solutions are designed for ensuring the safety of the crowds and for the protection of the facilities and the equipment. The solutions consist of various types of cameras with the far zoom capabilities, video analytics, VMS, as well as the integration of alarm, intercom and digital signage systems.</a:t>
            </a:r>
          </a:p>
        </p:txBody>
      </p:sp>
      <p:sp>
        <p:nvSpPr>
          <p:cNvPr id="10" name="TextBox 9">
            <a:extLst>
              <a:ext uri="{FF2B5EF4-FFF2-40B4-BE49-F238E27FC236}">
                <a16:creationId xmlns:a16="http://schemas.microsoft.com/office/drawing/2014/main" id="{60B4391B-8304-3719-A07B-BEE7D43097DE}"/>
              </a:ext>
            </a:extLst>
          </p:cNvPr>
          <p:cNvSpPr txBox="1"/>
          <p:nvPr/>
        </p:nvSpPr>
        <p:spPr>
          <a:xfrm>
            <a:off x="318726" y="3286402"/>
            <a:ext cx="8708542" cy="3539430"/>
          </a:xfrm>
          <a:prstGeom prst="rect">
            <a:avLst/>
          </a:prstGeom>
          <a:noFill/>
        </p:spPr>
        <p:txBody>
          <a:bodyPr wrap="square">
            <a:spAutoFit/>
          </a:bodyPr>
          <a:lstStyle/>
          <a:p>
            <a:r>
              <a:rPr lang="en-US" sz="1600" dirty="0">
                <a:solidFill>
                  <a:srgbClr val="535353"/>
                </a:solidFill>
                <a:latin typeface="Open Sans" panose="020B0606030504020204" pitchFamily="34" charset="0"/>
              </a:rPr>
              <a:t>Since hundreds and thousands of people will gather in stadiums for concerts or games, the major security related challenges include pick pocketing, robbery, brawling, conflicts between visitors and other criminal activities, such as vandalism.</a:t>
            </a:r>
          </a:p>
          <a:p>
            <a:endParaRPr lang="en-US" sz="1600" dirty="0">
              <a:solidFill>
                <a:srgbClr val="535353"/>
              </a:solidFill>
              <a:latin typeface="Open Sans" panose="020B0606030504020204" pitchFamily="34" charset="0"/>
            </a:endParaRPr>
          </a:p>
          <a:p>
            <a:r>
              <a:rPr lang="en-US" sz="1600" dirty="0">
                <a:solidFill>
                  <a:srgbClr val="535353"/>
                </a:solidFill>
                <a:latin typeface="Open Sans" panose="020B0606030504020204" pitchFamily="34" charset="0"/>
              </a:rPr>
              <a:t>For such large spaces, ACTi offers a wide range of high zoom cameras, including Bullets, Boxes and PTZ, with up to 40x optical zoom and instant auto-focus. All these cameras can zoom in either manually or automatically.</a:t>
            </a:r>
          </a:p>
          <a:p>
            <a:endParaRPr lang="en-US" sz="1600" dirty="0">
              <a:solidFill>
                <a:srgbClr val="535353"/>
              </a:solidFill>
              <a:latin typeface="Open Sans" panose="020B0606030504020204" pitchFamily="34" charset="0"/>
            </a:endParaRPr>
          </a:p>
          <a:p>
            <a:r>
              <a:rPr lang="en-US" sz="1600" dirty="0">
                <a:solidFill>
                  <a:srgbClr val="535353"/>
                </a:solidFill>
                <a:latin typeface="Open Sans" panose="020B0606030504020204" pitchFamily="34" charset="0"/>
              </a:rPr>
              <a:t>For panoramic view solutions, ACTi offers Multi-imager cameras with zoom or fixed lenses, and hemispheric cameras with the fisheye lenses.</a:t>
            </a:r>
          </a:p>
          <a:p>
            <a:endParaRPr lang="en-US" sz="1600" dirty="0">
              <a:solidFill>
                <a:srgbClr val="535353"/>
              </a:solidFill>
              <a:latin typeface="Open Sans" panose="020B0606030504020204" pitchFamily="34" charset="0"/>
            </a:endParaRPr>
          </a:p>
          <a:p>
            <a:r>
              <a:rPr lang="en-US" sz="1600" dirty="0">
                <a:solidFill>
                  <a:srgbClr val="535353"/>
                </a:solidFill>
                <a:latin typeface="Open Sans" panose="020B0606030504020204" pitchFamily="34" charset="0"/>
              </a:rPr>
              <a:t>ACTi cameras also come with the built-in analytics that do not require any AI license. The AI can perform various tasks, such as face recognition. When the PTZ camera scans across the stadium and recognizes a blacklisted person, it will alert immediately.</a:t>
            </a:r>
          </a:p>
        </p:txBody>
      </p:sp>
      <p:pic>
        <p:nvPicPr>
          <p:cNvPr id="1026" name="Picture 2">
            <a:extLst>
              <a:ext uri="{FF2B5EF4-FFF2-40B4-BE49-F238E27FC236}">
                <a16:creationId xmlns:a16="http://schemas.microsoft.com/office/drawing/2014/main" id="{AAB417D3-8A8A-2509-5835-8A18020F239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p:blipFill>
        <p:spPr bwMode="auto">
          <a:xfrm>
            <a:off x="465228" y="1834198"/>
            <a:ext cx="2147907" cy="12286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90053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3ECDFDC-666F-9AFF-1F14-8B5D0311C2D1}"/>
              </a:ext>
            </a:extLst>
          </p:cNvPr>
          <p:cNvPicPr>
            <a:picLocks noChangeAspect="1"/>
          </p:cNvPicPr>
          <p:nvPr/>
        </p:nvPicPr>
        <p:blipFill>
          <a:blip r:embed="rId3"/>
          <a:stretch>
            <a:fillRect/>
          </a:stretch>
        </p:blipFill>
        <p:spPr>
          <a:xfrm>
            <a:off x="615124" y="1921448"/>
            <a:ext cx="8089964" cy="4477138"/>
          </a:xfrm>
          <a:prstGeom prst="rect">
            <a:avLst/>
          </a:prstGeom>
        </p:spPr>
      </p:pic>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Stadium: Map</a:t>
            </a:r>
          </a:p>
        </p:txBody>
      </p:sp>
      <p:sp>
        <p:nvSpPr>
          <p:cNvPr id="14" name="TextBox 13">
            <a:extLst>
              <a:ext uri="{FF2B5EF4-FFF2-40B4-BE49-F238E27FC236}">
                <a16:creationId xmlns:a16="http://schemas.microsoft.com/office/drawing/2014/main" id="{5FFEC75D-72C6-0DE9-503E-82C713268AB5}"/>
              </a:ext>
            </a:extLst>
          </p:cNvPr>
          <p:cNvSpPr txBox="1"/>
          <p:nvPr/>
        </p:nvSpPr>
        <p:spPr>
          <a:xfrm>
            <a:off x="5398236" y="4631659"/>
            <a:ext cx="1572835" cy="307777"/>
          </a:xfrm>
          <a:prstGeom prst="rect">
            <a:avLst/>
          </a:prstGeom>
          <a:solidFill>
            <a:schemeClr val="bg1"/>
          </a:solidFill>
        </p:spPr>
        <p:txBody>
          <a:bodyPr wrap="square" rtlCol="0">
            <a:spAutoFit/>
          </a:bodyPr>
          <a:lstStyle/>
          <a:p>
            <a:r>
              <a:rPr lang="en-US" sz="1400" dirty="0"/>
              <a:t>Concession Area</a:t>
            </a:r>
          </a:p>
        </p:txBody>
      </p:sp>
      <p:sp>
        <p:nvSpPr>
          <p:cNvPr id="16" name="TextBox 15">
            <a:extLst>
              <a:ext uri="{FF2B5EF4-FFF2-40B4-BE49-F238E27FC236}">
                <a16:creationId xmlns:a16="http://schemas.microsoft.com/office/drawing/2014/main" id="{458E1A64-B217-E2B6-09D4-DE910F0DB6DE}"/>
              </a:ext>
            </a:extLst>
          </p:cNvPr>
          <p:cNvSpPr txBox="1"/>
          <p:nvPr/>
        </p:nvSpPr>
        <p:spPr>
          <a:xfrm>
            <a:off x="2633642" y="3393487"/>
            <a:ext cx="1344837" cy="307777"/>
          </a:xfrm>
          <a:prstGeom prst="rect">
            <a:avLst/>
          </a:prstGeom>
          <a:solidFill>
            <a:schemeClr val="bg1"/>
          </a:solidFill>
        </p:spPr>
        <p:txBody>
          <a:bodyPr wrap="square" rtlCol="0">
            <a:spAutoFit/>
          </a:bodyPr>
          <a:lstStyle/>
          <a:p>
            <a:r>
              <a:rPr lang="en-US" sz="1400" dirty="0"/>
              <a:t>Control Room</a:t>
            </a:r>
          </a:p>
        </p:txBody>
      </p:sp>
      <p:sp>
        <p:nvSpPr>
          <p:cNvPr id="17" name="TextBox 16">
            <a:extLst>
              <a:ext uri="{FF2B5EF4-FFF2-40B4-BE49-F238E27FC236}">
                <a16:creationId xmlns:a16="http://schemas.microsoft.com/office/drawing/2014/main" id="{C4C7C13B-B360-52A6-7E51-4B41408DD60C}"/>
              </a:ext>
            </a:extLst>
          </p:cNvPr>
          <p:cNvSpPr txBox="1"/>
          <p:nvPr/>
        </p:nvSpPr>
        <p:spPr>
          <a:xfrm>
            <a:off x="7592257" y="4144153"/>
            <a:ext cx="1217941" cy="307777"/>
          </a:xfrm>
          <a:prstGeom prst="rect">
            <a:avLst/>
          </a:prstGeom>
          <a:solidFill>
            <a:schemeClr val="bg1"/>
          </a:solidFill>
        </p:spPr>
        <p:txBody>
          <a:bodyPr wrap="square" rtlCol="0">
            <a:spAutoFit/>
          </a:bodyPr>
          <a:lstStyle/>
          <a:p>
            <a:r>
              <a:rPr lang="en-US" sz="1400" dirty="0"/>
              <a:t>Surrounding</a:t>
            </a:r>
          </a:p>
        </p:txBody>
      </p:sp>
      <p:sp>
        <p:nvSpPr>
          <p:cNvPr id="21" name="TextBox 20">
            <a:extLst>
              <a:ext uri="{FF2B5EF4-FFF2-40B4-BE49-F238E27FC236}">
                <a16:creationId xmlns:a16="http://schemas.microsoft.com/office/drawing/2014/main" id="{7A8DB00F-FA4D-EA66-8D42-3097ADA890D4}"/>
              </a:ext>
            </a:extLst>
          </p:cNvPr>
          <p:cNvSpPr txBox="1"/>
          <p:nvPr/>
        </p:nvSpPr>
        <p:spPr>
          <a:xfrm>
            <a:off x="4504889" y="3748126"/>
            <a:ext cx="696702" cy="307777"/>
          </a:xfrm>
          <a:prstGeom prst="rect">
            <a:avLst/>
          </a:prstGeom>
          <a:solidFill>
            <a:schemeClr val="bg1"/>
          </a:solidFill>
        </p:spPr>
        <p:txBody>
          <a:bodyPr wrap="square" rtlCol="0">
            <a:spAutoFit/>
          </a:bodyPr>
          <a:lstStyle/>
          <a:p>
            <a:r>
              <a:rPr lang="en-US" sz="1400" dirty="0"/>
              <a:t>Field</a:t>
            </a:r>
          </a:p>
        </p:txBody>
      </p:sp>
      <p:sp>
        <p:nvSpPr>
          <p:cNvPr id="22" name="TextBox 21">
            <a:extLst>
              <a:ext uri="{FF2B5EF4-FFF2-40B4-BE49-F238E27FC236}">
                <a16:creationId xmlns:a16="http://schemas.microsoft.com/office/drawing/2014/main" id="{4E01FA23-7489-21D5-ECCB-6458583EFFB9}"/>
              </a:ext>
            </a:extLst>
          </p:cNvPr>
          <p:cNvSpPr txBox="1"/>
          <p:nvPr/>
        </p:nvSpPr>
        <p:spPr>
          <a:xfrm>
            <a:off x="1926590" y="5019414"/>
            <a:ext cx="829463" cy="307777"/>
          </a:xfrm>
          <a:prstGeom prst="rect">
            <a:avLst/>
          </a:prstGeom>
          <a:solidFill>
            <a:schemeClr val="bg1"/>
          </a:solidFill>
        </p:spPr>
        <p:txBody>
          <a:bodyPr wrap="square" rtlCol="0">
            <a:spAutoFit/>
          </a:bodyPr>
          <a:lstStyle/>
          <a:p>
            <a:r>
              <a:rPr lang="en-US" sz="1400" dirty="0"/>
              <a:t>Entrance</a:t>
            </a:r>
          </a:p>
        </p:txBody>
      </p:sp>
      <p:sp>
        <p:nvSpPr>
          <p:cNvPr id="7" name="TextBox 6">
            <a:extLst>
              <a:ext uri="{FF2B5EF4-FFF2-40B4-BE49-F238E27FC236}">
                <a16:creationId xmlns:a16="http://schemas.microsoft.com/office/drawing/2014/main" id="{6024A30D-933D-874D-3350-1C279B6AA7E7}"/>
              </a:ext>
            </a:extLst>
          </p:cNvPr>
          <p:cNvSpPr txBox="1"/>
          <p:nvPr/>
        </p:nvSpPr>
        <p:spPr>
          <a:xfrm>
            <a:off x="1658734" y="4044090"/>
            <a:ext cx="1344837" cy="307777"/>
          </a:xfrm>
          <a:prstGeom prst="rect">
            <a:avLst/>
          </a:prstGeom>
          <a:solidFill>
            <a:schemeClr val="bg1"/>
          </a:solidFill>
        </p:spPr>
        <p:txBody>
          <a:bodyPr wrap="square" rtlCol="0">
            <a:spAutoFit/>
          </a:bodyPr>
          <a:lstStyle/>
          <a:p>
            <a:r>
              <a:rPr lang="en-US" sz="1400" dirty="0"/>
              <a:t>Loading Area</a:t>
            </a:r>
          </a:p>
        </p:txBody>
      </p:sp>
      <p:sp>
        <p:nvSpPr>
          <p:cNvPr id="8" name="TextBox 7">
            <a:extLst>
              <a:ext uri="{FF2B5EF4-FFF2-40B4-BE49-F238E27FC236}">
                <a16:creationId xmlns:a16="http://schemas.microsoft.com/office/drawing/2014/main" id="{B412F287-7A9C-F44C-AF15-A3A8BCA321B8}"/>
              </a:ext>
            </a:extLst>
          </p:cNvPr>
          <p:cNvSpPr txBox="1"/>
          <p:nvPr/>
        </p:nvSpPr>
        <p:spPr>
          <a:xfrm>
            <a:off x="3875060" y="2740531"/>
            <a:ext cx="1127040" cy="307777"/>
          </a:xfrm>
          <a:prstGeom prst="rect">
            <a:avLst/>
          </a:prstGeom>
          <a:solidFill>
            <a:schemeClr val="bg1"/>
          </a:solidFill>
        </p:spPr>
        <p:txBody>
          <a:bodyPr wrap="square" rtlCol="0">
            <a:spAutoFit/>
          </a:bodyPr>
          <a:lstStyle/>
          <a:p>
            <a:r>
              <a:rPr lang="en-US" sz="1400" dirty="0"/>
              <a:t>Seating Area</a:t>
            </a:r>
          </a:p>
        </p:txBody>
      </p:sp>
      <p:grpSp>
        <p:nvGrpSpPr>
          <p:cNvPr id="10" name="Group 9">
            <a:extLst>
              <a:ext uri="{FF2B5EF4-FFF2-40B4-BE49-F238E27FC236}">
                <a16:creationId xmlns:a16="http://schemas.microsoft.com/office/drawing/2014/main" id="{1B870C61-8DBE-39C1-48A9-688BDB0848E9}"/>
              </a:ext>
            </a:extLst>
          </p:cNvPr>
          <p:cNvGrpSpPr/>
          <p:nvPr/>
        </p:nvGrpSpPr>
        <p:grpSpPr>
          <a:xfrm>
            <a:off x="3502145" y="2706036"/>
            <a:ext cx="389106" cy="398834"/>
            <a:chOff x="4737370" y="287435"/>
            <a:chExt cx="389106" cy="398834"/>
          </a:xfrm>
        </p:grpSpPr>
        <p:sp>
          <p:nvSpPr>
            <p:cNvPr id="9" name="Oval 8">
              <a:extLst>
                <a:ext uri="{FF2B5EF4-FFF2-40B4-BE49-F238E27FC236}">
                  <a16:creationId xmlns:a16="http://schemas.microsoft.com/office/drawing/2014/main" id="{9E3CBCBA-33E4-0632-8A38-71E6D5A48AFD}"/>
                </a:ext>
              </a:extLst>
            </p:cNvPr>
            <p:cNvSpPr/>
            <p:nvPr/>
          </p:nvSpPr>
          <p:spPr>
            <a:xfrm>
              <a:off x="4737370" y="287435"/>
              <a:ext cx="389106" cy="398834"/>
            </a:xfrm>
            <a:prstGeom prst="ellipse">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E0DBC7BA-BB63-617B-1A86-D9340935FE71}"/>
                </a:ext>
              </a:extLst>
            </p:cNvPr>
            <p:cNvPicPr>
              <a:picLocks noChangeAspect="1"/>
            </p:cNvPicPr>
            <p:nvPr/>
          </p:nvPicPr>
          <p:blipFill>
            <a:blip r:embed="rId4"/>
            <a:stretch>
              <a:fillRect/>
            </a:stretch>
          </p:blipFill>
          <p:spPr>
            <a:xfrm>
              <a:off x="4809752" y="346638"/>
              <a:ext cx="238125" cy="304800"/>
            </a:xfrm>
            <a:prstGeom prst="rect">
              <a:avLst/>
            </a:prstGeom>
          </p:spPr>
        </p:pic>
      </p:grpSp>
      <p:sp>
        <p:nvSpPr>
          <p:cNvPr id="11" name="TextBox 10">
            <a:extLst>
              <a:ext uri="{FF2B5EF4-FFF2-40B4-BE49-F238E27FC236}">
                <a16:creationId xmlns:a16="http://schemas.microsoft.com/office/drawing/2014/main" id="{430A2201-EE9F-DBDA-42C2-FFD5498545D8}"/>
              </a:ext>
            </a:extLst>
          </p:cNvPr>
          <p:cNvSpPr txBox="1"/>
          <p:nvPr/>
        </p:nvSpPr>
        <p:spPr>
          <a:xfrm>
            <a:off x="1095214" y="5290176"/>
            <a:ext cx="1127040" cy="307777"/>
          </a:xfrm>
          <a:prstGeom prst="rect">
            <a:avLst/>
          </a:prstGeom>
          <a:solidFill>
            <a:schemeClr val="bg1"/>
          </a:solidFill>
        </p:spPr>
        <p:txBody>
          <a:bodyPr wrap="square" rtlCol="0">
            <a:spAutoFit/>
          </a:bodyPr>
          <a:lstStyle/>
          <a:p>
            <a:r>
              <a:rPr lang="en-US" sz="1400" dirty="0"/>
              <a:t>Gate</a:t>
            </a:r>
          </a:p>
        </p:txBody>
      </p:sp>
      <p:grpSp>
        <p:nvGrpSpPr>
          <p:cNvPr id="12" name="Group 11">
            <a:extLst>
              <a:ext uri="{FF2B5EF4-FFF2-40B4-BE49-F238E27FC236}">
                <a16:creationId xmlns:a16="http://schemas.microsoft.com/office/drawing/2014/main" id="{211D8B95-E978-E8CC-0AC7-6D3E84AE0884}"/>
              </a:ext>
            </a:extLst>
          </p:cNvPr>
          <p:cNvGrpSpPr/>
          <p:nvPr/>
        </p:nvGrpSpPr>
        <p:grpSpPr>
          <a:xfrm>
            <a:off x="2916954" y="5127774"/>
            <a:ext cx="389106" cy="398834"/>
            <a:chOff x="4737370" y="287435"/>
            <a:chExt cx="389106" cy="398834"/>
          </a:xfrm>
        </p:grpSpPr>
        <p:sp>
          <p:nvSpPr>
            <p:cNvPr id="13" name="Oval 12">
              <a:extLst>
                <a:ext uri="{FF2B5EF4-FFF2-40B4-BE49-F238E27FC236}">
                  <a16:creationId xmlns:a16="http://schemas.microsoft.com/office/drawing/2014/main" id="{626C278F-09CF-CC4F-F45E-13816343A359}"/>
                </a:ext>
              </a:extLst>
            </p:cNvPr>
            <p:cNvSpPr/>
            <p:nvPr/>
          </p:nvSpPr>
          <p:spPr>
            <a:xfrm>
              <a:off x="4737370" y="287435"/>
              <a:ext cx="389106" cy="398834"/>
            </a:xfrm>
            <a:prstGeom prst="ellipse">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id="{3E27B950-7524-2F74-6D74-50E6C95F3D2C}"/>
                </a:ext>
              </a:extLst>
            </p:cNvPr>
            <p:cNvPicPr>
              <a:picLocks noChangeAspect="1"/>
            </p:cNvPicPr>
            <p:nvPr/>
          </p:nvPicPr>
          <p:blipFill>
            <a:blip r:embed="rId4"/>
            <a:stretch>
              <a:fillRect/>
            </a:stretch>
          </p:blipFill>
          <p:spPr>
            <a:xfrm>
              <a:off x="4809752" y="346638"/>
              <a:ext cx="238125" cy="304800"/>
            </a:xfrm>
            <a:prstGeom prst="rect">
              <a:avLst/>
            </a:prstGeom>
          </p:spPr>
        </p:pic>
      </p:grpSp>
      <p:sp>
        <p:nvSpPr>
          <p:cNvPr id="5" name="TextBox 4">
            <a:extLst>
              <a:ext uri="{FF2B5EF4-FFF2-40B4-BE49-F238E27FC236}">
                <a16:creationId xmlns:a16="http://schemas.microsoft.com/office/drawing/2014/main" id="{AC505A76-E4E4-F22F-AD13-6F724CD03F6F}"/>
              </a:ext>
            </a:extLst>
          </p:cNvPr>
          <p:cNvSpPr txBox="1"/>
          <p:nvPr/>
        </p:nvSpPr>
        <p:spPr>
          <a:xfrm>
            <a:off x="1841715" y="3013646"/>
            <a:ext cx="1344837" cy="307777"/>
          </a:xfrm>
          <a:prstGeom prst="rect">
            <a:avLst/>
          </a:prstGeom>
          <a:solidFill>
            <a:schemeClr val="bg1"/>
          </a:solidFill>
        </p:spPr>
        <p:txBody>
          <a:bodyPr wrap="square" rtlCol="0">
            <a:spAutoFit/>
          </a:bodyPr>
          <a:lstStyle/>
          <a:p>
            <a:r>
              <a:rPr lang="en-US" sz="1400" dirty="0"/>
              <a:t>Storage Room</a:t>
            </a:r>
          </a:p>
        </p:txBody>
      </p:sp>
      <p:sp>
        <p:nvSpPr>
          <p:cNvPr id="19" name="TextBox 18">
            <a:extLst>
              <a:ext uri="{FF2B5EF4-FFF2-40B4-BE49-F238E27FC236}">
                <a16:creationId xmlns:a16="http://schemas.microsoft.com/office/drawing/2014/main" id="{72342D3B-744F-2571-C0D5-B788CB82092C}"/>
              </a:ext>
            </a:extLst>
          </p:cNvPr>
          <p:cNvSpPr txBox="1"/>
          <p:nvPr/>
        </p:nvSpPr>
        <p:spPr>
          <a:xfrm>
            <a:off x="3280406" y="5186977"/>
            <a:ext cx="1127040" cy="307777"/>
          </a:xfrm>
          <a:prstGeom prst="rect">
            <a:avLst/>
          </a:prstGeom>
          <a:solidFill>
            <a:schemeClr val="bg1"/>
          </a:solidFill>
        </p:spPr>
        <p:txBody>
          <a:bodyPr wrap="square" rtlCol="0">
            <a:spAutoFit/>
          </a:bodyPr>
          <a:lstStyle/>
          <a:p>
            <a:r>
              <a:rPr lang="en-US" sz="1400" dirty="0"/>
              <a:t>Sports Court</a:t>
            </a:r>
          </a:p>
        </p:txBody>
      </p:sp>
      <p:sp>
        <p:nvSpPr>
          <p:cNvPr id="20" name="TextBox 19">
            <a:extLst>
              <a:ext uri="{FF2B5EF4-FFF2-40B4-BE49-F238E27FC236}">
                <a16:creationId xmlns:a16="http://schemas.microsoft.com/office/drawing/2014/main" id="{E884C5D8-659F-9FDC-6CFA-0FCF3C954F9E}"/>
              </a:ext>
            </a:extLst>
          </p:cNvPr>
          <p:cNvSpPr txBox="1"/>
          <p:nvPr/>
        </p:nvSpPr>
        <p:spPr>
          <a:xfrm>
            <a:off x="5308872" y="5339377"/>
            <a:ext cx="696702" cy="307777"/>
          </a:xfrm>
          <a:prstGeom prst="rect">
            <a:avLst/>
          </a:prstGeom>
          <a:solidFill>
            <a:schemeClr val="bg1"/>
          </a:solidFill>
        </p:spPr>
        <p:txBody>
          <a:bodyPr wrap="square" rtlCol="0">
            <a:spAutoFit/>
          </a:bodyPr>
          <a:lstStyle/>
          <a:p>
            <a:r>
              <a:rPr lang="en-US" sz="1400" dirty="0"/>
              <a:t>Gym</a:t>
            </a:r>
          </a:p>
        </p:txBody>
      </p:sp>
      <p:sp>
        <p:nvSpPr>
          <p:cNvPr id="26" name="TextBox 25">
            <a:extLst>
              <a:ext uri="{FF2B5EF4-FFF2-40B4-BE49-F238E27FC236}">
                <a16:creationId xmlns:a16="http://schemas.microsoft.com/office/drawing/2014/main" id="{145E6521-4A44-37C1-9CA2-4BCEFE42C6EF}"/>
              </a:ext>
            </a:extLst>
          </p:cNvPr>
          <p:cNvSpPr txBox="1"/>
          <p:nvPr/>
        </p:nvSpPr>
        <p:spPr>
          <a:xfrm>
            <a:off x="6103322" y="3736313"/>
            <a:ext cx="696702" cy="307777"/>
          </a:xfrm>
          <a:prstGeom prst="rect">
            <a:avLst/>
          </a:prstGeom>
          <a:solidFill>
            <a:schemeClr val="bg1"/>
          </a:solidFill>
        </p:spPr>
        <p:txBody>
          <a:bodyPr wrap="square" rtlCol="0">
            <a:spAutoFit/>
          </a:bodyPr>
          <a:lstStyle/>
          <a:p>
            <a:r>
              <a:rPr lang="en-US" sz="1400" dirty="0"/>
              <a:t>ATM</a:t>
            </a:r>
          </a:p>
        </p:txBody>
      </p:sp>
      <p:sp>
        <p:nvSpPr>
          <p:cNvPr id="27" name="TextBox 26">
            <a:extLst>
              <a:ext uri="{FF2B5EF4-FFF2-40B4-BE49-F238E27FC236}">
                <a16:creationId xmlns:a16="http://schemas.microsoft.com/office/drawing/2014/main" id="{F6A80B8D-09E8-C2E1-2B10-F538836A9698}"/>
              </a:ext>
            </a:extLst>
          </p:cNvPr>
          <p:cNvSpPr txBox="1"/>
          <p:nvPr/>
        </p:nvSpPr>
        <p:spPr>
          <a:xfrm>
            <a:off x="5752279" y="3128734"/>
            <a:ext cx="1344837" cy="307777"/>
          </a:xfrm>
          <a:prstGeom prst="rect">
            <a:avLst/>
          </a:prstGeom>
          <a:solidFill>
            <a:schemeClr val="bg1"/>
          </a:solidFill>
        </p:spPr>
        <p:txBody>
          <a:bodyPr wrap="square" rtlCol="0">
            <a:spAutoFit/>
          </a:bodyPr>
          <a:lstStyle/>
          <a:p>
            <a:r>
              <a:rPr lang="en-US" sz="1400" dirty="0"/>
              <a:t>Swimming Pool</a:t>
            </a:r>
          </a:p>
        </p:txBody>
      </p:sp>
      <p:sp>
        <p:nvSpPr>
          <p:cNvPr id="28" name="TextBox 27">
            <a:extLst>
              <a:ext uri="{FF2B5EF4-FFF2-40B4-BE49-F238E27FC236}">
                <a16:creationId xmlns:a16="http://schemas.microsoft.com/office/drawing/2014/main" id="{83757459-DAEF-849E-AEC3-3BCF0EDD1675}"/>
              </a:ext>
            </a:extLst>
          </p:cNvPr>
          <p:cNvSpPr txBox="1"/>
          <p:nvPr/>
        </p:nvSpPr>
        <p:spPr>
          <a:xfrm>
            <a:off x="6971071" y="3493390"/>
            <a:ext cx="1217941" cy="307777"/>
          </a:xfrm>
          <a:prstGeom prst="rect">
            <a:avLst/>
          </a:prstGeom>
          <a:solidFill>
            <a:schemeClr val="bg1"/>
          </a:solidFill>
        </p:spPr>
        <p:txBody>
          <a:bodyPr wrap="square" rtlCol="0">
            <a:spAutoFit/>
          </a:bodyPr>
          <a:lstStyle/>
          <a:p>
            <a:r>
              <a:rPr lang="en-US" sz="1400" dirty="0"/>
              <a:t>Press Room</a:t>
            </a:r>
          </a:p>
        </p:txBody>
      </p:sp>
      <p:grpSp>
        <p:nvGrpSpPr>
          <p:cNvPr id="29" name="Group 28">
            <a:extLst>
              <a:ext uri="{FF2B5EF4-FFF2-40B4-BE49-F238E27FC236}">
                <a16:creationId xmlns:a16="http://schemas.microsoft.com/office/drawing/2014/main" id="{22D6CFB6-1DB7-8988-0572-33F1B7266A3E}"/>
              </a:ext>
            </a:extLst>
          </p:cNvPr>
          <p:cNvGrpSpPr/>
          <p:nvPr/>
        </p:nvGrpSpPr>
        <p:grpSpPr>
          <a:xfrm>
            <a:off x="6495823" y="5026146"/>
            <a:ext cx="389106" cy="398834"/>
            <a:chOff x="4737370" y="287435"/>
            <a:chExt cx="389106" cy="398834"/>
          </a:xfrm>
        </p:grpSpPr>
        <p:sp>
          <p:nvSpPr>
            <p:cNvPr id="30" name="Oval 29">
              <a:extLst>
                <a:ext uri="{FF2B5EF4-FFF2-40B4-BE49-F238E27FC236}">
                  <a16:creationId xmlns:a16="http://schemas.microsoft.com/office/drawing/2014/main" id="{0F091D8C-BABC-5CC2-A77D-AA6D0E25FF8D}"/>
                </a:ext>
              </a:extLst>
            </p:cNvPr>
            <p:cNvSpPr/>
            <p:nvPr/>
          </p:nvSpPr>
          <p:spPr>
            <a:xfrm>
              <a:off x="4737370" y="287435"/>
              <a:ext cx="389106" cy="398834"/>
            </a:xfrm>
            <a:prstGeom prst="ellipse">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1" name="Picture 30">
              <a:extLst>
                <a:ext uri="{FF2B5EF4-FFF2-40B4-BE49-F238E27FC236}">
                  <a16:creationId xmlns:a16="http://schemas.microsoft.com/office/drawing/2014/main" id="{D904B16D-54A0-2ED8-A840-01D79A444DBB}"/>
                </a:ext>
              </a:extLst>
            </p:cNvPr>
            <p:cNvPicPr>
              <a:picLocks noChangeAspect="1"/>
            </p:cNvPicPr>
            <p:nvPr/>
          </p:nvPicPr>
          <p:blipFill>
            <a:blip r:embed="rId4"/>
            <a:stretch>
              <a:fillRect/>
            </a:stretch>
          </p:blipFill>
          <p:spPr>
            <a:xfrm>
              <a:off x="4809752" y="346638"/>
              <a:ext cx="238125" cy="304800"/>
            </a:xfrm>
            <a:prstGeom prst="rect">
              <a:avLst/>
            </a:prstGeom>
          </p:spPr>
        </p:pic>
      </p:grpSp>
      <p:sp>
        <p:nvSpPr>
          <p:cNvPr id="32" name="TextBox 31">
            <a:extLst>
              <a:ext uri="{FF2B5EF4-FFF2-40B4-BE49-F238E27FC236}">
                <a16:creationId xmlns:a16="http://schemas.microsoft.com/office/drawing/2014/main" id="{00507E0D-0A57-2A7D-2934-4330384BAB3B}"/>
              </a:ext>
            </a:extLst>
          </p:cNvPr>
          <p:cNvSpPr txBox="1"/>
          <p:nvPr/>
        </p:nvSpPr>
        <p:spPr>
          <a:xfrm>
            <a:off x="6859275" y="5085350"/>
            <a:ext cx="732982" cy="307777"/>
          </a:xfrm>
          <a:prstGeom prst="rect">
            <a:avLst/>
          </a:prstGeom>
          <a:solidFill>
            <a:schemeClr val="bg1"/>
          </a:solidFill>
        </p:spPr>
        <p:txBody>
          <a:bodyPr wrap="square" rtlCol="0">
            <a:spAutoFit/>
          </a:bodyPr>
          <a:lstStyle/>
          <a:p>
            <a:r>
              <a:rPr lang="en-US" sz="1400" dirty="0"/>
              <a:t>Parking</a:t>
            </a:r>
          </a:p>
        </p:txBody>
      </p:sp>
      <p:sp>
        <p:nvSpPr>
          <p:cNvPr id="33" name="TextBox 32">
            <a:extLst>
              <a:ext uri="{FF2B5EF4-FFF2-40B4-BE49-F238E27FC236}">
                <a16:creationId xmlns:a16="http://schemas.microsoft.com/office/drawing/2014/main" id="{C46C085F-7E32-4530-8113-E4C4EADFAC2E}"/>
              </a:ext>
            </a:extLst>
          </p:cNvPr>
          <p:cNvSpPr txBox="1"/>
          <p:nvPr/>
        </p:nvSpPr>
        <p:spPr>
          <a:xfrm>
            <a:off x="3115950" y="4510119"/>
            <a:ext cx="696702" cy="307777"/>
          </a:xfrm>
          <a:prstGeom prst="rect">
            <a:avLst/>
          </a:prstGeom>
          <a:solidFill>
            <a:schemeClr val="bg1"/>
          </a:solidFill>
        </p:spPr>
        <p:txBody>
          <a:bodyPr wrap="square" rtlCol="0">
            <a:spAutoFit/>
          </a:bodyPr>
          <a:lstStyle/>
          <a:p>
            <a:r>
              <a:rPr lang="en-US" sz="1400" dirty="0"/>
              <a:t>Lobby</a:t>
            </a:r>
          </a:p>
        </p:txBody>
      </p:sp>
    </p:spTree>
    <p:extLst>
      <p:ext uri="{BB962C8B-B14F-4D97-AF65-F5344CB8AC3E}">
        <p14:creationId xmlns:p14="http://schemas.microsoft.com/office/powerpoint/2010/main" val="22689269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Stadium: Applications vs Locations</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3210067284"/>
              </p:ext>
            </p:extLst>
          </p:nvPr>
        </p:nvGraphicFramePr>
        <p:xfrm>
          <a:off x="83507" y="1680575"/>
          <a:ext cx="8939881" cy="4936421"/>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946252">
                  <a:extLst>
                    <a:ext uri="{9D8B030D-6E8A-4147-A177-3AD203B41FA5}">
                      <a16:colId xmlns:a16="http://schemas.microsoft.com/office/drawing/2014/main" val="2565856468"/>
                    </a:ext>
                  </a:extLst>
                </a:gridCol>
                <a:gridCol w="749030">
                  <a:extLst>
                    <a:ext uri="{9D8B030D-6E8A-4147-A177-3AD203B41FA5}">
                      <a16:colId xmlns:a16="http://schemas.microsoft.com/office/drawing/2014/main" val="3900648050"/>
                    </a:ext>
                  </a:extLst>
                </a:gridCol>
                <a:gridCol w="982494">
                  <a:extLst>
                    <a:ext uri="{9D8B030D-6E8A-4147-A177-3AD203B41FA5}">
                      <a16:colId xmlns:a16="http://schemas.microsoft.com/office/drawing/2014/main" val="2122113404"/>
                    </a:ext>
                  </a:extLst>
                </a:gridCol>
                <a:gridCol w="778213">
                  <a:extLst>
                    <a:ext uri="{9D8B030D-6E8A-4147-A177-3AD203B41FA5}">
                      <a16:colId xmlns:a16="http://schemas.microsoft.com/office/drawing/2014/main" val="905671876"/>
                    </a:ext>
                  </a:extLst>
                </a:gridCol>
                <a:gridCol w="885217">
                  <a:extLst>
                    <a:ext uri="{9D8B030D-6E8A-4147-A177-3AD203B41FA5}">
                      <a16:colId xmlns:a16="http://schemas.microsoft.com/office/drawing/2014/main" val="3155535811"/>
                    </a:ext>
                  </a:extLst>
                </a:gridCol>
                <a:gridCol w="688049">
                  <a:extLst>
                    <a:ext uri="{9D8B030D-6E8A-4147-A177-3AD203B41FA5}">
                      <a16:colId xmlns:a16="http://schemas.microsoft.com/office/drawing/2014/main" val="2748578960"/>
                    </a:ext>
                  </a:extLst>
                </a:gridCol>
                <a:gridCol w="1121295">
                  <a:extLst>
                    <a:ext uri="{9D8B030D-6E8A-4147-A177-3AD203B41FA5}">
                      <a16:colId xmlns:a16="http://schemas.microsoft.com/office/drawing/2014/main" val="2393102404"/>
                    </a:ext>
                  </a:extLst>
                </a:gridCol>
                <a:gridCol w="832699">
                  <a:extLst>
                    <a:ext uri="{9D8B030D-6E8A-4147-A177-3AD203B41FA5}">
                      <a16:colId xmlns:a16="http://schemas.microsoft.com/office/drawing/2014/main" val="3567203134"/>
                    </a:ext>
                  </a:extLst>
                </a:gridCol>
              </a:tblGrid>
              <a:tr h="450769">
                <a:tc>
                  <a:txBody>
                    <a:bodyPr/>
                    <a:lstStyle/>
                    <a:p>
                      <a:endParaRPr lang="en-US" sz="1300" dirty="0">
                        <a:solidFill>
                          <a:schemeClr val="tx1">
                            <a:lumMod val="76000"/>
                            <a:lumOff val="24000"/>
                          </a:schemeClr>
                        </a:solidFill>
                      </a:endParaRPr>
                    </a:p>
                  </a:txBody>
                  <a:tcPr/>
                </a:tc>
                <a:tc>
                  <a:txBody>
                    <a:bodyPr/>
                    <a:lstStyle/>
                    <a:p>
                      <a:r>
                        <a:rPr lang="en-US" sz="1300" dirty="0">
                          <a:solidFill>
                            <a:schemeClr val="bg1"/>
                          </a:solidFill>
                        </a:rPr>
                        <a:t>Entrance</a:t>
                      </a:r>
                    </a:p>
                  </a:txBody>
                  <a:tcPr/>
                </a:tc>
                <a:tc>
                  <a:txBody>
                    <a:bodyPr/>
                    <a:lstStyle/>
                    <a:p>
                      <a:r>
                        <a:rPr lang="en-US" sz="1300" dirty="0">
                          <a:solidFill>
                            <a:schemeClr val="bg1"/>
                          </a:solidFill>
                        </a:rPr>
                        <a:t>Gate</a:t>
                      </a:r>
                    </a:p>
                  </a:txBody>
                  <a:tcPr/>
                </a:tc>
                <a:tc>
                  <a:txBody>
                    <a:bodyPr/>
                    <a:lstStyle/>
                    <a:p>
                      <a:r>
                        <a:rPr lang="en-US" sz="1300" dirty="0">
                          <a:solidFill>
                            <a:schemeClr val="bg1"/>
                          </a:solidFill>
                        </a:rPr>
                        <a:t>Field</a:t>
                      </a:r>
                    </a:p>
                  </a:txBody>
                  <a:tcPr/>
                </a:tc>
                <a:tc>
                  <a:txBody>
                    <a:bodyPr/>
                    <a:lstStyle/>
                    <a:p>
                      <a:r>
                        <a:rPr lang="en-US" sz="1300" dirty="0">
                          <a:solidFill>
                            <a:schemeClr val="bg1"/>
                          </a:solidFill>
                        </a:rPr>
                        <a:t>Seating Area</a:t>
                      </a:r>
                    </a:p>
                  </a:txBody>
                  <a:tcPr/>
                </a:tc>
                <a:tc>
                  <a:txBody>
                    <a:bodyPr/>
                    <a:lstStyle/>
                    <a:p>
                      <a:r>
                        <a:rPr lang="en-US" sz="1300" dirty="0">
                          <a:solidFill>
                            <a:schemeClr val="bg1"/>
                          </a:solidFill>
                        </a:rPr>
                        <a:t>Control Room</a:t>
                      </a:r>
                    </a:p>
                  </a:txBody>
                  <a:tcPr/>
                </a:tc>
                <a:tc>
                  <a:txBody>
                    <a:bodyPr/>
                    <a:lstStyle/>
                    <a:p>
                      <a:r>
                        <a:rPr lang="en-US" sz="1300" dirty="0">
                          <a:solidFill>
                            <a:schemeClr val="bg1"/>
                          </a:solidFill>
                        </a:rPr>
                        <a:t>Gym</a:t>
                      </a:r>
                    </a:p>
                  </a:txBody>
                  <a:tcPr/>
                </a:tc>
                <a:tc>
                  <a:txBody>
                    <a:bodyPr/>
                    <a:lstStyle/>
                    <a:p>
                      <a:r>
                        <a:rPr lang="en-US" sz="1300" dirty="0">
                          <a:solidFill>
                            <a:schemeClr val="bg1"/>
                          </a:solidFill>
                        </a:rPr>
                        <a:t>Surrounding</a:t>
                      </a:r>
                    </a:p>
                  </a:txBody>
                  <a:tcPr/>
                </a:tc>
                <a:tc>
                  <a:txBody>
                    <a:bodyPr/>
                    <a:lstStyle/>
                    <a:p>
                      <a:r>
                        <a:rPr lang="en-US" sz="1300" dirty="0">
                          <a:solidFill>
                            <a:schemeClr val="bg1"/>
                          </a:solidFill>
                        </a:rPr>
                        <a:t>Parking</a:t>
                      </a:r>
                    </a:p>
                  </a:txBody>
                  <a:tcPr/>
                </a:tc>
                <a:extLst>
                  <a:ext uri="{0D108BD9-81ED-4DB2-BD59-A6C34878D82A}">
                    <a16:rowId xmlns:a16="http://schemas.microsoft.com/office/drawing/2014/main" val="2090737549"/>
                  </a:ext>
                </a:extLst>
              </a:tr>
              <a:tr h="450769">
                <a:tc>
                  <a:txBody>
                    <a:bodyPr/>
                    <a:lstStyle/>
                    <a:p>
                      <a:r>
                        <a:rPr lang="en-US" sz="1300" dirty="0">
                          <a:solidFill>
                            <a:schemeClr val="tx1">
                              <a:lumMod val="76000"/>
                              <a:lumOff val="24000"/>
                            </a:schemeClr>
                          </a:solidFill>
                        </a:rPr>
                        <a:t>Unauthorized Access Detection</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078924313"/>
                  </a:ext>
                </a:extLst>
              </a:tr>
              <a:tr h="439423">
                <a:tc>
                  <a:txBody>
                    <a:bodyPr/>
                    <a:lstStyle/>
                    <a:p>
                      <a:r>
                        <a:rPr lang="en-US" sz="1300" dirty="0">
                          <a:solidFill>
                            <a:schemeClr val="tx1">
                              <a:lumMod val="76000"/>
                              <a:lumOff val="24000"/>
                            </a:schemeClr>
                          </a:solidFill>
                        </a:rPr>
                        <a:t>Tailgating Detection</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461784252"/>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Real-time Suspect Tracking</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extLst>
                  <a:ext uri="{0D108BD9-81ED-4DB2-BD59-A6C34878D82A}">
                    <a16:rowId xmlns:a16="http://schemas.microsoft.com/office/drawing/2014/main" val="2210431295"/>
                  </a:ext>
                </a:extLst>
              </a:tr>
              <a:tr h="43942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Vehicle Access Control</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extLst>
                  <a:ext uri="{0D108BD9-81ED-4DB2-BD59-A6C34878D82A}">
                    <a16:rowId xmlns:a16="http://schemas.microsoft.com/office/drawing/2014/main" val="2674638168"/>
                  </a:ext>
                </a:extLst>
              </a:tr>
              <a:tr h="439423">
                <a:tc>
                  <a:txBody>
                    <a:bodyPr/>
                    <a:lstStyle/>
                    <a:p>
                      <a:r>
                        <a:rPr lang="en-US" sz="1300" dirty="0">
                          <a:solidFill>
                            <a:schemeClr val="tx1">
                              <a:lumMod val="76000"/>
                              <a:lumOff val="24000"/>
                            </a:schemeClr>
                          </a:solidFill>
                        </a:rPr>
                        <a:t>Intercom Service</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extLst>
                  <a:ext uri="{0D108BD9-81ED-4DB2-BD59-A6C34878D82A}">
                    <a16:rowId xmlns:a16="http://schemas.microsoft.com/office/drawing/2014/main" val="2253065483"/>
                  </a:ext>
                </a:extLst>
              </a:tr>
              <a:tr h="450769">
                <a:tc>
                  <a:txBody>
                    <a:bodyPr/>
                    <a:lstStyle/>
                    <a:p>
                      <a:r>
                        <a:rPr lang="en-US" sz="1300" dirty="0">
                          <a:solidFill>
                            <a:schemeClr val="tx1">
                              <a:lumMod val="76000"/>
                              <a:lumOff val="24000"/>
                            </a:schemeClr>
                          </a:solidFill>
                        </a:rPr>
                        <a:t>Trespassing Detection</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extLst>
                  <a:ext uri="{0D108BD9-81ED-4DB2-BD59-A6C34878D82A}">
                    <a16:rowId xmlns:a16="http://schemas.microsoft.com/office/drawing/2014/main" val="1261085878"/>
                  </a:ext>
                </a:extLst>
              </a:tr>
              <a:tr h="450769">
                <a:tc>
                  <a:txBody>
                    <a:bodyPr/>
                    <a:lstStyle/>
                    <a:p>
                      <a:r>
                        <a:rPr lang="en-US" sz="1300" dirty="0">
                          <a:solidFill>
                            <a:schemeClr val="tx1">
                              <a:lumMod val="76000"/>
                              <a:lumOff val="24000"/>
                            </a:schemeClr>
                          </a:solidFill>
                        </a:rPr>
                        <a:t>Suspicious Items Detection</a:t>
                      </a:r>
                    </a:p>
                  </a:txBody>
                  <a:tcPr/>
                </a:tc>
                <a:tc>
                  <a:txBody>
                    <a:bodyPr/>
                    <a:lstStyle/>
                    <a:p>
                      <a:pPr algn="ctr"/>
                      <a:r>
                        <a:rPr lang="en-US" sz="1300">
                          <a:solidFill>
                            <a:schemeClr val="tx1">
                              <a:lumMod val="76000"/>
                              <a:lumOff val="24000"/>
                            </a:schemeClr>
                          </a:solidFill>
                        </a:rPr>
                        <a:t>Y</a:t>
                      </a:r>
                      <a:endParaRPr lang="en-US" sz="1300" dirty="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extLst>
                  <a:ext uri="{0D108BD9-81ED-4DB2-BD59-A6C34878D82A}">
                    <a16:rowId xmlns:a16="http://schemas.microsoft.com/office/drawing/2014/main" val="2250837835"/>
                  </a:ext>
                </a:extLst>
              </a:tr>
              <a:tr h="439423">
                <a:tc>
                  <a:txBody>
                    <a:bodyPr/>
                    <a:lstStyle/>
                    <a:p>
                      <a:pPr lvl="0">
                        <a:buNone/>
                      </a:pPr>
                      <a:r>
                        <a:rPr lang="en-US" sz="1300" dirty="0">
                          <a:solidFill>
                            <a:schemeClr val="tx1">
                              <a:lumMod val="76000"/>
                              <a:lumOff val="24000"/>
                            </a:schemeClr>
                          </a:solidFill>
                        </a:rPr>
                        <a:t>On-the-Go Surveillance</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extLst>
                  <a:ext uri="{0D108BD9-81ED-4DB2-BD59-A6C34878D82A}">
                    <a16:rowId xmlns:a16="http://schemas.microsoft.com/office/drawing/2014/main" val="2091576229"/>
                  </a:ext>
                </a:extLst>
              </a:tr>
              <a:tr h="267644">
                <a:tc>
                  <a:txBody>
                    <a:bodyPr/>
                    <a:lstStyle/>
                    <a:p>
                      <a:pPr lvl="0">
                        <a:buNone/>
                      </a:pPr>
                      <a:r>
                        <a:rPr lang="en-US" sz="1300" dirty="0">
                          <a:solidFill>
                            <a:schemeClr val="tx1">
                              <a:lumMod val="76000"/>
                              <a:lumOff val="24000"/>
                            </a:schemeClr>
                          </a:solidFill>
                        </a:rPr>
                        <a:t>Safety Assurance</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extLst>
                  <a:ext uri="{0D108BD9-81ED-4DB2-BD59-A6C34878D82A}">
                    <a16:rowId xmlns:a16="http://schemas.microsoft.com/office/drawing/2014/main" val="2188733179"/>
                  </a:ext>
                </a:extLst>
              </a:tr>
              <a:tr h="450769">
                <a:tc>
                  <a:txBody>
                    <a:bodyPr/>
                    <a:lstStyle/>
                    <a:p>
                      <a:pPr lvl="0">
                        <a:buNone/>
                      </a:pPr>
                      <a:r>
                        <a:rPr lang="en-US" sz="1300" dirty="0">
                          <a:solidFill>
                            <a:schemeClr val="tx1">
                              <a:lumMod val="76000"/>
                              <a:lumOff val="24000"/>
                            </a:schemeClr>
                          </a:solidFill>
                        </a:rPr>
                        <a:t>Blacklisted People Identification</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extLst>
                  <a:ext uri="{0D108BD9-81ED-4DB2-BD59-A6C34878D82A}">
                    <a16:rowId xmlns:a16="http://schemas.microsoft.com/office/drawing/2014/main" val="2290535640"/>
                  </a:ext>
                </a:extLst>
              </a:tr>
            </a:tbl>
          </a:graphicData>
        </a:graphic>
      </p:graphicFrame>
    </p:spTree>
    <p:extLst>
      <p:ext uri="{BB962C8B-B14F-4D97-AF65-F5344CB8AC3E}">
        <p14:creationId xmlns:p14="http://schemas.microsoft.com/office/powerpoint/2010/main" val="8799639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Stadium: Applications</a:t>
            </a:r>
          </a:p>
        </p:txBody>
      </p:sp>
      <p:pic>
        <p:nvPicPr>
          <p:cNvPr id="2" name="Picture 1">
            <a:extLst>
              <a:ext uri="{FF2B5EF4-FFF2-40B4-BE49-F238E27FC236}">
                <a16:creationId xmlns:a16="http://schemas.microsoft.com/office/drawing/2014/main" id="{9F65C977-C1DF-0CE2-70BB-5BF26ECD270C}"/>
              </a:ext>
            </a:extLst>
          </p:cNvPr>
          <p:cNvPicPr>
            <a:picLocks noChangeAspect="1"/>
          </p:cNvPicPr>
          <p:nvPr/>
        </p:nvPicPr>
        <p:blipFill>
          <a:blip r:embed="rId3"/>
          <a:srcRect l="-1251" t="-183" r="-505" b="51738"/>
          <a:stretch/>
        </p:blipFill>
        <p:spPr>
          <a:xfrm>
            <a:off x="243810" y="2147809"/>
            <a:ext cx="1718610" cy="1191226"/>
          </a:xfrm>
          <a:prstGeom prst="rect">
            <a:avLst/>
          </a:prstGeom>
        </p:spPr>
      </p:pic>
      <p:pic>
        <p:nvPicPr>
          <p:cNvPr id="4" name="Picture 3">
            <a:extLst>
              <a:ext uri="{FF2B5EF4-FFF2-40B4-BE49-F238E27FC236}">
                <a16:creationId xmlns:a16="http://schemas.microsoft.com/office/drawing/2014/main" id="{7456A92D-D8DE-3C1B-D15F-36C3A7C4767A}"/>
              </a:ext>
            </a:extLst>
          </p:cNvPr>
          <p:cNvPicPr>
            <a:picLocks noChangeAspect="1"/>
          </p:cNvPicPr>
          <p:nvPr/>
        </p:nvPicPr>
        <p:blipFill>
          <a:blip r:embed="rId4"/>
          <a:srcRect l="-4094" t="119" r="689" b="57242"/>
          <a:stretch/>
        </p:blipFill>
        <p:spPr>
          <a:xfrm>
            <a:off x="1964358" y="2145925"/>
            <a:ext cx="1697588" cy="1193471"/>
          </a:xfrm>
          <a:prstGeom prst="rect">
            <a:avLst/>
          </a:prstGeom>
        </p:spPr>
      </p:pic>
      <p:pic>
        <p:nvPicPr>
          <p:cNvPr id="6" name="Picture 5">
            <a:extLst>
              <a:ext uri="{FF2B5EF4-FFF2-40B4-BE49-F238E27FC236}">
                <a16:creationId xmlns:a16="http://schemas.microsoft.com/office/drawing/2014/main" id="{3BF50929-8C3A-372F-9341-A72343B15023}"/>
              </a:ext>
            </a:extLst>
          </p:cNvPr>
          <p:cNvPicPr>
            <a:picLocks noChangeAspect="1"/>
          </p:cNvPicPr>
          <p:nvPr/>
        </p:nvPicPr>
        <p:blipFill>
          <a:blip r:embed="rId5"/>
          <a:srcRect l="143" t="-163" r="680" b="49522"/>
          <a:stretch/>
        </p:blipFill>
        <p:spPr>
          <a:xfrm>
            <a:off x="5475018" y="2143138"/>
            <a:ext cx="1605260" cy="1194486"/>
          </a:xfrm>
          <a:prstGeom prst="rect">
            <a:avLst/>
          </a:prstGeom>
        </p:spPr>
      </p:pic>
      <p:pic>
        <p:nvPicPr>
          <p:cNvPr id="8" name="Picture 7">
            <a:extLst>
              <a:ext uri="{FF2B5EF4-FFF2-40B4-BE49-F238E27FC236}">
                <a16:creationId xmlns:a16="http://schemas.microsoft.com/office/drawing/2014/main" id="{6A2AECF3-8623-1A28-5C4F-8EE1C3DD1BC6}"/>
              </a:ext>
            </a:extLst>
          </p:cNvPr>
          <p:cNvPicPr>
            <a:picLocks noChangeAspect="1"/>
          </p:cNvPicPr>
          <p:nvPr/>
        </p:nvPicPr>
        <p:blipFill>
          <a:blip r:embed="rId6"/>
          <a:srcRect l="-145" t="161" r="-996" b="49795"/>
          <a:stretch/>
        </p:blipFill>
        <p:spPr>
          <a:xfrm>
            <a:off x="7187451" y="2146409"/>
            <a:ext cx="1708436" cy="1189240"/>
          </a:xfrm>
          <a:prstGeom prst="rect">
            <a:avLst/>
          </a:prstGeom>
        </p:spPr>
      </p:pic>
      <p:pic>
        <p:nvPicPr>
          <p:cNvPr id="11" name="Picture 10">
            <a:extLst>
              <a:ext uri="{FF2B5EF4-FFF2-40B4-BE49-F238E27FC236}">
                <a16:creationId xmlns:a16="http://schemas.microsoft.com/office/drawing/2014/main" id="{4010D458-9835-D999-9D0B-46EE0163ED03}"/>
              </a:ext>
            </a:extLst>
          </p:cNvPr>
          <p:cNvPicPr>
            <a:picLocks noChangeAspect="1"/>
          </p:cNvPicPr>
          <p:nvPr/>
        </p:nvPicPr>
        <p:blipFill>
          <a:blip r:embed="rId7"/>
          <a:srcRect l="-823" t="-184" r="823" b="57714"/>
          <a:stretch/>
        </p:blipFill>
        <p:spPr>
          <a:xfrm>
            <a:off x="3732529" y="2147156"/>
            <a:ext cx="1714223" cy="1188770"/>
          </a:xfrm>
          <a:prstGeom prst="rect">
            <a:avLst/>
          </a:prstGeom>
        </p:spPr>
      </p:pic>
      <p:sp>
        <p:nvSpPr>
          <p:cNvPr id="12" name="TextBox 11">
            <a:extLst>
              <a:ext uri="{FF2B5EF4-FFF2-40B4-BE49-F238E27FC236}">
                <a16:creationId xmlns:a16="http://schemas.microsoft.com/office/drawing/2014/main" id="{1EAF6E15-83BA-418B-6FB3-F593443165BA}"/>
              </a:ext>
            </a:extLst>
          </p:cNvPr>
          <p:cNvSpPr txBox="1"/>
          <p:nvPr/>
        </p:nvSpPr>
        <p:spPr>
          <a:xfrm>
            <a:off x="240748"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Unauthorized Access Detection</a:t>
            </a:r>
          </a:p>
          <a:p>
            <a:endParaRPr lang="en-US" sz="1200" b="1"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Detect the intrusion attempts using video analytics and notify the security personnel.</a:t>
            </a:r>
          </a:p>
        </p:txBody>
      </p:sp>
      <p:sp>
        <p:nvSpPr>
          <p:cNvPr id="13" name="TextBox 12">
            <a:extLst>
              <a:ext uri="{FF2B5EF4-FFF2-40B4-BE49-F238E27FC236}">
                <a16:creationId xmlns:a16="http://schemas.microsoft.com/office/drawing/2014/main" id="{E27B2404-376D-1A4B-71E8-C6D3B06DB454}"/>
              </a:ext>
            </a:extLst>
          </p:cNvPr>
          <p:cNvSpPr txBox="1"/>
          <p:nvPr/>
        </p:nvSpPr>
        <p:spPr>
          <a:xfrm>
            <a:off x="1952487" y="3332922"/>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Tailgating Detection</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Detect tailgating at the entrance of restricted area by comparing the detected head count with number of presented access credentials.</a:t>
            </a:r>
            <a:endParaRPr lang="en-US" dirty="0">
              <a:cs typeface="Calibri"/>
            </a:endParaRPr>
          </a:p>
          <a:p>
            <a:endParaRPr lang="en-US" sz="1200" dirty="0">
              <a:solidFill>
                <a:srgbClr val="535353"/>
              </a:solidFill>
              <a:latin typeface="Open Sans"/>
              <a:ea typeface="Open Sans"/>
              <a:cs typeface="Open Sans"/>
            </a:endParaRPr>
          </a:p>
        </p:txBody>
      </p:sp>
      <p:sp>
        <p:nvSpPr>
          <p:cNvPr id="14" name="TextBox 13">
            <a:extLst>
              <a:ext uri="{FF2B5EF4-FFF2-40B4-BE49-F238E27FC236}">
                <a16:creationId xmlns:a16="http://schemas.microsoft.com/office/drawing/2014/main" id="{905F2913-1E58-4DBA-26DC-F959C40A2E42}"/>
              </a:ext>
            </a:extLst>
          </p:cNvPr>
          <p:cNvSpPr txBox="1"/>
          <p:nvPr/>
        </p:nvSpPr>
        <p:spPr>
          <a:xfrm>
            <a:off x="3730487" y="3332922"/>
            <a:ext cx="1716158" cy="2308324"/>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Real-time Suspect Tracking</a:t>
            </a:r>
            <a:endParaRPr lang="en-US"/>
          </a:p>
          <a:p>
            <a:endParaRPr lang="en-US" sz="1200" b="1">
              <a:solidFill>
                <a:srgbClr val="535353"/>
              </a:solidFill>
              <a:latin typeface="Open Sans"/>
              <a:ea typeface="Open Sans"/>
              <a:cs typeface="Open Sans"/>
            </a:endParaRPr>
          </a:p>
          <a:p>
            <a:r>
              <a:rPr lang="en-US" sz="1200">
                <a:solidFill>
                  <a:srgbClr val="535353"/>
                </a:solidFill>
                <a:latin typeface="Open Sans"/>
                <a:ea typeface="Open Sans"/>
                <a:cs typeface="Open Sans"/>
              </a:rPr>
              <a:t>Track the suspect seamlessly by switching between video channels using transparent video overlay buttons in video management system.</a:t>
            </a:r>
            <a:endParaRPr lang="en-US"/>
          </a:p>
          <a:p>
            <a:endParaRPr lang="en-US" sz="1200" b="1">
              <a:solidFill>
                <a:srgbClr val="535353"/>
              </a:solidFill>
              <a:latin typeface="Open Sans"/>
              <a:ea typeface="Open Sans"/>
              <a:cs typeface="Open Sans"/>
            </a:endParaRPr>
          </a:p>
        </p:txBody>
      </p:sp>
      <p:sp>
        <p:nvSpPr>
          <p:cNvPr id="15" name="TextBox 14">
            <a:extLst>
              <a:ext uri="{FF2B5EF4-FFF2-40B4-BE49-F238E27FC236}">
                <a16:creationId xmlns:a16="http://schemas.microsoft.com/office/drawing/2014/main" id="{532BFE05-DEF7-B474-9DE7-FBD36A6EBC6A}"/>
              </a:ext>
            </a:extLst>
          </p:cNvPr>
          <p:cNvSpPr txBox="1"/>
          <p:nvPr/>
        </p:nvSpPr>
        <p:spPr>
          <a:xfrm>
            <a:off x="5475356"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Vehicle Access Control</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The access control at the gate can be done conveniently using ALPR technology.</a:t>
            </a:r>
            <a:endParaRPr lang="en-US">
              <a:cs typeface="Calibri"/>
            </a:endParaRPr>
          </a:p>
          <a:p>
            <a:endParaRPr lang="en-US" sz="1200">
              <a:solidFill>
                <a:srgbClr val="535353"/>
              </a:solidFill>
              <a:latin typeface="Open Sans"/>
              <a:ea typeface="Open Sans"/>
              <a:cs typeface="Open Sans"/>
            </a:endParaRPr>
          </a:p>
        </p:txBody>
      </p:sp>
      <p:sp>
        <p:nvSpPr>
          <p:cNvPr id="16" name="TextBox 15">
            <a:extLst>
              <a:ext uri="{FF2B5EF4-FFF2-40B4-BE49-F238E27FC236}">
                <a16:creationId xmlns:a16="http://schemas.microsoft.com/office/drawing/2014/main" id="{6981BBB0-4948-B5E5-F948-C70D3DAE288A}"/>
              </a:ext>
            </a:extLst>
          </p:cNvPr>
          <p:cNvSpPr txBox="1"/>
          <p:nvPr/>
        </p:nvSpPr>
        <p:spPr>
          <a:xfrm>
            <a:off x="7187095"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Intercom Service</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Interact with other individuals by local voice-based communication system.</a:t>
            </a:r>
            <a:endParaRPr lang="en-US">
              <a:cs typeface="Calibri"/>
            </a:endParaRPr>
          </a:p>
          <a:p>
            <a:endParaRPr lang="en-US" sz="1200">
              <a:solidFill>
                <a:srgbClr val="535353"/>
              </a:solidFill>
              <a:latin typeface="Open Sans"/>
              <a:ea typeface="Open Sans"/>
              <a:cs typeface="Open Sans"/>
            </a:endParaRPr>
          </a:p>
        </p:txBody>
      </p:sp>
    </p:spTree>
    <p:extLst>
      <p:ext uri="{BB962C8B-B14F-4D97-AF65-F5344CB8AC3E}">
        <p14:creationId xmlns:p14="http://schemas.microsoft.com/office/powerpoint/2010/main" val="2460583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Stadium: Applications</a:t>
            </a:r>
          </a:p>
        </p:txBody>
      </p:sp>
      <p:pic>
        <p:nvPicPr>
          <p:cNvPr id="2" name="Picture 1">
            <a:hlinkClick r:id="rId3" action="ppaction://hlinksldjump"/>
            <a:extLst>
              <a:ext uri="{FF2B5EF4-FFF2-40B4-BE49-F238E27FC236}">
                <a16:creationId xmlns:a16="http://schemas.microsoft.com/office/drawing/2014/main" id="{BFC52C04-111F-3B39-4E2D-F1315066C6F4}"/>
              </a:ext>
            </a:extLst>
          </p:cNvPr>
          <p:cNvPicPr>
            <a:picLocks noChangeAspect="1"/>
          </p:cNvPicPr>
          <p:nvPr/>
        </p:nvPicPr>
        <p:blipFill>
          <a:blip r:embed="rId4"/>
          <a:srcRect l="-1662" t="-658" r="1048" b="44909"/>
          <a:stretch/>
        </p:blipFill>
        <p:spPr>
          <a:xfrm>
            <a:off x="5512582" y="2128581"/>
            <a:ext cx="1705858" cy="1194773"/>
          </a:xfrm>
          <a:prstGeom prst="rect">
            <a:avLst/>
          </a:prstGeom>
        </p:spPr>
      </p:pic>
      <p:pic>
        <p:nvPicPr>
          <p:cNvPr id="4" name="Picture 3">
            <a:extLst>
              <a:ext uri="{FF2B5EF4-FFF2-40B4-BE49-F238E27FC236}">
                <a16:creationId xmlns:a16="http://schemas.microsoft.com/office/drawing/2014/main" id="{C241AD13-E494-21FB-0912-221B8F097272}"/>
              </a:ext>
            </a:extLst>
          </p:cNvPr>
          <p:cNvPicPr>
            <a:picLocks noChangeAspect="1"/>
          </p:cNvPicPr>
          <p:nvPr/>
        </p:nvPicPr>
        <p:blipFill>
          <a:blip r:embed="rId5"/>
          <a:srcRect l="730" t="-220" r="-648" b="59088"/>
          <a:stretch/>
        </p:blipFill>
        <p:spPr>
          <a:xfrm>
            <a:off x="3794937" y="2126538"/>
            <a:ext cx="1706916" cy="1209135"/>
          </a:xfrm>
          <a:prstGeom prst="rect">
            <a:avLst/>
          </a:prstGeom>
        </p:spPr>
      </p:pic>
      <p:sp>
        <p:nvSpPr>
          <p:cNvPr id="12" name="TextBox 11">
            <a:extLst>
              <a:ext uri="{FF2B5EF4-FFF2-40B4-BE49-F238E27FC236}">
                <a16:creationId xmlns:a16="http://schemas.microsoft.com/office/drawing/2014/main" id="{1251492C-B6A5-8033-CA02-7253049860E6}"/>
              </a:ext>
            </a:extLst>
          </p:cNvPr>
          <p:cNvSpPr txBox="1"/>
          <p:nvPr/>
        </p:nvSpPr>
        <p:spPr>
          <a:xfrm>
            <a:off x="196574" y="3332922"/>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Trespassing Detection</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Detecting the person entering the area without permission.</a:t>
            </a:r>
            <a:endParaRPr lang="en-US" dirty="0">
              <a:cs typeface="Calibri"/>
            </a:endParaRPr>
          </a:p>
          <a:p>
            <a:endParaRPr lang="en-US" sz="1200" dirty="0">
              <a:solidFill>
                <a:srgbClr val="535353"/>
              </a:solidFill>
              <a:latin typeface="Open Sans"/>
              <a:ea typeface="Open Sans"/>
              <a:cs typeface="Open Sans"/>
            </a:endParaRPr>
          </a:p>
        </p:txBody>
      </p:sp>
      <p:sp>
        <p:nvSpPr>
          <p:cNvPr id="14" name="TextBox 13">
            <a:extLst>
              <a:ext uri="{FF2B5EF4-FFF2-40B4-BE49-F238E27FC236}">
                <a16:creationId xmlns:a16="http://schemas.microsoft.com/office/drawing/2014/main" id="{07BADD04-61B1-CF3B-2791-B1844A511678}"/>
              </a:ext>
            </a:extLst>
          </p:cNvPr>
          <p:cNvSpPr txBox="1"/>
          <p:nvPr/>
        </p:nvSpPr>
        <p:spPr>
          <a:xfrm>
            <a:off x="3796747" y="3332922"/>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On-the-Go Surveillance</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Monitor the views from surveillance cameras using a mobile device while walking around the premises, to respond to incidents instantly.</a:t>
            </a:r>
            <a:endParaRPr lang="en-US">
              <a:cs typeface="Calibri"/>
            </a:endParaRPr>
          </a:p>
          <a:p>
            <a:endParaRPr lang="en-US" sz="1200">
              <a:solidFill>
                <a:srgbClr val="535353"/>
              </a:solidFill>
              <a:latin typeface="Open Sans"/>
              <a:ea typeface="Open Sans"/>
              <a:cs typeface="Open Sans"/>
            </a:endParaRPr>
          </a:p>
        </p:txBody>
      </p:sp>
      <p:sp>
        <p:nvSpPr>
          <p:cNvPr id="16" name="TextBox 15">
            <a:extLst>
              <a:ext uri="{FF2B5EF4-FFF2-40B4-BE49-F238E27FC236}">
                <a16:creationId xmlns:a16="http://schemas.microsoft.com/office/drawing/2014/main" id="{52A2D9C3-842B-C300-9BEC-F66BE340C4A8}"/>
              </a:ext>
            </a:extLst>
          </p:cNvPr>
          <p:cNvSpPr txBox="1"/>
          <p:nvPr/>
        </p:nvSpPr>
        <p:spPr>
          <a:xfrm>
            <a:off x="5541616" y="3337388"/>
            <a:ext cx="1716158" cy="1200329"/>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Safety Assurance</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Ensure safety of people using video surveillance system.</a:t>
            </a:r>
            <a:endParaRPr lang="en-US" dirty="0">
              <a:cs typeface="Calibri"/>
            </a:endParaRPr>
          </a:p>
          <a:p>
            <a:endParaRPr lang="en-US" sz="1200" dirty="0">
              <a:solidFill>
                <a:srgbClr val="535353"/>
              </a:solidFill>
              <a:latin typeface="Open Sans"/>
              <a:ea typeface="Open Sans"/>
              <a:cs typeface="Open Sans"/>
            </a:endParaRPr>
          </a:p>
        </p:txBody>
      </p:sp>
      <p:pic>
        <p:nvPicPr>
          <p:cNvPr id="3" name="Picture 2">
            <a:hlinkClick r:id="rId6" action="ppaction://hlinksldjump"/>
            <a:extLst>
              <a:ext uri="{FF2B5EF4-FFF2-40B4-BE49-F238E27FC236}">
                <a16:creationId xmlns:a16="http://schemas.microsoft.com/office/drawing/2014/main" id="{98177A80-A40F-EFFF-8479-225770ACDC25}"/>
              </a:ext>
            </a:extLst>
          </p:cNvPr>
          <p:cNvPicPr>
            <a:picLocks noChangeAspect="1"/>
          </p:cNvPicPr>
          <p:nvPr/>
        </p:nvPicPr>
        <p:blipFill>
          <a:blip r:embed="rId7"/>
          <a:srcRect r="3128" b="47569"/>
          <a:stretch/>
        </p:blipFill>
        <p:spPr>
          <a:xfrm>
            <a:off x="235486" y="2136266"/>
            <a:ext cx="1656867" cy="1145858"/>
          </a:xfrm>
          <a:prstGeom prst="rect">
            <a:avLst/>
          </a:prstGeom>
        </p:spPr>
      </p:pic>
      <p:sp>
        <p:nvSpPr>
          <p:cNvPr id="5" name="AutoShape 2" descr="A realistic scene of a suspicious item left at a container terminal. The setting is a busy cargo area with numerous stacked shipping containers in various colors. The suspicious item is a small, unmarked black duffle bag placed conspicuously in a central, visible location. The background features workers and machinery in motion, indicating a typical day's hustle and bustle at the terminal.">
            <a:extLst>
              <a:ext uri="{FF2B5EF4-FFF2-40B4-BE49-F238E27FC236}">
                <a16:creationId xmlns:a16="http://schemas.microsoft.com/office/drawing/2014/main" id="{BC8AFE7C-E85E-A807-19B3-62F8F55131F9}"/>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7" name="Picture 6">
            <a:extLst>
              <a:ext uri="{FF2B5EF4-FFF2-40B4-BE49-F238E27FC236}">
                <a16:creationId xmlns:a16="http://schemas.microsoft.com/office/drawing/2014/main" id="{35F63C8E-622B-1212-1915-638BA1421F3B}"/>
              </a:ext>
            </a:extLst>
          </p:cNvPr>
          <p:cNvPicPr>
            <a:picLocks noChangeAspect="1"/>
          </p:cNvPicPr>
          <p:nvPr/>
        </p:nvPicPr>
        <p:blipFill>
          <a:blip r:embed="rId8"/>
          <a:stretch>
            <a:fillRect/>
          </a:stretch>
        </p:blipFill>
        <p:spPr>
          <a:xfrm>
            <a:off x="2086254" y="2207014"/>
            <a:ext cx="1569878" cy="1079394"/>
          </a:xfrm>
          <a:prstGeom prst="rect">
            <a:avLst/>
          </a:prstGeom>
        </p:spPr>
      </p:pic>
      <p:sp>
        <p:nvSpPr>
          <p:cNvPr id="8" name="TextBox 7">
            <a:extLst>
              <a:ext uri="{FF2B5EF4-FFF2-40B4-BE49-F238E27FC236}">
                <a16:creationId xmlns:a16="http://schemas.microsoft.com/office/drawing/2014/main" id="{A5A5C47A-93C4-9D16-DA99-E8AFD8F1524F}"/>
              </a:ext>
            </a:extLst>
          </p:cNvPr>
          <p:cNvSpPr txBox="1"/>
          <p:nvPr/>
        </p:nvSpPr>
        <p:spPr>
          <a:xfrm>
            <a:off x="2007704" y="3332922"/>
            <a:ext cx="1716158" cy="1754326"/>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Suspicious Items Detection</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Detect the items that are left unattended to prevent serious security and safety hazards.</a:t>
            </a:r>
            <a:endParaRPr lang="en-US" dirty="0">
              <a:cs typeface="Calibri"/>
            </a:endParaRPr>
          </a:p>
          <a:p>
            <a:endParaRPr lang="en-US" sz="1200" dirty="0">
              <a:solidFill>
                <a:srgbClr val="535353"/>
              </a:solidFill>
              <a:latin typeface="Open Sans"/>
              <a:ea typeface="Open Sans"/>
              <a:cs typeface="Open Sans"/>
            </a:endParaRPr>
          </a:p>
        </p:txBody>
      </p:sp>
      <p:sp>
        <p:nvSpPr>
          <p:cNvPr id="10" name="TextBox 9">
            <a:extLst>
              <a:ext uri="{FF2B5EF4-FFF2-40B4-BE49-F238E27FC236}">
                <a16:creationId xmlns:a16="http://schemas.microsoft.com/office/drawing/2014/main" id="{C5869237-1E91-804B-D959-5CB669065883}"/>
              </a:ext>
            </a:extLst>
          </p:cNvPr>
          <p:cNvSpPr txBox="1"/>
          <p:nvPr/>
        </p:nvSpPr>
        <p:spPr>
          <a:xfrm>
            <a:off x="7286485" y="3332922"/>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Blacklisted Persons Identification</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Identify the blacklisted persons by recognizing their faces automatically.</a:t>
            </a:r>
          </a:p>
        </p:txBody>
      </p:sp>
      <p:pic>
        <p:nvPicPr>
          <p:cNvPr id="11" name="Picture 10">
            <a:extLst>
              <a:ext uri="{FF2B5EF4-FFF2-40B4-BE49-F238E27FC236}">
                <a16:creationId xmlns:a16="http://schemas.microsoft.com/office/drawing/2014/main" id="{9479AB6B-847D-9E22-F9E5-A4FCE2103253}"/>
              </a:ext>
            </a:extLst>
          </p:cNvPr>
          <p:cNvPicPr>
            <a:picLocks noChangeAspect="1"/>
          </p:cNvPicPr>
          <p:nvPr/>
        </p:nvPicPr>
        <p:blipFill>
          <a:blip r:embed="rId9">
            <a:extLst>
              <a:ext uri="{28A0092B-C50C-407E-A947-70E740481C1C}">
                <a14:useLocalDpi xmlns:a14="http://schemas.microsoft.com/office/drawing/2010/main" val="0"/>
              </a:ext>
            </a:extLst>
          </a:blip>
          <a:srcRect t="2102" b="2102"/>
          <a:stretch/>
        </p:blipFill>
        <p:spPr>
          <a:xfrm>
            <a:off x="7346280" y="2207014"/>
            <a:ext cx="1656363" cy="1065382"/>
          </a:xfrm>
          <a:prstGeom prst="rect">
            <a:avLst/>
          </a:prstGeom>
        </p:spPr>
      </p:pic>
    </p:spTree>
    <p:extLst>
      <p:ext uri="{BB962C8B-B14F-4D97-AF65-F5344CB8AC3E}">
        <p14:creationId xmlns:p14="http://schemas.microsoft.com/office/powerpoint/2010/main" val="17504183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Stadium: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830997"/>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Unauthorized Access Detection</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78332"/>
            <a:ext cx="5050053" cy="584775"/>
          </a:xfrm>
          <a:prstGeom prst="rect">
            <a:avLst/>
          </a:prstGeom>
          <a:noFill/>
        </p:spPr>
        <p:txBody>
          <a:bodyPr wrap="square">
            <a:spAutoFit/>
          </a:bodyPr>
          <a:lstStyle/>
          <a:p>
            <a:r>
              <a:rPr lang="en-US" sz="1600" dirty="0">
                <a:solidFill>
                  <a:schemeClr val="tx1">
                    <a:lumMod val="50000"/>
                    <a:lumOff val="50000"/>
                  </a:schemeClr>
                </a:solidFill>
                <a:latin typeface="Open Sans" panose="020B0606030504020204" pitchFamily="34" charset="0"/>
              </a:rPr>
              <a:t>Detect the intrusion attempts using video analytics and notify the security personnel.</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p>
            <a:pPr algn="l"/>
            <a:r>
              <a:rPr lang="en-US" sz="1600" b="0" i="0" dirty="0">
                <a:solidFill>
                  <a:srgbClr val="535353"/>
                </a:solidFill>
                <a:effectLst/>
                <a:latin typeface="Open Sans" panose="020B0606030504020204" pitchFamily="34" charset="0"/>
              </a:rPr>
              <a:t>Without surveillance videos, it is hard to be sure if the identity shown in the entry log matches the accessing person. Access control integrated with the surveillance system can remarkably prevent the crises and loss resulted from unauthorized access.</a:t>
            </a:r>
          </a:p>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This is based on the </a:t>
            </a:r>
            <a:r>
              <a:rPr lang="en-US" sz="1600" b="1" i="0" dirty="0">
                <a:solidFill>
                  <a:srgbClr val="535353"/>
                </a:solidFill>
                <a:effectLst/>
                <a:latin typeface="Open Sans" panose="020B0606030504020204" pitchFamily="34" charset="0"/>
              </a:rPr>
              <a:t>Face </a:t>
            </a:r>
            <a:r>
              <a:rPr lang="en-US" sz="1600" b="1" dirty="0">
                <a:solidFill>
                  <a:srgbClr val="535353"/>
                </a:solidFill>
                <a:latin typeface="Open Sans" panose="020B0606030504020204" pitchFamily="34" charset="0"/>
              </a:rPr>
              <a:t>Recognition </a:t>
            </a:r>
            <a:r>
              <a:rPr lang="en-US" sz="1600" b="0" i="0" dirty="0">
                <a:solidFill>
                  <a:srgbClr val="535353"/>
                </a:solidFill>
                <a:effectLst/>
                <a:latin typeface="Open Sans" panose="020B0606030504020204" pitchFamily="34" charset="0"/>
              </a:rPr>
              <a:t>analytics in ACTi’s Door Stations.</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dirty="0">
                <a:solidFill>
                  <a:srgbClr val="0000FF"/>
                </a:solidFill>
                <a:hlinkClick r:id="rId4"/>
              </a:rPr>
              <a:t>Read</a:t>
            </a:r>
            <a:endParaRPr lang="en-US" sz="1200" i="1" dirty="0">
              <a:solidFill>
                <a:srgbClr val="0000FF"/>
              </a:solidFill>
            </a:endParaRPr>
          </a:p>
        </p:txBody>
      </p:sp>
      <p:pic>
        <p:nvPicPr>
          <p:cNvPr id="5" name="Picture 4" descr="A person and person standing in a doorway&#10;&#10;Description automatically generated">
            <a:extLst>
              <a:ext uri="{FF2B5EF4-FFF2-40B4-BE49-F238E27FC236}">
                <a16:creationId xmlns:a16="http://schemas.microsoft.com/office/drawing/2014/main" id="{5FA79F7E-51B5-BBDF-1F21-29D8778006F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8801" y="1641141"/>
            <a:ext cx="3454717" cy="2324083"/>
          </a:xfrm>
          <a:prstGeom prst="rect">
            <a:avLst/>
          </a:prstGeom>
        </p:spPr>
      </p:pic>
    </p:spTree>
    <p:extLst>
      <p:ext uri="{BB962C8B-B14F-4D97-AF65-F5344CB8AC3E}">
        <p14:creationId xmlns:p14="http://schemas.microsoft.com/office/powerpoint/2010/main" val="15586819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Stadium: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461665"/>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Tailgating Detection</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29692"/>
            <a:ext cx="5050053" cy="830997"/>
          </a:xfrm>
          <a:prstGeom prst="rect">
            <a:avLst/>
          </a:prstGeom>
          <a:noFill/>
        </p:spPr>
        <p:txBody>
          <a:bodyPr wrap="square">
            <a:spAutoFit/>
          </a:bodyPr>
          <a:lstStyle/>
          <a:p>
            <a:r>
              <a:rPr lang="en-US" sz="1600" dirty="0">
                <a:solidFill>
                  <a:schemeClr val="tx1">
                    <a:lumMod val="50000"/>
                    <a:lumOff val="50000"/>
                  </a:schemeClr>
                </a:solidFill>
                <a:latin typeface="Open Sans" panose="020B0606030504020204" pitchFamily="34" charset="0"/>
              </a:rPr>
              <a:t>Detect tailgating at the entrance of restricted area by comparing the detected head count with number of presented access credentials.</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p>
            <a:pPr algn="l"/>
            <a:r>
              <a:rPr lang="en-US" sz="1600" b="0" i="0" dirty="0">
                <a:solidFill>
                  <a:srgbClr val="535353"/>
                </a:solidFill>
                <a:effectLst/>
                <a:latin typeface="Open Sans" panose="020B0606030504020204" pitchFamily="34" charset="0"/>
              </a:rPr>
              <a:t>Whenever the RFID card is swiped, the system will count the number of the actual entries. When mismatched, the system will create the alarm. This prevents both tailgating and piggybacking.</a:t>
            </a:r>
          </a:p>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This is based on the </a:t>
            </a:r>
            <a:r>
              <a:rPr lang="en-US" sz="1600" b="1" dirty="0">
                <a:solidFill>
                  <a:srgbClr val="535353"/>
                </a:solidFill>
                <a:latin typeface="Open Sans" panose="020B0606030504020204" pitchFamily="34" charset="0"/>
              </a:rPr>
              <a:t>People Counting</a:t>
            </a:r>
            <a:r>
              <a:rPr lang="en-US" sz="1600" b="1" i="0" dirty="0">
                <a:solidFill>
                  <a:srgbClr val="535353"/>
                </a:solidFill>
                <a:effectLst/>
                <a:latin typeface="Open Sans" panose="020B0606030504020204" pitchFamily="34" charset="0"/>
              </a:rPr>
              <a:t> </a:t>
            </a:r>
            <a:r>
              <a:rPr lang="en-US" sz="1600" b="0" i="0" dirty="0">
                <a:solidFill>
                  <a:srgbClr val="535353"/>
                </a:solidFill>
                <a:effectLst/>
                <a:latin typeface="Open Sans" panose="020B0606030504020204" pitchFamily="34" charset="0"/>
              </a:rPr>
              <a:t>analytics and </a:t>
            </a:r>
            <a:r>
              <a:rPr lang="en-US" sz="1600" b="1" i="0" dirty="0">
                <a:solidFill>
                  <a:srgbClr val="535353"/>
                </a:solidFill>
                <a:effectLst/>
                <a:latin typeface="Open Sans" panose="020B0606030504020204" pitchFamily="34" charset="0"/>
              </a:rPr>
              <a:t>RFID</a:t>
            </a:r>
            <a:r>
              <a:rPr lang="en-US" sz="1600" b="0" i="0" dirty="0">
                <a:solidFill>
                  <a:srgbClr val="535353"/>
                </a:solidFill>
                <a:effectLst/>
                <a:latin typeface="Open Sans" panose="020B0606030504020204" pitchFamily="34" charset="0"/>
              </a:rPr>
              <a:t> technology. </a:t>
            </a:r>
            <a:r>
              <a:rPr lang="en-US" sz="1600" b="0" i="0" dirty="0">
                <a:solidFill>
                  <a:schemeClr val="tx2">
                    <a:lumMod val="60000"/>
                    <a:lumOff val="40000"/>
                  </a:schemeClr>
                </a:solidFill>
                <a:effectLst/>
                <a:latin typeface="Open Sans" panose="020B0606030504020204" pitchFamily="34" charset="0"/>
                <a:hlinkClick r:id="" action="ppaction://noaction"/>
              </a:rPr>
              <a:t>Read More</a:t>
            </a:r>
            <a:r>
              <a:rPr lang="en-US" sz="1600" b="0" i="0" dirty="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dirty="0">
                <a:solidFill>
                  <a:srgbClr val="0000FF"/>
                </a:solidFill>
                <a:hlinkClick r:id="rId4"/>
              </a:rPr>
              <a:t>Read</a:t>
            </a:r>
            <a:endParaRPr lang="en-US" sz="1200" i="1" dirty="0">
              <a:solidFill>
                <a:srgbClr val="0000FF"/>
              </a:solidFill>
            </a:endParaRPr>
          </a:p>
        </p:txBody>
      </p:sp>
      <p:pic>
        <p:nvPicPr>
          <p:cNvPr id="4" name="Picture 3">
            <a:extLst>
              <a:ext uri="{FF2B5EF4-FFF2-40B4-BE49-F238E27FC236}">
                <a16:creationId xmlns:a16="http://schemas.microsoft.com/office/drawing/2014/main" id="{8C4D9743-2A1B-4407-A67F-925ECD86414A}"/>
              </a:ext>
            </a:extLst>
          </p:cNvPr>
          <p:cNvPicPr>
            <a:picLocks noChangeAspect="1"/>
          </p:cNvPicPr>
          <p:nvPr/>
        </p:nvPicPr>
        <p:blipFill>
          <a:blip r:embed="rId5"/>
          <a:stretch>
            <a:fillRect/>
          </a:stretch>
        </p:blipFill>
        <p:spPr>
          <a:xfrm>
            <a:off x="381668" y="1660908"/>
            <a:ext cx="3265436" cy="2285805"/>
          </a:xfrm>
          <a:prstGeom prst="rect">
            <a:avLst/>
          </a:prstGeom>
        </p:spPr>
      </p:pic>
    </p:spTree>
    <p:extLst>
      <p:ext uri="{BB962C8B-B14F-4D97-AF65-F5344CB8AC3E}">
        <p14:creationId xmlns:p14="http://schemas.microsoft.com/office/powerpoint/2010/main" val="26834113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Stadium: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80030" y="1660597"/>
            <a:ext cx="4572000" cy="738664"/>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Real-Time Suspect Tracking</a:t>
            </a:r>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76628" y="2478332"/>
            <a:ext cx="5192274" cy="830997"/>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Track the suspect seamlessly by switching between video channels using transparent video overlay buttons in video management system.</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323439"/>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Track the suspect using the video management system interface by using the convenient feature of switching the views with 1 click on the video which opens up the next view of the area the suspect is moving towards to. This method works for both live view and playback. By this method it is possible to instantly find out where the suspect is going and dispatch officers to handle the situation immediately.</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85472"/>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This is based on the unique </a:t>
            </a:r>
            <a:r>
              <a:rPr lang="en-US" sz="1600" b="1" i="0" dirty="0">
                <a:solidFill>
                  <a:srgbClr val="535353"/>
                </a:solidFill>
                <a:effectLst/>
                <a:latin typeface="Open Sans" panose="020B0606030504020204" pitchFamily="34" charset="0"/>
              </a:rPr>
              <a:t>Visual Tracking</a:t>
            </a:r>
            <a:r>
              <a:rPr lang="en-US" sz="1600" b="0" i="0" dirty="0">
                <a:solidFill>
                  <a:srgbClr val="535353"/>
                </a:solidFill>
                <a:effectLst/>
                <a:latin typeface="Open Sans" panose="020B0606030504020204" pitchFamily="34" charset="0"/>
              </a:rPr>
              <a:t> feature of ACTi’s </a:t>
            </a:r>
            <a:r>
              <a:rPr lang="en-US" sz="1600" b="1" i="0" dirty="0">
                <a:solidFill>
                  <a:srgbClr val="535353"/>
                </a:solidFill>
                <a:effectLst/>
                <a:latin typeface="Open Sans" panose="020B0606030504020204" pitchFamily="34" charset="0"/>
              </a:rPr>
              <a:t>NVR 3 and CMS 2</a:t>
            </a:r>
            <a:r>
              <a:rPr lang="en-US" sz="1600" b="0" i="0" dirty="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F8990411-D8DA-EF9A-BC71-EFD786F79530}"/>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2302945-B1B0-5E1D-2137-92EA4FB22EB1}"/>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F1390C0F-792D-E2F2-C5FE-D0DDEC9E0D49}"/>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52E4C18-3ACB-7B48-2E92-AFCEDD94DE65}"/>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46456697-B05A-BAB9-96A5-601275BB31BC}"/>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2A889F36-3627-6608-7DB2-4590CBB9CAE5}"/>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0D63B255-147D-080D-4A80-4374BE40BBB8}"/>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C95F7AB7-7ABE-029E-6E15-4086D7C80BE3}"/>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616B749C-083A-973A-E32C-926B1A3878D4}"/>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44BBA257-4012-DB4D-B7FC-95EBA82A4D60}"/>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0EEA76E-90DB-2D6C-D01F-E7824EB15F26}"/>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15" name="Picture 14" descr="A person running in a parking lot with a person pointing at him&#10;&#10;Description automatically generated">
            <a:extLst>
              <a:ext uri="{FF2B5EF4-FFF2-40B4-BE49-F238E27FC236}">
                <a16:creationId xmlns:a16="http://schemas.microsoft.com/office/drawing/2014/main" id="{095D3F7B-EF3D-0433-27D2-CC3219560CB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2249" y="1698944"/>
            <a:ext cx="3384806" cy="2272485"/>
          </a:xfrm>
          <a:prstGeom prst="rect">
            <a:avLst/>
          </a:prstGeom>
        </p:spPr>
      </p:pic>
    </p:spTree>
    <p:extLst>
      <p:ext uri="{BB962C8B-B14F-4D97-AF65-F5344CB8AC3E}">
        <p14:creationId xmlns:p14="http://schemas.microsoft.com/office/powerpoint/2010/main" val="3560206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87334A66-2EC8-C6B6-9AA8-3095C5788CF3}"/>
              </a:ext>
            </a:extLst>
          </p:cNvPr>
          <p:cNvPicPr>
            <a:picLocks noChangeAspect="1"/>
          </p:cNvPicPr>
          <p:nvPr/>
        </p:nvPicPr>
        <p:blipFill>
          <a:blip r:embed="rId3"/>
          <a:stretch>
            <a:fillRect/>
          </a:stretch>
        </p:blipFill>
        <p:spPr>
          <a:xfrm>
            <a:off x="251519" y="1611956"/>
            <a:ext cx="3809999" cy="2358433"/>
          </a:xfrm>
          <a:prstGeom prst="rect">
            <a:avLst/>
          </a:prstGeom>
        </p:spPr>
      </p:pic>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Stadium: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4139952" y="1611957"/>
            <a:ext cx="4572000" cy="1015663"/>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Vehicle Access Control</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4136550" y="2429692"/>
            <a:ext cx="4755929" cy="584775"/>
          </a:xfrm>
          <a:prstGeom prst="rect">
            <a:avLst/>
          </a:prstGeom>
          <a:noFill/>
        </p:spPr>
        <p:txBody>
          <a:bodyPr wrap="square">
            <a:spAutoFit/>
          </a:bodyPr>
          <a:lstStyle/>
          <a:p>
            <a:r>
              <a:rPr lang="en-US" sz="1600" dirty="0">
                <a:solidFill>
                  <a:schemeClr val="tx1">
                    <a:lumMod val="50000"/>
                    <a:lumOff val="50000"/>
                  </a:schemeClr>
                </a:solidFill>
                <a:latin typeface="Open Sans" panose="020B0606030504020204" pitchFamily="34" charset="0"/>
              </a:rPr>
              <a:t>The access control at the gate can be done conveniently using ALPR technology.</a:t>
            </a:r>
            <a:endParaRPr lang="en-US" sz="1600" dirty="0">
              <a:solidFill>
                <a:schemeClr val="tx1">
                  <a:lumMod val="50000"/>
                  <a:lumOff val="50000"/>
                </a:schemeClr>
              </a:solidFill>
            </a:endParaRP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569660"/>
          </a:xfrm>
          <a:prstGeom prst="rect">
            <a:avLst/>
          </a:prstGeom>
          <a:noFill/>
        </p:spPr>
        <p:txBody>
          <a:bodyPr wrap="square">
            <a:spAutoFit/>
          </a:bodyPr>
          <a:lstStyle/>
          <a:p>
            <a:pPr algn="l"/>
            <a:r>
              <a:rPr lang="en-US" sz="1600" dirty="0">
                <a:solidFill>
                  <a:srgbClr val="535353"/>
                </a:solidFill>
                <a:latin typeface="Open Sans" panose="020B0606030504020204" pitchFamily="34" charset="0"/>
              </a:rPr>
              <a:t>Except for the highest security facilities, most locations can benefit from the automatic gate control without requiring the gate officer to be present all the time. Only the white-listed vehicles can enter the premises. Furthermore, it is possible to set up a blacklist which alerts the security officers instantly when the blacklisted vehicle appears.</a:t>
            </a:r>
          </a:p>
          <a:p>
            <a:pPr algn="l"/>
            <a:r>
              <a:rPr lang="en-US" sz="1600" b="0" i="0" dirty="0">
                <a:solidFill>
                  <a:srgbClr val="535353"/>
                </a:solidFill>
                <a:effectLst/>
                <a:latin typeface="Open Sans" panose="020B0606030504020204" pitchFamily="34" charset="0"/>
              </a:rPr>
              <a:t>This is based on the </a:t>
            </a:r>
            <a:r>
              <a:rPr lang="en-US" sz="1600" b="1" i="0" dirty="0">
                <a:solidFill>
                  <a:srgbClr val="535353"/>
                </a:solidFill>
                <a:effectLst/>
                <a:latin typeface="Open Sans" panose="020B0606030504020204" pitchFamily="34" charset="0"/>
              </a:rPr>
              <a:t>ALPR </a:t>
            </a:r>
            <a:r>
              <a:rPr lang="en-US" sz="1600" b="0" i="0" dirty="0">
                <a:solidFill>
                  <a:srgbClr val="535353"/>
                </a:solidFill>
                <a:effectLst/>
                <a:latin typeface="Open Sans" panose="020B0606030504020204" pitchFamily="34" charset="0"/>
              </a:rPr>
              <a:t>analytics inside ACTi cameras. </a:t>
            </a:r>
            <a:r>
              <a:rPr lang="en-US" sz="1600" b="0" i="0" dirty="0">
                <a:solidFill>
                  <a:schemeClr val="tx2">
                    <a:lumMod val="60000"/>
                    <a:lumOff val="40000"/>
                  </a:schemeClr>
                </a:solidFill>
                <a:effectLst/>
                <a:latin typeface="Open Sans" panose="020B0606030504020204" pitchFamily="34" charset="0"/>
                <a:hlinkClick r:id="rId4" action="ppaction://hlinksldjump"/>
              </a:rPr>
              <a:t>Read More</a:t>
            </a:r>
            <a:r>
              <a:rPr lang="en-US" sz="1600" b="0" i="0" dirty="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5"/>
          <a:stretch>
            <a:fillRect/>
          </a:stretch>
        </p:blipFill>
        <p:spPr>
          <a:xfrm>
            <a:off x="190079" y="6052382"/>
            <a:ext cx="1824307" cy="577697"/>
          </a:xfrm>
          <a:prstGeom prst="rect">
            <a:avLst/>
          </a:prstGeom>
        </p:spPr>
      </p:pic>
      <p:sp>
        <p:nvSpPr>
          <p:cNvPr id="2" name="TextBox 1">
            <a:hlinkClick r:id="rId6"/>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dirty="0">
                <a:solidFill>
                  <a:srgbClr val="0000FF"/>
                </a:solidFill>
                <a:hlinkClick r:id="rId6"/>
              </a:rPr>
              <a:t>Read</a:t>
            </a:r>
            <a:endParaRPr lang="en-US" sz="1200" i="1" dirty="0">
              <a:solidFill>
                <a:srgbClr val="0000FF"/>
              </a:solidFill>
            </a:endParaRPr>
          </a:p>
        </p:txBody>
      </p:sp>
    </p:spTree>
    <p:extLst>
      <p:ext uri="{BB962C8B-B14F-4D97-AF65-F5344CB8AC3E}">
        <p14:creationId xmlns:p14="http://schemas.microsoft.com/office/powerpoint/2010/main" val="30549436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Stadium: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626144"/>
            <a:ext cx="4572000" cy="738664"/>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Intercom Service</a:t>
            </a:r>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64807" y="2340738"/>
            <a:ext cx="4755929" cy="584775"/>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Interact with other individuals by local voice-based communication system.</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There will be voice access points as intercoms in various locations across the Stadium, such as gates and entrances, loading area, parking lot and others. The employees and the visitors can talk to the security staff immediately using that feature.</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715821"/>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This is based on the </a:t>
            </a:r>
            <a:r>
              <a:rPr lang="en-US" sz="1600" b="1" i="0" dirty="0">
                <a:solidFill>
                  <a:srgbClr val="535353"/>
                </a:solidFill>
                <a:effectLst/>
                <a:latin typeface="Open Sans" panose="020B0606030504020204" pitchFamily="34" charset="0"/>
              </a:rPr>
              <a:t>NVR 3</a:t>
            </a:r>
            <a:r>
              <a:rPr lang="en-US" sz="1600" b="1" dirty="0">
                <a:solidFill>
                  <a:srgbClr val="535353"/>
                </a:solidFill>
                <a:latin typeface="Open Sans" panose="020B0606030504020204" pitchFamily="34" charset="0"/>
              </a:rPr>
              <a:t> or</a:t>
            </a:r>
            <a:r>
              <a:rPr lang="en-US" sz="1600" b="1" i="0" dirty="0">
                <a:solidFill>
                  <a:srgbClr val="535353"/>
                </a:solidFill>
                <a:effectLst/>
                <a:latin typeface="Open Sans" panose="020B0606030504020204" pitchFamily="34" charset="0"/>
              </a:rPr>
              <a:t> </a:t>
            </a:r>
            <a:r>
              <a:rPr lang="en-US" sz="1600" b="1" dirty="0">
                <a:solidFill>
                  <a:srgbClr val="535353"/>
                </a:solidFill>
                <a:latin typeface="Open Sans" panose="020B0606030504020204" pitchFamily="34" charset="0"/>
              </a:rPr>
              <a:t>CMS 2 </a:t>
            </a:r>
            <a:r>
              <a:rPr lang="en-US" sz="1600" b="0" i="0" dirty="0">
                <a:solidFill>
                  <a:srgbClr val="535353"/>
                </a:solidFill>
                <a:effectLst/>
                <a:latin typeface="Open Sans" panose="020B0606030504020204" pitchFamily="34" charset="0"/>
              </a:rPr>
              <a:t>along with intercom devices such as </a:t>
            </a:r>
            <a:r>
              <a:rPr lang="en-US" sz="1600" b="1" i="0" dirty="0">
                <a:solidFill>
                  <a:srgbClr val="535353"/>
                </a:solidFill>
                <a:effectLst/>
                <a:latin typeface="Open Sans" panose="020B0606030504020204" pitchFamily="34" charset="0"/>
              </a:rPr>
              <a:t>Q950</a:t>
            </a:r>
            <a:r>
              <a:rPr lang="en-US" sz="1600" b="0" i="0" dirty="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936E61F5-509E-DFBE-9BC5-FB4CED380DB3}"/>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C14ABDC-CB22-E793-83D3-046F4C4E88C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D1AB7976-314A-B17E-4A17-3A68F8FC323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97447C0-6294-0EA9-BEBF-4A706B2FCFD4}"/>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598B3B00-CA5D-15AF-B76F-CA3643EE02B1}"/>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8BC3AAB3-FBFF-4692-479A-14338F582E47}"/>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BB5D0970-CDFF-4A72-558A-13D950D41C46}"/>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3989E523-ACB0-EA6D-AC24-AE3C217CC1AA}"/>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92206306-D4E1-0D00-6658-F79BFD342861}"/>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8BCB72DC-4966-83F1-686C-202946D11B65}"/>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DC6D8C9-26C6-C3A5-91EA-C9B5C95E7D82}"/>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15" name="Picture 14" descr="A person in a red cap holding a pen&#10;&#10;Description automatically generated">
            <a:extLst>
              <a:ext uri="{FF2B5EF4-FFF2-40B4-BE49-F238E27FC236}">
                <a16:creationId xmlns:a16="http://schemas.microsoft.com/office/drawing/2014/main" id="{BAF1160A-5368-E0C8-413E-A6F46E5B9D5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87356" y="1763797"/>
            <a:ext cx="3443571" cy="2047529"/>
          </a:xfrm>
          <a:prstGeom prst="rect">
            <a:avLst/>
          </a:prstGeom>
        </p:spPr>
      </p:pic>
    </p:spTree>
    <p:extLst>
      <p:ext uri="{BB962C8B-B14F-4D97-AF65-F5344CB8AC3E}">
        <p14:creationId xmlns:p14="http://schemas.microsoft.com/office/powerpoint/2010/main" val="14507828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A8A63271-3B9D-D454-3971-5FAD140A93B3}"/>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Stadium: Applications</a:t>
            </a:r>
          </a:p>
        </p:txBody>
      </p:sp>
      <p:sp>
        <p:nvSpPr>
          <p:cNvPr id="20" name="TextBox 19">
            <a:extLst>
              <a:ext uri="{FF2B5EF4-FFF2-40B4-BE49-F238E27FC236}">
                <a16:creationId xmlns:a16="http://schemas.microsoft.com/office/drawing/2014/main" id="{A0EDF160-7AA7-993D-B506-4F8A0A11C0CD}"/>
              </a:ext>
            </a:extLst>
          </p:cNvPr>
          <p:cNvSpPr txBox="1"/>
          <p:nvPr/>
        </p:nvSpPr>
        <p:spPr>
          <a:xfrm>
            <a:off x="3980968"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Trespassing Detection</a:t>
            </a:r>
          </a:p>
          <a:p>
            <a:br>
              <a:rPr lang="en-US" b="0" i="0">
                <a:solidFill>
                  <a:srgbClr val="FFFFFF"/>
                </a:solidFill>
                <a:effectLst/>
                <a:latin typeface="Open Sans" panose="020B0606030504020204" pitchFamily="34" charset="0"/>
              </a:rPr>
            </a:br>
            <a:endParaRPr lang="en-US"/>
          </a:p>
        </p:txBody>
      </p:sp>
      <p:sp>
        <p:nvSpPr>
          <p:cNvPr id="22" name="TextBox 21">
            <a:extLst>
              <a:ext uri="{FF2B5EF4-FFF2-40B4-BE49-F238E27FC236}">
                <a16:creationId xmlns:a16="http://schemas.microsoft.com/office/drawing/2014/main" id="{7E3BC18B-ADA6-3B48-3D3B-5AE13E87CB14}"/>
              </a:ext>
            </a:extLst>
          </p:cNvPr>
          <p:cNvSpPr txBox="1"/>
          <p:nvPr/>
        </p:nvSpPr>
        <p:spPr>
          <a:xfrm>
            <a:off x="3995838"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Detecting the person entering the area without permission.</a:t>
            </a:r>
          </a:p>
        </p:txBody>
      </p:sp>
      <p:sp>
        <p:nvSpPr>
          <p:cNvPr id="24" name="TextBox 23">
            <a:extLst>
              <a:ext uri="{FF2B5EF4-FFF2-40B4-BE49-F238E27FC236}">
                <a16:creationId xmlns:a16="http://schemas.microsoft.com/office/drawing/2014/main" id="{E2693EFF-7E03-8ACC-ABA3-4DF8AC6D6D86}"/>
              </a:ext>
            </a:extLst>
          </p:cNvPr>
          <p:cNvSpPr txBox="1"/>
          <p:nvPr/>
        </p:nvSpPr>
        <p:spPr>
          <a:xfrm>
            <a:off x="179512" y="3789040"/>
            <a:ext cx="9007772" cy="1323439"/>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When a person enters someone's land or property without permission, it is considered trespassing, and it is illegal. There are places that are restricted for strangers nearly all the time, such as the whole territory of the Stadium plant. There are also some places that are open for anyone during daytime but are closed at night due to safety reasons. Entering those areas at night would be considered trespassing.</a:t>
            </a:r>
          </a:p>
        </p:txBody>
      </p:sp>
      <p:sp>
        <p:nvSpPr>
          <p:cNvPr id="31" name="TextBox 30">
            <a:extLst>
              <a:ext uri="{FF2B5EF4-FFF2-40B4-BE49-F238E27FC236}">
                <a16:creationId xmlns:a16="http://schemas.microsoft.com/office/drawing/2014/main" id="{7EAE768C-570D-9B7C-F30A-43C17A46ED74}"/>
              </a:ext>
            </a:extLst>
          </p:cNvPr>
          <p:cNvSpPr txBox="1"/>
          <p:nvPr/>
        </p:nvSpPr>
        <p:spPr>
          <a:xfrm>
            <a:off x="179512" y="4932457"/>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a:solidFill>
                  <a:srgbClr val="535353"/>
                </a:solidFill>
                <a:latin typeface="Open Sans" panose="020B0606030504020204" pitchFamily="34" charset="0"/>
              </a:rPr>
              <a:t>People Enter Area</a:t>
            </a:r>
            <a:r>
              <a:rPr lang="en-US" sz="1600" b="1" i="0">
                <a:solidFill>
                  <a:srgbClr val="535353"/>
                </a:solidFill>
                <a:effectLst/>
                <a:latin typeface="Open Sans" panose="020B0606030504020204" pitchFamily="34" charset="0"/>
              </a:rPr>
              <a:t> Detection </a:t>
            </a:r>
            <a:r>
              <a:rPr lang="en-US" sz="1600" b="0" i="0">
                <a:solidFill>
                  <a:srgbClr val="535353"/>
                </a:solidFill>
                <a:effectLst/>
                <a:latin typeface="Open Sans" panose="020B0606030504020204" pitchFamily="34" charset="0"/>
              </a:rPr>
              <a:t>analytics inside ACTi cameras. </a:t>
            </a:r>
            <a:r>
              <a:rPr lang="en-US" sz="1600" b="0" i="0">
                <a:solidFill>
                  <a:schemeClr val="tx2">
                    <a:lumMod val="60000"/>
                    <a:lumOff val="40000"/>
                  </a:schemeClr>
                </a:solidFill>
                <a:effectLst/>
                <a:latin typeface="Open Sans" panose="020B0606030504020204" pitchFamily="34" charset="0"/>
                <a:hlinkClick r:id="rId3" action="ppaction://hlinksldjump"/>
              </a:rPr>
              <a:t>Read More</a:t>
            </a:r>
            <a:r>
              <a:rPr lang="en-US" sz="1600" b="0" i="0">
                <a:solidFill>
                  <a:srgbClr val="535353"/>
                </a:solidFill>
                <a:effectLst/>
                <a:latin typeface="Open Sans" panose="020B0606030504020204" pitchFamily="34" charset="0"/>
              </a:rPr>
              <a:t>.</a:t>
            </a:r>
          </a:p>
        </p:txBody>
      </p:sp>
      <p:pic>
        <p:nvPicPr>
          <p:cNvPr id="32" name="Picture 2">
            <a:extLst>
              <a:ext uri="{FF2B5EF4-FFF2-40B4-BE49-F238E27FC236}">
                <a16:creationId xmlns:a16="http://schemas.microsoft.com/office/drawing/2014/main" id="{D8B5F533-25E4-C64B-9E97-5ED417FCCF8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6882" y="1759949"/>
            <a:ext cx="3522762" cy="2016781"/>
          </a:xfrm>
          <a:prstGeom prst="rect">
            <a:avLst/>
          </a:prstGeom>
          <a:noFill/>
          <a:extLst>
            <a:ext uri="{909E8E84-426E-40DD-AFC4-6F175D3DCCD1}">
              <a14:hiddenFill xmlns:a14="http://schemas.microsoft.com/office/drawing/2010/main">
                <a:solidFill>
                  <a:srgbClr val="FFFFFF"/>
                </a:solidFill>
              </a14:hiddenFill>
            </a:ext>
          </a:extLst>
        </p:spPr>
      </p:pic>
      <p:sp>
        <p:nvSpPr>
          <p:cNvPr id="33" name="Rectangle 32">
            <a:extLst>
              <a:ext uri="{FF2B5EF4-FFF2-40B4-BE49-F238E27FC236}">
                <a16:creationId xmlns:a16="http://schemas.microsoft.com/office/drawing/2014/main" id="{FD99C9E4-CA91-5CB3-74A1-1D50B1D631B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a:extLst>
              <a:ext uri="{FF2B5EF4-FFF2-40B4-BE49-F238E27FC236}">
                <a16:creationId xmlns:a16="http://schemas.microsoft.com/office/drawing/2014/main" id="{26F39081-6B23-B59F-38C0-0FAA7467F6F8}"/>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35" name="Group 34">
            <a:extLst>
              <a:ext uri="{FF2B5EF4-FFF2-40B4-BE49-F238E27FC236}">
                <a16:creationId xmlns:a16="http://schemas.microsoft.com/office/drawing/2014/main" id="{99E481F8-57CD-B938-05C5-B14403F6F1A2}"/>
              </a:ext>
            </a:extLst>
          </p:cNvPr>
          <p:cNvGrpSpPr/>
          <p:nvPr/>
        </p:nvGrpSpPr>
        <p:grpSpPr>
          <a:xfrm>
            <a:off x="228988" y="6093296"/>
            <a:ext cx="1901340" cy="581025"/>
            <a:chOff x="228988" y="6093296"/>
            <a:chExt cx="1901340" cy="581025"/>
          </a:xfrm>
        </p:grpSpPr>
        <p:pic>
          <p:nvPicPr>
            <p:cNvPr id="36" name="Picture 35">
              <a:extLst>
                <a:ext uri="{FF2B5EF4-FFF2-40B4-BE49-F238E27FC236}">
                  <a16:creationId xmlns:a16="http://schemas.microsoft.com/office/drawing/2014/main" id="{6312BA58-6932-8C78-3E81-DF4B03B4F609}"/>
                </a:ext>
              </a:extLst>
            </p:cNvPr>
            <p:cNvPicPr>
              <a:picLocks noChangeAspect="1"/>
            </p:cNvPicPr>
            <p:nvPr/>
          </p:nvPicPr>
          <p:blipFill>
            <a:blip r:embed="rId5"/>
            <a:stretch>
              <a:fillRect/>
            </a:stretch>
          </p:blipFill>
          <p:spPr>
            <a:xfrm>
              <a:off x="228988" y="6093296"/>
              <a:ext cx="1819275" cy="581025"/>
            </a:xfrm>
            <a:prstGeom prst="rect">
              <a:avLst/>
            </a:prstGeom>
          </p:spPr>
        </p:pic>
        <p:sp>
          <p:nvSpPr>
            <p:cNvPr id="37" name="TextBox 36">
              <a:hlinkClick r:id="rId6"/>
              <a:extLst>
                <a:ext uri="{FF2B5EF4-FFF2-40B4-BE49-F238E27FC236}">
                  <a16:creationId xmlns:a16="http://schemas.microsoft.com/office/drawing/2014/main" id="{D2519ADC-8566-4280-0AB2-1E525D1FFBDC}"/>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38" name="Group 37">
            <a:extLst>
              <a:ext uri="{FF2B5EF4-FFF2-40B4-BE49-F238E27FC236}">
                <a16:creationId xmlns:a16="http://schemas.microsoft.com/office/drawing/2014/main" id="{AE374D22-C98A-813B-5184-CCC892445B30}"/>
              </a:ext>
            </a:extLst>
          </p:cNvPr>
          <p:cNvGrpSpPr/>
          <p:nvPr/>
        </p:nvGrpSpPr>
        <p:grpSpPr>
          <a:xfrm>
            <a:off x="2162445" y="6055196"/>
            <a:ext cx="1704857" cy="625400"/>
            <a:chOff x="2162445" y="6055196"/>
            <a:chExt cx="1704857" cy="625400"/>
          </a:xfrm>
        </p:grpSpPr>
        <p:pic>
          <p:nvPicPr>
            <p:cNvPr id="39" name="Picture 38">
              <a:extLst>
                <a:ext uri="{FF2B5EF4-FFF2-40B4-BE49-F238E27FC236}">
                  <a16:creationId xmlns:a16="http://schemas.microsoft.com/office/drawing/2014/main" id="{3C02024C-3B5C-FA16-1934-8F17DB74498B}"/>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40" name="TextBox 39">
              <a:extLst>
                <a:ext uri="{FF2B5EF4-FFF2-40B4-BE49-F238E27FC236}">
                  <a16:creationId xmlns:a16="http://schemas.microsoft.com/office/drawing/2014/main" id="{AF2BEFA0-6DE6-1FB6-184D-592458F7E47E}"/>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41" name="Group 40">
            <a:extLst>
              <a:ext uri="{FF2B5EF4-FFF2-40B4-BE49-F238E27FC236}">
                <a16:creationId xmlns:a16="http://schemas.microsoft.com/office/drawing/2014/main" id="{91DA1921-C7D6-5C59-20B0-A8C1CE6337EA}"/>
              </a:ext>
            </a:extLst>
          </p:cNvPr>
          <p:cNvGrpSpPr/>
          <p:nvPr/>
        </p:nvGrpSpPr>
        <p:grpSpPr>
          <a:xfrm>
            <a:off x="3884029" y="6102821"/>
            <a:ext cx="1606065" cy="573257"/>
            <a:chOff x="3884029" y="6102821"/>
            <a:chExt cx="1606065" cy="573257"/>
          </a:xfrm>
        </p:grpSpPr>
        <p:pic>
          <p:nvPicPr>
            <p:cNvPr id="42" name="Picture 41">
              <a:extLst>
                <a:ext uri="{FF2B5EF4-FFF2-40B4-BE49-F238E27FC236}">
                  <a16:creationId xmlns:a16="http://schemas.microsoft.com/office/drawing/2014/main" id="{290F4FD5-BE2F-A6E5-B872-19705D067A4C}"/>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43" name="TextBox 42">
              <a:extLst>
                <a:ext uri="{FF2B5EF4-FFF2-40B4-BE49-F238E27FC236}">
                  <a16:creationId xmlns:a16="http://schemas.microsoft.com/office/drawing/2014/main" id="{087AD67F-CF12-6B9C-A9A7-F2F597EFC3A3}"/>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grpSp>
        <p:nvGrpSpPr>
          <p:cNvPr id="44" name="Group 43">
            <a:extLst>
              <a:ext uri="{FF2B5EF4-FFF2-40B4-BE49-F238E27FC236}">
                <a16:creationId xmlns:a16="http://schemas.microsoft.com/office/drawing/2014/main" id="{AA5A8FB5-D81D-34A6-210D-6816EA170D83}"/>
              </a:ext>
            </a:extLst>
          </p:cNvPr>
          <p:cNvGrpSpPr/>
          <p:nvPr/>
        </p:nvGrpSpPr>
        <p:grpSpPr>
          <a:xfrm>
            <a:off x="5500838" y="6030580"/>
            <a:ext cx="1694229" cy="642229"/>
            <a:chOff x="5500838" y="6030580"/>
            <a:chExt cx="1694229" cy="642229"/>
          </a:xfrm>
        </p:grpSpPr>
        <p:pic>
          <p:nvPicPr>
            <p:cNvPr id="45" name="Picture 44">
              <a:extLst>
                <a:ext uri="{FF2B5EF4-FFF2-40B4-BE49-F238E27FC236}">
                  <a16:creationId xmlns:a16="http://schemas.microsoft.com/office/drawing/2014/main" id="{452EC70C-BA12-7212-63E7-62C50F9EE091}"/>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46" name="TextBox 45">
              <a:extLst>
                <a:ext uri="{FF2B5EF4-FFF2-40B4-BE49-F238E27FC236}">
                  <a16:creationId xmlns:a16="http://schemas.microsoft.com/office/drawing/2014/main" id="{EC0550A2-FD7A-C9B7-82D0-27247B5CC168}"/>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Read</a:t>
              </a:r>
              <a:endParaRPr lang="en-US" sz="1200" i="1">
                <a:solidFill>
                  <a:srgbClr val="0000FF"/>
                </a:solidFill>
              </a:endParaRPr>
            </a:p>
          </p:txBody>
        </p:sp>
      </p:grpSp>
      <p:grpSp>
        <p:nvGrpSpPr>
          <p:cNvPr id="47" name="Group 46">
            <a:extLst>
              <a:ext uri="{FF2B5EF4-FFF2-40B4-BE49-F238E27FC236}">
                <a16:creationId xmlns:a16="http://schemas.microsoft.com/office/drawing/2014/main" id="{263DC993-679C-23B7-9749-F1A921EEFDC0}"/>
              </a:ext>
            </a:extLst>
          </p:cNvPr>
          <p:cNvGrpSpPr/>
          <p:nvPr/>
        </p:nvGrpSpPr>
        <p:grpSpPr>
          <a:xfrm>
            <a:off x="7260522" y="6019647"/>
            <a:ext cx="1541830" cy="657225"/>
            <a:chOff x="7260522" y="6019647"/>
            <a:chExt cx="1541830" cy="657225"/>
          </a:xfrm>
        </p:grpSpPr>
        <p:pic>
          <p:nvPicPr>
            <p:cNvPr id="48" name="Picture 47">
              <a:extLst>
                <a:ext uri="{FF2B5EF4-FFF2-40B4-BE49-F238E27FC236}">
                  <a16:creationId xmlns:a16="http://schemas.microsoft.com/office/drawing/2014/main" id="{223535B6-D1FC-F747-D107-B0A425C8EF97}"/>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49" name="TextBox 48">
              <a:extLst>
                <a:ext uri="{FF2B5EF4-FFF2-40B4-BE49-F238E27FC236}">
                  <a16:creationId xmlns:a16="http://schemas.microsoft.com/office/drawing/2014/main" id="{14BB669D-DFCF-5399-DE27-350E0CEE56BB}"/>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Read</a:t>
              </a:r>
              <a:endParaRPr lang="en-US" sz="1200" i="1">
                <a:solidFill>
                  <a:srgbClr val="0000FF"/>
                </a:solidFill>
              </a:endParaRPr>
            </a:p>
          </p:txBody>
        </p:sp>
      </p:grpSp>
    </p:spTree>
    <p:extLst>
      <p:ext uri="{BB962C8B-B14F-4D97-AF65-F5344CB8AC3E}">
        <p14:creationId xmlns:p14="http://schemas.microsoft.com/office/powerpoint/2010/main" val="26731901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238041" y="3726190"/>
            <a:ext cx="8873953" cy="1077218"/>
          </a:xfrm>
          <a:prstGeom prst="rect">
            <a:avLst/>
          </a:prstGeom>
          <a:noFill/>
        </p:spPr>
        <p:txBody>
          <a:bodyPr wrap="square" lIns="91440" tIns="45720" rIns="91440" bIns="45720" anchor="t">
            <a:spAutoFit/>
          </a:bodyPr>
          <a:lstStyle/>
          <a:p>
            <a:r>
              <a:rPr lang="en-US" sz="16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rPr>
              <a:t>The unattended objects, such as bags, boxes, suitcases or suspicious devices are considered risk items that should be handled quickly. Those objects can sometimes be accidentally forgotten there. Rarely, these items could also pose threats as being malicious. They could disguise explosives or other dangerous substances.</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Stadium: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394034" y="1801269"/>
            <a:ext cx="5055528" cy="1015663"/>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Suspicious Items Detection</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399180" y="2275959"/>
            <a:ext cx="4755929" cy="584775"/>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Detect the items that are left unattended to prevent serious security and safety hazards.</a:t>
            </a:r>
          </a:p>
        </p:txBody>
      </p:sp>
      <p:sp>
        <p:nvSpPr>
          <p:cNvPr id="4" name="Rectangle 3">
            <a:extLst>
              <a:ext uri="{FF2B5EF4-FFF2-40B4-BE49-F238E27FC236}">
                <a16:creationId xmlns:a16="http://schemas.microsoft.com/office/drawing/2014/main" id="{00BD1F0F-142A-CF54-1169-44D4C831C5EA}"/>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428937F-5F51-4FF7-64AE-5932D17C545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6E977E42-739C-BE60-D0EA-97F20890BEC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72FE7FFF-2235-22C8-3962-4F7BD5438E77}"/>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822D3FCF-0245-554B-4584-0EFF62B5BFAD}"/>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396291E7-5AE5-F000-C18F-7EB6230E745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AC5A4879-855E-005E-DF5A-0521DBFA7321}"/>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6E334D82-5F34-417C-B792-78845205FB6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B012F25D-9854-FA3B-71BF-A247D48FDAE6}"/>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7AA6CCA-2E49-6BD0-7C6C-28A6B2507D9B}"/>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D460952B-6BDF-BE33-3575-FE487B3A46B3}"/>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25" name="Group 24">
            <a:extLst>
              <a:ext uri="{FF2B5EF4-FFF2-40B4-BE49-F238E27FC236}">
                <a16:creationId xmlns:a16="http://schemas.microsoft.com/office/drawing/2014/main" id="{B6670035-84BF-BC84-EBF2-A7F6E5692F41}"/>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A1C3B6CF-6FC5-5D7C-0CE5-A55D8FC67DEF}"/>
                </a:ext>
              </a:extLst>
            </p:cNvPr>
            <p:cNvPicPr>
              <a:picLocks noChangeAspect="1"/>
            </p:cNvPicPr>
            <p:nvPr/>
          </p:nvPicPr>
          <p:blipFill>
            <a:blip r:embed="rId9"/>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0F5C0591-13FF-20CD-E2D1-213E37422A55}"/>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sp>
        <p:nvSpPr>
          <p:cNvPr id="16" name="TextBox 15">
            <a:extLst>
              <a:ext uri="{FF2B5EF4-FFF2-40B4-BE49-F238E27FC236}">
                <a16:creationId xmlns:a16="http://schemas.microsoft.com/office/drawing/2014/main" id="{4020DE54-FE0E-9463-1DE5-FDAFF466DE35}"/>
              </a:ext>
            </a:extLst>
          </p:cNvPr>
          <p:cNvSpPr txBox="1"/>
          <p:nvPr/>
        </p:nvSpPr>
        <p:spPr>
          <a:xfrm>
            <a:off x="233830" y="4768576"/>
            <a:ext cx="8964488" cy="830997"/>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chemeClr val="tx1">
                    <a:lumMod val="50000"/>
                    <a:lumOff val="50000"/>
                  </a:schemeClr>
                </a:solidFill>
                <a:effectLst/>
                <a:latin typeface="Open Sans" panose="020B0606030504020204" pitchFamily="34" charset="0"/>
              </a:rPr>
              <a:t>This is based on the </a:t>
            </a:r>
            <a:r>
              <a:rPr lang="en-US" sz="1600" b="1" dirty="0">
                <a:solidFill>
                  <a:schemeClr val="tx1">
                    <a:lumMod val="50000"/>
                    <a:lumOff val="50000"/>
                  </a:schemeClr>
                </a:solidFill>
                <a:latin typeface="Open Sans" panose="020B0606030504020204" pitchFamily="34" charset="0"/>
              </a:rPr>
              <a:t>Unattended Object </a:t>
            </a:r>
            <a:r>
              <a:rPr lang="en-US" sz="1600" b="1" i="0" dirty="0">
                <a:solidFill>
                  <a:schemeClr val="tx1">
                    <a:lumMod val="50000"/>
                    <a:lumOff val="50000"/>
                  </a:schemeClr>
                </a:solidFill>
                <a:effectLst/>
                <a:latin typeface="Open Sans" panose="020B0606030504020204" pitchFamily="34" charset="0"/>
              </a:rPr>
              <a:t>Detection </a:t>
            </a:r>
            <a:r>
              <a:rPr lang="en-US" sz="1600" b="0" i="0" dirty="0">
                <a:solidFill>
                  <a:schemeClr val="tx1">
                    <a:lumMod val="50000"/>
                    <a:lumOff val="50000"/>
                  </a:schemeClr>
                </a:solidFill>
                <a:effectLst/>
                <a:latin typeface="Open Sans" panose="020B0606030504020204" pitchFamily="34" charset="0"/>
              </a:rPr>
              <a:t>analytics inside ACTi cameras.</a:t>
            </a:r>
            <a:r>
              <a:rPr lang="en-US" sz="1600" b="0" i="0" dirty="0">
                <a:solidFill>
                  <a:srgbClr val="535353"/>
                </a:solidFill>
                <a:effectLst/>
                <a:latin typeface="Open Sans" panose="020B0606030504020204" pitchFamily="34" charset="0"/>
              </a:rPr>
              <a:t> </a:t>
            </a:r>
            <a:r>
              <a:rPr lang="en-US" sz="1600" b="0" i="0" dirty="0">
                <a:solidFill>
                  <a:schemeClr val="tx2">
                    <a:lumMod val="60000"/>
                    <a:lumOff val="40000"/>
                  </a:schemeClr>
                </a:solidFill>
                <a:effectLst/>
                <a:latin typeface="Open Sans" panose="020B0606030504020204" pitchFamily="34" charset="0"/>
                <a:hlinkClick r:id="rId11" action="ppaction://hlinksldjump"/>
              </a:rPr>
              <a:t>Read More</a:t>
            </a:r>
            <a:r>
              <a:rPr lang="en-US" sz="1600" b="0" i="0" dirty="0">
                <a:solidFill>
                  <a:srgbClr val="535353"/>
                </a:solidFill>
                <a:effectLst/>
                <a:latin typeface="Open Sans" panose="020B0606030504020204" pitchFamily="34" charset="0"/>
              </a:rPr>
              <a:t>.</a:t>
            </a:r>
          </a:p>
        </p:txBody>
      </p:sp>
      <p:pic>
        <p:nvPicPr>
          <p:cNvPr id="3" name="Picture 2">
            <a:extLst>
              <a:ext uri="{FF2B5EF4-FFF2-40B4-BE49-F238E27FC236}">
                <a16:creationId xmlns:a16="http://schemas.microsoft.com/office/drawing/2014/main" id="{BEFF66D7-14A7-4E44-66D3-EECB27884892}"/>
              </a:ext>
            </a:extLst>
          </p:cNvPr>
          <p:cNvPicPr>
            <a:picLocks noChangeAspect="1"/>
          </p:cNvPicPr>
          <p:nvPr/>
        </p:nvPicPr>
        <p:blipFill>
          <a:blip r:embed="rId12"/>
          <a:srcRect l="11206" b="8390"/>
          <a:stretch/>
        </p:blipFill>
        <p:spPr>
          <a:xfrm>
            <a:off x="371733" y="1758994"/>
            <a:ext cx="2850471" cy="1682843"/>
          </a:xfrm>
          <a:prstGeom prst="rect">
            <a:avLst/>
          </a:prstGeom>
        </p:spPr>
      </p:pic>
    </p:spTree>
    <p:extLst>
      <p:ext uri="{BB962C8B-B14F-4D97-AF65-F5344CB8AC3E}">
        <p14:creationId xmlns:p14="http://schemas.microsoft.com/office/powerpoint/2010/main" val="3379247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077218"/>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Universal mobile application designed to remotely access NVR, CMS or camera for video playback and management. </a:t>
            </a:r>
          </a:p>
          <a:p>
            <a:pPr algn="l"/>
            <a:r>
              <a:rPr lang="en-US" sz="1600" dirty="0">
                <a:solidFill>
                  <a:schemeClr val="tx1">
                    <a:lumMod val="50000"/>
                    <a:lumOff val="50000"/>
                  </a:schemeClr>
                </a:solidFill>
                <a:latin typeface="Open Sans" panose="020B0606030504020204" pitchFamily="34" charset="0"/>
              </a:rPr>
              <a:t>Features: Live view and playback, Search video recordings by events, PTZ Control, Google Maps, Activate Digital Output, Playback from camera's memory card</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Stadium: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37773" y="1759949"/>
            <a:ext cx="5055528" cy="1015663"/>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On-the-Go Surveillance</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52643" y="2351983"/>
            <a:ext cx="4755929" cy="1077218"/>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Monitor the views from surveillance cameras using a mobile device while walking around the premises, in order to respond to incidents instantly.</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34532"/>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This is based on the </a:t>
            </a:r>
            <a:r>
              <a:rPr lang="en-US" sz="1600" b="1" i="0" dirty="0">
                <a:solidFill>
                  <a:srgbClr val="535353"/>
                </a:solidFill>
                <a:effectLst/>
                <a:latin typeface="Open Sans" panose="020B0606030504020204" pitchFamily="34" charset="0"/>
              </a:rPr>
              <a:t>ACTi Mobile Client, </a:t>
            </a:r>
            <a:r>
              <a:rPr lang="en-US" sz="1600" b="0" i="0" dirty="0">
                <a:solidFill>
                  <a:srgbClr val="535353"/>
                </a:solidFill>
                <a:effectLst/>
                <a:latin typeface="Open Sans" panose="020B0606030504020204" pitchFamily="34" charset="0"/>
              </a:rPr>
              <a:t>both for Android and iOS. It is free.</a:t>
            </a:r>
          </a:p>
        </p:txBody>
      </p:sp>
      <p:sp>
        <p:nvSpPr>
          <p:cNvPr id="4" name="Rectangle 3">
            <a:extLst>
              <a:ext uri="{FF2B5EF4-FFF2-40B4-BE49-F238E27FC236}">
                <a16:creationId xmlns:a16="http://schemas.microsoft.com/office/drawing/2014/main" id="{4A3E48D5-296B-BD8E-9935-C7A382E5AC2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DCF279A-147A-C0D8-091D-0AC2E3AC2DEB}"/>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1E394987-E07E-7634-F137-DDEAF5DFF58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3C3BA3D-A4EB-56E1-D3A5-B5A1DD56A622}"/>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C163922C-9F01-B439-53AB-E4433A01A5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6C39ED0B-89E5-B9BC-1403-2DC9DC8255A4}"/>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37FC7610-0959-3996-65D2-59CE8DB82EA0}"/>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F29A8174-71B8-5E30-6935-A80624E32B2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1772C71B-BD01-24BF-92A6-906FB37ACB0E}"/>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A49F478D-A7E3-99C1-436A-CC01E322C142}"/>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3A81EFD3-EB23-55C1-D483-74B275F3696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15" name="Picture 14" descr="A person holding a cell phone&#10;&#10;Description automatically generated">
            <a:extLst>
              <a:ext uri="{FF2B5EF4-FFF2-40B4-BE49-F238E27FC236}">
                <a16:creationId xmlns:a16="http://schemas.microsoft.com/office/drawing/2014/main" id="{2C7BCEE3-AD54-C798-2EF2-FCF8276052F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28987" y="1681001"/>
            <a:ext cx="3350791" cy="2254168"/>
          </a:xfrm>
          <a:prstGeom prst="rect">
            <a:avLst/>
          </a:prstGeom>
        </p:spPr>
      </p:pic>
    </p:spTree>
    <p:extLst>
      <p:ext uri="{BB962C8B-B14F-4D97-AF65-F5344CB8AC3E}">
        <p14:creationId xmlns:p14="http://schemas.microsoft.com/office/powerpoint/2010/main" val="3361034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600438"/>
          </a:xfrm>
          <a:prstGeom prst="rect">
            <a:avLst/>
          </a:prstGeom>
          <a:noFill/>
        </p:spPr>
        <p:txBody>
          <a:bodyPr wrap="square">
            <a:spAutoFit/>
          </a:bodyPr>
          <a:lstStyle/>
          <a:p>
            <a:r>
              <a:rPr lang="en-US" sz="1400" dirty="0">
                <a:solidFill>
                  <a:schemeClr val="tx1">
                    <a:lumMod val="50000"/>
                    <a:lumOff val="50000"/>
                  </a:schemeClr>
                </a:solidFill>
                <a:latin typeface="Open Sans" panose="020B0606030504020204" pitchFamily="34" charset="0"/>
              </a:rPr>
              <a:t>ACTi provides surveillance solution for ensuring the safety with both overview and details monitoring. By installing a camera with wide viewing angle at the center or the corner of the store, the whole area can be perfectly covered. Meanwhile, the faces of people entering the premises can be captured by the covert camera discreetly installed into the height strip at the entrance.</a:t>
            </a:r>
          </a:p>
          <a:p>
            <a:endParaRPr lang="en-US" sz="1400" dirty="0">
              <a:solidFill>
                <a:schemeClr val="tx1">
                  <a:lumMod val="50000"/>
                  <a:lumOff val="50000"/>
                </a:schemeClr>
              </a:solidFill>
              <a:latin typeface="Open Sans" panose="020B0606030504020204" pitchFamily="34" charset="0"/>
            </a:endParaRPr>
          </a:p>
          <a:p>
            <a:r>
              <a:rPr lang="en-US" sz="1400" dirty="0">
                <a:solidFill>
                  <a:schemeClr val="tx1">
                    <a:lumMod val="50000"/>
                    <a:lumOff val="50000"/>
                  </a:schemeClr>
                </a:solidFill>
                <a:latin typeface="Open Sans" panose="020B0606030504020204" pitchFamily="34" charset="0"/>
              </a:rPr>
              <a:t>For large scale projects, ACTi TV Wall enables multiple views to be displayed on different monitors at the same time. Get the complete overview to improve situational awareness and operational efficiency.</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Stadium: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47503"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Safety Assurance</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62373"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Ensure safety of people using video surveillance system.</a:t>
            </a:r>
          </a:p>
        </p:txBody>
      </p:sp>
      <p:pic>
        <p:nvPicPr>
          <p:cNvPr id="17410" name="Picture 2">
            <a:extLst>
              <a:ext uri="{FF2B5EF4-FFF2-40B4-BE49-F238E27FC236}">
                <a16:creationId xmlns:a16="http://schemas.microsoft.com/office/drawing/2014/main" id="{8ABFDE6B-AAEE-7902-2940-29FB2E856E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445" y="1700373"/>
            <a:ext cx="3378451" cy="227200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A5CFF509-4B4A-47E0-8899-51FBCE93EB5D}"/>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9F1E766-FF2C-1BEA-CC7C-CD7D83E39A8A}"/>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5" name="Group 4">
            <a:extLst>
              <a:ext uri="{FF2B5EF4-FFF2-40B4-BE49-F238E27FC236}">
                <a16:creationId xmlns:a16="http://schemas.microsoft.com/office/drawing/2014/main" id="{9BD572B2-94DF-0EB2-7B60-C7C45960B1F8}"/>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EC62B205-9C4C-669C-DD41-5278F27A53E8}"/>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9FA55966-9C41-023C-89C9-B9C793A6A7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9" name="Group 8">
            <a:extLst>
              <a:ext uri="{FF2B5EF4-FFF2-40B4-BE49-F238E27FC236}">
                <a16:creationId xmlns:a16="http://schemas.microsoft.com/office/drawing/2014/main" id="{3A2A4313-24AB-F2CF-84E2-055CDCF889D5}"/>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67CF68B1-FC09-ED59-5E84-DFCCEBDAC629}"/>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88341B09-1B2E-E2A1-5479-020F011C40FD}"/>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Read</a:t>
              </a:r>
              <a:endParaRPr lang="en-US" sz="1200" i="1">
                <a:solidFill>
                  <a:srgbClr val="0000FF"/>
                </a:solidFill>
              </a:endParaRPr>
            </a:p>
          </p:txBody>
        </p:sp>
      </p:grpSp>
      <p:grpSp>
        <p:nvGrpSpPr>
          <p:cNvPr id="14" name="Group 13">
            <a:extLst>
              <a:ext uri="{FF2B5EF4-FFF2-40B4-BE49-F238E27FC236}">
                <a16:creationId xmlns:a16="http://schemas.microsoft.com/office/drawing/2014/main" id="{356D89EB-9481-7A16-5345-0C187B110326}"/>
              </a:ext>
            </a:extLst>
          </p:cNvPr>
          <p:cNvGrpSpPr/>
          <p:nvPr/>
        </p:nvGrpSpPr>
        <p:grpSpPr>
          <a:xfrm>
            <a:off x="3884029" y="6102821"/>
            <a:ext cx="1606065" cy="573257"/>
            <a:chOff x="3884029" y="6102821"/>
            <a:chExt cx="1606065" cy="573257"/>
          </a:xfrm>
        </p:grpSpPr>
        <p:pic>
          <p:nvPicPr>
            <p:cNvPr id="19" name="Picture 18">
              <a:extLst>
                <a:ext uri="{FF2B5EF4-FFF2-40B4-BE49-F238E27FC236}">
                  <a16:creationId xmlns:a16="http://schemas.microsoft.com/office/drawing/2014/main" id="{B1DDD0BB-BF33-B22A-C0AD-81B9609D8C20}"/>
                </a:ext>
              </a:extLst>
            </p:cNvPr>
            <p:cNvPicPr>
              <a:picLocks noChangeAspect="1"/>
            </p:cNvPicPr>
            <p:nvPr/>
          </p:nvPicPr>
          <p:blipFill>
            <a:blip r:embed="rId8"/>
            <a:stretch>
              <a:fillRect/>
            </a:stretch>
          </p:blipFill>
          <p:spPr>
            <a:xfrm>
              <a:off x="3884029" y="6102821"/>
              <a:ext cx="1485900" cy="571500"/>
            </a:xfrm>
            <a:prstGeom prst="rect">
              <a:avLst/>
            </a:prstGeom>
          </p:spPr>
        </p:pic>
        <p:sp>
          <p:nvSpPr>
            <p:cNvPr id="21" name="TextBox 20">
              <a:extLst>
                <a:ext uri="{FF2B5EF4-FFF2-40B4-BE49-F238E27FC236}">
                  <a16:creationId xmlns:a16="http://schemas.microsoft.com/office/drawing/2014/main" id="{C4A51674-9B89-C840-1DC3-72BF33D827C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9"/>
                </a:rPr>
                <a:t>Read</a:t>
              </a:r>
              <a:endParaRPr lang="en-US" sz="1200" i="1">
                <a:solidFill>
                  <a:srgbClr val="0000FF"/>
                </a:solidFill>
              </a:endParaRPr>
            </a:p>
          </p:txBody>
        </p:sp>
      </p:grpSp>
      <p:grpSp>
        <p:nvGrpSpPr>
          <p:cNvPr id="23" name="Group 22">
            <a:extLst>
              <a:ext uri="{FF2B5EF4-FFF2-40B4-BE49-F238E27FC236}">
                <a16:creationId xmlns:a16="http://schemas.microsoft.com/office/drawing/2014/main" id="{0DF17F37-4524-3428-E1E4-C48EF495C655}"/>
              </a:ext>
            </a:extLst>
          </p:cNvPr>
          <p:cNvGrpSpPr/>
          <p:nvPr/>
        </p:nvGrpSpPr>
        <p:grpSpPr>
          <a:xfrm>
            <a:off x="5500838" y="6030580"/>
            <a:ext cx="1694229" cy="642229"/>
            <a:chOff x="5500838" y="6030580"/>
            <a:chExt cx="1694229" cy="642229"/>
          </a:xfrm>
        </p:grpSpPr>
        <p:pic>
          <p:nvPicPr>
            <p:cNvPr id="25" name="Picture 24">
              <a:extLst>
                <a:ext uri="{FF2B5EF4-FFF2-40B4-BE49-F238E27FC236}">
                  <a16:creationId xmlns:a16="http://schemas.microsoft.com/office/drawing/2014/main" id="{69B86A23-B48F-DEE9-F1C4-C1A961EDB1C9}"/>
                </a:ext>
              </a:extLst>
            </p:cNvPr>
            <p:cNvPicPr>
              <a:picLocks noChangeAspect="1"/>
            </p:cNvPicPr>
            <p:nvPr/>
          </p:nvPicPr>
          <p:blipFill>
            <a:blip r:embed="rId10"/>
            <a:stretch>
              <a:fillRect/>
            </a:stretch>
          </p:blipFill>
          <p:spPr>
            <a:xfrm>
              <a:off x="5500838" y="6030580"/>
              <a:ext cx="1628775" cy="628650"/>
            </a:xfrm>
            <a:prstGeom prst="rect">
              <a:avLst/>
            </a:prstGeom>
          </p:spPr>
        </p:pic>
        <p:sp>
          <p:nvSpPr>
            <p:cNvPr id="26" name="TextBox 25">
              <a:extLst>
                <a:ext uri="{FF2B5EF4-FFF2-40B4-BE49-F238E27FC236}">
                  <a16:creationId xmlns:a16="http://schemas.microsoft.com/office/drawing/2014/main" id="{617C50F2-6CA4-F178-9863-2A4A131E241A}"/>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1"/>
                </a:rPr>
                <a:t>Read</a:t>
              </a:r>
              <a:endParaRPr lang="en-US" sz="1200" i="1">
                <a:solidFill>
                  <a:srgbClr val="0000FF"/>
                </a:solidFill>
              </a:endParaRPr>
            </a:p>
          </p:txBody>
        </p:sp>
      </p:grpSp>
      <p:grpSp>
        <p:nvGrpSpPr>
          <p:cNvPr id="27" name="Group 26">
            <a:extLst>
              <a:ext uri="{FF2B5EF4-FFF2-40B4-BE49-F238E27FC236}">
                <a16:creationId xmlns:a16="http://schemas.microsoft.com/office/drawing/2014/main" id="{E3B58580-1680-06F3-B7D1-76489FF54AD1}"/>
              </a:ext>
            </a:extLst>
          </p:cNvPr>
          <p:cNvGrpSpPr/>
          <p:nvPr/>
        </p:nvGrpSpPr>
        <p:grpSpPr>
          <a:xfrm>
            <a:off x="7260522" y="6019647"/>
            <a:ext cx="1541830" cy="657225"/>
            <a:chOff x="7260522" y="6019647"/>
            <a:chExt cx="1541830" cy="657225"/>
          </a:xfrm>
        </p:grpSpPr>
        <p:pic>
          <p:nvPicPr>
            <p:cNvPr id="28" name="Picture 27">
              <a:extLst>
                <a:ext uri="{FF2B5EF4-FFF2-40B4-BE49-F238E27FC236}">
                  <a16:creationId xmlns:a16="http://schemas.microsoft.com/office/drawing/2014/main" id="{DE4D9EB8-00C0-F946-8523-64FC5EAECC34}"/>
                </a:ext>
              </a:extLst>
            </p:cNvPr>
            <p:cNvPicPr>
              <a:picLocks noChangeAspect="1"/>
            </p:cNvPicPr>
            <p:nvPr/>
          </p:nvPicPr>
          <p:blipFill>
            <a:blip r:embed="rId12"/>
            <a:stretch>
              <a:fillRect/>
            </a:stretch>
          </p:blipFill>
          <p:spPr>
            <a:xfrm>
              <a:off x="7260522" y="6019647"/>
              <a:ext cx="1476375" cy="657225"/>
            </a:xfrm>
            <a:prstGeom prst="rect">
              <a:avLst/>
            </a:prstGeom>
          </p:spPr>
        </p:pic>
        <p:sp>
          <p:nvSpPr>
            <p:cNvPr id="29" name="TextBox 28">
              <a:extLst>
                <a:ext uri="{FF2B5EF4-FFF2-40B4-BE49-F238E27FC236}">
                  <a16:creationId xmlns:a16="http://schemas.microsoft.com/office/drawing/2014/main" id="{CB2843FC-3432-41E2-02E6-2A9EBEC87903}"/>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3"/>
                </a:rPr>
                <a:t>Read</a:t>
              </a:r>
              <a:endParaRPr lang="en-US" sz="1200" i="1">
                <a:solidFill>
                  <a:srgbClr val="0000FF"/>
                </a:solidFill>
              </a:endParaRPr>
            </a:p>
          </p:txBody>
        </p:sp>
      </p:grpSp>
    </p:spTree>
    <p:extLst>
      <p:ext uri="{BB962C8B-B14F-4D97-AF65-F5344CB8AC3E}">
        <p14:creationId xmlns:p14="http://schemas.microsoft.com/office/powerpoint/2010/main" val="39287703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Stadium: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626144"/>
            <a:ext cx="4572000" cy="830997"/>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Blacklisted Persons Identification</a:t>
            </a: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53120" y="2551531"/>
            <a:ext cx="4755929" cy="584775"/>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Identify the blacklisted persons by recognizing their faces automatically.</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584775"/>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The stadiums may have a list of individuals who might be a potential risk for the crowds. An early notification of the arrival of the blacklisted person helps the staff be prepared for that.</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715821"/>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This is based on the </a:t>
            </a:r>
            <a:r>
              <a:rPr lang="en-US" sz="1600" b="1" i="0" dirty="0">
                <a:solidFill>
                  <a:srgbClr val="535353"/>
                </a:solidFill>
                <a:effectLst/>
                <a:latin typeface="Open Sans" panose="020B0606030504020204" pitchFamily="34" charset="0"/>
              </a:rPr>
              <a:t>Face Recognition </a:t>
            </a:r>
            <a:r>
              <a:rPr lang="en-US" sz="1600" i="0" dirty="0">
                <a:solidFill>
                  <a:srgbClr val="535353"/>
                </a:solidFill>
                <a:effectLst/>
                <a:latin typeface="Open Sans" panose="020B0606030504020204" pitchFamily="34" charset="0"/>
              </a:rPr>
              <a:t>supported surveillance cameras.</a:t>
            </a:r>
          </a:p>
        </p:txBody>
      </p:sp>
      <p:sp>
        <p:nvSpPr>
          <p:cNvPr id="4" name="Rectangle 3">
            <a:extLst>
              <a:ext uri="{FF2B5EF4-FFF2-40B4-BE49-F238E27FC236}">
                <a16:creationId xmlns:a16="http://schemas.microsoft.com/office/drawing/2014/main" id="{936E61F5-509E-DFBE-9BC5-FB4CED380DB3}"/>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C14ABDC-CB22-E793-83D3-046F4C4E88C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D1AB7976-314A-B17E-4A17-3A68F8FC323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97447C0-6294-0EA9-BEBF-4A706B2FCFD4}"/>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598B3B00-CA5D-15AF-B76F-CA3643EE02B1}"/>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8BC3AAB3-FBFF-4692-479A-14338F582E47}"/>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BB5D0970-CDFF-4A72-558A-13D950D41C46}"/>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3989E523-ACB0-EA6D-AC24-AE3C217CC1AA}"/>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92206306-D4E1-0D00-6658-F79BFD342861}"/>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8BCB72DC-4966-83F1-686C-202946D11B65}"/>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DC6D8C9-26C6-C3A5-91EA-C9B5C95E7D82}"/>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15" name="Picture 14">
            <a:extLst>
              <a:ext uri="{FF2B5EF4-FFF2-40B4-BE49-F238E27FC236}">
                <a16:creationId xmlns:a16="http://schemas.microsoft.com/office/drawing/2014/main" id="{BAF1160A-5368-E0C8-413E-A6F46E5B9D51}"/>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325606" y="1786067"/>
            <a:ext cx="3049511" cy="2047529"/>
          </a:xfrm>
          <a:prstGeom prst="rect">
            <a:avLst/>
          </a:prstGeom>
        </p:spPr>
      </p:pic>
    </p:spTree>
    <p:extLst>
      <p:ext uri="{BB962C8B-B14F-4D97-AF65-F5344CB8AC3E}">
        <p14:creationId xmlns:p14="http://schemas.microsoft.com/office/powerpoint/2010/main" val="24378709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Recommended Products vs Locations</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4093735190"/>
              </p:ext>
            </p:extLst>
          </p:nvPr>
        </p:nvGraphicFramePr>
        <p:xfrm>
          <a:off x="83507" y="1680575"/>
          <a:ext cx="8939881" cy="4935223"/>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790610">
                  <a:extLst>
                    <a:ext uri="{9D8B030D-6E8A-4147-A177-3AD203B41FA5}">
                      <a16:colId xmlns:a16="http://schemas.microsoft.com/office/drawing/2014/main" val="2565856468"/>
                    </a:ext>
                  </a:extLst>
                </a:gridCol>
                <a:gridCol w="758757">
                  <a:extLst>
                    <a:ext uri="{9D8B030D-6E8A-4147-A177-3AD203B41FA5}">
                      <a16:colId xmlns:a16="http://schemas.microsoft.com/office/drawing/2014/main" val="3900648050"/>
                    </a:ext>
                  </a:extLst>
                </a:gridCol>
                <a:gridCol w="1031132">
                  <a:extLst>
                    <a:ext uri="{9D8B030D-6E8A-4147-A177-3AD203B41FA5}">
                      <a16:colId xmlns:a16="http://schemas.microsoft.com/office/drawing/2014/main" val="2122113404"/>
                    </a:ext>
                  </a:extLst>
                </a:gridCol>
                <a:gridCol w="875490">
                  <a:extLst>
                    <a:ext uri="{9D8B030D-6E8A-4147-A177-3AD203B41FA5}">
                      <a16:colId xmlns:a16="http://schemas.microsoft.com/office/drawing/2014/main" val="905671876"/>
                    </a:ext>
                  </a:extLst>
                </a:gridCol>
                <a:gridCol w="885217">
                  <a:extLst>
                    <a:ext uri="{9D8B030D-6E8A-4147-A177-3AD203B41FA5}">
                      <a16:colId xmlns:a16="http://schemas.microsoft.com/office/drawing/2014/main" val="3155535811"/>
                    </a:ext>
                  </a:extLst>
                </a:gridCol>
                <a:gridCol w="846306">
                  <a:extLst>
                    <a:ext uri="{9D8B030D-6E8A-4147-A177-3AD203B41FA5}">
                      <a16:colId xmlns:a16="http://schemas.microsoft.com/office/drawing/2014/main" val="2748578960"/>
                    </a:ext>
                  </a:extLst>
                </a:gridCol>
                <a:gridCol w="1050587">
                  <a:extLst>
                    <a:ext uri="{9D8B030D-6E8A-4147-A177-3AD203B41FA5}">
                      <a16:colId xmlns:a16="http://schemas.microsoft.com/office/drawing/2014/main" val="2393102404"/>
                    </a:ext>
                  </a:extLst>
                </a:gridCol>
                <a:gridCol w="745150">
                  <a:extLst>
                    <a:ext uri="{9D8B030D-6E8A-4147-A177-3AD203B41FA5}">
                      <a16:colId xmlns:a16="http://schemas.microsoft.com/office/drawing/2014/main" val="3567203134"/>
                    </a:ext>
                  </a:extLst>
                </a:gridCol>
              </a:tblGrid>
              <a:tr h="450769">
                <a:tc>
                  <a:txBody>
                    <a:bodyPr/>
                    <a:lstStyle/>
                    <a:p>
                      <a:endParaRPr lang="en-US" sz="1300" dirty="0">
                        <a:solidFill>
                          <a:schemeClr val="tx1">
                            <a:lumMod val="76000"/>
                            <a:lumOff val="24000"/>
                          </a:schemeClr>
                        </a:solidFill>
                      </a:endParaRPr>
                    </a:p>
                  </a:txBody>
                  <a:tcPr/>
                </a:tc>
                <a:tc>
                  <a:txBody>
                    <a:bodyPr/>
                    <a:lstStyle/>
                    <a:p>
                      <a:r>
                        <a:rPr lang="en-US" sz="1300" dirty="0">
                          <a:solidFill>
                            <a:schemeClr val="bg1"/>
                          </a:solidFill>
                        </a:rPr>
                        <a:t>Entrance</a:t>
                      </a:r>
                    </a:p>
                  </a:txBody>
                  <a:tcPr/>
                </a:tc>
                <a:tc>
                  <a:txBody>
                    <a:bodyPr/>
                    <a:lstStyle/>
                    <a:p>
                      <a:r>
                        <a:rPr lang="en-US" sz="1300" dirty="0">
                          <a:solidFill>
                            <a:schemeClr val="bg1"/>
                          </a:solidFill>
                        </a:rPr>
                        <a:t>Gate</a:t>
                      </a:r>
                    </a:p>
                  </a:txBody>
                  <a:tcPr/>
                </a:tc>
                <a:tc>
                  <a:txBody>
                    <a:bodyPr/>
                    <a:lstStyle/>
                    <a:p>
                      <a:r>
                        <a:rPr lang="en-US" sz="1300" dirty="0">
                          <a:solidFill>
                            <a:schemeClr val="bg1"/>
                          </a:solidFill>
                        </a:rPr>
                        <a:t>Field</a:t>
                      </a:r>
                    </a:p>
                  </a:txBody>
                  <a:tcPr/>
                </a:tc>
                <a:tc>
                  <a:txBody>
                    <a:bodyPr/>
                    <a:lstStyle/>
                    <a:p>
                      <a:r>
                        <a:rPr lang="en-US" sz="1300" dirty="0">
                          <a:solidFill>
                            <a:schemeClr val="bg1"/>
                          </a:solidFill>
                        </a:rPr>
                        <a:t>Seating Area</a:t>
                      </a:r>
                    </a:p>
                  </a:txBody>
                  <a:tcPr/>
                </a:tc>
                <a:tc>
                  <a:txBody>
                    <a:bodyPr/>
                    <a:lstStyle/>
                    <a:p>
                      <a:r>
                        <a:rPr lang="en-US" sz="1300" dirty="0">
                          <a:solidFill>
                            <a:schemeClr val="bg1"/>
                          </a:solidFill>
                        </a:rPr>
                        <a:t>Control Room</a:t>
                      </a:r>
                    </a:p>
                  </a:txBody>
                  <a:tcPr/>
                </a:tc>
                <a:tc>
                  <a:txBody>
                    <a:bodyPr/>
                    <a:lstStyle/>
                    <a:p>
                      <a:r>
                        <a:rPr lang="en-US" sz="1300" dirty="0">
                          <a:solidFill>
                            <a:schemeClr val="bg1"/>
                          </a:solidFill>
                        </a:rPr>
                        <a:t>Gym</a:t>
                      </a:r>
                    </a:p>
                  </a:txBody>
                  <a:tcPr/>
                </a:tc>
                <a:tc>
                  <a:txBody>
                    <a:bodyPr/>
                    <a:lstStyle/>
                    <a:p>
                      <a:r>
                        <a:rPr lang="en-US" sz="1300" dirty="0">
                          <a:solidFill>
                            <a:schemeClr val="bg1"/>
                          </a:solidFill>
                        </a:rPr>
                        <a:t>Surrounding</a:t>
                      </a:r>
                    </a:p>
                  </a:txBody>
                  <a:tcPr/>
                </a:tc>
                <a:tc>
                  <a:txBody>
                    <a:bodyPr/>
                    <a:lstStyle/>
                    <a:p>
                      <a:r>
                        <a:rPr lang="en-US" sz="1300" dirty="0">
                          <a:solidFill>
                            <a:schemeClr val="bg1"/>
                          </a:solidFill>
                        </a:rPr>
                        <a:t>Parking</a:t>
                      </a:r>
                    </a:p>
                  </a:txBody>
                  <a:tcPr/>
                </a:tc>
                <a:extLst>
                  <a:ext uri="{0D108BD9-81ED-4DB2-BD59-A6C34878D82A}">
                    <a16:rowId xmlns:a16="http://schemas.microsoft.com/office/drawing/2014/main" val="2090737549"/>
                  </a:ext>
                </a:extLst>
              </a:tr>
              <a:tr h="450769">
                <a:tc>
                  <a:txBody>
                    <a:bodyPr/>
                    <a:lstStyle/>
                    <a:p>
                      <a:r>
                        <a:rPr lang="en-US" sz="1300" dirty="0">
                          <a:solidFill>
                            <a:schemeClr val="tx1">
                              <a:lumMod val="76000"/>
                              <a:lumOff val="24000"/>
                            </a:schemeClr>
                          </a:solidFill>
                        </a:rPr>
                        <a:t>Thermal Cameras </a:t>
                      </a:r>
                      <a:r>
                        <a:rPr lang="en-US" sz="1300" dirty="0">
                          <a:solidFill>
                            <a:schemeClr val="tx1">
                              <a:lumMod val="76000"/>
                              <a:lumOff val="24000"/>
                            </a:schemeClr>
                          </a:solidFill>
                          <a:hlinkClick r:id="rId3"/>
                        </a:rPr>
                        <a:t>(A-Series, VMGB-Series</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078924313"/>
                  </a:ext>
                </a:extLst>
              </a:tr>
              <a:tr h="439423">
                <a:tc>
                  <a:txBody>
                    <a:bodyPr/>
                    <a:lstStyle/>
                    <a:p>
                      <a:r>
                        <a:rPr lang="en-US" sz="1300" dirty="0">
                          <a:solidFill>
                            <a:schemeClr val="tx1">
                              <a:lumMod val="76000"/>
                              <a:lumOff val="24000"/>
                            </a:schemeClr>
                          </a:solidFill>
                        </a:rPr>
                        <a:t>Intercom (</a:t>
                      </a:r>
                      <a:r>
                        <a:rPr lang="en-US" sz="1300" dirty="0">
                          <a:solidFill>
                            <a:schemeClr val="tx1">
                              <a:lumMod val="76000"/>
                              <a:lumOff val="24000"/>
                            </a:schemeClr>
                          </a:solidFill>
                          <a:hlinkClick r:id="rId4"/>
                        </a:rPr>
                        <a:t>Q950</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461784252"/>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ALPR Bullet Camera (</a:t>
                      </a:r>
                      <a:r>
                        <a:rPr lang="en-US" sz="1300" dirty="0">
                          <a:solidFill>
                            <a:schemeClr val="tx1">
                              <a:lumMod val="76000"/>
                              <a:lumOff val="24000"/>
                            </a:schemeClr>
                          </a:solidFill>
                          <a:hlinkClick r:id="rId5"/>
                        </a:rPr>
                        <a:t>A426</a:t>
                      </a:r>
                      <a:r>
                        <a:rPr lang="en-US" sz="130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210431295"/>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300" dirty="0">
                          <a:solidFill>
                            <a:schemeClr val="tx1">
                              <a:lumMod val="76000"/>
                              <a:lumOff val="24000"/>
                            </a:schemeClr>
                          </a:solidFill>
                        </a:rPr>
                        <a:t>Access Control Door Station (</a:t>
                      </a:r>
                      <a:r>
                        <a:rPr lang="en-US" sz="1300" dirty="0">
                          <a:solidFill>
                            <a:schemeClr val="tx1">
                              <a:lumMod val="76000"/>
                              <a:lumOff val="24000"/>
                            </a:schemeClr>
                          </a:solidFill>
                          <a:hlinkClick r:id="rId6"/>
                        </a:rPr>
                        <a:t>R1- R7- series readers/controllers</a:t>
                      </a:r>
                      <a:r>
                        <a:rPr lang="en-US" sz="1300" dirty="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674638168"/>
                  </a:ext>
                </a:extLst>
              </a:tr>
              <a:tr h="439423">
                <a:tc>
                  <a:txBody>
                    <a:bodyPr/>
                    <a:lstStyle/>
                    <a:p>
                      <a:r>
                        <a:rPr lang="en-US" sz="1300" dirty="0">
                          <a:solidFill>
                            <a:schemeClr val="tx1">
                              <a:lumMod val="76000"/>
                              <a:lumOff val="24000"/>
                            </a:schemeClr>
                          </a:solidFill>
                        </a:rPr>
                        <a:t>People Counter for Tailgating prevention (</a:t>
                      </a:r>
                      <a:r>
                        <a:rPr lang="en-US" sz="1300" dirty="0">
                          <a:solidFill>
                            <a:schemeClr val="tx1">
                              <a:lumMod val="76000"/>
                              <a:lumOff val="24000"/>
                            </a:schemeClr>
                          </a:solidFill>
                          <a:hlinkClick r:id="rId7"/>
                        </a:rPr>
                        <a:t>Q963</a:t>
                      </a:r>
                      <a:r>
                        <a:rPr lang="en-US" sz="1300" dirty="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253065483"/>
                  </a:ext>
                </a:extLst>
              </a:tr>
              <a:tr h="450769">
                <a:tc>
                  <a:txBody>
                    <a:bodyPr/>
                    <a:lstStyle/>
                    <a:p>
                      <a:r>
                        <a:rPr lang="en-US" sz="1300" dirty="0">
                          <a:solidFill>
                            <a:schemeClr val="tx1">
                              <a:lumMod val="76000"/>
                              <a:lumOff val="24000"/>
                            </a:schemeClr>
                          </a:solidFill>
                        </a:rPr>
                        <a:t>General Surveillance Bullets (</a:t>
                      </a:r>
                      <a:r>
                        <a:rPr lang="en-US" sz="1300" dirty="0">
                          <a:solidFill>
                            <a:schemeClr val="tx1">
                              <a:lumMod val="76000"/>
                              <a:lumOff val="24000"/>
                            </a:schemeClr>
                          </a:solidFill>
                          <a:hlinkClick r:id="rId8"/>
                        </a:rPr>
                        <a:t>3xx, 4xx series</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1261085878"/>
                  </a:ext>
                </a:extLst>
              </a:tr>
              <a:tr h="450769">
                <a:tc>
                  <a:txBody>
                    <a:bodyPr/>
                    <a:lstStyle/>
                    <a:p>
                      <a:r>
                        <a:rPr lang="en-US" sz="1300" dirty="0">
                          <a:solidFill>
                            <a:schemeClr val="tx1">
                              <a:lumMod val="76000"/>
                              <a:lumOff val="24000"/>
                            </a:schemeClr>
                          </a:solidFill>
                        </a:rPr>
                        <a:t>General Surveillance Domes (</a:t>
                      </a:r>
                      <a:r>
                        <a:rPr lang="en-US" sz="1300" dirty="0">
                          <a:solidFill>
                            <a:schemeClr val="tx1">
                              <a:lumMod val="76000"/>
                              <a:lumOff val="24000"/>
                            </a:schemeClr>
                          </a:solidFill>
                          <a:hlinkClick r:id="rId9"/>
                        </a:rPr>
                        <a:t>91x, 7xx, 8xx series</a:t>
                      </a:r>
                      <a:r>
                        <a:rPr lang="en-US" sz="1300" dirty="0">
                          <a:solidFill>
                            <a:schemeClr val="tx1">
                              <a:lumMod val="76000"/>
                              <a:lumOff val="24000"/>
                            </a:schemeClr>
                          </a:solidFill>
                        </a:rPr>
                        <a:t>) </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250837835"/>
                  </a:ext>
                </a:extLst>
              </a:tr>
              <a:tr h="450769">
                <a:tc>
                  <a:txBody>
                    <a:bodyPr/>
                    <a:lstStyle/>
                    <a:p>
                      <a:r>
                        <a:rPr lang="en-US" sz="1300" dirty="0">
                          <a:solidFill>
                            <a:schemeClr val="tx1">
                              <a:lumMod val="76000"/>
                              <a:lumOff val="24000"/>
                            </a:schemeClr>
                          </a:solidFill>
                        </a:rPr>
                        <a:t>Surveillance PTZ (</a:t>
                      </a:r>
                      <a:r>
                        <a:rPr lang="en-US" sz="1300" dirty="0">
                          <a:solidFill>
                            <a:schemeClr val="tx1">
                              <a:lumMod val="76000"/>
                              <a:lumOff val="24000"/>
                            </a:schemeClr>
                          </a:solidFill>
                          <a:hlinkClick r:id="rId10"/>
                        </a:rPr>
                        <a:t>95x/96x/97x Series</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3070030457"/>
                  </a:ext>
                </a:extLst>
              </a:tr>
            </a:tbl>
          </a:graphicData>
        </a:graphic>
      </p:graphicFrame>
    </p:spTree>
    <p:extLst>
      <p:ext uri="{BB962C8B-B14F-4D97-AF65-F5344CB8AC3E}">
        <p14:creationId xmlns:p14="http://schemas.microsoft.com/office/powerpoint/2010/main" val="2244027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CEFD5B-9252-8B0C-13EE-3606AD35C5D9}"/>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9A51EC23-242D-29C0-CE00-2EEB35E76D8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Products vs Management Servers</a:t>
            </a:r>
          </a:p>
        </p:txBody>
      </p:sp>
      <p:graphicFrame>
        <p:nvGraphicFramePr>
          <p:cNvPr id="2" name="Table 1">
            <a:extLst>
              <a:ext uri="{FF2B5EF4-FFF2-40B4-BE49-F238E27FC236}">
                <a16:creationId xmlns:a16="http://schemas.microsoft.com/office/drawing/2014/main" id="{5E5C7C0C-2BE7-FBC9-FCB0-5EB06CF8FBAE}"/>
              </a:ext>
            </a:extLst>
          </p:cNvPr>
          <p:cNvGraphicFramePr>
            <a:graphicFrameLocks noGrp="1"/>
          </p:cNvGraphicFramePr>
          <p:nvPr>
            <p:extLst>
              <p:ext uri="{D42A27DB-BD31-4B8C-83A1-F6EECF244321}">
                <p14:modId xmlns:p14="http://schemas.microsoft.com/office/powerpoint/2010/main" val="531807734"/>
              </p:ext>
            </p:extLst>
          </p:nvPr>
        </p:nvGraphicFramePr>
        <p:xfrm>
          <a:off x="463752" y="2078928"/>
          <a:ext cx="8028398" cy="4071140"/>
        </p:xfrm>
        <a:graphic>
          <a:graphicData uri="http://schemas.openxmlformats.org/drawingml/2006/table">
            <a:tbl>
              <a:tblPr firstRow="1" bandRow="1">
                <a:tableStyleId>{5C22544A-7EE6-4342-B048-85BDC9FD1C3A}</a:tableStyleId>
              </a:tblPr>
              <a:tblGrid>
                <a:gridCol w="3646521">
                  <a:extLst>
                    <a:ext uri="{9D8B030D-6E8A-4147-A177-3AD203B41FA5}">
                      <a16:colId xmlns:a16="http://schemas.microsoft.com/office/drawing/2014/main" val="2167205820"/>
                    </a:ext>
                  </a:extLst>
                </a:gridCol>
                <a:gridCol w="2136618">
                  <a:extLst>
                    <a:ext uri="{9D8B030D-6E8A-4147-A177-3AD203B41FA5}">
                      <a16:colId xmlns:a16="http://schemas.microsoft.com/office/drawing/2014/main" val="2565856468"/>
                    </a:ext>
                  </a:extLst>
                </a:gridCol>
                <a:gridCol w="2245259">
                  <a:extLst>
                    <a:ext uri="{9D8B030D-6E8A-4147-A177-3AD203B41FA5}">
                      <a16:colId xmlns:a16="http://schemas.microsoft.com/office/drawing/2014/main" val="3900648050"/>
                    </a:ext>
                  </a:extLst>
                </a:gridCol>
              </a:tblGrid>
              <a:tr h="450769">
                <a:tc>
                  <a:txBody>
                    <a:bodyPr/>
                    <a:lstStyle/>
                    <a:p>
                      <a:endParaRPr lang="en-US" sz="1300" b="1" kern="1200" dirty="0">
                        <a:solidFill>
                          <a:schemeClr val="bg1"/>
                        </a:solidFill>
                        <a:latin typeface="+mn-lt"/>
                        <a:ea typeface="+mn-ea"/>
                        <a:cs typeface="+mn-cs"/>
                      </a:endParaRPr>
                    </a:p>
                  </a:txBody>
                  <a:tcPr/>
                </a:tc>
                <a:tc>
                  <a:txBody>
                    <a:bodyPr/>
                    <a:lstStyle/>
                    <a:p>
                      <a:r>
                        <a:rPr lang="en-US" sz="1300" dirty="0">
                          <a:solidFill>
                            <a:schemeClr val="bg1"/>
                          </a:solidFill>
                        </a:rPr>
                        <a:t>Windows NVR (NVR 3)</a:t>
                      </a:r>
                    </a:p>
                  </a:txBody>
                  <a:tcPr/>
                </a:tc>
                <a:tc>
                  <a:txBody>
                    <a:bodyPr/>
                    <a:lstStyle/>
                    <a:p>
                      <a:r>
                        <a:rPr lang="en-US" sz="1300" dirty="0">
                          <a:solidFill>
                            <a:schemeClr val="bg1"/>
                          </a:solidFill>
                        </a:rPr>
                        <a:t>Access Control Smart Server</a:t>
                      </a:r>
                    </a:p>
                  </a:txBody>
                  <a:tcPr/>
                </a:tc>
                <a:extLst>
                  <a:ext uri="{0D108BD9-81ED-4DB2-BD59-A6C34878D82A}">
                    <a16:rowId xmlns:a16="http://schemas.microsoft.com/office/drawing/2014/main" val="2090737549"/>
                  </a:ext>
                </a:extLst>
              </a:tr>
              <a:tr h="450769">
                <a:tc>
                  <a:txBody>
                    <a:bodyPr/>
                    <a:lstStyle/>
                    <a:p>
                      <a:r>
                        <a:rPr lang="en-US" sz="1300" dirty="0">
                          <a:solidFill>
                            <a:schemeClr val="tx1">
                              <a:lumMod val="76000"/>
                              <a:lumOff val="24000"/>
                            </a:schemeClr>
                          </a:solidFill>
                        </a:rPr>
                        <a:t>Thermal Cameras </a:t>
                      </a:r>
                      <a:r>
                        <a:rPr lang="en-US" sz="1300" dirty="0">
                          <a:solidFill>
                            <a:schemeClr val="tx1">
                              <a:lumMod val="76000"/>
                              <a:lumOff val="24000"/>
                            </a:schemeClr>
                          </a:solidFill>
                          <a:hlinkClick r:id="rId3"/>
                        </a:rPr>
                        <a:t>(A-Series, VMGB-Series</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078924313"/>
                  </a:ext>
                </a:extLst>
              </a:tr>
              <a:tr h="439423">
                <a:tc>
                  <a:txBody>
                    <a:bodyPr/>
                    <a:lstStyle/>
                    <a:p>
                      <a:r>
                        <a:rPr lang="en-US" sz="1300" dirty="0">
                          <a:solidFill>
                            <a:schemeClr val="tx1">
                              <a:lumMod val="76000"/>
                              <a:lumOff val="24000"/>
                            </a:schemeClr>
                          </a:solidFill>
                        </a:rPr>
                        <a:t>Intercom (</a:t>
                      </a:r>
                      <a:r>
                        <a:rPr lang="en-US" sz="1300" dirty="0">
                          <a:solidFill>
                            <a:schemeClr val="tx1">
                              <a:lumMod val="76000"/>
                              <a:lumOff val="24000"/>
                            </a:schemeClr>
                          </a:solidFill>
                          <a:hlinkClick r:id="rId4"/>
                        </a:rPr>
                        <a:t>Q950</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461784252"/>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ALPR Bullet Camera (</a:t>
                      </a:r>
                      <a:r>
                        <a:rPr lang="en-US" sz="1300" dirty="0">
                          <a:solidFill>
                            <a:schemeClr val="tx1">
                              <a:lumMod val="76000"/>
                              <a:lumOff val="24000"/>
                            </a:schemeClr>
                          </a:solidFill>
                          <a:hlinkClick r:id="rId5"/>
                        </a:rPr>
                        <a:t>A426</a:t>
                      </a:r>
                      <a:r>
                        <a:rPr lang="en-US" sz="130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210431295"/>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300" dirty="0">
                          <a:solidFill>
                            <a:schemeClr val="tx1">
                              <a:lumMod val="76000"/>
                              <a:lumOff val="24000"/>
                            </a:schemeClr>
                          </a:solidFill>
                        </a:rPr>
                        <a:t>Access Control Door Station (</a:t>
                      </a:r>
                      <a:r>
                        <a:rPr lang="en-US" sz="1300" dirty="0">
                          <a:solidFill>
                            <a:schemeClr val="tx1">
                              <a:lumMod val="76000"/>
                              <a:lumOff val="24000"/>
                            </a:schemeClr>
                          </a:solidFill>
                          <a:hlinkClick r:id="rId6"/>
                        </a:rPr>
                        <a:t>R1- R7- series readers/controllers</a:t>
                      </a:r>
                      <a:r>
                        <a:rPr lang="en-US" sz="1300" dirty="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674638168"/>
                  </a:ext>
                </a:extLst>
              </a:tr>
              <a:tr h="439423">
                <a:tc>
                  <a:txBody>
                    <a:bodyPr/>
                    <a:lstStyle/>
                    <a:p>
                      <a:r>
                        <a:rPr lang="en-US" sz="1300" dirty="0">
                          <a:solidFill>
                            <a:schemeClr val="tx1">
                              <a:lumMod val="76000"/>
                              <a:lumOff val="24000"/>
                            </a:schemeClr>
                          </a:solidFill>
                        </a:rPr>
                        <a:t>People Counter for Tailgating prevention (</a:t>
                      </a:r>
                      <a:r>
                        <a:rPr lang="en-US" sz="1300" dirty="0">
                          <a:solidFill>
                            <a:schemeClr val="tx1">
                              <a:lumMod val="76000"/>
                              <a:lumOff val="24000"/>
                            </a:schemeClr>
                          </a:solidFill>
                          <a:hlinkClick r:id="rId7"/>
                        </a:rPr>
                        <a:t>Q963</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253065483"/>
                  </a:ext>
                </a:extLst>
              </a:tr>
              <a:tr h="450769">
                <a:tc>
                  <a:txBody>
                    <a:bodyPr/>
                    <a:lstStyle/>
                    <a:p>
                      <a:r>
                        <a:rPr lang="en-US" sz="1300" dirty="0">
                          <a:solidFill>
                            <a:schemeClr val="tx1">
                              <a:lumMod val="76000"/>
                              <a:lumOff val="24000"/>
                            </a:schemeClr>
                          </a:solidFill>
                        </a:rPr>
                        <a:t>General Surveillance Bullets (</a:t>
                      </a:r>
                      <a:r>
                        <a:rPr lang="en-US" sz="1300" dirty="0">
                          <a:solidFill>
                            <a:schemeClr val="tx1">
                              <a:lumMod val="76000"/>
                              <a:lumOff val="24000"/>
                            </a:schemeClr>
                          </a:solidFill>
                          <a:hlinkClick r:id="rId8"/>
                        </a:rPr>
                        <a:t>3xx, 4xx series</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1261085878"/>
                  </a:ext>
                </a:extLst>
              </a:tr>
              <a:tr h="450769">
                <a:tc>
                  <a:txBody>
                    <a:bodyPr/>
                    <a:lstStyle/>
                    <a:p>
                      <a:r>
                        <a:rPr lang="en-US" sz="1300" dirty="0">
                          <a:solidFill>
                            <a:schemeClr val="tx1">
                              <a:lumMod val="76000"/>
                              <a:lumOff val="24000"/>
                            </a:schemeClr>
                          </a:solidFill>
                        </a:rPr>
                        <a:t>General Surveillance Domes (</a:t>
                      </a:r>
                      <a:r>
                        <a:rPr lang="en-US" sz="1300" dirty="0">
                          <a:solidFill>
                            <a:schemeClr val="tx1">
                              <a:lumMod val="76000"/>
                              <a:lumOff val="24000"/>
                            </a:schemeClr>
                          </a:solidFill>
                          <a:hlinkClick r:id="rId9"/>
                        </a:rPr>
                        <a:t>91x, 7xx, 8xx series</a:t>
                      </a:r>
                      <a:r>
                        <a:rPr lang="en-US" sz="1300" dirty="0">
                          <a:solidFill>
                            <a:schemeClr val="tx1">
                              <a:lumMod val="76000"/>
                              <a:lumOff val="24000"/>
                            </a:schemeClr>
                          </a:solidFill>
                        </a:rPr>
                        <a:t>) </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250837835"/>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Surveillance PTZ (</a:t>
                      </a:r>
                      <a:r>
                        <a:rPr lang="en-US" sz="1300" dirty="0">
                          <a:solidFill>
                            <a:schemeClr val="tx1">
                              <a:lumMod val="76000"/>
                              <a:lumOff val="24000"/>
                            </a:schemeClr>
                          </a:solidFill>
                          <a:hlinkClick r:id="rId10"/>
                        </a:rPr>
                        <a:t>95x/96x/97x Series</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3913490209"/>
                  </a:ext>
                </a:extLst>
              </a:tr>
            </a:tbl>
          </a:graphicData>
        </a:graphic>
      </p:graphicFrame>
      <p:sp>
        <p:nvSpPr>
          <p:cNvPr id="3" name="TextBox 2">
            <a:extLst>
              <a:ext uri="{FF2B5EF4-FFF2-40B4-BE49-F238E27FC236}">
                <a16:creationId xmlns:a16="http://schemas.microsoft.com/office/drawing/2014/main" id="{C73BB352-91EC-8676-D2C5-78047485C045}"/>
              </a:ext>
            </a:extLst>
          </p:cNvPr>
          <p:cNvSpPr txBox="1"/>
          <p:nvPr/>
        </p:nvSpPr>
        <p:spPr>
          <a:xfrm>
            <a:off x="463751" y="6293796"/>
            <a:ext cx="4468171" cy="307777"/>
          </a:xfrm>
          <a:prstGeom prst="rect">
            <a:avLst/>
          </a:prstGeom>
          <a:noFill/>
        </p:spPr>
        <p:txBody>
          <a:bodyPr wrap="square" rtlCol="0">
            <a:spAutoFit/>
          </a:bodyPr>
          <a:lstStyle/>
          <a:p>
            <a:r>
              <a:rPr lang="en-US" sz="1400" dirty="0"/>
              <a:t>PTZ controls available via NVR interface.</a:t>
            </a:r>
          </a:p>
        </p:txBody>
      </p:sp>
    </p:spTree>
    <p:extLst>
      <p:ext uri="{BB962C8B-B14F-4D97-AF65-F5344CB8AC3E}">
        <p14:creationId xmlns:p14="http://schemas.microsoft.com/office/powerpoint/2010/main" val="27873139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Windows NVR (NVR 3)</a:t>
            </a:r>
          </a:p>
        </p:txBody>
      </p:sp>
      <p:graphicFrame>
        <p:nvGraphicFramePr>
          <p:cNvPr id="2" name="Table 1">
            <a:extLst>
              <a:ext uri="{FF2B5EF4-FFF2-40B4-BE49-F238E27FC236}">
                <a16:creationId xmlns:a16="http://schemas.microsoft.com/office/drawing/2014/main" id="{AAE5D16D-00F8-0576-61EF-850747E8ECC4}"/>
              </a:ext>
            </a:extLst>
          </p:cNvPr>
          <p:cNvGraphicFramePr>
            <a:graphicFrameLocks noGrp="1"/>
          </p:cNvGraphicFramePr>
          <p:nvPr>
            <p:extLst>
              <p:ext uri="{D42A27DB-BD31-4B8C-83A1-F6EECF244321}">
                <p14:modId xmlns:p14="http://schemas.microsoft.com/office/powerpoint/2010/main" val="1492105648"/>
              </p:ext>
            </p:extLst>
          </p:nvPr>
        </p:nvGraphicFramePr>
        <p:xfrm>
          <a:off x="503548" y="2727504"/>
          <a:ext cx="8136904" cy="3962400"/>
        </p:xfrm>
        <a:graphic>
          <a:graphicData uri="http://schemas.openxmlformats.org/drawingml/2006/table">
            <a:tbl>
              <a:tblPr firstRow="1" bandRow="1">
                <a:tableStyleId>{5940675A-B579-460E-94D1-54222C63F5DA}</a:tableStyleId>
              </a:tblPr>
              <a:tblGrid>
                <a:gridCol w="4068451">
                  <a:extLst>
                    <a:ext uri="{9D8B030D-6E8A-4147-A177-3AD203B41FA5}">
                      <a16:colId xmlns:a16="http://schemas.microsoft.com/office/drawing/2014/main" val="20001"/>
                    </a:ext>
                  </a:extLst>
                </a:gridCol>
                <a:gridCol w="1989021">
                  <a:extLst>
                    <a:ext uri="{9D8B030D-6E8A-4147-A177-3AD203B41FA5}">
                      <a16:colId xmlns:a16="http://schemas.microsoft.com/office/drawing/2014/main" val="468612955"/>
                    </a:ext>
                  </a:extLst>
                </a:gridCol>
                <a:gridCol w="2079432">
                  <a:extLst>
                    <a:ext uri="{9D8B030D-6E8A-4147-A177-3AD203B41FA5}">
                      <a16:colId xmlns:a16="http://schemas.microsoft.com/office/drawing/2014/main" val="866930826"/>
                    </a:ext>
                  </a:extLst>
                </a:gridCol>
              </a:tblGrid>
              <a:tr h="273647">
                <a:tc>
                  <a:txBody>
                    <a:bodyPr/>
                    <a:lstStyle/>
                    <a:p>
                      <a:r>
                        <a:rPr lang="en-US" sz="1400" b="1" dirty="0"/>
                        <a:t>Feature</a:t>
                      </a:r>
                    </a:p>
                  </a:txBody>
                  <a:tcPr>
                    <a:solidFill>
                      <a:schemeClr val="bg1">
                        <a:lumMod val="95000"/>
                      </a:schemeClr>
                    </a:solidFill>
                  </a:tcPr>
                </a:tc>
                <a:tc>
                  <a:txBody>
                    <a:bodyPr/>
                    <a:lstStyle/>
                    <a:p>
                      <a:r>
                        <a:rPr lang="en-US" sz="1400" b="1" dirty="0"/>
                        <a:t>NVR 3 Business</a:t>
                      </a:r>
                    </a:p>
                  </a:txBody>
                  <a:tcPr>
                    <a:solidFill>
                      <a:schemeClr val="bg1">
                        <a:lumMod val="95000"/>
                      </a:schemeClr>
                    </a:solidFill>
                  </a:tcPr>
                </a:tc>
                <a:tc>
                  <a:txBody>
                    <a:bodyPr/>
                    <a:lstStyle/>
                    <a:p>
                      <a:r>
                        <a:rPr lang="en-US" sz="1400" b="1" dirty="0"/>
                        <a:t>NVR 3 Corporate</a:t>
                      </a:r>
                    </a:p>
                  </a:txBody>
                  <a:tcPr>
                    <a:solidFill>
                      <a:schemeClr val="bg1">
                        <a:lumMod val="95000"/>
                      </a:schemeClr>
                    </a:solidFill>
                  </a:tcPr>
                </a:tc>
                <a:extLst>
                  <a:ext uri="{0D108BD9-81ED-4DB2-BD59-A6C34878D82A}">
                    <a16:rowId xmlns:a16="http://schemas.microsoft.com/office/drawing/2014/main" val="10000"/>
                  </a:ext>
                </a:extLst>
              </a:tr>
              <a:tr h="273647">
                <a:tc>
                  <a:txBody>
                    <a:bodyPr/>
                    <a:lstStyle/>
                    <a:p>
                      <a:r>
                        <a:rPr lang="en-US" sz="1400" dirty="0"/>
                        <a:t>Maximum Number of Channels</a:t>
                      </a:r>
                    </a:p>
                  </a:txBody>
                  <a:tcPr anchor="ctr"/>
                </a:tc>
                <a:tc>
                  <a:txBody>
                    <a:bodyPr/>
                    <a:lstStyle/>
                    <a:p>
                      <a:r>
                        <a:rPr lang="en-US" sz="1400" dirty="0"/>
                        <a:t>100</a:t>
                      </a:r>
                    </a:p>
                  </a:txBody>
                  <a:tcPr anchor="ctr"/>
                </a:tc>
                <a:tc>
                  <a:txBody>
                    <a:bodyPr/>
                    <a:lstStyle/>
                    <a:p>
                      <a:r>
                        <a:rPr lang="en-US" sz="1400" dirty="0"/>
                        <a:t>200 </a:t>
                      </a:r>
                      <a:r>
                        <a:rPr lang="en-US" sz="1200" dirty="0">
                          <a:solidFill>
                            <a:schemeClr val="tx1">
                              <a:lumMod val="65000"/>
                              <a:lumOff val="35000"/>
                            </a:schemeClr>
                          </a:solidFill>
                        </a:rPr>
                        <a:t>(Standalone NVR 256)</a:t>
                      </a:r>
                      <a:endParaRPr lang="en-US" sz="1400" dirty="0">
                        <a:solidFill>
                          <a:schemeClr val="tx1">
                            <a:lumMod val="65000"/>
                            <a:lumOff val="35000"/>
                          </a:schemeClr>
                        </a:solidFill>
                      </a:endParaRPr>
                    </a:p>
                  </a:txBody>
                  <a:tcPr anchor="ctr"/>
                </a:tc>
                <a:extLst>
                  <a:ext uri="{0D108BD9-81ED-4DB2-BD59-A6C34878D82A}">
                    <a16:rowId xmlns:a16="http://schemas.microsoft.com/office/drawing/2014/main" val="10001"/>
                  </a:ext>
                </a:extLst>
              </a:tr>
              <a:tr h="273647">
                <a:tc>
                  <a:txBody>
                    <a:bodyPr/>
                    <a:lstStyle/>
                    <a:p>
                      <a:r>
                        <a:rPr lang="en-US" sz="1400" dirty="0"/>
                        <a:t>Free ACTi Camera Channels Included</a:t>
                      </a:r>
                    </a:p>
                  </a:txBody>
                  <a:tcPr anchor="ctr"/>
                </a:tc>
                <a:tc>
                  <a:txBody>
                    <a:bodyPr/>
                    <a:lstStyle/>
                    <a:p>
                      <a:r>
                        <a:rPr lang="en-US" sz="1400" dirty="0"/>
                        <a:t>32</a:t>
                      </a:r>
                    </a:p>
                  </a:txBody>
                  <a:tcPr anchor="ctr"/>
                </a:tc>
                <a:tc>
                  <a:txBody>
                    <a:bodyPr/>
                    <a:lstStyle/>
                    <a:p>
                      <a:r>
                        <a:rPr lang="en-US" sz="1400" dirty="0"/>
                        <a:t>1</a:t>
                      </a:r>
                    </a:p>
                  </a:txBody>
                  <a:tcPr anchor="ctr"/>
                </a:tc>
                <a:extLst>
                  <a:ext uri="{0D108BD9-81ED-4DB2-BD59-A6C34878D82A}">
                    <a16:rowId xmlns:a16="http://schemas.microsoft.com/office/drawing/2014/main" val="10002"/>
                  </a:ext>
                </a:extLst>
              </a:tr>
              <a:tr h="273647">
                <a:tc>
                  <a:txBody>
                    <a:bodyPr/>
                    <a:lstStyle/>
                    <a:p>
                      <a:r>
                        <a:rPr lang="en-US" sz="1400" dirty="0"/>
                        <a:t>Free 3</a:t>
                      </a:r>
                      <a:r>
                        <a:rPr lang="en-US" sz="1400" baseline="30000" dirty="0"/>
                        <a:t>rd</a:t>
                      </a:r>
                      <a:r>
                        <a:rPr lang="en-US" sz="1400" dirty="0"/>
                        <a:t> Party Camera Channels Included</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400" dirty="0"/>
                        <a:t>1</a:t>
                      </a:r>
                    </a:p>
                  </a:txBody>
                  <a:tcPr anchor="ctr"/>
                </a:tc>
                <a:tc>
                  <a:txBody>
                    <a:bodyPr/>
                    <a:lstStyle/>
                    <a:p>
                      <a:r>
                        <a:rPr lang="en-US" altLang="zh-TW" sz="1400" dirty="0"/>
                        <a:t>1</a:t>
                      </a:r>
                    </a:p>
                  </a:txBody>
                  <a:tcPr anchor="ctr"/>
                </a:tc>
                <a:extLst>
                  <a:ext uri="{0D108BD9-81ED-4DB2-BD59-A6C34878D82A}">
                    <a16:rowId xmlns:a16="http://schemas.microsoft.com/office/drawing/2014/main" val="3732438586"/>
                  </a:ext>
                </a:extLst>
              </a:tr>
              <a:tr h="273647">
                <a:tc>
                  <a:txBody>
                    <a:bodyPr/>
                    <a:lstStyle/>
                    <a:p>
                      <a:r>
                        <a:rPr lang="en-US" sz="1400" dirty="0"/>
                        <a:t>CMS Support</a:t>
                      </a:r>
                    </a:p>
                  </a:txBody>
                  <a:tcPr anchor="ctr"/>
                </a:tc>
                <a:tc>
                  <a:txBody>
                    <a:bodyPr/>
                    <a:lstStyle/>
                    <a:p>
                      <a:r>
                        <a:rPr lang="en-US" sz="1400" dirty="0"/>
                        <a:t>No</a:t>
                      </a:r>
                    </a:p>
                  </a:txBody>
                  <a:tcPr anchor="ctr"/>
                </a:tc>
                <a:tc>
                  <a:txBody>
                    <a:bodyPr/>
                    <a:lstStyle/>
                    <a:p>
                      <a:r>
                        <a:rPr lang="en-US" sz="1400" dirty="0"/>
                        <a:t>Yes</a:t>
                      </a:r>
                    </a:p>
                  </a:txBody>
                  <a:tcPr anchor="ctr"/>
                </a:tc>
                <a:extLst>
                  <a:ext uri="{0D108BD9-81ED-4DB2-BD59-A6C34878D82A}">
                    <a16:rowId xmlns:a16="http://schemas.microsoft.com/office/drawing/2014/main" val="1080548930"/>
                  </a:ext>
                </a:extLst>
              </a:tr>
              <a:tr h="273647">
                <a:tc>
                  <a:txBody>
                    <a:bodyPr/>
                    <a:lstStyle/>
                    <a:p>
                      <a:r>
                        <a:rPr lang="en-US" sz="1400" dirty="0"/>
                        <a:t>POS, Access Control, Network IO Support</a:t>
                      </a:r>
                    </a:p>
                  </a:txBody>
                  <a:tcPr anchor="ctr"/>
                </a:tc>
                <a:tc>
                  <a:txBody>
                    <a:bodyPr/>
                    <a:lstStyle/>
                    <a:p>
                      <a:r>
                        <a:rPr lang="en-US" sz="1400" dirty="0"/>
                        <a:t>No</a:t>
                      </a:r>
                    </a:p>
                  </a:txBody>
                  <a:tcPr anchor="ctr"/>
                </a:tc>
                <a:tc>
                  <a:txBody>
                    <a:bodyPr/>
                    <a:lstStyle/>
                    <a:p>
                      <a:r>
                        <a:rPr lang="en-US" sz="1400" dirty="0"/>
                        <a:t>Yes</a:t>
                      </a:r>
                    </a:p>
                  </a:txBody>
                  <a:tcPr anchor="ctr"/>
                </a:tc>
                <a:extLst>
                  <a:ext uri="{0D108BD9-81ED-4DB2-BD59-A6C34878D82A}">
                    <a16:rowId xmlns:a16="http://schemas.microsoft.com/office/drawing/2014/main" val="10003"/>
                  </a:ext>
                </a:extLst>
              </a:tr>
              <a:tr h="273647">
                <a:tc>
                  <a:txBody>
                    <a:bodyPr/>
                    <a:lstStyle/>
                    <a:p>
                      <a:r>
                        <a:rPr lang="en-US" sz="1400" dirty="0" err="1"/>
                        <a:t>eMap</a:t>
                      </a:r>
                      <a:endParaRPr lang="en-US" sz="1400" dirty="0"/>
                    </a:p>
                  </a:txBody>
                  <a:tcPr anchor="ctr"/>
                </a:tc>
                <a:tc>
                  <a:txBody>
                    <a:bodyPr/>
                    <a:lstStyle/>
                    <a:p>
                      <a:r>
                        <a:rPr lang="en-US" sz="1400" dirty="0"/>
                        <a:t>Yes</a:t>
                      </a:r>
                    </a:p>
                  </a:txBody>
                  <a:tcPr anchor="ctr"/>
                </a:tc>
                <a:tc>
                  <a:txBody>
                    <a:bodyPr/>
                    <a:lstStyle/>
                    <a:p>
                      <a:r>
                        <a:rPr lang="en-US" sz="1400" dirty="0"/>
                        <a:t>Yes</a:t>
                      </a:r>
                    </a:p>
                  </a:txBody>
                  <a:tcPr anchor="ctr"/>
                </a:tc>
                <a:extLst>
                  <a:ext uri="{0D108BD9-81ED-4DB2-BD59-A6C34878D82A}">
                    <a16:rowId xmlns:a16="http://schemas.microsoft.com/office/drawing/2014/main" val="10004"/>
                  </a:ext>
                </a:extLst>
              </a:tr>
              <a:tr h="273647">
                <a:tc>
                  <a:txBody>
                    <a:bodyPr/>
                    <a:lstStyle/>
                    <a:p>
                      <a:r>
                        <a:rPr lang="en-US" sz="1400" dirty="0"/>
                        <a:t>Google Map</a:t>
                      </a:r>
                    </a:p>
                  </a:txBody>
                  <a:tcPr anchor="ctr"/>
                </a:tc>
                <a:tc>
                  <a:txBody>
                    <a:bodyPr/>
                    <a:lstStyle/>
                    <a:p>
                      <a:r>
                        <a:rPr lang="en-US" sz="1400" dirty="0"/>
                        <a:t>No</a:t>
                      </a:r>
                    </a:p>
                  </a:txBody>
                  <a:tcPr anchor="ctr"/>
                </a:tc>
                <a:tc>
                  <a:txBody>
                    <a:bodyPr/>
                    <a:lstStyle/>
                    <a:p>
                      <a:r>
                        <a:rPr lang="en-US" sz="1400" dirty="0"/>
                        <a:t>Yes</a:t>
                      </a:r>
                    </a:p>
                  </a:txBody>
                  <a:tcPr anchor="ctr"/>
                </a:tc>
                <a:extLst>
                  <a:ext uri="{0D108BD9-81ED-4DB2-BD59-A6C34878D82A}">
                    <a16:rowId xmlns:a16="http://schemas.microsoft.com/office/drawing/2014/main" val="420238445"/>
                  </a:ext>
                </a:extLst>
              </a:tr>
              <a:tr h="273647">
                <a:tc>
                  <a:txBody>
                    <a:bodyPr/>
                    <a:lstStyle/>
                    <a:p>
                      <a:r>
                        <a:rPr lang="en-US" sz="1400" dirty="0"/>
                        <a:t>Embedded Websites within Display</a:t>
                      </a:r>
                    </a:p>
                  </a:txBody>
                  <a:tcPr anchor="ctr"/>
                </a:tc>
                <a:tc>
                  <a:txBody>
                    <a:bodyPr/>
                    <a:lstStyle/>
                    <a:p>
                      <a:r>
                        <a:rPr lang="en-US" sz="1400" dirty="0"/>
                        <a:t>No</a:t>
                      </a:r>
                    </a:p>
                  </a:txBody>
                  <a:tcPr anchor="ctr"/>
                </a:tc>
                <a:tc>
                  <a:txBody>
                    <a:bodyPr/>
                    <a:lstStyle/>
                    <a:p>
                      <a:r>
                        <a:rPr lang="en-US" sz="1400" dirty="0"/>
                        <a:t>Yes</a:t>
                      </a:r>
                    </a:p>
                  </a:txBody>
                  <a:tcPr anchor="ctr"/>
                </a:tc>
                <a:extLst>
                  <a:ext uri="{0D108BD9-81ED-4DB2-BD59-A6C34878D82A}">
                    <a16:rowId xmlns:a16="http://schemas.microsoft.com/office/drawing/2014/main" val="3112262903"/>
                  </a:ext>
                </a:extLst>
              </a:tr>
              <a:tr h="273647">
                <a:tc>
                  <a:txBody>
                    <a:bodyPr/>
                    <a:lstStyle/>
                    <a:p>
                      <a:r>
                        <a:rPr lang="en-US" sz="1400" dirty="0"/>
                        <a:t>PTZ Control</a:t>
                      </a:r>
                    </a:p>
                  </a:txBody>
                  <a:tcPr anchor="ctr"/>
                </a:tc>
                <a:tc>
                  <a:txBody>
                    <a:bodyPr/>
                    <a:lstStyle/>
                    <a:p>
                      <a:r>
                        <a:rPr lang="en-US" sz="1400" dirty="0"/>
                        <a:t>Yes</a:t>
                      </a:r>
                    </a:p>
                  </a:txBody>
                  <a:tcPr anchor="ctr"/>
                </a:tc>
                <a:tc>
                  <a:txBody>
                    <a:bodyPr/>
                    <a:lstStyle/>
                    <a:p>
                      <a:r>
                        <a:rPr lang="en-US" sz="1400" dirty="0"/>
                        <a:t>Yes</a:t>
                      </a:r>
                    </a:p>
                  </a:txBody>
                  <a:tcPr anchor="ctr"/>
                </a:tc>
                <a:extLst>
                  <a:ext uri="{0D108BD9-81ED-4DB2-BD59-A6C34878D82A}">
                    <a16:rowId xmlns:a16="http://schemas.microsoft.com/office/drawing/2014/main" val="284105931"/>
                  </a:ext>
                </a:extLst>
              </a:tr>
              <a:tr h="273647">
                <a:tc>
                  <a:txBody>
                    <a:bodyPr/>
                    <a:lstStyle/>
                    <a:p>
                      <a:r>
                        <a:rPr lang="en-US" sz="1400" dirty="0"/>
                        <a:t>Redundancy Support (N+1, N-to-N)</a:t>
                      </a:r>
                    </a:p>
                  </a:txBody>
                  <a:tcPr anchor="ctr"/>
                </a:tc>
                <a:tc>
                  <a:txBody>
                    <a:bodyPr/>
                    <a:lstStyle/>
                    <a:p>
                      <a:r>
                        <a:rPr lang="en-US" sz="1400" dirty="0"/>
                        <a:t>Yes</a:t>
                      </a:r>
                    </a:p>
                  </a:txBody>
                  <a:tcPr anchor="ctr"/>
                </a:tc>
                <a:tc>
                  <a:txBody>
                    <a:bodyPr/>
                    <a:lstStyle/>
                    <a:p>
                      <a:r>
                        <a:rPr lang="en-US" sz="1400" dirty="0"/>
                        <a:t>Yes</a:t>
                      </a:r>
                    </a:p>
                  </a:txBody>
                  <a:tcPr anchor="ctr"/>
                </a:tc>
                <a:extLst>
                  <a:ext uri="{0D108BD9-81ED-4DB2-BD59-A6C34878D82A}">
                    <a16:rowId xmlns:a16="http://schemas.microsoft.com/office/drawing/2014/main" val="510118436"/>
                  </a:ext>
                </a:extLst>
              </a:tr>
              <a:tr h="273647">
                <a:tc>
                  <a:txBody>
                    <a:bodyPr/>
                    <a:lstStyle/>
                    <a:p>
                      <a:r>
                        <a:rPr lang="en-US" sz="1400" dirty="0"/>
                        <a:t>Workstation, Web Client, Mobile Client</a:t>
                      </a:r>
                    </a:p>
                  </a:txBody>
                  <a:tcPr anchor="ctr"/>
                </a:tc>
                <a:tc>
                  <a:txBody>
                    <a:bodyPr/>
                    <a:lstStyle/>
                    <a:p>
                      <a:r>
                        <a:rPr lang="en-US" sz="1400" dirty="0"/>
                        <a:t>Yes</a:t>
                      </a:r>
                    </a:p>
                  </a:txBody>
                  <a:tcPr anchor="ctr"/>
                </a:tc>
                <a:tc>
                  <a:txBody>
                    <a:bodyPr/>
                    <a:lstStyle/>
                    <a:p>
                      <a:r>
                        <a:rPr lang="en-US" sz="1400" dirty="0"/>
                        <a:t>Yes</a:t>
                      </a:r>
                    </a:p>
                  </a:txBody>
                  <a:tcPr anchor="ctr"/>
                </a:tc>
                <a:extLst>
                  <a:ext uri="{0D108BD9-81ED-4DB2-BD59-A6C34878D82A}">
                    <a16:rowId xmlns:a16="http://schemas.microsoft.com/office/drawing/2014/main" val="1761452278"/>
                  </a:ext>
                </a:extLst>
              </a:tr>
              <a:tr h="273647">
                <a:tc>
                  <a:txBody>
                    <a:bodyPr/>
                    <a:lstStyle/>
                    <a:p>
                      <a:r>
                        <a:rPr lang="en-US" sz="1400" dirty="0"/>
                        <a:t>Display Layouts (maximum grid size)</a:t>
                      </a:r>
                    </a:p>
                  </a:txBody>
                  <a:tcPr anchor="ctr"/>
                </a:tc>
                <a:tc>
                  <a:txBody>
                    <a:bodyPr/>
                    <a:lstStyle/>
                    <a:p>
                      <a:r>
                        <a:rPr lang="en-US" sz="1400" dirty="0">
                          <a:solidFill>
                            <a:schemeClr val="tx1">
                              <a:lumMod val="65000"/>
                              <a:lumOff val="35000"/>
                            </a:schemeClr>
                          </a:solidFill>
                        </a:rPr>
                        <a:t>225</a:t>
                      </a:r>
                    </a:p>
                  </a:txBody>
                  <a:tcPr anchor="ctr"/>
                </a:tc>
                <a:tc>
                  <a:txBody>
                    <a:bodyPr/>
                    <a:lstStyle/>
                    <a:p>
                      <a:r>
                        <a:rPr lang="en-US" sz="1400" dirty="0"/>
                        <a:t>225</a:t>
                      </a:r>
                      <a:endParaRPr lang="en-US" sz="1400" dirty="0">
                        <a:solidFill>
                          <a:schemeClr val="tx1">
                            <a:lumMod val="65000"/>
                            <a:lumOff val="35000"/>
                          </a:schemeClr>
                        </a:solidFill>
                      </a:endParaRPr>
                    </a:p>
                  </a:txBody>
                  <a:tcPr anchor="ctr"/>
                </a:tc>
                <a:extLst>
                  <a:ext uri="{0D108BD9-81ED-4DB2-BD59-A6C34878D82A}">
                    <a16:rowId xmlns:a16="http://schemas.microsoft.com/office/drawing/2014/main" val="3499283588"/>
                  </a:ext>
                </a:extLst>
              </a:tr>
            </a:tbl>
          </a:graphicData>
        </a:graphic>
      </p:graphicFrame>
      <p:sp>
        <p:nvSpPr>
          <p:cNvPr id="4" name="TextBox 3">
            <a:extLst>
              <a:ext uri="{FF2B5EF4-FFF2-40B4-BE49-F238E27FC236}">
                <a16:creationId xmlns:a16="http://schemas.microsoft.com/office/drawing/2014/main" id="{9B64A10C-7A36-30D5-5102-299E1FA141FB}"/>
              </a:ext>
            </a:extLst>
          </p:cNvPr>
          <p:cNvSpPr txBox="1"/>
          <p:nvPr/>
        </p:nvSpPr>
        <p:spPr>
          <a:xfrm>
            <a:off x="2258359" y="1717700"/>
            <a:ext cx="6382093" cy="830997"/>
          </a:xfrm>
          <a:prstGeom prst="rect">
            <a:avLst/>
          </a:prstGeom>
          <a:solidFill>
            <a:schemeClr val="bg1">
              <a:lumMod val="95000"/>
            </a:schemeClr>
          </a:solidFill>
        </p:spPr>
        <p:txBody>
          <a:bodyPr wrap="square" rtlCol="0">
            <a:spAutoFit/>
          </a:bodyPr>
          <a:lstStyle/>
          <a:p>
            <a:r>
              <a:rPr lang="en-US" sz="1600" b="1" dirty="0"/>
              <a:t>NVR 3 </a:t>
            </a:r>
            <a:r>
              <a:rPr lang="en-US" sz="1600" dirty="0"/>
              <a:t>is one of the most famous ACTi products – it is a professional and elegant network video recorder platform with wide range of features and extremely reliable performance, available in two editions (</a:t>
            </a:r>
            <a:r>
              <a:rPr lang="en-US" sz="1600" dirty="0">
                <a:hlinkClick r:id="rId3"/>
              </a:rPr>
              <a:t>read more</a:t>
            </a:r>
            <a:r>
              <a:rPr lang="en-US" sz="1600" dirty="0"/>
              <a:t>).</a:t>
            </a:r>
          </a:p>
        </p:txBody>
      </p:sp>
      <p:pic>
        <p:nvPicPr>
          <p:cNvPr id="5" name="Picture 2" descr="https://download.acti.com/corpweb/DownloadCenter/Ajax/MakeThumbImage.ashx?t=%5b%22Product+Images%22%5d&amp;p=%5b%22NVR%203%20Corporate%22%5d&amp;tDef=%5b%22Coming+Soon%22%5d&amp;ext=png&amp;maxWidth=1000&amp;toext=png">
            <a:extLst>
              <a:ext uri="{FF2B5EF4-FFF2-40B4-BE49-F238E27FC236}">
                <a16:creationId xmlns:a16="http://schemas.microsoft.com/office/drawing/2014/main" id="{AAB90E1D-61D4-5920-CB2F-72A526F02504}"/>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22512" b="24778"/>
          <a:stretch/>
        </p:blipFill>
        <p:spPr bwMode="auto">
          <a:xfrm>
            <a:off x="503548" y="1706725"/>
            <a:ext cx="1597380" cy="841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560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Access Control Smart Server</a:t>
            </a:r>
          </a:p>
        </p:txBody>
      </p:sp>
      <p:pic>
        <p:nvPicPr>
          <p:cNvPr id="3" name="Picture 2">
            <a:extLst>
              <a:ext uri="{FF2B5EF4-FFF2-40B4-BE49-F238E27FC236}">
                <a16:creationId xmlns:a16="http://schemas.microsoft.com/office/drawing/2014/main" id="{ADBE2E87-562F-54E2-0DE7-CECDCBF31D3D}"/>
              </a:ext>
            </a:extLst>
          </p:cNvPr>
          <p:cNvPicPr>
            <a:picLocks noChangeAspect="1"/>
          </p:cNvPicPr>
          <p:nvPr/>
        </p:nvPicPr>
        <p:blipFill>
          <a:blip r:embed="rId3"/>
          <a:stretch>
            <a:fillRect/>
          </a:stretch>
        </p:blipFill>
        <p:spPr>
          <a:xfrm>
            <a:off x="4906980" y="2525578"/>
            <a:ext cx="3826258" cy="1806844"/>
          </a:xfrm>
          <a:prstGeom prst="rect">
            <a:avLst/>
          </a:prstGeom>
          <a:ln>
            <a:noFill/>
          </a:ln>
          <a:effectLst>
            <a:outerShdw blurRad="292100" dist="139700" dir="2700000" algn="tl" rotWithShape="0">
              <a:srgbClr val="333333">
                <a:alpha val="65000"/>
              </a:srgbClr>
            </a:outerShdw>
          </a:effectLst>
        </p:spPr>
      </p:pic>
      <p:sp>
        <p:nvSpPr>
          <p:cNvPr id="11" name="TextBox 10">
            <a:extLst>
              <a:ext uri="{FF2B5EF4-FFF2-40B4-BE49-F238E27FC236}">
                <a16:creationId xmlns:a16="http://schemas.microsoft.com/office/drawing/2014/main" id="{1E8AC56A-747C-9F28-6B52-AD1AD91B1783}"/>
              </a:ext>
            </a:extLst>
          </p:cNvPr>
          <p:cNvSpPr txBox="1"/>
          <p:nvPr/>
        </p:nvSpPr>
        <p:spPr>
          <a:xfrm>
            <a:off x="611560" y="1743977"/>
            <a:ext cx="7771612" cy="523220"/>
          </a:xfrm>
          <a:prstGeom prst="rect">
            <a:avLst/>
          </a:prstGeom>
          <a:noFill/>
        </p:spPr>
        <p:txBody>
          <a:bodyPr wrap="square" rtlCol="0">
            <a:spAutoFit/>
          </a:bodyPr>
          <a:lstStyle/>
          <a:p>
            <a:r>
              <a:rPr lang="en-US" sz="1400" dirty="0"/>
              <a:t>Access Control Smart Server (ACSS) is an easy-to-use access control software for managing </a:t>
            </a:r>
            <a:r>
              <a:rPr lang="en-US" sz="1400" b="1" dirty="0"/>
              <a:t>employees and visitors access </a:t>
            </a:r>
            <a:r>
              <a:rPr lang="en-US" sz="1400" dirty="0"/>
              <a:t>through the doors and gates as well as managing </a:t>
            </a:r>
            <a:r>
              <a:rPr lang="en-US" sz="1400" b="1" dirty="0"/>
              <a:t>employee attendance</a:t>
            </a:r>
            <a:r>
              <a:rPr lang="en-US" sz="1400" dirty="0"/>
              <a:t>. (</a:t>
            </a:r>
            <a:r>
              <a:rPr lang="en-US" sz="1400" dirty="0">
                <a:hlinkClick r:id="rId4"/>
              </a:rPr>
              <a:t>read more</a:t>
            </a:r>
            <a:r>
              <a:rPr lang="en-US" sz="1400" dirty="0"/>
              <a:t>)</a:t>
            </a:r>
          </a:p>
        </p:txBody>
      </p:sp>
      <p:pic>
        <p:nvPicPr>
          <p:cNvPr id="13" name="Picture 12">
            <a:extLst>
              <a:ext uri="{FF2B5EF4-FFF2-40B4-BE49-F238E27FC236}">
                <a16:creationId xmlns:a16="http://schemas.microsoft.com/office/drawing/2014/main" id="{D61AB85C-4F55-9A5B-66D0-9D2C563C1822}"/>
              </a:ext>
            </a:extLst>
          </p:cNvPr>
          <p:cNvPicPr>
            <a:picLocks noChangeAspect="1"/>
          </p:cNvPicPr>
          <p:nvPr/>
        </p:nvPicPr>
        <p:blipFill>
          <a:blip r:embed="rId5"/>
          <a:stretch>
            <a:fillRect/>
          </a:stretch>
        </p:blipFill>
        <p:spPr>
          <a:xfrm>
            <a:off x="5848539" y="4590803"/>
            <a:ext cx="2154388" cy="2067233"/>
          </a:xfrm>
          <a:prstGeom prst="rect">
            <a:avLst/>
          </a:prstGeom>
          <a:ln>
            <a:noFill/>
          </a:ln>
          <a:effectLst>
            <a:outerShdw blurRad="292100" dist="139700" dir="2700000" algn="tl" rotWithShape="0">
              <a:srgbClr val="333333">
                <a:alpha val="65000"/>
              </a:srgbClr>
            </a:outerShdw>
          </a:effectLst>
        </p:spPr>
      </p:pic>
      <p:graphicFrame>
        <p:nvGraphicFramePr>
          <p:cNvPr id="2" name="Table 1">
            <a:extLst>
              <a:ext uri="{FF2B5EF4-FFF2-40B4-BE49-F238E27FC236}">
                <a16:creationId xmlns:a16="http://schemas.microsoft.com/office/drawing/2014/main" id="{CF1A87CB-6422-69BF-4301-9CC4ACA3E1A8}"/>
              </a:ext>
            </a:extLst>
          </p:cNvPr>
          <p:cNvGraphicFramePr>
            <a:graphicFrameLocks noGrp="1"/>
          </p:cNvGraphicFramePr>
          <p:nvPr>
            <p:extLst>
              <p:ext uri="{D42A27DB-BD31-4B8C-83A1-F6EECF244321}">
                <p14:modId xmlns:p14="http://schemas.microsoft.com/office/powerpoint/2010/main" val="2465838920"/>
              </p:ext>
            </p:extLst>
          </p:nvPr>
        </p:nvGraphicFramePr>
        <p:xfrm>
          <a:off x="720202" y="2509392"/>
          <a:ext cx="3969945" cy="4162824"/>
        </p:xfrm>
        <a:graphic>
          <a:graphicData uri="http://schemas.openxmlformats.org/drawingml/2006/table">
            <a:tbl>
              <a:tblPr firstRow="1" bandRow="1">
                <a:tableStyleId>{5C22544A-7EE6-4342-B048-85BDC9FD1C3A}</a:tableStyleId>
              </a:tblPr>
              <a:tblGrid>
                <a:gridCol w="3969945">
                  <a:extLst>
                    <a:ext uri="{9D8B030D-6E8A-4147-A177-3AD203B41FA5}">
                      <a16:colId xmlns:a16="http://schemas.microsoft.com/office/drawing/2014/main" val="2489653097"/>
                    </a:ext>
                  </a:extLst>
                </a:gridCol>
              </a:tblGrid>
              <a:tr h="474744">
                <a:tc>
                  <a:txBody>
                    <a:bodyPr/>
                    <a:lstStyle/>
                    <a:p>
                      <a:r>
                        <a:rPr lang="en-US" sz="1600" dirty="0"/>
                        <a:t>Core Function</a:t>
                      </a:r>
                    </a:p>
                  </a:txBody>
                  <a:tcPr anchor="ctr"/>
                </a:tc>
                <a:extLst>
                  <a:ext uri="{0D108BD9-81ED-4DB2-BD59-A6C34878D82A}">
                    <a16:rowId xmlns:a16="http://schemas.microsoft.com/office/drawing/2014/main" val="4120460234"/>
                  </a:ext>
                </a:extLst>
              </a:tr>
              <a:tr h="600747">
                <a:tc>
                  <a:txBody>
                    <a:bodyPr/>
                    <a:lstStyle/>
                    <a:p>
                      <a:r>
                        <a:rPr lang="en-US" sz="1600" b="1" dirty="0"/>
                        <a:t>Access Control Management</a:t>
                      </a:r>
                    </a:p>
                    <a:p>
                      <a:r>
                        <a:rPr kumimoji="0" lang="en-US" altLang="en-US" sz="1100" b="0" i="0" u="none" strike="noStrike" cap="none" normalizeH="0" baseline="0" dirty="0">
                          <a:ln>
                            <a:noFill/>
                          </a:ln>
                          <a:solidFill>
                            <a:srgbClr val="202124"/>
                          </a:solidFill>
                          <a:effectLst/>
                          <a:latin typeface="Arial Unicode MS"/>
                          <a:ea typeface="inherit"/>
                        </a:rPr>
                        <a:t>Doors, gates, locks, identification of face*, card, ALPR*, tailgating* detection</a:t>
                      </a:r>
                      <a:endParaRPr lang="en-US" sz="1100" dirty="0"/>
                    </a:p>
                  </a:txBody>
                  <a:tcPr anchor="ctr"/>
                </a:tc>
                <a:extLst>
                  <a:ext uri="{0D108BD9-81ED-4DB2-BD59-A6C34878D82A}">
                    <a16:rowId xmlns:a16="http://schemas.microsoft.com/office/drawing/2014/main" val="505928441"/>
                  </a:ext>
                </a:extLst>
              </a:tr>
              <a:tr h="474744">
                <a:tc>
                  <a:txBody>
                    <a:bodyPr/>
                    <a:lstStyle/>
                    <a:p>
                      <a:r>
                        <a:rPr lang="en-US" sz="1600" b="1" dirty="0"/>
                        <a:t>Attendance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inherit"/>
                          <a:cs typeface="+mn-cs"/>
                        </a:rPr>
                        <a:t>Work shifts, clock-in, clock-out, late, absent</a:t>
                      </a:r>
                    </a:p>
                  </a:txBody>
                  <a:tcPr anchor="ctr"/>
                </a:tc>
                <a:extLst>
                  <a:ext uri="{0D108BD9-81ED-4DB2-BD59-A6C34878D82A}">
                    <a16:rowId xmlns:a16="http://schemas.microsoft.com/office/drawing/2014/main" val="2094369909"/>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dirty="0">
                          <a:solidFill>
                            <a:schemeClr val="dk1"/>
                          </a:solidFill>
                          <a:latin typeface="+mn-lt"/>
                          <a:ea typeface="+mn-ea"/>
                          <a:cs typeface="+mn-cs"/>
                        </a:rPr>
                        <a:t>Visitor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mn-ea"/>
                          <a:cs typeface="+mn-cs"/>
                        </a:rPr>
                        <a:t>Visitor enrollment for temporary access</a:t>
                      </a:r>
                    </a:p>
                  </a:txBody>
                  <a:tcPr anchor="ctr"/>
                </a:tc>
                <a:extLst>
                  <a:ext uri="{0D108BD9-81ED-4DB2-BD59-A6C34878D82A}">
                    <a16:rowId xmlns:a16="http://schemas.microsoft.com/office/drawing/2014/main" val="3814978310"/>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dirty="0">
                          <a:solidFill>
                            <a:schemeClr val="dk1"/>
                          </a:solidFill>
                          <a:latin typeface="+mn-lt"/>
                          <a:ea typeface="+mn-ea"/>
                          <a:cs typeface="+mn-cs"/>
                        </a:rPr>
                        <a:t>Construction site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mn-ea"/>
                          <a:cs typeface="+mn-cs"/>
                        </a:rPr>
                        <a:t>Temporary sites management</a:t>
                      </a:r>
                      <a:endParaRPr kumimoji="0" lang="en-US" sz="1100" b="0" i="0" u="none" strike="noStrike" kern="1200" cap="none" normalizeH="0" baseline="0" dirty="0">
                        <a:ln>
                          <a:noFill/>
                        </a:ln>
                        <a:solidFill>
                          <a:srgbClr val="202124"/>
                        </a:solidFill>
                        <a:effectLst/>
                        <a:latin typeface="Arial Unicode MS"/>
                        <a:ea typeface="+mn-ea"/>
                        <a:cs typeface="+mn-cs"/>
                      </a:endParaRPr>
                    </a:p>
                  </a:txBody>
                  <a:tcPr anchor="ctr"/>
                </a:tc>
                <a:extLst>
                  <a:ext uri="{0D108BD9-81ED-4DB2-BD59-A6C34878D82A}">
                    <a16:rowId xmlns:a16="http://schemas.microsoft.com/office/drawing/2014/main" val="472484050"/>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dirty="0">
                          <a:solidFill>
                            <a:schemeClr val="dk1"/>
                          </a:solidFill>
                          <a:latin typeface="+mn-lt"/>
                          <a:ea typeface="+mn-ea"/>
                          <a:cs typeface="+mn-cs"/>
                        </a:rPr>
                        <a:t>Food ordering management</a:t>
                      </a:r>
                    </a:p>
                    <a:p>
                      <a:r>
                        <a:rPr kumimoji="0" lang="en-US" sz="1100" b="0" i="0" u="none" strike="noStrike" kern="1200" cap="none" normalizeH="0" baseline="0" dirty="0">
                          <a:ln>
                            <a:noFill/>
                          </a:ln>
                          <a:solidFill>
                            <a:srgbClr val="202124"/>
                          </a:solidFill>
                          <a:effectLst/>
                          <a:latin typeface="Arial Unicode MS"/>
                          <a:ea typeface="+mn-ea"/>
                          <a:cs typeface="+mn-cs"/>
                        </a:rPr>
                        <a:t>Conveniently manage the employee services</a:t>
                      </a:r>
                    </a:p>
                  </a:txBody>
                  <a:tcPr anchor="ctr"/>
                </a:tc>
                <a:extLst>
                  <a:ext uri="{0D108BD9-81ED-4DB2-BD59-A6C34878D82A}">
                    <a16:rowId xmlns:a16="http://schemas.microsoft.com/office/drawing/2014/main" val="268514037"/>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dirty="0">
                          <a:solidFill>
                            <a:schemeClr val="dk1"/>
                          </a:solidFill>
                          <a:latin typeface="+mn-lt"/>
                          <a:ea typeface="+mn-ea"/>
                          <a:cs typeface="+mn-cs"/>
                        </a:rPr>
                        <a:t>Conference room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mn-ea"/>
                          <a:cs typeface="+mn-cs"/>
                        </a:rPr>
                        <a:t>Book the available meeting rooms in your company</a:t>
                      </a:r>
                    </a:p>
                  </a:txBody>
                  <a:tcPr anchor="ctr"/>
                </a:tc>
                <a:extLst>
                  <a:ext uri="{0D108BD9-81ED-4DB2-BD59-A6C34878D82A}">
                    <a16:rowId xmlns:a16="http://schemas.microsoft.com/office/drawing/2014/main" val="1582750623"/>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dirty="0">
                          <a:solidFill>
                            <a:schemeClr val="dk1"/>
                          </a:solidFill>
                          <a:latin typeface="+mn-lt"/>
                          <a:ea typeface="+mn-ea"/>
                          <a:cs typeface="+mn-cs"/>
                        </a:rPr>
                        <a:t>Customer arrival management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100" b="0" i="0" u="none" strike="noStrike" kern="1200" cap="none" normalizeH="0" baseline="0" dirty="0">
                          <a:ln>
                            <a:noFill/>
                          </a:ln>
                          <a:solidFill>
                            <a:srgbClr val="202124"/>
                          </a:solidFill>
                          <a:effectLst/>
                          <a:latin typeface="Arial Unicode MS"/>
                          <a:ea typeface="+mn-ea"/>
                          <a:cs typeface="+mn-cs"/>
                        </a:rPr>
                        <a:t>Track when the customers arrive to the appointments</a:t>
                      </a:r>
                    </a:p>
                  </a:txBody>
                  <a:tcPr anchor="ctr"/>
                </a:tc>
                <a:extLst>
                  <a:ext uri="{0D108BD9-81ED-4DB2-BD59-A6C34878D82A}">
                    <a16:rowId xmlns:a16="http://schemas.microsoft.com/office/drawing/2014/main" val="2542773268"/>
                  </a:ext>
                </a:extLst>
              </a:tr>
            </a:tbl>
          </a:graphicData>
        </a:graphic>
      </p:graphicFrame>
    </p:spTree>
    <p:extLst>
      <p:ext uri="{BB962C8B-B14F-4D97-AF65-F5344CB8AC3E}">
        <p14:creationId xmlns:p14="http://schemas.microsoft.com/office/powerpoint/2010/main" val="41892519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Deep Learning AI Camera Product Line</a:t>
            </a:r>
          </a:p>
        </p:txBody>
      </p:sp>
      <p:graphicFrame>
        <p:nvGraphicFramePr>
          <p:cNvPr id="2" name="Table 1">
            <a:extLst>
              <a:ext uri="{FF2B5EF4-FFF2-40B4-BE49-F238E27FC236}">
                <a16:creationId xmlns:a16="http://schemas.microsoft.com/office/drawing/2014/main" id="{5DBDD035-B764-C074-60EE-28C59271F544}"/>
              </a:ext>
            </a:extLst>
          </p:cNvPr>
          <p:cNvGraphicFramePr>
            <a:graphicFrameLocks noGrp="1"/>
          </p:cNvGraphicFramePr>
          <p:nvPr>
            <p:extLst>
              <p:ext uri="{D42A27DB-BD31-4B8C-83A1-F6EECF244321}">
                <p14:modId xmlns:p14="http://schemas.microsoft.com/office/powerpoint/2010/main" val="560158234"/>
              </p:ext>
            </p:extLst>
          </p:nvPr>
        </p:nvGraphicFramePr>
        <p:xfrm>
          <a:off x="683568" y="3025255"/>
          <a:ext cx="7704858" cy="3652881"/>
        </p:xfrm>
        <a:graphic>
          <a:graphicData uri="http://schemas.openxmlformats.org/drawingml/2006/table">
            <a:tbl>
              <a:tblPr firstRow="1" bandRow="1">
                <a:tableStyleId>{5C22544A-7EE6-4342-B048-85BDC9FD1C3A}</a:tableStyleId>
              </a:tblPr>
              <a:tblGrid>
                <a:gridCol w="1284143">
                  <a:extLst>
                    <a:ext uri="{9D8B030D-6E8A-4147-A177-3AD203B41FA5}">
                      <a16:colId xmlns:a16="http://schemas.microsoft.com/office/drawing/2014/main" val="190040314"/>
                    </a:ext>
                  </a:extLst>
                </a:gridCol>
                <a:gridCol w="1284143">
                  <a:extLst>
                    <a:ext uri="{9D8B030D-6E8A-4147-A177-3AD203B41FA5}">
                      <a16:colId xmlns:a16="http://schemas.microsoft.com/office/drawing/2014/main" val="3507972669"/>
                    </a:ext>
                  </a:extLst>
                </a:gridCol>
                <a:gridCol w="1284143">
                  <a:extLst>
                    <a:ext uri="{9D8B030D-6E8A-4147-A177-3AD203B41FA5}">
                      <a16:colId xmlns:a16="http://schemas.microsoft.com/office/drawing/2014/main" val="929578489"/>
                    </a:ext>
                  </a:extLst>
                </a:gridCol>
                <a:gridCol w="1284143">
                  <a:extLst>
                    <a:ext uri="{9D8B030D-6E8A-4147-A177-3AD203B41FA5}">
                      <a16:colId xmlns:a16="http://schemas.microsoft.com/office/drawing/2014/main" val="2664953495"/>
                    </a:ext>
                  </a:extLst>
                </a:gridCol>
                <a:gridCol w="1284143">
                  <a:extLst>
                    <a:ext uri="{9D8B030D-6E8A-4147-A177-3AD203B41FA5}">
                      <a16:colId xmlns:a16="http://schemas.microsoft.com/office/drawing/2014/main" val="902658920"/>
                    </a:ext>
                  </a:extLst>
                </a:gridCol>
                <a:gridCol w="1284143">
                  <a:extLst>
                    <a:ext uri="{9D8B030D-6E8A-4147-A177-3AD203B41FA5}">
                      <a16:colId xmlns:a16="http://schemas.microsoft.com/office/drawing/2014/main" val="3645536472"/>
                    </a:ext>
                  </a:extLst>
                </a:gridCol>
              </a:tblGrid>
              <a:tr h="470187">
                <a:tc>
                  <a:txBody>
                    <a:bodyPr/>
                    <a:lstStyle/>
                    <a:p>
                      <a:pPr algn="ctr"/>
                      <a:r>
                        <a:rPr lang="en-US" sz="1400"/>
                        <a:t>Model</a:t>
                      </a:r>
                    </a:p>
                  </a:txBody>
                  <a:tcPr anchor="ctr"/>
                </a:tc>
                <a:tc>
                  <a:txBody>
                    <a:bodyPr/>
                    <a:lstStyle/>
                    <a:p>
                      <a:pPr algn="ctr"/>
                      <a:r>
                        <a:rPr lang="en-US" sz="1400">
                          <a:solidFill>
                            <a:schemeClr val="bg1">
                              <a:lumMod val="95000"/>
                            </a:schemeClr>
                          </a:solidFill>
                          <a:hlinkClick r:id="rId3">
                            <a:extLst>
                              <a:ext uri="{A12FA001-AC4F-418D-AE19-62706E023703}">
                                <ahyp:hlinkClr xmlns:ahyp="http://schemas.microsoft.com/office/drawing/2018/hyperlinkcolor" val="tx"/>
                              </a:ext>
                            </a:extLst>
                          </a:hlinkClick>
                        </a:rPr>
                        <a:t>A426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4">
                            <a:extLst>
                              <a:ext uri="{A12FA001-AC4F-418D-AE19-62706E023703}">
                                <ahyp:hlinkClr xmlns:ahyp="http://schemas.microsoft.com/office/drawing/2018/hyperlinkcolor" val="tx"/>
                              </a:ext>
                            </a:extLst>
                          </a:hlinkClick>
                        </a:rPr>
                        <a:t>A826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5">
                            <a:extLst>
                              <a:ext uri="{A12FA001-AC4F-418D-AE19-62706E023703}">
                                <ahyp:hlinkClr xmlns:ahyp="http://schemas.microsoft.com/office/drawing/2018/hyperlinkcolor" val="tx"/>
                              </a:ext>
                            </a:extLst>
                          </a:hlinkClick>
                        </a:rPr>
                        <a:t>A952</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6">
                            <a:extLst>
                              <a:ext uri="{A12FA001-AC4F-418D-AE19-62706E023703}">
                                <ahyp:hlinkClr xmlns:ahyp="http://schemas.microsoft.com/office/drawing/2018/hyperlinkcolor" val="tx"/>
                              </a:ext>
                            </a:extLst>
                          </a:hlinkClick>
                        </a:rPr>
                        <a:t>A956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7">
                            <a:extLst>
                              <a:ext uri="{A12FA001-AC4F-418D-AE19-62706E023703}">
                                <ahyp:hlinkClr xmlns:ahyp="http://schemas.microsoft.com/office/drawing/2018/hyperlinkcolor" val="tx"/>
                              </a:ext>
                            </a:extLst>
                          </a:hlinkClick>
                        </a:rPr>
                        <a:t>Q83</a:t>
                      </a:r>
                      <a:endParaRPr lang="en-US" sz="1400">
                        <a:solidFill>
                          <a:schemeClr val="bg1">
                            <a:lumMod val="95000"/>
                          </a:schemeClr>
                        </a:solidFill>
                      </a:endParaRPr>
                    </a:p>
                  </a:txBody>
                  <a:tcPr anchor="ctr"/>
                </a:tc>
                <a:extLst>
                  <a:ext uri="{0D108BD9-81ED-4DB2-BD59-A6C34878D82A}">
                    <a16:rowId xmlns:a16="http://schemas.microsoft.com/office/drawing/2014/main" val="4249782590"/>
                  </a:ext>
                </a:extLst>
              </a:tr>
              <a:tr h="1173189">
                <a:tc>
                  <a:txBody>
                    <a:bodyPr/>
                    <a:lstStyle/>
                    <a:p>
                      <a:pPr algn="ctr"/>
                      <a:r>
                        <a:rPr lang="en-US" sz="1400"/>
                        <a:t>Photo</a:t>
                      </a:r>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extLst>
                  <a:ext uri="{0D108BD9-81ED-4DB2-BD59-A6C34878D82A}">
                    <a16:rowId xmlns:a16="http://schemas.microsoft.com/office/drawing/2014/main" val="2775280382"/>
                  </a:ext>
                </a:extLst>
              </a:tr>
              <a:tr h="344545">
                <a:tc>
                  <a:txBody>
                    <a:bodyPr/>
                    <a:lstStyle/>
                    <a:p>
                      <a:pPr algn="ctr"/>
                      <a:r>
                        <a:rPr lang="en-US" sz="1400"/>
                        <a:t>Type</a:t>
                      </a:r>
                    </a:p>
                  </a:txBody>
                  <a:tcPr anchor="ctr"/>
                </a:tc>
                <a:tc>
                  <a:txBody>
                    <a:bodyPr/>
                    <a:lstStyle/>
                    <a:p>
                      <a:pPr algn="ctr"/>
                      <a:r>
                        <a:rPr lang="en-US" sz="1400"/>
                        <a:t>Zoom Bullet</a:t>
                      </a:r>
                    </a:p>
                  </a:txBody>
                  <a:tcPr anchor="ctr"/>
                </a:tc>
                <a:tc>
                  <a:txBody>
                    <a:bodyPr/>
                    <a:lstStyle/>
                    <a:p>
                      <a:pPr algn="ctr"/>
                      <a:r>
                        <a:rPr lang="en-US" sz="1400"/>
                        <a:t>Zoom Dome</a:t>
                      </a:r>
                    </a:p>
                  </a:txBody>
                  <a:tcPr anchor="ctr"/>
                </a:tc>
                <a:tc>
                  <a:txBody>
                    <a:bodyPr/>
                    <a:lstStyle/>
                    <a:p>
                      <a:pPr algn="ctr"/>
                      <a:r>
                        <a:rPr lang="en-US" sz="1400"/>
                        <a:t>Speed Dome</a:t>
                      </a:r>
                    </a:p>
                  </a:txBody>
                  <a:tcPr anchor="ctr"/>
                </a:tc>
                <a:tc>
                  <a:txBody>
                    <a:bodyPr/>
                    <a:lstStyle/>
                    <a:p>
                      <a:pPr algn="ctr"/>
                      <a:r>
                        <a:rPr lang="en-US" sz="1400"/>
                        <a:t>Speed Dome</a:t>
                      </a:r>
                    </a:p>
                  </a:txBody>
                  <a:tcPr anchor="ctr"/>
                </a:tc>
                <a:tc>
                  <a:txBody>
                    <a:bodyPr/>
                    <a:lstStyle/>
                    <a:p>
                      <a:pPr algn="ctr"/>
                      <a:r>
                        <a:rPr lang="en-US" sz="1400"/>
                        <a:t>Multi-Imager</a:t>
                      </a:r>
                    </a:p>
                  </a:txBody>
                  <a:tcPr anchor="ctr"/>
                </a:tc>
                <a:extLst>
                  <a:ext uri="{0D108BD9-81ED-4DB2-BD59-A6C34878D82A}">
                    <a16:rowId xmlns:a16="http://schemas.microsoft.com/office/drawing/2014/main" val="2005870036"/>
                  </a:ext>
                </a:extLst>
              </a:tr>
              <a:tr h="360040">
                <a:tc>
                  <a:txBody>
                    <a:bodyPr/>
                    <a:lstStyle/>
                    <a:p>
                      <a:pPr algn="ctr"/>
                      <a:r>
                        <a:rPr lang="en-US" sz="1400"/>
                        <a:t>Resolution</a:t>
                      </a:r>
                    </a:p>
                  </a:txBody>
                  <a:tcPr anchor="ctr"/>
                </a:tc>
                <a:tc>
                  <a:txBody>
                    <a:bodyPr/>
                    <a:lstStyle/>
                    <a:p>
                      <a:pPr algn="ctr"/>
                      <a:r>
                        <a:rPr lang="en-US" sz="1400"/>
                        <a:t>5MP</a:t>
                      </a:r>
                    </a:p>
                  </a:txBody>
                  <a:tcPr anchor="ctr"/>
                </a:tc>
                <a:tc>
                  <a:txBody>
                    <a:bodyPr/>
                    <a:lstStyle/>
                    <a:p>
                      <a:pPr algn="ctr"/>
                      <a:r>
                        <a:rPr lang="en-US" sz="1400"/>
                        <a:t>5MP</a:t>
                      </a:r>
                    </a:p>
                  </a:txBody>
                  <a:tcPr anchor="ctr"/>
                </a:tc>
                <a:tc>
                  <a:txBody>
                    <a:bodyPr/>
                    <a:lstStyle/>
                    <a:p>
                      <a:pPr algn="ctr"/>
                      <a:r>
                        <a:rPr lang="en-US" sz="1400"/>
                        <a:t>8MP</a:t>
                      </a:r>
                    </a:p>
                  </a:txBody>
                  <a:tcPr anchor="ctr"/>
                </a:tc>
                <a:tc>
                  <a:txBody>
                    <a:bodyPr/>
                    <a:lstStyle/>
                    <a:p>
                      <a:pPr algn="ctr"/>
                      <a:r>
                        <a:rPr lang="en-US" sz="1400"/>
                        <a:t>2MP</a:t>
                      </a:r>
                    </a:p>
                  </a:txBody>
                  <a:tcPr anchor="ctr"/>
                </a:tc>
                <a:tc>
                  <a:txBody>
                    <a:bodyPr/>
                    <a:lstStyle/>
                    <a:p>
                      <a:pPr algn="ctr"/>
                      <a:r>
                        <a:rPr lang="en-US" sz="1400"/>
                        <a:t>20MP</a:t>
                      </a:r>
                    </a:p>
                  </a:txBody>
                  <a:tcPr anchor="ctr"/>
                </a:tc>
                <a:extLst>
                  <a:ext uri="{0D108BD9-81ED-4DB2-BD59-A6C34878D82A}">
                    <a16:rowId xmlns:a16="http://schemas.microsoft.com/office/drawing/2014/main" val="2488797483"/>
                  </a:ext>
                </a:extLst>
              </a:tr>
              <a:tr h="360040">
                <a:tc>
                  <a:txBody>
                    <a:bodyPr/>
                    <a:lstStyle/>
                    <a:p>
                      <a:pPr algn="ctr"/>
                      <a:r>
                        <a:rPr lang="en-US" sz="1400"/>
                        <a:t>Lens</a:t>
                      </a:r>
                    </a:p>
                  </a:txBody>
                  <a:tcPr anchor="ctr"/>
                </a:tc>
                <a:tc>
                  <a:txBody>
                    <a:bodyPr/>
                    <a:lstStyle/>
                    <a:p>
                      <a:pPr algn="ctr"/>
                      <a:r>
                        <a:rPr lang="en-US" sz="1400"/>
                        <a:t>4.4x Zoom</a:t>
                      </a:r>
                    </a:p>
                  </a:txBody>
                  <a:tcPr anchor="ctr"/>
                </a:tc>
                <a:tc>
                  <a:txBody>
                    <a:bodyPr/>
                    <a:lstStyle/>
                    <a:p>
                      <a:pPr algn="ctr"/>
                      <a:r>
                        <a:rPr lang="en-US" sz="1400"/>
                        <a:t>4.4x Zoom</a:t>
                      </a:r>
                    </a:p>
                  </a:txBody>
                  <a:tcPr anchor="ctr"/>
                </a:tc>
                <a:tc>
                  <a:txBody>
                    <a:bodyPr/>
                    <a:lstStyle/>
                    <a:p>
                      <a:pPr algn="ctr"/>
                      <a:r>
                        <a:rPr lang="en-US" sz="1400"/>
                        <a:t>22x Zoom</a:t>
                      </a:r>
                    </a:p>
                  </a:txBody>
                  <a:tcPr anchor="ctr"/>
                </a:tc>
                <a:tc>
                  <a:txBody>
                    <a:bodyPr/>
                    <a:lstStyle/>
                    <a:p>
                      <a:pPr algn="ctr"/>
                      <a:r>
                        <a:rPr lang="en-US" sz="1400"/>
                        <a:t>40x Zoom</a:t>
                      </a:r>
                    </a:p>
                  </a:txBody>
                  <a:tcPr anchor="ctr"/>
                </a:tc>
                <a:tc>
                  <a:txBody>
                    <a:bodyPr/>
                    <a:lstStyle/>
                    <a:p>
                      <a:pPr algn="ctr"/>
                      <a:r>
                        <a:rPr lang="en-US" sz="1400"/>
                        <a:t>4 zoom lenses</a:t>
                      </a:r>
                    </a:p>
                  </a:txBody>
                  <a:tcPr anchor="ctr"/>
                </a:tc>
                <a:extLst>
                  <a:ext uri="{0D108BD9-81ED-4DB2-BD59-A6C34878D82A}">
                    <a16:rowId xmlns:a16="http://schemas.microsoft.com/office/drawing/2014/main" val="3053785061"/>
                  </a:ext>
                </a:extLst>
              </a:tr>
              <a:tr h="470187">
                <a:tc>
                  <a:txBody>
                    <a:bodyPr/>
                    <a:lstStyle/>
                    <a:p>
                      <a:pPr algn="ctr"/>
                      <a:r>
                        <a:rPr lang="en-US" sz="1400"/>
                        <a:t>Built-in Vehicle Related Analytics</a:t>
                      </a:r>
                    </a:p>
                  </a:txBody>
                  <a:tcPr anchor="ctr"/>
                </a:tc>
                <a:tc gridSpan="5">
                  <a:txBody>
                    <a:bodyPr/>
                    <a:lstStyle/>
                    <a:p>
                      <a:pPr algn="ctr"/>
                      <a:r>
                        <a:rPr lang="en-US" sz="1400"/>
                        <a:t>Vehicle Counting, Vehicle Line Crossing Detection, Vehicle Enter Area Detection, Vehicle Incorrect Direction Detection, Vehicle Loitering Detection, Vehicle Tracking, Stopped vehicle detection, License Plate Detection, Automatic License Plate Recognition</a:t>
                      </a:r>
                      <a:endParaRPr lang="en-US" sz="1400" b="1"/>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extLst>
                  <a:ext uri="{0D108BD9-81ED-4DB2-BD59-A6C34878D82A}">
                    <a16:rowId xmlns:a16="http://schemas.microsoft.com/office/drawing/2014/main" val="1409207008"/>
                  </a:ext>
                </a:extLst>
              </a:tr>
            </a:tbl>
          </a:graphicData>
        </a:graphic>
      </p:graphicFrame>
      <p:pic>
        <p:nvPicPr>
          <p:cNvPr id="2050" name="Picture 2">
            <a:extLst>
              <a:ext uri="{FF2B5EF4-FFF2-40B4-BE49-F238E27FC236}">
                <a16:creationId xmlns:a16="http://schemas.microsoft.com/office/drawing/2014/main" id="{16155FA2-097C-148A-1F81-3FD707D39C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6642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D39BB76F-9099-7706-1470-7A3B8CA6908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11007" y="359344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37A6C267-06E8-04C3-142D-7072D2831A4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55587" y="3584923"/>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DD2EE02F-E4A5-9D7C-FFDC-FE0405ECFCF2}"/>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044869" y="3589588"/>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CEBC9330-6631-AF49-2479-2E6A821167B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21664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06FB368-D4C7-EB88-80F1-7BF17BC1A6B3}"/>
              </a:ext>
            </a:extLst>
          </p:cNvPr>
          <p:cNvSpPr txBox="1"/>
          <p:nvPr/>
        </p:nvSpPr>
        <p:spPr>
          <a:xfrm>
            <a:off x="632188" y="1652607"/>
            <a:ext cx="7828244" cy="1200329"/>
          </a:xfrm>
          <a:prstGeom prst="rect">
            <a:avLst/>
          </a:prstGeom>
          <a:solidFill>
            <a:schemeClr val="bg1">
              <a:lumMod val="95000"/>
            </a:schemeClr>
          </a:solidFill>
        </p:spPr>
        <p:txBody>
          <a:bodyPr wrap="square">
            <a:spAutoFit/>
          </a:bodyPr>
          <a:lstStyle/>
          <a:p>
            <a:r>
              <a:rPr lang="en-US" b="1" i="0">
                <a:solidFill>
                  <a:srgbClr val="202124"/>
                </a:solidFill>
                <a:effectLst/>
                <a:latin typeface="Google Sans"/>
              </a:rPr>
              <a:t>Deep learning </a:t>
            </a:r>
            <a:r>
              <a:rPr lang="en-US" b="0" i="0">
                <a:solidFill>
                  <a:srgbClr val="202124"/>
                </a:solidFill>
                <a:effectLst/>
                <a:latin typeface="Google Sans"/>
              </a:rPr>
              <a:t>is </a:t>
            </a:r>
            <a:r>
              <a:rPr lang="en-US" b="0" i="0">
                <a:solidFill>
                  <a:srgbClr val="040C28"/>
                </a:solidFill>
                <a:effectLst/>
                <a:latin typeface="Google Sans"/>
              </a:rPr>
              <a:t>a method in artificial intelligence (AI) that teaches computers to process data in a way that is inspired by the human brain</a:t>
            </a:r>
            <a:r>
              <a:rPr lang="en-US" b="0" i="0">
                <a:solidFill>
                  <a:srgbClr val="202124"/>
                </a:solidFill>
                <a:effectLst/>
                <a:latin typeface="Google Sans"/>
              </a:rPr>
              <a:t>. Deep learning models can recognize complex patterns in pictures, text, sounds, and other data to produce accurate insights and predictions.</a:t>
            </a:r>
            <a:endParaRPr lang="en-US"/>
          </a:p>
        </p:txBody>
      </p:sp>
    </p:spTree>
    <p:extLst>
      <p:ext uri="{BB962C8B-B14F-4D97-AF65-F5344CB8AC3E}">
        <p14:creationId xmlns:p14="http://schemas.microsoft.com/office/powerpoint/2010/main" val="13180769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A426 Stadium Installation</a:t>
            </a:r>
          </a:p>
        </p:txBody>
      </p:sp>
      <p:pic>
        <p:nvPicPr>
          <p:cNvPr id="1026" name="Picture 2">
            <a:extLst>
              <a:ext uri="{FF2B5EF4-FFF2-40B4-BE49-F238E27FC236}">
                <a16:creationId xmlns:a16="http://schemas.microsoft.com/office/drawing/2014/main" id="{A4EC6CBC-7041-A867-DE10-088323C770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2286000"/>
            <a:ext cx="2286000" cy="2286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125DA21-823E-92D6-23C6-63A1F9F2CE4F}"/>
              </a:ext>
            </a:extLst>
          </p:cNvPr>
          <p:cNvSpPr txBox="1"/>
          <p:nvPr/>
        </p:nvSpPr>
        <p:spPr>
          <a:xfrm>
            <a:off x="1588707" y="4365104"/>
            <a:ext cx="2952328" cy="1200329"/>
          </a:xfrm>
          <a:prstGeom prst="rect">
            <a:avLst/>
          </a:prstGeom>
          <a:noFill/>
        </p:spPr>
        <p:txBody>
          <a:bodyPr wrap="square" rtlCol="0">
            <a:spAutoFit/>
          </a:bodyPr>
          <a:lstStyle/>
          <a:p>
            <a:r>
              <a:rPr lang="en-US" sz="2400" b="1"/>
              <a:t>PMAX-0534</a:t>
            </a:r>
          </a:p>
          <a:p>
            <a:endParaRPr lang="en-US" sz="1600"/>
          </a:p>
          <a:p>
            <a:r>
              <a:rPr lang="en-US" sz="1600"/>
              <a:t>Pole Mount with Junction Box, supports 3.25" to 7.0" Poles</a:t>
            </a:r>
          </a:p>
        </p:txBody>
      </p:sp>
      <p:pic>
        <p:nvPicPr>
          <p:cNvPr id="1028" name="Picture 4">
            <a:extLst>
              <a:ext uri="{FF2B5EF4-FFF2-40B4-BE49-F238E27FC236}">
                <a16:creationId xmlns:a16="http://schemas.microsoft.com/office/drawing/2014/main" id="{68645AA2-D288-60D9-B601-48D99364DC2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76056" y="2425927"/>
            <a:ext cx="2006146" cy="200614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FFB193C-445C-D87D-7387-D92E12288B7B}"/>
              </a:ext>
            </a:extLst>
          </p:cNvPr>
          <p:cNvSpPr txBox="1"/>
          <p:nvPr/>
        </p:nvSpPr>
        <p:spPr>
          <a:xfrm>
            <a:off x="5148064" y="4350146"/>
            <a:ext cx="2952328" cy="1692771"/>
          </a:xfrm>
          <a:prstGeom prst="rect">
            <a:avLst/>
          </a:prstGeom>
          <a:noFill/>
        </p:spPr>
        <p:txBody>
          <a:bodyPr wrap="square" rtlCol="0">
            <a:spAutoFit/>
          </a:bodyPr>
          <a:lstStyle/>
          <a:p>
            <a:r>
              <a:rPr lang="en-US" sz="2400" b="1"/>
              <a:t>A426</a:t>
            </a:r>
          </a:p>
          <a:p>
            <a:endParaRPr lang="en-US" sz="1600"/>
          </a:p>
          <a:p>
            <a:r>
              <a:rPr lang="en-US" sz="1600"/>
              <a:t>5MP Zoom Bullet with D/N, Adaptive IR, Extreme WDR, SLLS, 4.4x Zoom Lens, </a:t>
            </a:r>
            <a:r>
              <a:rPr lang="en-US" sz="1600" b="1"/>
              <a:t>Deep Learning AI</a:t>
            </a:r>
            <a:endParaRPr lang="en-US" b="1"/>
          </a:p>
        </p:txBody>
      </p:sp>
    </p:spTree>
    <p:extLst>
      <p:ext uri="{BB962C8B-B14F-4D97-AF65-F5344CB8AC3E}">
        <p14:creationId xmlns:p14="http://schemas.microsoft.com/office/powerpoint/2010/main" val="27522836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1AF172E-E93F-94BD-B74C-771EF80AAFC8}"/>
              </a:ext>
            </a:extLst>
          </p:cNvPr>
          <p:cNvGrpSpPr/>
          <p:nvPr/>
        </p:nvGrpSpPr>
        <p:grpSpPr>
          <a:xfrm>
            <a:off x="323528" y="1196752"/>
            <a:ext cx="8136904" cy="2690660"/>
            <a:chOff x="323528" y="1367303"/>
            <a:chExt cx="8136904" cy="2690660"/>
          </a:xfrm>
        </p:grpSpPr>
        <p:sp>
          <p:nvSpPr>
            <p:cNvPr id="4" name="TextBox 3">
              <a:extLst>
                <a:ext uri="{FF2B5EF4-FFF2-40B4-BE49-F238E27FC236}">
                  <a16:creationId xmlns:a16="http://schemas.microsoft.com/office/drawing/2014/main" id="{0FAD06C3-4951-EA9F-6C9B-8C253D6D337D}"/>
                </a:ext>
              </a:extLst>
            </p:cNvPr>
            <p:cNvSpPr txBox="1"/>
            <p:nvPr/>
          </p:nvSpPr>
          <p:spPr>
            <a:xfrm>
              <a:off x="323528" y="1367303"/>
              <a:ext cx="3600400" cy="400110"/>
            </a:xfrm>
            <a:prstGeom prst="rect">
              <a:avLst/>
            </a:prstGeom>
            <a:noFill/>
          </p:spPr>
          <p:txBody>
            <a:bodyPr wrap="square" rtlCol="0">
              <a:spAutoFit/>
            </a:bodyPr>
            <a:lstStyle/>
            <a:p>
              <a:r>
                <a:rPr lang="en-US" sz="2000" b="1"/>
                <a:t>ALPR Camera (A426)</a:t>
              </a:r>
            </a:p>
          </p:txBody>
        </p:sp>
        <p:sp>
          <p:nvSpPr>
            <p:cNvPr id="6" name="Rectangle 5">
              <a:extLst>
                <a:ext uri="{FF2B5EF4-FFF2-40B4-BE49-F238E27FC236}">
                  <a16:creationId xmlns:a16="http://schemas.microsoft.com/office/drawing/2014/main" id="{4A1F9869-8455-A380-B3EA-96A32501F58B}"/>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The AI camera can recognize multiple license plates across multiple lanes at the same time.</a:t>
              </a:r>
            </a:p>
            <a:p>
              <a:endParaRPr lang="en-US">
                <a:solidFill>
                  <a:schemeClr val="tx1"/>
                </a:solidFill>
              </a:endParaRPr>
            </a:p>
            <a:p>
              <a:r>
                <a:rPr lang="en-US">
                  <a:solidFill>
                    <a:schemeClr val="tx1"/>
                  </a:solidFill>
                  <a:hlinkClick r:id="rId2"/>
                </a:rPr>
                <a:t>WATCH THE VIDEO</a:t>
              </a:r>
              <a:endParaRPr lang="en-US">
                <a:solidFill>
                  <a:schemeClr val="tx1"/>
                </a:solidFill>
              </a:endParaRPr>
            </a:p>
          </p:txBody>
        </p:sp>
        <p:sp>
          <p:nvSpPr>
            <p:cNvPr id="8" name="TextBox 7">
              <a:extLst>
                <a:ext uri="{FF2B5EF4-FFF2-40B4-BE49-F238E27FC236}">
                  <a16:creationId xmlns:a16="http://schemas.microsoft.com/office/drawing/2014/main" id="{041463E0-0513-43F4-18F8-1E5377DBE273}"/>
                </a:ext>
              </a:extLst>
            </p:cNvPr>
            <p:cNvSpPr txBox="1"/>
            <p:nvPr/>
          </p:nvSpPr>
          <p:spPr>
            <a:xfrm>
              <a:off x="323528" y="3750186"/>
              <a:ext cx="3528393" cy="307777"/>
            </a:xfrm>
            <a:prstGeom prst="rect">
              <a:avLst/>
            </a:prstGeom>
            <a:noFill/>
          </p:spPr>
          <p:txBody>
            <a:bodyPr wrap="square">
              <a:spAutoFit/>
            </a:bodyPr>
            <a:lstStyle/>
            <a:p>
              <a:r>
                <a:rPr lang="en-US" sz="1400">
                  <a:hlinkClick r:id="rId2"/>
                </a:rPr>
                <a:t>https://www.acti.com/video/v2902</a:t>
              </a:r>
              <a:endParaRPr lang="en-US" sz="1400"/>
            </a:p>
          </p:txBody>
        </p:sp>
      </p:grpSp>
      <p:grpSp>
        <p:nvGrpSpPr>
          <p:cNvPr id="10" name="Group 9">
            <a:extLst>
              <a:ext uri="{FF2B5EF4-FFF2-40B4-BE49-F238E27FC236}">
                <a16:creationId xmlns:a16="http://schemas.microsoft.com/office/drawing/2014/main" id="{D4B9156E-C035-4287-9A38-E6508E77F04F}"/>
              </a:ext>
            </a:extLst>
          </p:cNvPr>
          <p:cNvGrpSpPr/>
          <p:nvPr/>
        </p:nvGrpSpPr>
        <p:grpSpPr>
          <a:xfrm>
            <a:off x="323528" y="4077072"/>
            <a:ext cx="8136904" cy="2690660"/>
            <a:chOff x="323528" y="1367303"/>
            <a:chExt cx="8136904" cy="2690660"/>
          </a:xfrm>
        </p:grpSpPr>
        <p:sp>
          <p:nvSpPr>
            <p:cNvPr id="12" name="TextBox 11">
              <a:extLst>
                <a:ext uri="{FF2B5EF4-FFF2-40B4-BE49-F238E27FC236}">
                  <a16:creationId xmlns:a16="http://schemas.microsoft.com/office/drawing/2014/main" id="{4EB60541-0A64-A0FA-7CD3-7EE152F39519}"/>
                </a:ext>
              </a:extLst>
            </p:cNvPr>
            <p:cNvSpPr txBox="1"/>
            <p:nvPr/>
          </p:nvSpPr>
          <p:spPr>
            <a:xfrm>
              <a:off x="323528" y="1367303"/>
              <a:ext cx="3600400" cy="400110"/>
            </a:xfrm>
            <a:prstGeom prst="rect">
              <a:avLst/>
            </a:prstGeom>
            <a:noFill/>
          </p:spPr>
          <p:txBody>
            <a:bodyPr wrap="square" rtlCol="0">
              <a:spAutoFit/>
            </a:bodyPr>
            <a:lstStyle/>
            <a:p>
              <a:r>
                <a:rPr lang="en-US" sz="2000" b="1"/>
                <a:t>ALPR Camera + NVR 3</a:t>
              </a:r>
            </a:p>
          </p:txBody>
        </p:sp>
        <p:sp>
          <p:nvSpPr>
            <p:cNvPr id="13" name="Rectangle 12">
              <a:extLst>
                <a:ext uri="{FF2B5EF4-FFF2-40B4-BE49-F238E27FC236}">
                  <a16:creationId xmlns:a16="http://schemas.microsoft.com/office/drawing/2014/main" id="{F9189177-BAF5-45DF-1850-975903DA6433}"/>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ACTi NVR 3 supports the deep learning AI events and metadata. When the blacklisted vehicle is detected, the NVR will display instant alert.</a:t>
              </a:r>
            </a:p>
            <a:p>
              <a:endParaRPr lang="en-US">
                <a:solidFill>
                  <a:schemeClr val="tx1"/>
                </a:solidFill>
              </a:endParaRPr>
            </a:p>
            <a:p>
              <a:r>
                <a:rPr lang="en-US">
                  <a:solidFill>
                    <a:schemeClr val="tx1"/>
                  </a:solidFill>
                  <a:hlinkClick r:id="rId3"/>
                </a:rPr>
                <a:t>WATCH THE VIDEO</a:t>
              </a:r>
              <a:endParaRPr lang="en-US">
                <a:solidFill>
                  <a:schemeClr val="tx1"/>
                </a:solidFill>
              </a:endParaRPr>
            </a:p>
            <a:p>
              <a:endParaRPr lang="en-US"/>
            </a:p>
          </p:txBody>
        </p:sp>
        <p:sp>
          <p:nvSpPr>
            <p:cNvPr id="14" name="TextBox 13">
              <a:extLst>
                <a:ext uri="{FF2B5EF4-FFF2-40B4-BE49-F238E27FC236}">
                  <a16:creationId xmlns:a16="http://schemas.microsoft.com/office/drawing/2014/main" id="{AA12DCE8-6B76-00BF-7AB8-614420365560}"/>
                </a:ext>
              </a:extLst>
            </p:cNvPr>
            <p:cNvSpPr txBox="1"/>
            <p:nvPr/>
          </p:nvSpPr>
          <p:spPr>
            <a:xfrm>
              <a:off x="323528" y="3750186"/>
              <a:ext cx="3528393" cy="307777"/>
            </a:xfrm>
            <a:prstGeom prst="rect">
              <a:avLst/>
            </a:prstGeom>
            <a:noFill/>
          </p:spPr>
          <p:txBody>
            <a:bodyPr wrap="square">
              <a:spAutoFit/>
            </a:bodyPr>
            <a:lstStyle/>
            <a:p>
              <a:r>
                <a:rPr lang="en-US" sz="1400">
                  <a:hlinkClick r:id="rId3"/>
                </a:rPr>
                <a:t>https://www.acti.com/video/v2904</a:t>
              </a:r>
              <a:endParaRPr lang="en-US" sz="1400"/>
            </a:p>
          </p:txBody>
        </p:sp>
      </p:grpSp>
      <p:pic>
        <p:nvPicPr>
          <p:cNvPr id="3" name="Picture 2">
            <a:extLst>
              <a:ext uri="{FF2B5EF4-FFF2-40B4-BE49-F238E27FC236}">
                <a16:creationId xmlns:a16="http://schemas.microsoft.com/office/drawing/2014/main" id="{2BAC0146-F4A0-980B-2C30-5425AC8E12D9}"/>
              </a:ext>
            </a:extLst>
          </p:cNvPr>
          <p:cNvPicPr>
            <a:picLocks noChangeAspect="1"/>
          </p:cNvPicPr>
          <p:nvPr/>
        </p:nvPicPr>
        <p:blipFill>
          <a:blip r:embed="rId4"/>
          <a:stretch>
            <a:fillRect/>
          </a:stretch>
        </p:blipFill>
        <p:spPr>
          <a:xfrm>
            <a:off x="395536" y="1596862"/>
            <a:ext cx="3312367" cy="2018474"/>
          </a:xfrm>
          <a:prstGeom prst="rect">
            <a:avLst/>
          </a:prstGeom>
        </p:spPr>
      </p:pic>
      <p:pic>
        <p:nvPicPr>
          <p:cNvPr id="7" name="Picture 6">
            <a:extLst>
              <a:ext uri="{FF2B5EF4-FFF2-40B4-BE49-F238E27FC236}">
                <a16:creationId xmlns:a16="http://schemas.microsoft.com/office/drawing/2014/main" id="{83B57F3D-B2E3-B7EB-E336-095522A72F0E}"/>
              </a:ext>
            </a:extLst>
          </p:cNvPr>
          <p:cNvPicPr>
            <a:picLocks noChangeAspect="1"/>
          </p:cNvPicPr>
          <p:nvPr/>
        </p:nvPicPr>
        <p:blipFill rotWithShape="1">
          <a:blip r:embed="rId5"/>
          <a:srcRect r="14815"/>
          <a:stretch/>
        </p:blipFill>
        <p:spPr>
          <a:xfrm>
            <a:off x="395536" y="4416056"/>
            <a:ext cx="3312367" cy="2105025"/>
          </a:xfrm>
          <a:prstGeom prst="rect">
            <a:avLst/>
          </a:prstGeom>
        </p:spPr>
      </p:pic>
    </p:spTree>
    <p:extLst>
      <p:ext uri="{BB962C8B-B14F-4D97-AF65-F5344CB8AC3E}">
        <p14:creationId xmlns:p14="http://schemas.microsoft.com/office/powerpoint/2010/main" val="546217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AI Solution Architecture</a:t>
            </a:r>
          </a:p>
        </p:txBody>
      </p:sp>
      <p:pic>
        <p:nvPicPr>
          <p:cNvPr id="1028" name="Picture 4">
            <a:extLst>
              <a:ext uri="{FF2B5EF4-FFF2-40B4-BE49-F238E27FC236}">
                <a16:creationId xmlns:a16="http://schemas.microsoft.com/office/drawing/2014/main" id="{EB43065A-59B0-445D-D624-5EC661C11A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3969759"/>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2FC96785-E8D8-9B62-E7BD-8C65437867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5531" y="3609719"/>
            <a:ext cx="1853952" cy="1853952"/>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F454592C-6FD0-A875-A998-F467E7B426DD}"/>
              </a:ext>
            </a:extLst>
          </p:cNvPr>
          <p:cNvPicPr>
            <a:picLocks noChangeAspect="1"/>
          </p:cNvPicPr>
          <p:nvPr/>
        </p:nvPicPr>
        <p:blipFill>
          <a:blip r:embed="rId5"/>
          <a:stretch>
            <a:fillRect/>
          </a:stretch>
        </p:blipFill>
        <p:spPr>
          <a:xfrm>
            <a:off x="6228184" y="4054769"/>
            <a:ext cx="1724224" cy="963852"/>
          </a:xfrm>
          <a:prstGeom prst="rect">
            <a:avLst/>
          </a:prstGeom>
        </p:spPr>
      </p:pic>
      <p:cxnSp>
        <p:nvCxnSpPr>
          <p:cNvPr id="27" name="Straight Arrow Connector 26">
            <a:extLst>
              <a:ext uri="{FF2B5EF4-FFF2-40B4-BE49-F238E27FC236}">
                <a16:creationId xmlns:a16="http://schemas.microsoft.com/office/drawing/2014/main" id="{BAF0199C-2A35-E209-74A4-8A3D3B1864E3}"/>
              </a:ext>
            </a:extLst>
          </p:cNvPr>
          <p:cNvCxnSpPr/>
          <p:nvPr/>
        </p:nvCxnSpPr>
        <p:spPr>
          <a:xfrm>
            <a:off x="212372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BE96C2D0-7482-1CA8-8AE1-609CEFD2C7F9}"/>
              </a:ext>
            </a:extLst>
          </p:cNvPr>
          <p:cNvCxnSpPr/>
          <p:nvPr/>
        </p:nvCxnSpPr>
        <p:spPr>
          <a:xfrm>
            <a:off x="500404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F1F90011-EA6C-DD6C-FC14-79C09CE91E0E}"/>
              </a:ext>
            </a:extLst>
          </p:cNvPr>
          <p:cNvCxnSpPr/>
          <p:nvPr/>
        </p:nvCxnSpPr>
        <p:spPr>
          <a:xfrm>
            <a:off x="212372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9007FF6D-B945-2E91-DF9C-5567141C81E6}"/>
              </a:ext>
            </a:extLst>
          </p:cNvPr>
          <p:cNvCxnSpPr/>
          <p:nvPr/>
        </p:nvCxnSpPr>
        <p:spPr>
          <a:xfrm>
            <a:off x="500404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7983AFA7-4BFA-8B1E-CD93-1BEB82D59552}"/>
              </a:ext>
            </a:extLst>
          </p:cNvPr>
          <p:cNvSpPr txBox="1"/>
          <p:nvPr/>
        </p:nvSpPr>
        <p:spPr>
          <a:xfrm>
            <a:off x="2310103" y="4054768"/>
            <a:ext cx="703684" cy="307777"/>
          </a:xfrm>
          <a:prstGeom prst="rect">
            <a:avLst/>
          </a:prstGeom>
          <a:noFill/>
        </p:spPr>
        <p:txBody>
          <a:bodyPr wrap="square" rtlCol="0">
            <a:spAutoFit/>
          </a:bodyPr>
          <a:lstStyle/>
          <a:p>
            <a:r>
              <a:rPr lang="en-US" sz="1400"/>
              <a:t>video</a:t>
            </a:r>
          </a:p>
        </p:txBody>
      </p:sp>
      <p:sp>
        <p:nvSpPr>
          <p:cNvPr id="36" name="TextBox 35">
            <a:extLst>
              <a:ext uri="{FF2B5EF4-FFF2-40B4-BE49-F238E27FC236}">
                <a16:creationId xmlns:a16="http://schemas.microsoft.com/office/drawing/2014/main" id="{ADBC1DF0-EFDF-C4EE-460E-1B664F63FC21}"/>
              </a:ext>
            </a:extLst>
          </p:cNvPr>
          <p:cNvSpPr txBox="1"/>
          <p:nvPr/>
        </p:nvSpPr>
        <p:spPr>
          <a:xfrm>
            <a:off x="2284140" y="4483687"/>
            <a:ext cx="1063724" cy="738664"/>
          </a:xfrm>
          <a:prstGeom prst="rect">
            <a:avLst/>
          </a:prstGeom>
          <a:noFill/>
        </p:spPr>
        <p:txBody>
          <a:bodyPr wrap="square" rtlCol="0">
            <a:spAutoFit/>
          </a:bodyPr>
          <a:lstStyle/>
          <a:p>
            <a:r>
              <a:rPr lang="en-US" sz="1400"/>
              <a:t>Realtime</a:t>
            </a:r>
          </a:p>
          <a:p>
            <a:r>
              <a:rPr lang="en-US" sz="1400"/>
              <a:t>analytics data</a:t>
            </a:r>
          </a:p>
        </p:txBody>
      </p:sp>
      <p:sp>
        <p:nvSpPr>
          <p:cNvPr id="50" name="TextBox 49">
            <a:extLst>
              <a:ext uri="{FF2B5EF4-FFF2-40B4-BE49-F238E27FC236}">
                <a16:creationId xmlns:a16="http://schemas.microsoft.com/office/drawing/2014/main" id="{EE6D84BD-FEFA-8F35-221B-BB8401F2FEDA}"/>
              </a:ext>
            </a:extLst>
          </p:cNvPr>
          <p:cNvSpPr txBox="1"/>
          <p:nvPr/>
        </p:nvSpPr>
        <p:spPr>
          <a:xfrm>
            <a:off x="5084254" y="4516584"/>
            <a:ext cx="1063724" cy="738664"/>
          </a:xfrm>
          <a:prstGeom prst="rect">
            <a:avLst/>
          </a:prstGeom>
          <a:noFill/>
        </p:spPr>
        <p:txBody>
          <a:bodyPr wrap="square" rtlCol="0">
            <a:spAutoFit/>
          </a:bodyPr>
          <a:lstStyle/>
          <a:p>
            <a:r>
              <a:rPr lang="en-US" sz="1400"/>
              <a:t>Realtime</a:t>
            </a:r>
          </a:p>
          <a:p>
            <a:r>
              <a:rPr lang="en-US" sz="1400"/>
              <a:t>analytics data, alerts</a:t>
            </a:r>
          </a:p>
        </p:txBody>
      </p:sp>
      <p:sp>
        <p:nvSpPr>
          <p:cNvPr id="51" name="TextBox 50">
            <a:extLst>
              <a:ext uri="{FF2B5EF4-FFF2-40B4-BE49-F238E27FC236}">
                <a16:creationId xmlns:a16="http://schemas.microsoft.com/office/drawing/2014/main" id="{950DF562-E559-6E8F-34CA-D20133FB24BF}"/>
              </a:ext>
            </a:extLst>
          </p:cNvPr>
          <p:cNvSpPr txBox="1"/>
          <p:nvPr/>
        </p:nvSpPr>
        <p:spPr>
          <a:xfrm>
            <a:off x="5195466" y="4031894"/>
            <a:ext cx="703684" cy="307777"/>
          </a:xfrm>
          <a:prstGeom prst="rect">
            <a:avLst/>
          </a:prstGeom>
          <a:noFill/>
        </p:spPr>
        <p:txBody>
          <a:bodyPr wrap="square" rtlCol="0">
            <a:spAutoFit/>
          </a:bodyPr>
          <a:lstStyle/>
          <a:p>
            <a:r>
              <a:rPr lang="en-US" sz="1400"/>
              <a:t>video</a:t>
            </a:r>
          </a:p>
        </p:txBody>
      </p:sp>
      <p:sp>
        <p:nvSpPr>
          <p:cNvPr id="52" name="TextBox 51">
            <a:extLst>
              <a:ext uri="{FF2B5EF4-FFF2-40B4-BE49-F238E27FC236}">
                <a16:creationId xmlns:a16="http://schemas.microsoft.com/office/drawing/2014/main" id="{2231CB92-CC8E-DC80-75DD-6F88844521BD}"/>
              </a:ext>
            </a:extLst>
          </p:cNvPr>
          <p:cNvSpPr txBox="1"/>
          <p:nvPr/>
        </p:nvSpPr>
        <p:spPr>
          <a:xfrm>
            <a:off x="1276028" y="5343493"/>
            <a:ext cx="1063723" cy="307777"/>
          </a:xfrm>
          <a:prstGeom prst="rect">
            <a:avLst/>
          </a:prstGeom>
          <a:noFill/>
        </p:spPr>
        <p:txBody>
          <a:bodyPr wrap="square" rtlCol="0">
            <a:spAutoFit/>
          </a:bodyPr>
          <a:lstStyle/>
          <a:p>
            <a:r>
              <a:rPr lang="en-US" sz="1400" b="1"/>
              <a:t>AI CAMERA</a:t>
            </a:r>
          </a:p>
        </p:txBody>
      </p:sp>
      <p:sp>
        <p:nvSpPr>
          <p:cNvPr id="55" name="TextBox 54">
            <a:extLst>
              <a:ext uri="{FF2B5EF4-FFF2-40B4-BE49-F238E27FC236}">
                <a16:creationId xmlns:a16="http://schemas.microsoft.com/office/drawing/2014/main" id="{FC1E104A-477E-C7D2-2909-AB111945DBA4}"/>
              </a:ext>
            </a:extLst>
          </p:cNvPr>
          <p:cNvSpPr txBox="1"/>
          <p:nvPr/>
        </p:nvSpPr>
        <p:spPr>
          <a:xfrm>
            <a:off x="3621151" y="5343493"/>
            <a:ext cx="1247079" cy="954107"/>
          </a:xfrm>
          <a:prstGeom prst="rect">
            <a:avLst/>
          </a:prstGeom>
          <a:noFill/>
        </p:spPr>
        <p:txBody>
          <a:bodyPr wrap="square" rtlCol="0">
            <a:spAutoFit/>
          </a:bodyPr>
          <a:lstStyle/>
          <a:p>
            <a:r>
              <a:rPr lang="en-US" sz="1400" b="1"/>
              <a:t>NVR SERVER</a:t>
            </a:r>
          </a:p>
          <a:p>
            <a:endParaRPr lang="en-US" sz="1400" b="1"/>
          </a:p>
          <a:p>
            <a:r>
              <a:rPr lang="en-US" sz="1400" b="1"/>
              <a:t>(ACTi NVR 3 Corporate)</a:t>
            </a:r>
          </a:p>
        </p:txBody>
      </p:sp>
      <p:cxnSp>
        <p:nvCxnSpPr>
          <p:cNvPr id="58" name="Straight Arrow Connector 57">
            <a:extLst>
              <a:ext uri="{FF2B5EF4-FFF2-40B4-BE49-F238E27FC236}">
                <a16:creationId xmlns:a16="http://schemas.microsoft.com/office/drawing/2014/main" id="{C3D14B8F-1262-1C45-AF70-44278E817103}"/>
              </a:ext>
            </a:extLst>
          </p:cNvPr>
          <p:cNvCxnSpPr>
            <a:cxnSpLocks/>
          </p:cNvCxnSpPr>
          <p:nvPr/>
        </p:nvCxnSpPr>
        <p:spPr>
          <a:xfrm flipV="1">
            <a:off x="4506331" y="3249679"/>
            <a:ext cx="57792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2" name="Picture 8">
            <a:extLst>
              <a:ext uri="{FF2B5EF4-FFF2-40B4-BE49-F238E27FC236}">
                <a16:creationId xmlns:a16="http://schemas.microsoft.com/office/drawing/2014/main" id="{AEF40E6F-FE7A-B6E6-D0DA-7323FA2CC19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68230" y="2843768"/>
            <a:ext cx="432048" cy="314285"/>
          </a:xfrm>
          <a:prstGeom prst="rect">
            <a:avLst/>
          </a:prstGeom>
          <a:noFill/>
          <a:extLst>
            <a:ext uri="{909E8E84-426E-40DD-AFC4-6F175D3DCCD1}">
              <a14:hiddenFill xmlns:a14="http://schemas.microsoft.com/office/drawing/2010/main">
                <a:solidFill>
                  <a:srgbClr val="FFFFFF"/>
                </a:solidFill>
              </a14:hiddenFill>
            </a:ext>
          </a:extLst>
        </p:spPr>
      </p:pic>
      <p:sp>
        <p:nvSpPr>
          <p:cNvPr id="62" name="TextBox 61">
            <a:extLst>
              <a:ext uri="{FF2B5EF4-FFF2-40B4-BE49-F238E27FC236}">
                <a16:creationId xmlns:a16="http://schemas.microsoft.com/office/drawing/2014/main" id="{A70B9190-064C-954E-C8C8-D20307641484}"/>
              </a:ext>
            </a:extLst>
          </p:cNvPr>
          <p:cNvSpPr txBox="1"/>
          <p:nvPr/>
        </p:nvSpPr>
        <p:spPr>
          <a:xfrm>
            <a:off x="4278262" y="3189389"/>
            <a:ext cx="703684" cy="307777"/>
          </a:xfrm>
          <a:prstGeom prst="rect">
            <a:avLst/>
          </a:prstGeom>
          <a:noFill/>
        </p:spPr>
        <p:txBody>
          <a:bodyPr wrap="square" rtlCol="0">
            <a:spAutoFit/>
          </a:bodyPr>
          <a:lstStyle/>
          <a:p>
            <a:r>
              <a:rPr lang="en-US" sz="1400"/>
              <a:t>alerts</a:t>
            </a:r>
          </a:p>
        </p:txBody>
      </p:sp>
      <p:sp>
        <p:nvSpPr>
          <p:cNvPr id="63" name="TextBox 62">
            <a:extLst>
              <a:ext uri="{FF2B5EF4-FFF2-40B4-BE49-F238E27FC236}">
                <a16:creationId xmlns:a16="http://schemas.microsoft.com/office/drawing/2014/main" id="{B35F9F41-DC49-B559-E548-24BD37ABCFBB}"/>
              </a:ext>
            </a:extLst>
          </p:cNvPr>
          <p:cNvSpPr txBox="1"/>
          <p:nvPr/>
        </p:nvSpPr>
        <p:spPr>
          <a:xfrm>
            <a:off x="6620893" y="5353471"/>
            <a:ext cx="1247079" cy="307777"/>
          </a:xfrm>
          <a:prstGeom prst="rect">
            <a:avLst/>
          </a:prstGeom>
          <a:noFill/>
        </p:spPr>
        <p:txBody>
          <a:bodyPr wrap="square" rtlCol="0">
            <a:spAutoFit/>
          </a:bodyPr>
          <a:lstStyle/>
          <a:p>
            <a:r>
              <a:rPr lang="en-US" sz="1400" b="1"/>
              <a:t>NVR CLIENT</a:t>
            </a:r>
          </a:p>
        </p:txBody>
      </p:sp>
      <p:sp>
        <p:nvSpPr>
          <p:cNvPr id="1024" name="TextBox 1023">
            <a:extLst>
              <a:ext uri="{FF2B5EF4-FFF2-40B4-BE49-F238E27FC236}">
                <a16:creationId xmlns:a16="http://schemas.microsoft.com/office/drawing/2014/main" id="{ED79E846-F4FA-048C-6021-83E9C0D5A990}"/>
              </a:ext>
            </a:extLst>
          </p:cNvPr>
          <p:cNvSpPr txBox="1"/>
          <p:nvPr/>
        </p:nvSpPr>
        <p:spPr>
          <a:xfrm>
            <a:off x="5329431" y="2847021"/>
            <a:ext cx="703684" cy="307777"/>
          </a:xfrm>
          <a:prstGeom prst="rect">
            <a:avLst/>
          </a:prstGeom>
          <a:noFill/>
        </p:spPr>
        <p:txBody>
          <a:bodyPr wrap="square" rtlCol="0">
            <a:spAutoFit/>
          </a:bodyPr>
          <a:lstStyle/>
          <a:p>
            <a:r>
              <a:rPr lang="en-US" sz="1400"/>
              <a:t>E-mail</a:t>
            </a:r>
          </a:p>
        </p:txBody>
      </p:sp>
      <p:cxnSp>
        <p:nvCxnSpPr>
          <p:cNvPr id="1025" name="Straight Arrow Connector 1024">
            <a:extLst>
              <a:ext uri="{FF2B5EF4-FFF2-40B4-BE49-F238E27FC236}">
                <a16:creationId xmlns:a16="http://schemas.microsoft.com/office/drawing/2014/main" id="{21667425-B5C0-A643-D87E-2DD52E4E1ADB}"/>
              </a:ext>
            </a:extLst>
          </p:cNvPr>
          <p:cNvCxnSpPr>
            <a:cxnSpLocks/>
          </p:cNvCxnSpPr>
          <p:nvPr/>
        </p:nvCxnSpPr>
        <p:spPr>
          <a:xfrm flipH="1" flipV="1">
            <a:off x="3319424" y="3270606"/>
            <a:ext cx="64014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4" name="Picture 10">
            <a:extLst>
              <a:ext uri="{FF2B5EF4-FFF2-40B4-BE49-F238E27FC236}">
                <a16:creationId xmlns:a16="http://schemas.microsoft.com/office/drawing/2014/main" id="{5DA9F9B0-D23C-19B8-DCB0-C9CA1086E73A}"/>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40300" y="2560632"/>
            <a:ext cx="862178" cy="862178"/>
          </a:xfrm>
          <a:prstGeom prst="rect">
            <a:avLst/>
          </a:prstGeom>
          <a:noFill/>
          <a:extLst>
            <a:ext uri="{909E8E84-426E-40DD-AFC4-6F175D3DCCD1}">
              <a14:hiddenFill xmlns:a14="http://schemas.microsoft.com/office/drawing/2010/main">
                <a:solidFill>
                  <a:srgbClr val="FFFFFF"/>
                </a:solidFill>
              </a14:hiddenFill>
            </a:ext>
          </a:extLst>
        </p:spPr>
      </p:pic>
      <p:sp>
        <p:nvSpPr>
          <p:cNvPr id="1027" name="TextBox 1026">
            <a:extLst>
              <a:ext uri="{FF2B5EF4-FFF2-40B4-BE49-F238E27FC236}">
                <a16:creationId xmlns:a16="http://schemas.microsoft.com/office/drawing/2014/main" id="{52CD7318-F2F0-72BE-F422-E6E0BF68D694}"/>
              </a:ext>
            </a:extLst>
          </p:cNvPr>
          <p:cNvSpPr txBox="1"/>
          <p:nvPr/>
        </p:nvSpPr>
        <p:spPr>
          <a:xfrm>
            <a:off x="2347693" y="2130344"/>
            <a:ext cx="1063724" cy="523220"/>
          </a:xfrm>
          <a:prstGeom prst="rect">
            <a:avLst/>
          </a:prstGeom>
          <a:noFill/>
        </p:spPr>
        <p:txBody>
          <a:bodyPr wrap="square" rtlCol="0">
            <a:spAutoFit/>
          </a:bodyPr>
          <a:lstStyle/>
          <a:p>
            <a:r>
              <a:rPr lang="en-US" sz="1400" b="1"/>
              <a:t>MOBILE CLIENT</a:t>
            </a:r>
          </a:p>
        </p:txBody>
      </p:sp>
      <p:sp>
        <p:nvSpPr>
          <p:cNvPr id="1029" name="TextBox 1028">
            <a:extLst>
              <a:ext uri="{FF2B5EF4-FFF2-40B4-BE49-F238E27FC236}">
                <a16:creationId xmlns:a16="http://schemas.microsoft.com/office/drawing/2014/main" id="{FFA5AED2-1648-03FF-45B5-CFA363911E10}"/>
              </a:ext>
            </a:extLst>
          </p:cNvPr>
          <p:cNvSpPr txBox="1"/>
          <p:nvPr/>
        </p:nvSpPr>
        <p:spPr>
          <a:xfrm>
            <a:off x="3411417" y="3221968"/>
            <a:ext cx="703684" cy="307777"/>
          </a:xfrm>
          <a:prstGeom prst="rect">
            <a:avLst/>
          </a:prstGeom>
          <a:noFill/>
        </p:spPr>
        <p:txBody>
          <a:bodyPr wrap="square" rtlCol="0">
            <a:spAutoFit/>
          </a:bodyPr>
          <a:lstStyle/>
          <a:p>
            <a:r>
              <a:rPr lang="en-US" sz="1400"/>
              <a:t>alerts</a:t>
            </a:r>
          </a:p>
        </p:txBody>
      </p:sp>
      <p:cxnSp>
        <p:nvCxnSpPr>
          <p:cNvPr id="1031" name="Straight Arrow Connector 1030">
            <a:extLst>
              <a:ext uri="{FF2B5EF4-FFF2-40B4-BE49-F238E27FC236}">
                <a16:creationId xmlns:a16="http://schemas.microsoft.com/office/drawing/2014/main" id="{E48F7122-CF4D-8FC5-19AB-FEBE5F3C024D}"/>
              </a:ext>
            </a:extLst>
          </p:cNvPr>
          <p:cNvCxnSpPr>
            <a:cxnSpLocks/>
          </p:cNvCxnSpPr>
          <p:nvPr/>
        </p:nvCxnSpPr>
        <p:spPr>
          <a:xfrm flipH="1" flipV="1">
            <a:off x="3131840" y="3375856"/>
            <a:ext cx="625970" cy="80992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2" name="Picture 4">
            <a:extLst>
              <a:ext uri="{FF2B5EF4-FFF2-40B4-BE49-F238E27FC236}">
                <a16:creationId xmlns:a16="http://schemas.microsoft.com/office/drawing/2014/main" id="{233A1D6E-4B0A-CBF3-5929-0586BBCEB60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89107" y="4378037"/>
            <a:ext cx="819930" cy="819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33563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825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Advantages compared to Server-Based AI Providers</a:t>
            </a:r>
          </a:p>
        </p:txBody>
      </p:sp>
      <p:sp>
        <p:nvSpPr>
          <p:cNvPr id="5" name="TextBox 4">
            <a:extLst>
              <a:ext uri="{FF2B5EF4-FFF2-40B4-BE49-F238E27FC236}">
                <a16:creationId xmlns:a16="http://schemas.microsoft.com/office/drawing/2014/main" id="{68D355FD-A240-DE8C-A511-1C08D1469D00}"/>
              </a:ext>
            </a:extLst>
          </p:cNvPr>
          <p:cNvSpPr txBox="1"/>
          <p:nvPr/>
        </p:nvSpPr>
        <p:spPr>
          <a:xfrm>
            <a:off x="683568" y="1772816"/>
            <a:ext cx="7632848" cy="4801314"/>
          </a:xfrm>
          <a:prstGeom prst="rect">
            <a:avLst/>
          </a:prstGeom>
          <a:noFill/>
        </p:spPr>
        <p:txBody>
          <a:bodyPr wrap="square" rtlCol="0">
            <a:spAutoFit/>
          </a:bodyPr>
          <a:lstStyle/>
          <a:p>
            <a:pPr marL="285750" indent="-285750">
              <a:buFont typeface="Arial" panose="020B0604020202020204" pitchFamily="34" charset="0"/>
              <a:buChar char="•"/>
            </a:pPr>
            <a:r>
              <a:rPr lang="en-US"/>
              <a:t>Hundreds of channels with deep learning analytics can be managed by a single VMS server, using just a common server hardware configuration. The Server-based AI solutions have limited number of channels and require very expensive hardware.</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VMS video recording functionality is much better secured when the VMS does not have the burden of running the analytics that may consume the server resource to its limits. </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Faster response to the events – AI cameras can control the other nearby PTZ cameras for instant response, to get better video coverage of the scene. The analyses that are processed on the VMS side will be too slow for proper response.</a:t>
            </a:r>
          </a:p>
          <a:p>
            <a:endParaRPr lang="en-US"/>
          </a:p>
          <a:p>
            <a:pPr marL="285750" indent="-285750">
              <a:buFont typeface="Arial" panose="020B0604020202020204" pitchFamily="34" charset="0"/>
              <a:buChar char="•"/>
            </a:pPr>
            <a:r>
              <a:rPr lang="en-US"/>
              <a:t>Since the AI features are inside the camera, there are no Analytics related licenses required on the server side. Therefore, the cost of VMS in some cases is up to 10 times lower than the server-side AI solutions.</a:t>
            </a:r>
          </a:p>
        </p:txBody>
      </p:sp>
    </p:spTree>
    <p:extLst>
      <p:ext uri="{BB962C8B-B14F-4D97-AF65-F5344CB8AC3E}">
        <p14:creationId xmlns:p14="http://schemas.microsoft.com/office/powerpoint/2010/main" val="39712230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NVR and CMS Features</a:t>
            </a:r>
          </a:p>
        </p:txBody>
      </p:sp>
      <p:sp>
        <p:nvSpPr>
          <p:cNvPr id="2" name="TextBox 1">
            <a:extLst>
              <a:ext uri="{FF2B5EF4-FFF2-40B4-BE49-F238E27FC236}">
                <a16:creationId xmlns:a16="http://schemas.microsoft.com/office/drawing/2014/main" id="{603F7B32-DEF8-F742-D770-3D14E044ABAC}"/>
              </a:ext>
            </a:extLst>
          </p:cNvPr>
          <p:cNvSpPr txBox="1"/>
          <p:nvPr/>
        </p:nvSpPr>
        <p:spPr>
          <a:xfrm>
            <a:off x="611560" y="1844824"/>
            <a:ext cx="8280920" cy="3693319"/>
          </a:xfrm>
          <a:prstGeom prst="rect">
            <a:avLst/>
          </a:prstGeom>
          <a:noFill/>
        </p:spPr>
        <p:txBody>
          <a:bodyPr wrap="square" rtlCol="0">
            <a:spAutoFit/>
          </a:bodyPr>
          <a:lstStyle/>
          <a:p>
            <a:r>
              <a:rPr lang="en-US"/>
              <a:t>ACTi NVR 3 Corporate (and CMS 2) manages the analytics events from the cameras as follows:</a:t>
            </a:r>
          </a:p>
          <a:p>
            <a:endParaRPr lang="en-US"/>
          </a:p>
          <a:p>
            <a:pPr marL="342900" indent="-342900">
              <a:buAutoNum type="arabicPeriod"/>
            </a:pPr>
            <a:r>
              <a:rPr lang="en-US"/>
              <a:t>Set up the analytic rules and thresholds – for example, how big is the crowd, how long time is considered loitering.</a:t>
            </a:r>
          </a:p>
          <a:p>
            <a:pPr marL="342900" indent="-342900">
              <a:buAutoNum type="arabicPeriod"/>
            </a:pPr>
            <a:endParaRPr lang="en-US"/>
          </a:p>
          <a:p>
            <a:pPr marL="342900" indent="-342900">
              <a:buAutoNum type="arabicPeriod"/>
            </a:pPr>
            <a:r>
              <a:rPr lang="en-US"/>
              <a:t>Receive real-time analytic events from all the cameras and respond by the pre-defined actions, such as send e-mail, instant pop-up of the video channel on the VMS screen and more.</a:t>
            </a:r>
          </a:p>
          <a:p>
            <a:pPr marL="342900" indent="-342900">
              <a:buAutoNum type="arabicPeriod"/>
            </a:pPr>
            <a:endParaRPr lang="en-US"/>
          </a:p>
          <a:p>
            <a:pPr marL="342900" indent="-342900">
              <a:buAutoNum type="arabicPeriod"/>
            </a:pPr>
            <a:r>
              <a:rPr lang="en-US"/>
              <a:t>Automatically push video to the mobile app of the patrolling security guards.</a:t>
            </a:r>
          </a:p>
          <a:p>
            <a:pPr marL="342900" indent="-342900">
              <a:buAutoNum type="arabicPeriod"/>
            </a:pPr>
            <a:endParaRPr lang="en-US"/>
          </a:p>
          <a:p>
            <a:pPr marL="342900" indent="-342900">
              <a:buAutoNum type="arabicPeriod"/>
            </a:pPr>
            <a:r>
              <a:rPr lang="en-US"/>
              <a:t>Search by the specific filter rules, bookmarks, thumbnails.</a:t>
            </a:r>
          </a:p>
        </p:txBody>
      </p:sp>
    </p:spTree>
    <p:extLst>
      <p:ext uri="{BB962C8B-B14F-4D97-AF65-F5344CB8AC3E}">
        <p14:creationId xmlns:p14="http://schemas.microsoft.com/office/powerpoint/2010/main" val="19925279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Where to Buy</a:t>
            </a:r>
          </a:p>
        </p:txBody>
      </p:sp>
      <p:sp>
        <p:nvSpPr>
          <p:cNvPr id="2" name="TextBox 1">
            <a:extLst>
              <a:ext uri="{FF2B5EF4-FFF2-40B4-BE49-F238E27FC236}">
                <a16:creationId xmlns:a16="http://schemas.microsoft.com/office/drawing/2014/main" id="{37CDC294-4177-341A-D90F-C4484FB92B51}"/>
              </a:ext>
            </a:extLst>
          </p:cNvPr>
          <p:cNvSpPr txBox="1"/>
          <p:nvPr/>
        </p:nvSpPr>
        <p:spPr>
          <a:xfrm>
            <a:off x="179512" y="2032956"/>
            <a:ext cx="4574237" cy="3373359"/>
          </a:xfrm>
          <a:prstGeom prst="rect">
            <a:avLst/>
          </a:prstGeom>
          <a:solidFill>
            <a:schemeClr val="bg2"/>
          </a:solidFill>
        </p:spPr>
        <p:txBody>
          <a:bodyPr wrap="square">
            <a:spAutoFit/>
          </a:bodyPr>
          <a:lstStyle/>
          <a:p>
            <a:pPr>
              <a:lnSpc>
                <a:spcPct val="150000"/>
              </a:lnSpc>
            </a:pPr>
            <a:r>
              <a:rPr lang="en-US" b="1"/>
              <a:t>Via Authorized Resellers</a:t>
            </a:r>
          </a:p>
          <a:p>
            <a:pPr>
              <a:lnSpc>
                <a:spcPct val="150000"/>
              </a:lnSpc>
            </a:pPr>
            <a:r>
              <a:rPr lang="en-US">
                <a:hlinkClick r:id="rId3"/>
              </a:rPr>
              <a:t>https://www.acti.com/Corporate/WhereToBuy</a:t>
            </a:r>
            <a:endParaRPr lang="en-US"/>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r>
              <a:rPr lang="en-US" b="1"/>
              <a:t>	</a:t>
            </a:r>
          </a:p>
        </p:txBody>
      </p:sp>
      <p:pic>
        <p:nvPicPr>
          <p:cNvPr id="5" name="Picture 4">
            <a:hlinkClick r:id="rId3"/>
            <a:extLst>
              <a:ext uri="{FF2B5EF4-FFF2-40B4-BE49-F238E27FC236}">
                <a16:creationId xmlns:a16="http://schemas.microsoft.com/office/drawing/2014/main" id="{430356B0-A764-31DF-0452-8670D5F8DEA6}"/>
              </a:ext>
            </a:extLst>
          </p:cNvPr>
          <p:cNvPicPr>
            <a:picLocks noChangeAspect="1"/>
          </p:cNvPicPr>
          <p:nvPr/>
        </p:nvPicPr>
        <p:blipFill>
          <a:blip r:embed="rId4"/>
          <a:stretch>
            <a:fillRect/>
          </a:stretch>
        </p:blipFill>
        <p:spPr>
          <a:xfrm>
            <a:off x="289000" y="2864899"/>
            <a:ext cx="4319412" cy="2292294"/>
          </a:xfrm>
          <a:prstGeom prst="rect">
            <a:avLst/>
          </a:prstGeom>
        </p:spPr>
      </p:pic>
      <p:sp>
        <p:nvSpPr>
          <p:cNvPr id="6" name="TextBox 5">
            <a:extLst>
              <a:ext uri="{FF2B5EF4-FFF2-40B4-BE49-F238E27FC236}">
                <a16:creationId xmlns:a16="http://schemas.microsoft.com/office/drawing/2014/main" id="{372F3089-43AD-6ACE-79B8-2225C67A36F4}"/>
              </a:ext>
            </a:extLst>
          </p:cNvPr>
          <p:cNvSpPr txBox="1"/>
          <p:nvPr/>
        </p:nvSpPr>
        <p:spPr>
          <a:xfrm>
            <a:off x="4932040" y="2032956"/>
            <a:ext cx="3709887" cy="3373359"/>
          </a:xfrm>
          <a:prstGeom prst="rect">
            <a:avLst/>
          </a:prstGeom>
          <a:solidFill>
            <a:schemeClr val="bg2"/>
          </a:solidFill>
        </p:spPr>
        <p:txBody>
          <a:bodyPr wrap="square">
            <a:spAutoFit/>
          </a:bodyPr>
          <a:lstStyle/>
          <a:p>
            <a:pPr>
              <a:lnSpc>
                <a:spcPct val="150000"/>
              </a:lnSpc>
            </a:pPr>
            <a:r>
              <a:rPr lang="en-US" b="1"/>
              <a:t>From ACTi Corporation Directly</a:t>
            </a:r>
          </a:p>
          <a:p>
            <a:pPr>
              <a:lnSpc>
                <a:spcPct val="150000"/>
              </a:lnSpc>
            </a:pPr>
            <a:r>
              <a:rPr lang="en-US"/>
              <a:t>E-Mail: </a:t>
            </a:r>
            <a:r>
              <a:rPr lang="en-US">
                <a:hlinkClick r:id="rId5"/>
              </a:rPr>
              <a:t>sales@acti.com</a:t>
            </a:r>
            <a:endParaRPr lang="en-US"/>
          </a:p>
          <a:p>
            <a:pPr>
              <a:lnSpc>
                <a:spcPct val="150000"/>
              </a:lnSpc>
            </a:pPr>
            <a:r>
              <a:rPr lang="en-US"/>
              <a:t>Tel (US):  +1-866-410-2284 (Toll Free)</a:t>
            </a:r>
          </a:p>
          <a:p>
            <a:pPr>
              <a:lnSpc>
                <a:spcPct val="150000"/>
              </a:lnSpc>
            </a:pPr>
            <a:r>
              <a:rPr lang="en-US"/>
              <a:t>Tel (Non-US):  +886-2-2656-2588 </a:t>
            </a:r>
          </a:p>
          <a:p>
            <a:pPr>
              <a:lnSpc>
                <a:spcPct val="150000"/>
              </a:lnSpc>
            </a:pPr>
            <a:endParaRPr lang="en-US"/>
          </a:p>
          <a:p>
            <a:pPr>
              <a:lnSpc>
                <a:spcPct val="150000"/>
              </a:lnSpc>
            </a:pPr>
            <a:endParaRPr lang="en-US"/>
          </a:p>
          <a:p>
            <a:pPr>
              <a:lnSpc>
                <a:spcPct val="150000"/>
              </a:lnSpc>
            </a:pPr>
            <a:endParaRPr lang="en-US"/>
          </a:p>
          <a:p>
            <a:pPr>
              <a:lnSpc>
                <a:spcPct val="150000"/>
              </a:lnSpc>
            </a:pPr>
            <a:endParaRPr lang="en-US"/>
          </a:p>
        </p:txBody>
      </p:sp>
    </p:spTree>
    <p:extLst>
      <p:ext uri="{BB962C8B-B14F-4D97-AF65-F5344CB8AC3E}">
        <p14:creationId xmlns:p14="http://schemas.microsoft.com/office/powerpoint/2010/main" val="5290790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Support &amp; Services</a:t>
            </a:r>
          </a:p>
        </p:txBody>
      </p:sp>
      <p:sp>
        <p:nvSpPr>
          <p:cNvPr id="3" name="TextBox 2">
            <a:extLst>
              <a:ext uri="{FF2B5EF4-FFF2-40B4-BE49-F238E27FC236}">
                <a16:creationId xmlns:a16="http://schemas.microsoft.com/office/drawing/2014/main" id="{E258E66F-A3F8-E1F4-C313-4C04249A155C}"/>
              </a:ext>
            </a:extLst>
          </p:cNvPr>
          <p:cNvSpPr txBox="1"/>
          <p:nvPr/>
        </p:nvSpPr>
        <p:spPr>
          <a:xfrm>
            <a:off x="1331640" y="1988840"/>
            <a:ext cx="6624736" cy="4204356"/>
          </a:xfrm>
          <a:prstGeom prst="rect">
            <a:avLst/>
          </a:prstGeom>
          <a:solidFill>
            <a:schemeClr val="bg2"/>
          </a:solidFill>
        </p:spPr>
        <p:txBody>
          <a:bodyPr wrap="square">
            <a:spAutoFit/>
          </a:bodyPr>
          <a:lstStyle/>
          <a:p>
            <a:pPr>
              <a:lnSpc>
                <a:spcPct val="150000"/>
              </a:lnSpc>
            </a:pPr>
            <a:r>
              <a:rPr lang="en-US" b="1"/>
              <a:t>Technical Support</a:t>
            </a:r>
          </a:p>
          <a:p>
            <a:pPr>
              <a:lnSpc>
                <a:spcPct val="150000"/>
              </a:lnSpc>
            </a:pPr>
            <a:r>
              <a:rPr lang="en-US"/>
              <a:t>	- Online Customer Helpdesk - </a:t>
            </a:r>
            <a:r>
              <a:rPr lang="en-US">
                <a:hlinkClick r:id="rId3"/>
              </a:rPr>
              <a:t>https://www.acti.com/chd</a:t>
            </a:r>
            <a:endParaRPr lang="en-US"/>
          </a:p>
          <a:p>
            <a:pPr>
              <a:lnSpc>
                <a:spcPct val="150000"/>
              </a:lnSpc>
            </a:pPr>
            <a:r>
              <a:rPr lang="en-US"/>
              <a:t>	- Phone support</a:t>
            </a:r>
          </a:p>
          <a:p>
            <a:pPr>
              <a:lnSpc>
                <a:spcPct val="150000"/>
              </a:lnSpc>
            </a:pPr>
            <a:r>
              <a:rPr lang="en-US"/>
              <a:t>		US: +1-866-410-2284 (Toll Free)</a:t>
            </a:r>
          </a:p>
          <a:p>
            <a:pPr>
              <a:lnSpc>
                <a:spcPct val="150000"/>
              </a:lnSpc>
            </a:pPr>
            <a:r>
              <a:rPr lang="en-US"/>
              <a:t>		Other Regions:  +886-2-2656-5200</a:t>
            </a:r>
          </a:p>
          <a:p>
            <a:pPr>
              <a:lnSpc>
                <a:spcPct val="150000"/>
              </a:lnSpc>
            </a:pPr>
            <a:r>
              <a:rPr lang="en-US" b="1"/>
              <a:t>RMA Services</a:t>
            </a:r>
          </a:p>
          <a:p>
            <a:pPr>
              <a:lnSpc>
                <a:spcPct val="150000"/>
              </a:lnSpc>
            </a:pPr>
            <a:r>
              <a:rPr lang="en-US"/>
              <a:t>	- </a:t>
            </a:r>
            <a:r>
              <a:rPr lang="en-US">
                <a:hlinkClick r:id="rId4"/>
              </a:rPr>
              <a:t>Warranty</a:t>
            </a:r>
            <a:endParaRPr lang="en-US"/>
          </a:p>
          <a:p>
            <a:pPr>
              <a:lnSpc>
                <a:spcPct val="150000"/>
              </a:lnSpc>
            </a:pPr>
            <a:r>
              <a:rPr lang="en-US"/>
              <a:t>	- </a:t>
            </a:r>
            <a:r>
              <a:rPr lang="en-US">
                <a:hlinkClick r:id="rId5"/>
              </a:rPr>
              <a:t>Repair services</a:t>
            </a:r>
            <a:endParaRPr lang="en-US"/>
          </a:p>
          <a:p>
            <a:pPr>
              <a:lnSpc>
                <a:spcPct val="150000"/>
              </a:lnSpc>
            </a:pPr>
            <a:r>
              <a:rPr lang="en-US" b="1"/>
              <a:t>Training</a:t>
            </a:r>
          </a:p>
          <a:p>
            <a:pPr>
              <a:lnSpc>
                <a:spcPct val="150000"/>
              </a:lnSpc>
            </a:pPr>
            <a:r>
              <a:rPr lang="en-US"/>
              <a:t>	- </a:t>
            </a:r>
            <a:r>
              <a:rPr lang="en-US">
                <a:hlinkClick r:id="rId6"/>
              </a:rPr>
              <a:t>Self-learning</a:t>
            </a:r>
            <a:endParaRPr lang="en-US"/>
          </a:p>
        </p:txBody>
      </p:sp>
    </p:spTree>
    <p:extLst>
      <p:ext uri="{BB962C8B-B14F-4D97-AF65-F5344CB8AC3E}">
        <p14:creationId xmlns:p14="http://schemas.microsoft.com/office/powerpoint/2010/main" val="470326181"/>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BBC632F8FE28D41880BF9AFB149351A" ma:contentTypeVersion="16" ma:contentTypeDescription="Create a new document." ma:contentTypeScope="" ma:versionID="ce240c5dd7fcf5e50137385007e7043d">
  <xsd:schema xmlns:xsd="http://www.w3.org/2001/XMLSchema" xmlns:xs="http://www.w3.org/2001/XMLSchema" xmlns:p="http://schemas.microsoft.com/office/2006/metadata/properties" xmlns:ns3="ac087e28-3f76-4647-895f-aa0c543fee8a" xmlns:ns4="4d3a89d7-38cc-4995-998c-0b0b8fa3c8d8" targetNamespace="http://schemas.microsoft.com/office/2006/metadata/properties" ma:root="true" ma:fieldsID="44b46848a3374476c0037ab12db32c1e" ns3:_="" ns4:_="">
    <xsd:import namespace="ac087e28-3f76-4647-895f-aa0c543fee8a"/>
    <xsd:import namespace="4d3a89d7-38cc-4995-998c-0b0b8fa3c8d8"/>
    <xsd:element name="properties">
      <xsd:complexType>
        <xsd:sequence>
          <xsd:element name="documentManagement">
            <xsd:complexType>
              <xsd:all>
                <xsd:element ref="ns3:SharedWithUsers" minOccurs="0"/>
                <xsd:element ref="ns3:SharedWithDetails" minOccurs="0"/>
                <xsd:element ref="ns3:SharingHintHash" minOccurs="0"/>
                <xsd:element ref="ns4:_activity" minOccurs="0"/>
                <xsd:element ref="ns4:MediaServiceMetadata" minOccurs="0"/>
                <xsd:element ref="ns4:MediaServiceFastMetadata" minOccurs="0"/>
                <xsd:element ref="ns4:MediaServiceDateTaken" minOccurs="0"/>
                <xsd:element ref="ns4:MediaServiceAutoTags" minOccurs="0"/>
                <xsd:element ref="ns4:MediaLengthInSeconds" minOccurs="0"/>
                <xsd:element ref="ns4:MediaServiceObjectDetectorVersions" minOccurs="0"/>
                <xsd:element ref="ns4:MediaServiceLocation" minOccurs="0"/>
                <xsd:element ref="ns4:MediaServiceGenerationTime" minOccurs="0"/>
                <xsd:element ref="ns4:MediaServiceEventHashCode" minOccurs="0"/>
                <xsd:element ref="ns4:MediaServiceOCR" minOccurs="0"/>
                <xsd:element ref="ns4:MediaServiceSystemTags"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087e28-3f76-4647-895f-aa0c543fee8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d3a89d7-38cc-4995-998c-0b0b8fa3c8d8" elementFormDefault="qualified">
    <xsd:import namespace="http://schemas.microsoft.com/office/2006/documentManagement/types"/>
    <xsd:import namespace="http://schemas.microsoft.com/office/infopath/2007/PartnerControls"/>
    <xsd:element name="_activity" ma:index="11" nillable="true" ma:displayName="_activity" ma:hidden="true" ma:internalName="_activity">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SystemTags" ma:index="22" nillable="true" ma:displayName="MediaServiceSystemTags" ma:hidden="true" ma:internalName="MediaServiceSystemTags" ma:readOnly="true">
      <xsd:simpleType>
        <xsd:restriction base="dms:Note"/>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activity xmlns="4d3a89d7-38cc-4995-998c-0b0b8fa3c8d8"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69F7AA9-EDD3-46E9-BC00-99CA7FF0A8E6}">
  <ds:schemaRefs>
    <ds:schemaRef ds:uri="4d3a89d7-38cc-4995-998c-0b0b8fa3c8d8"/>
    <ds:schemaRef ds:uri="ac087e28-3f76-4647-895f-aa0c543fee8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F6830114-0219-420B-B36C-F85BBFED20DB}">
  <ds:schemaRefs>
    <ds:schemaRef ds:uri="4d3a89d7-38cc-4995-998c-0b0b8fa3c8d8"/>
    <ds:schemaRef ds:uri="ac087e28-3f76-4647-895f-aa0c543fee8a"/>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79CDBA6B-0526-41A5-B6DF-5BD35C17D17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8119</TotalTime>
  <Words>2621</Words>
  <Application>Microsoft Office PowerPoint</Application>
  <PresentationFormat>On-screen Show (4:3)</PresentationFormat>
  <Paragraphs>509</Paragraphs>
  <Slides>28</Slides>
  <Notes>24</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28</vt:i4>
      </vt:variant>
    </vt:vector>
  </HeadingPairs>
  <TitlesOfParts>
    <vt:vector size="36" baseType="lpstr">
      <vt:lpstr>Arial Unicode MS</vt:lpstr>
      <vt:lpstr>Google Sans</vt:lpstr>
      <vt:lpstr>新細明體</vt:lpstr>
      <vt:lpstr>Arial</vt:lpstr>
      <vt:lpstr>Calibri</vt:lpstr>
      <vt:lpstr>Open Sans</vt:lpstr>
      <vt:lpstr>自訂設計</vt:lpstr>
      <vt:lpstr>1_自訂設計</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Ando.Meritee</dc:creator>
  <cp:lastModifiedBy>Ando.Meritee</cp:lastModifiedBy>
  <cp:revision>28</cp:revision>
  <dcterms:created xsi:type="dcterms:W3CDTF">2015-08-31T10:30:03Z</dcterms:created>
  <dcterms:modified xsi:type="dcterms:W3CDTF">2025-02-21T05:56:56Z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0x010100ABBC632F8FE28D41880BF9AFB149351A</vt:lpwstr>
  </property>
</Properties>
</file>