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7"/>
  </p:notesMasterIdLst>
  <p:sldIdLst>
    <p:sldId id="279" r:id="rId6"/>
    <p:sldId id="465" r:id="rId7"/>
    <p:sldId id="500" r:id="rId8"/>
    <p:sldId id="501" r:id="rId9"/>
    <p:sldId id="437" r:id="rId10"/>
    <p:sldId id="467" r:id="rId11"/>
    <p:sldId id="508" r:id="rId12"/>
    <p:sldId id="507" r:id="rId13"/>
    <p:sldId id="476" r:id="rId14"/>
    <p:sldId id="469" r:id="rId15"/>
    <p:sldId id="477" r:id="rId16"/>
    <p:sldId id="478" r:id="rId17"/>
    <p:sldId id="479" r:id="rId18"/>
    <p:sldId id="480" r:id="rId19"/>
    <p:sldId id="498" r:id="rId20"/>
    <p:sldId id="499" r:id="rId21"/>
    <p:sldId id="510" r:id="rId22"/>
    <p:sldId id="509" r:id="rId23"/>
    <p:sldId id="511" r:id="rId24"/>
    <p:sldId id="402" r:id="rId25"/>
    <p:sldId id="413" r:id="rId26"/>
    <p:sldId id="512" r:id="rId27"/>
    <p:sldId id="513" r:id="rId28"/>
    <p:sldId id="461" r:id="rId29"/>
    <p:sldId id="462" r:id="rId30"/>
    <p:sldId id="458" r:id="rId31"/>
    <p:sldId id="434" r:id="rId32"/>
    <p:sldId id="440" r:id="rId33"/>
    <p:sldId id="441" r:id="rId34"/>
    <p:sldId id="388" r:id="rId35"/>
    <p:sldId id="387" r:id="rId36"/>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8231CC5-BC90-4C88-9719-23DFED33A370}" v="1" dt="2024-12-18T07:43:08.200"/>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1570"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viewProps" Target="viewProps.xml"/><Relationship Id="rId21" Type="http://schemas.openxmlformats.org/officeDocument/2006/relationships/slide" Target="slides/slide16.xml"/><Relationship Id="rId34" Type="http://schemas.openxmlformats.org/officeDocument/2006/relationships/slide" Target="slides/slide29.xml"/><Relationship Id="rId42" Type="http://schemas.microsoft.com/office/2016/11/relationships/changesInfo" Target="changesInfos/changesInfo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microsoft.com/office/2015/10/relationships/revisionInfo" Target="revisionInfo.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lla.Liu (劉家瑀)" userId="6122b3cf-428f-4cd4-a3fb-11ae43be01db" providerId="ADAL" clId="{28231CC5-BC90-4C88-9719-23DFED33A370}"/>
    <pc:docChg chg="undo custSel modSld">
      <pc:chgData name="Bella.Liu (劉家瑀)" userId="6122b3cf-428f-4cd4-a3fb-11ae43be01db" providerId="ADAL" clId="{28231CC5-BC90-4C88-9719-23DFED33A370}" dt="2024-12-18T07:43:08.199" v="2"/>
      <pc:docMkLst>
        <pc:docMk/>
      </pc:docMkLst>
      <pc:sldChg chg="modSp mod">
        <pc:chgData name="Bella.Liu (劉家瑀)" userId="6122b3cf-428f-4cd4-a3fb-11ae43be01db" providerId="ADAL" clId="{28231CC5-BC90-4C88-9719-23DFED33A370}" dt="2024-12-18T07:43:08.199" v="2"/>
        <pc:sldMkLst>
          <pc:docMk/>
          <pc:sldMk cId="2787313935" sldId="511"/>
        </pc:sldMkLst>
        <pc:graphicFrameChg chg="mod modGraphic">
          <ac:chgData name="Bella.Liu (劉家瑀)" userId="6122b3cf-428f-4cd4-a3fb-11ae43be01db" providerId="ADAL" clId="{28231CC5-BC90-4C88-9719-23DFED33A370}" dt="2024-12-18T07:43:08.199" v="2"/>
          <ac:graphicFrameMkLst>
            <pc:docMk/>
            <pc:sldMk cId="2787313935" sldId="511"/>
            <ac:graphicFrameMk id="2" creationId="{5E5C7C0C-2BE7-FBC9-FCB0-5EB06CF8FBAE}"/>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2024/12/18</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20429834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CECDEA-17B7-C8CA-CE27-ED6032015B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1C2887-E00E-D261-7FE5-F2E9F50B47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29BEA0-AA06-9A89-B491-3E0B1A08ED0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0E6EFD4-C90A-B3B9-096C-B488749CC2EB}"/>
              </a:ext>
            </a:extLst>
          </p:cNvPr>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22710221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69377B-2CDB-26D8-92A7-C6C03CCE47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F9240F-3A33-573C-1972-26D7114F30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188F35-4E6E-55DF-7DE8-D65F1C8861B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BE155A6-C7EA-1B44-205E-6D1F3531C4C1}"/>
              </a:ext>
            </a:extLst>
          </p:cNvPr>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26990400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25</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30</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31</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 Target="slide16.xml"/><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9.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3.jp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7.png"/><Relationship Id="rId4" Type="http://schemas.openxmlformats.org/officeDocument/2006/relationships/slide" Target="slide24.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5.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7.png"/><Relationship Id="rId3" Type="http://schemas.openxmlformats.org/officeDocument/2006/relationships/hyperlink" Target="https://www.acti.com/product/VMGB-370" TargetMode="External"/><Relationship Id="rId7" Type="http://schemas.openxmlformats.org/officeDocument/2006/relationships/image" Target="../media/image21.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28.png"/><Relationship Id="rId10" Type="http://schemas.openxmlformats.org/officeDocument/2006/relationships/hyperlink" Target="https://www.acti.com/solutions/cloud-based-NVR-solution?sid=S130" TargetMode="External"/><Relationship Id="rId4" Type="http://schemas.openxmlformats.org/officeDocument/2006/relationships/hyperlink" Target="https://www.acti.com/product/VMGB-371" TargetMode="External"/><Relationship Id="rId9" Type="http://schemas.openxmlformats.org/officeDocument/2006/relationships/image" Target="../media/image22.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12"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slide" Target="slide22.xml"/><Relationship Id="rId5" Type="http://schemas.openxmlformats.org/officeDocument/2006/relationships/image" Target="../media/image21.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6.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0.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1.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1.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9.xml"/><Relationship Id="rId1" Type="http://schemas.openxmlformats.org/officeDocument/2006/relationships/slideLayout" Target="../slideLayouts/slideLayout8.xml"/><Relationship Id="rId4" Type="http://schemas.openxmlformats.org/officeDocument/2006/relationships/image" Target="../media/image36.png"/></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8.xml"/><Relationship Id="rId5" Type="http://schemas.openxmlformats.org/officeDocument/2006/relationships/image" Target="../media/image38.png"/><Relationship Id="rId4" Type="http://schemas.openxmlformats.org/officeDocument/2006/relationships/hyperlink" Target="https://www.acti.com/products/access-control-server"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hyperlink" Target="https://www.acti.com/products/high-frame-rate-cameras"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2.xml"/><Relationship Id="rId1" Type="http://schemas.openxmlformats.org/officeDocument/2006/relationships/slideLayout" Target="../slideLayouts/slideLayout8.xml"/><Relationship Id="rId4" Type="http://schemas.openxmlformats.org/officeDocument/2006/relationships/hyperlink" Target="https://www.acti.com/products/high-frame-rate-cameras" TargetMode="External"/></Relationships>
</file>

<file path=ppt/slides/_rels/slide24.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45.png"/><Relationship Id="rId2" Type="http://schemas.openxmlformats.org/officeDocument/2006/relationships/notesSlide" Target="../notesSlides/notesSlide23.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44.png"/><Relationship Id="rId5" Type="http://schemas.openxmlformats.org/officeDocument/2006/relationships/hyperlink" Target="https://www.acti.com/product/A952" TargetMode="External"/><Relationship Id="rId10" Type="http://schemas.openxmlformats.org/officeDocument/2006/relationships/image" Target="../media/image43.png"/><Relationship Id="rId4" Type="http://schemas.openxmlformats.org/officeDocument/2006/relationships/hyperlink" Target="https://www.acti.com/product/8426" TargetMode="External"/><Relationship Id="rId9" Type="http://schemas.openxmlformats.org/officeDocument/2006/relationships/image" Target="../media/image42.png"/></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4.xml"/><Relationship Id="rId1" Type="http://schemas.openxmlformats.org/officeDocument/2006/relationships/slideLayout" Target="../slideLayouts/slideLayout8.xml"/><Relationship Id="rId4" Type="http://schemas.openxmlformats.org/officeDocument/2006/relationships/image" Target="../media/image47.png"/></Relationships>
</file>

<file path=ppt/slides/_rels/slide26.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9.png"/><Relationship Id="rId4" Type="http://schemas.openxmlformats.org/officeDocument/2006/relationships/image" Target="../media/image48.png"/></Relationships>
</file>

<file path=ppt/slides/_rels/slide27.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4.png"/><Relationship Id="rId7" Type="http://schemas.openxmlformats.org/officeDocument/2006/relationships/image" Target="../media/image53.png"/><Relationship Id="rId2" Type="http://schemas.openxmlformats.org/officeDocument/2006/relationships/notesSlide" Target="../notesSlides/notesSlide25.xml"/><Relationship Id="rId1" Type="http://schemas.openxmlformats.org/officeDocument/2006/relationships/slideLayout" Target="../slideLayouts/slideLayout8.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6.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55.png"/></Relationships>
</file>

<file path=ppt/slides/_rels/slide31.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7.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dirty="0">
                <a:solidFill>
                  <a:schemeClr val="tx1">
                    <a:lumMod val="50000"/>
                    <a:lumOff val="50000"/>
                  </a:schemeClr>
                </a:solidFill>
                <a:ea typeface="新細明體" pitchFamily="18" charset="-120"/>
              </a:rPr>
              <a:t>Casino &amp; Gaming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476" y="3741880"/>
            <a:ext cx="3452818" cy="2054049"/>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Casino &amp; Gaming: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1569660"/>
          </a:xfrm>
          <a:prstGeom prst="rect">
            <a:avLst/>
          </a:prstGeom>
          <a:noFill/>
        </p:spPr>
        <p:txBody>
          <a:bodyPr wrap="square">
            <a:spAutoFit/>
          </a:bodyPr>
          <a:lstStyle/>
          <a:p>
            <a:r>
              <a:rPr lang="en-US" sz="1600" dirty="0">
                <a:solidFill>
                  <a:srgbClr val="535353"/>
                </a:solidFill>
                <a:latin typeface="Open Sans" panose="020B0606030504020204" pitchFamily="34" charset="0"/>
              </a:rPr>
              <a:t>ACTi's end-to-end casino and gaming solutions, incorporating in-house developed cameras with built-in analytics and servers, can detect fraud discreetly and manage the property efficiently. With the integration of digital signage, access control and intercom systems the safety of the casinos can be further enhanced.</a:t>
            </a:r>
          </a:p>
        </p:txBody>
      </p:sp>
      <p:sp>
        <p:nvSpPr>
          <p:cNvPr id="10" name="TextBox 9">
            <a:extLst>
              <a:ext uri="{FF2B5EF4-FFF2-40B4-BE49-F238E27FC236}">
                <a16:creationId xmlns:a16="http://schemas.microsoft.com/office/drawing/2014/main" id="{60B4391B-8304-3719-A07B-BEE7D43097DE}"/>
              </a:ext>
            </a:extLst>
          </p:cNvPr>
          <p:cNvSpPr txBox="1"/>
          <p:nvPr/>
        </p:nvSpPr>
        <p:spPr>
          <a:xfrm>
            <a:off x="347910" y="3825702"/>
            <a:ext cx="8616577" cy="2554545"/>
          </a:xfrm>
          <a:prstGeom prst="rect">
            <a:avLst/>
          </a:prstGeom>
          <a:noFill/>
        </p:spPr>
        <p:txBody>
          <a:bodyPr wrap="square">
            <a:spAutoFit/>
          </a:bodyPr>
          <a:lstStyle/>
          <a:p>
            <a:r>
              <a:rPr lang="en-US" sz="1600" dirty="0">
                <a:solidFill>
                  <a:srgbClr val="535353"/>
                </a:solidFill>
                <a:latin typeface="Open Sans" panose="020B0606030504020204" pitchFamily="34" charset="0"/>
              </a:rPr>
              <a:t>The security management related challenges and solution requirements vary from each casino and gaming type. Since the business of casino and gaming always involves great amount of money and fortune, the security challenges such as cheating, embezzlement, conflicts and criminal activities are major problems in casino and gaming.</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To detect fraud with discreet solution, ACTi's end-to-end casino and gaming surveillance offers covert cameras with various mounting accessories. Access control, alarm system, intercom and malfunction monitoring can keep an eye on unauthorized access, vandalism and much more. Also, the full solution of VMS helps to maintain hundreds of IP cameras running 24/7 easily and efficiently.</a:t>
            </a:r>
            <a:endParaRPr lang="en-US" sz="1600" dirty="0">
              <a:solidFill>
                <a:srgbClr val="535353"/>
              </a:solidFill>
              <a:effectLst/>
              <a:latin typeface="Open Sans" panose="020B0606030504020204" pitchFamily="34" charset="0"/>
            </a:endParaRPr>
          </a:p>
        </p:txBody>
      </p:sp>
      <p:pic>
        <p:nvPicPr>
          <p:cNvPr id="5" name="Picture 4">
            <a:extLst>
              <a:ext uri="{FF2B5EF4-FFF2-40B4-BE49-F238E27FC236}">
                <a16:creationId xmlns:a16="http://schemas.microsoft.com/office/drawing/2014/main" id="{B79FA7F1-8250-ABDF-BA91-4762100DA63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1890" y="1878276"/>
            <a:ext cx="2201848" cy="1325960"/>
          </a:xfrm>
          <a:prstGeom prst="rect">
            <a:avLst/>
          </a:prstGeom>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96651AF-3DAF-4FDE-4B0D-6AD16E6066A6}"/>
              </a:ext>
            </a:extLst>
          </p:cNvPr>
          <p:cNvPicPr>
            <a:picLocks noChangeAspect="1"/>
          </p:cNvPicPr>
          <p:nvPr/>
        </p:nvPicPr>
        <p:blipFill>
          <a:blip r:embed="rId3"/>
          <a:stretch>
            <a:fillRect/>
          </a:stretch>
        </p:blipFill>
        <p:spPr>
          <a:xfrm>
            <a:off x="0" y="1740194"/>
            <a:ext cx="9144000" cy="5245322"/>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Casino &amp; Gaming: Map</a:t>
            </a:r>
          </a:p>
        </p:txBody>
      </p:sp>
      <p:sp>
        <p:nvSpPr>
          <p:cNvPr id="14" name="TextBox 13">
            <a:extLst>
              <a:ext uri="{FF2B5EF4-FFF2-40B4-BE49-F238E27FC236}">
                <a16:creationId xmlns:a16="http://schemas.microsoft.com/office/drawing/2014/main" id="{5FFEC75D-72C6-0DE9-503E-82C713268AB5}"/>
              </a:ext>
            </a:extLst>
          </p:cNvPr>
          <p:cNvSpPr txBox="1"/>
          <p:nvPr/>
        </p:nvSpPr>
        <p:spPr>
          <a:xfrm>
            <a:off x="2677212" y="4190877"/>
            <a:ext cx="949099" cy="307777"/>
          </a:xfrm>
          <a:prstGeom prst="rect">
            <a:avLst/>
          </a:prstGeom>
          <a:solidFill>
            <a:schemeClr val="bg1"/>
          </a:solidFill>
        </p:spPr>
        <p:txBody>
          <a:bodyPr wrap="square" rtlCol="0">
            <a:spAutoFit/>
          </a:bodyPr>
          <a:lstStyle/>
          <a:p>
            <a:r>
              <a:rPr lang="en-US" sz="1400" dirty="0"/>
              <a:t>Reception</a:t>
            </a:r>
          </a:p>
        </p:txBody>
      </p:sp>
      <p:sp>
        <p:nvSpPr>
          <p:cNvPr id="16" name="TextBox 15">
            <a:extLst>
              <a:ext uri="{FF2B5EF4-FFF2-40B4-BE49-F238E27FC236}">
                <a16:creationId xmlns:a16="http://schemas.microsoft.com/office/drawing/2014/main" id="{458E1A64-B217-E2B6-09D4-DE910F0DB6DE}"/>
              </a:ext>
            </a:extLst>
          </p:cNvPr>
          <p:cNvSpPr txBox="1"/>
          <p:nvPr/>
        </p:nvSpPr>
        <p:spPr>
          <a:xfrm>
            <a:off x="2677212" y="2203688"/>
            <a:ext cx="1201732" cy="307777"/>
          </a:xfrm>
          <a:prstGeom prst="rect">
            <a:avLst/>
          </a:prstGeom>
          <a:solidFill>
            <a:schemeClr val="bg1"/>
          </a:solidFill>
        </p:spPr>
        <p:txBody>
          <a:bodyPr wrap="square" rtlCol="0">
            <a:spAutoFit/>
          </a:bodyPr>
          <a:lstStyle/>
          <a:p>
            <a:r>
              <a:rPr lang="en-US" sz="1400" dirty="0"/>
              <a:t>Control Room</a:t>
            </a:r>
          </a:p>
        </p:txBody>
      </p:sp>
      <p:sp>
        <p:nvSpPr>
          <p:cNvPr id="17" name="TextBox 16">
            <a:extLst>
              <a:ext uri="{FF2B5EF4-FFF2-40B4-BE49-F238E27FC236}">
                <a16:creationId xmlns:a16="http://schemas.microsoft.com/office/drawing/2014/main" id="{C4C7C13B-B360-52A6-7E51-4B41408DD60C}"/>
              </a:ext>
            </a:extLst>
          </p:cNvPr>
          <p:cNvSpPr txBox="1"/>
          <p:nvPr/>
        </p:nvSpPr>
        <p:spPr>
          <a:xfrm>
            <a:off x="7429667" y="5062920"/>
            <a:ext cx="829463" cy="307777"/>
          </a:xfrm>
          <a:prstGeom prst="rect">
            <a:avLst/>
          </a:prstGeom>
          <a:solidFill>
            <a:schemeClr val="bg1"/>
          </a:solidFill>
        </p:spPr>
        <p:txBody>
          <a:bodyPr wrap="square" rtlCol="0">
            <a:spAutoFit/>
          </a:bodyPr>
          <a:lstStyle/>
          <a:p>
            <a:r>
              <a:rPr lang="en-US" sz="1400" dirty="0"/>
              <a:t>Parking</a:t>
            </a:r>
          </a:p>
        </p:txBody>
      </p:sp>
      <p:sp>
        <p:nvSpPr>
          <p:cNvPr id="19" name="TextBox 18">
            <a:extLst>
              <a:ext uri="{FF2B5EF4-FFF2-40B4-BE49-F238E27FC236}">
                <a16:creationId xmlns:a16="http://schemas.microsoft.com/office/drawing/2014/main" id="{98F2A1F6-0B97-C35A-B47A-DC4ADF34348F}"/>
              </a:ext>
            </a:extLst>
          </p:cNvPr>
          <p:cNvSpPr txBox="1"/>
          <p:nvPr/>
        </p:nvSpPr>
        <p:spPr>
          <a:xfrm>
            <a:off x="5756525" y="6259050"/>
            <a:ext cx="537387" cy="307777"/>
          </a:xfrm>
          <a:prstGeom prst="rect">
            <a:avLst/>
          </a:prstGeom>
          <a:solidFill>
            <a:schemeClr val="bg1"/>
          </a:solidFill>
        </p:spPr>
        <p:txBody>
          <a:bodyPr wrap="square" rtlCol="0">
            <a:spAutoFit/>
          </a:bodyPr>
          <a:lstStyle/>
          <a:p>
            <a:r>
              <a:rPr lang="en-US" sz="1400" dirty="0"/>
              <a:t>Gate</a:t>
            </a:r>
          </a:p>
        </p:txBody>
      </p:sp>
      <p:sp>
        <p:nvSpPr>
          <p:cNvPr id="20" name="TextBox 19">
            <a:extLst>
              <a:ext uri="{FF2B5EF4-FFF2-40B4-BE49-F238E27FC236}">
                <a16:creationId xmlns:a16="http://schemas.microsoft.com/office/drawing/2014/main" id="{E62FCADF-EC16-404F-311C-30B85DDA44BD}"/>
              </a:ext>
            </a:extLst>
          </p:cNvPr>
          <p:cNvSpPr txBox="1"/>
          <p:nvPr/>
        </p:nvSpPr>
        <p:spPr>
          <a:xfrm>
            <a:off x="3597993" y="6265522"/>
            <a:ext cx="1253120" cy="307777"/>
          </a:xfrm>
          <a:prstGeom prst="rect">
            <a:avLst/>
          </a:prstGeom>
          <a:solidFill>
            <a:schemeClr val="bg1"/>
          </a:solidFill>
        </p:spPr>
        <p:txBody>
          <a:bodyPr wrap="square" rtlCol="0">
            <a:spAutoFit/>
          </a:bodyPr>
          <a:lstStyle/>
          <a:p>
            <a:r>
              <a:rPr lang="en-US" sz="1400" dirty="0"/>
              <a:t>Surrounding</a:t>
            </a:r>
          </a:p>
        </p:txBody>
      </p:sp>
      <p:sp>
        <p:nvSpPr>
          <p:cNvPr id="21" name="TextBox 20">
            <a:extLst>
              <a:ext uri="{FF2B5EF4-FFF2-40B4-BE49-F238E27FC236}">
                <a16:creationId xmlns:a16="http://schemas.microsoft.com/office/drawing/2014/main" id="{7A8DB00F-FA4D-EA66-8D42-3097ADA890D4}"/>
              </a:ext>
            </a:extLst>
          </p:cNvPr>
          <p:cNvSpPr txBox="1"/>
          <p:nvPr/>
        </p:nvSpPr>
        <p:spPr>
          <a:xfrm>
            <a:off x="5184940" y="2124180"/>
            <a:ext cx="1008112" cy="307777"/>
          </a:xfrm>
          <a:prstGeom prst="rect">
            <a:avLst/>
          </a:prstGeom>
          <a:solidFill>
            <a:schemeClr val="bg1"/>
          </a:solidFill>
        </p:spPr>
        <p:txBody>
          <a:bodyPr wrap="square" rtlCol="0">
            <a:spAutoFit/>
          </a:bodyPr>
          <a:lstStyle/>
          <a:p>
            <a:r>
              <a:rPr lang="en-US" sz="1400" dirty="0"/>
              <a:t>Corridor</a:t>
            </a:r>
          </a:p>
        </p:txBody>
      </p:sp>
      <p:sp>
        <p:nvSpPr>
          <p:cNvPr id="22" name="TextBox 21">
            <a:extLst>
              <a:ext uri="{FF2B5EF4-FFF2-40B4-BE49-F238E27FC236}">
                <a16:creationId xmlns:a16="http://schemas.microsoft.com/office/drawing/2014/main" id="{4E01FA23-7489-21D5-ECCB-6458583EFFB9}"/>
              </a:ext>
            </a:extLst>
          </p:cNvPr>
          <p:cNvSpPr txBox="1"/>
          <p:nvPr/>
        </p:nvSpPr>
        <p:spPr>
          <a:xfrm>
            <a:off x="1097095" y="4494640"/>
            <a:ext cx="829463" cy="307777"/>
          </a:xfrm>
          <a:prstGeom prst="rect">
            <a:avLst/>
          </a:prstGeom>
          <a:solidFill>
            <a:schemeClr val="bg1"/>
          </a:solidFill>
        </p:spPr>
        <p:txBody>
          <a:bodyPr wrap="square" rtlCol="0">
            <a:spAutoFit/>
          </a:bodyPr>
          <a:lstStyle/>
          <a:p>
            <a:r>
              <a:rPr lang="en-US" sz="1400" dirty="0"/>
              <a:t>Entrance</a:t>
            </a:r>
          </a:p>
        </p:txBody>
      </p:sp>
      <p:sp>
        <p:nvSpPr>
          <p:cNvPr id="4" name="TextBox 3">
            <a:extLst>
              <a:ext uri="{FF2B5EF4-FFF2-40B4-BE49-F238E27FC236}">
                <a16:creationId xmlns:a16="http://schemas.microsoft.com/office/drawing/2014/main" id="{39302DFA-5F16-0954-9401-53AA266FE95E}"/>
              </a:ext>
            </a:extLst>
          </p:cNvPr>
          <p:cNvSpPr txBox="1"/>
          <p:nvPr/>
        </p:nvSpPr>
        <p:spPr>
          <a:xfrm>
            <a:off x="4258585" y="3400606"/>
            <a:ext cx="762000" cy="307777"/>
          </a:xfrm>
          <a:prstGeom prst="rect">
            <a:avLst/>
          </a:prstGeom>
          <a:solidFill>
            <a:schemeClr val="bg1"/>
          </a:solidFill>
        </p:spPr>
        <p:txBody>
          <a:bodyPr wrap="square" rtlCol="0">
            <a:spAutoFit/>
          </a:bodyPr>
          <a:lstStyle/>
          <a:p>
            <a:r>
              <a:rPr lang="en-US" sz="1400" dirty="0"/>
              <a:t>Office</a:t>
            </a:r>
          </a:p>
        </p:txBody>
      </p:sp>
      <p:sp>
        <p:nvSpPr>
          <p:cNvPr id="7" name="TextBox 6">
            <a:extLst>
              <a:ext uri="{FF2B5EF4-FFF2-40B4-BE49-F238E27FC236}">
                <a16:creationId xmlns:a16="http://schemas.microsoft.com/office/drawing/2014/main" id="{6024A30D-933D-874D-3350-1C279B6AA7E7}"/>
              </a:ext>
            </a:extLst>
          </p:cNvPr>
          <p:cNvSpPr txBox="1"/>
          <p:nvPr/>
        </p:nvSpPr>
        <p:spPr>
          <a:xfrm>
            <a:off x="5319653" y="3614900"/>
            <a:ext cx="537387" cy="307777"/>
          </a:xfrm>
          <a:prstGeom prst="rect">
            <a:avLst/>
          </a:prstGeom>
          <a:solidFill>
            <a:schemeClr val="bg1"/>
          </a:solidFill>
        </p:spPr>
        <p:txBody>
          <a:bodyPr wrap="square" rtlCol="0">
            <a:spAutoFit/>
          </a:bodyPr>
          <a:lstStyle/>
          <a:p>
            <a:r>
              <a:rPr lang="en-US" sz="1400" dirty="0"/>
              <a:t>ATM</a:t>
            </a:r>
          </a:p>
        </p:txBody>
      </p:sp>
      <p:sp>
        <p:nvSpPr>
          <p:cNvPr id="8" name="TextBox 7">
            <a:extLst>
              <a:ext uri="{FF2B5EF4-FFF2-40B4-BE49-F238E27FC236}">
                <a16:creationId xmlns:a16="http://schemas.microsoft.com/office/drawing/2014/main" id="{DE745393-E31C-FC31-1694-A95F0D589DFB}"/>
              </a:ext>
            </a:extLst>
          </p:cNvPr>
          <p:cNvSpPr txBox="1"/>
          <p:nvPr/>
        </p:nvSpPr>
        <p:spPr>
          <a:xfrm>
            <a:off x="1758892" y="2311543"/>
            <a:ext cx="829463" cy="307777"/>
          </a:xfrm>
          <a:prstGeom prst="rect">
            <a:avLst/>
          </a:prstGeom>
          <a:solidFill>
            <a:schemeClr val="bg1"/>
          </a:solidFill>
        </p:spPr>
        <p:txBody>
          <a:bodyPr wrap="square" rtlCol="0">
            <a:spAutoFit/>
          </a:bodyPr>
          <a:lstStyle/>
          <a:p>
            <a:r>
              <a:rPr lang="en-US" sz="1400" dirty="0"/>
              <a:t>Parking</a:t>
            </a:r>
          </a:p>
        </p:txBody>
      </p:sp>
      <p:sp>
        <p:nvSpPr>
          <p:cNvPr id="9" name="TextBox 8">
            <a:extLst>
              <a:ext uri="{FF2B5EF4-FFF2-40B4-BE49-F238E27FC236}">
                <a16:creationId xmlns:a16="http://schemas.microsoft.com/office/drawing/2014/main" id="{057B76BF-25D6-0FDE-D6AF-33344D4691EC}"/>
              </a:ext>
            </a:extLst>
          </p:cNvPr>
          <p:cNvSpPr txBox="1"/>
          <p:nvPr/>
        </p:nvSpPr>
        <p:spPr>
          <a:xfrm>
            <a:off x="4243510" y="5074929"/>
            <a:ext cx="1344837" cy="307777"/>
          </a:xfrm>
          <a:prstGeom prst="rect">
            <a:avLst/>
          </a:prstGeom>
          <a:solidFill>
            <a:schemeClr val="bg1"/>
          </a:solidFill>
        </p:spPr>
        <p:txBody>
          <a:bodyPr wrap="square" rtlCol="0">
            <a:spAutoFit/>
          </a:bodyPr>
          <a:lstStyle/>
          <a:p>
            <a:r>
              <a:rPr lang="en-US" sz="1400" dirty="0"/>
              <a:t>Gaming Area</a:t>
            </a:r>
          </a:p>
        </p:txBody>
      </p:sp>
      <p:sp>
        <p:nvSpPr>
          <p:cNvPr id="10" name="TextBox 9">
            <a:extLst>
              <a:ext uri="{FF2B5EF4-FFF2-40B4-BE49-F238E27FC236}">
                <a16:creationId xmlns:a16="http://schemas.microsoft.com/office/drawing/2014/main" id="{3EE78E70-D0B3-B0F4-F532-99469F2FF57E}"/>
              </a:ext>
            </a:extLst>
          </p:cNvPr>
          <p:cNvSpPr txBox="1"/>
          <p:nvPr/>
        </p:nvSpPr>
        <p:spPr>
          <a:xfrm>
            <a:off x="5955502" y="3585388"/>
            <a:ext cx="829463" cy="307777"/>
          </a:xfrm>
          <a:prstGeom prst="rect">
            <a:avLst/>
          </a:prstGeom>
          <a:solidFill>
            <a:schemeClr val="bg1"/>
          </a:solidFill>
        </p:spPr>
        <p:txBody>
          <a:bodyPr wrap="square" rtlCol="0">
            <a:spAutoFit/>
          </a:bodyPr>
          <a:lstStyle/>
          <a:p>
            <a:r>
              <a:rPr lang="en-US" sz="1400" dirty="0"/>
              <a:t>Office</a:t>
            </a:r>
          </a:p>
        </p:txBody>
      </p:sp>
      <p:sp>
        <p:nvSpPr>
          <p:cNvPr id="11" name="TextBox 10">
            <a:extLst>
              <a:ext uri="{FF2B5EF4-FFF2-40B4-BE49-F238E27FC236}">
                <a16:creationId xmlns:a16="http://schemas.microsoft.com/office/drawing/2014/main" id="{6D1F6E78-528D-55BD-6B97-F18A46C579DC}"/>
              </a:ext>
            </a:extLst>
          </p:cNvPr>
          <p:cNvSpPr txBox="1"/>
          <p:nvPr/>
        </p:nvSpPr>
        <p:spPr>
          <a:xfrm>
            <a:off x="7429667" y="3414517"/>
            <a:ext cx="1179312" cy="307777"/>
          </a:xfrm>
          <a:prstGeom prst="rect">
            <a:avLst/>
          </a:prstGeom>
          <a:solidFill>
            <a:schemeClr val="bg1"/>
          </a:solidFill>
        </p:spPr>
        <p:txBody>
          <a:bodyPr wrap="square" rtlCol="0">
            <a:spAutoFit/>
          </a:bodyPr>
          <a:lstStyle/>
          <a:p>
            <a:r>
              <a:rPr lang="en-US" sz="1400" dirty="0"/>
              <a:t>Loading Area</a:t>
            </a:r>
          </a:p>
        </p:txBody>
      </p:sp>
      <p:sp>
        <p:nvSpPr>
          <p:cNvPr id="12" name="TextBox 11">
            <a:extLst>
              <a:ext uri="{FF2B5EF4-FFF2-40B4-BE49-F238E27FC236}">
                <a16:creationId xmlns:a16="http://schemas.microsoft.com/office/drawing/2014/main" id="{AFC8371F-40F3-740C-7199-440D24E163EE}"/>
              </a:ext>
            </a:extLst>
          </p:cNvPr>
          <p:cNvSpPr txBox="1"/>
          <p:nvPr/>
        </p:nvSpPr>
        <p:spPr>
          <a:xfrm>
            <a:off x="6665086" y="2607298"/>
            <a:ext cx="1179312" cy="307777"/>
          </a:xfrm>
          <a:prstGeom prst="rect">
            <a:avLst/>
          </a:prstGeom>
          <a:solidFill>
            <a:schemeClr val="bg1"/>
          </a:solidFill>
        </p:spPr>
        <p:txBody>
          <a:bodyPr wrap="square" rtlCol="0">
            <a:spAutoFit/>
          </a:bodyPr>
          <a:lstStyle/>
          <a:p>
            <a:r>
              <a:rPr lang="en-US" sz="1400" dirty="0"/>
              <a:t>VIP Room</a:t>
            </a:r>
          </a:p>
        </p:txBody>
      </p:sp>
      <p:sp>
        <p:nvSpPr>
          <p:cNvPr id="13" name="TextBox 12">
            <a:extLst>
              <a:ext uri="{FF2B5EF4-FFF2-40B4-BE49-F238E27FC236}">
                <a16:creationId xmlns:a16="http://schemas.microsoft.com/office/drawing/2014/main" id="{2276392E-11D5-F191-527F-1D5F4F6756F2}"/>
              </a:ext>
            </a:extLst>
          </p:cNvPr>
          <p:cNvSpPr txBox="1"/>
          <p:nvPr/>
        </p:nvSpPr>
        <p:spPr>
          <a:xfrm>
            <a:off x="7669473" y="2203689"/>
            <a:ext cx="1318883" cy="307777"/>
          </a:xfrm>
          <a:prstGeom prst="rect">
            <a:avLst/>
          </a:prstGeom>
          <a:solidFill>
            <a:schemeClr val="bg1"/>
          </a:solidFill>
        </p:spPr>
        <p:txBody>
          <a:bodyPr wrap="square" rtlCol="0">
            <a:spAutoFit/>
          </a:bodyPr>
          <a:lstStyle/>
          <a:p>
            <a:r>
              <a:rPr lang="en-US" sz="1400" dirty="0"/>
              <a:t>Emergency Exit</a:t>
            </a:r>
          </a:p>
        </p:txBody>
      </p:sp>
      <p:sp>
        <p:nvSpPr>
          <p:cNvPr id="15" name="TextBox 14">
            <a:extLst>
              <a:ext uri="{FF2B5EF4-FFF2-40B4-BE49-F238E27FC236}">
                <a16:creationId xmlns:a16="http://schemas.microsoft.com/office/drawing/2014/main" id="{5525D425-3C9A-860D-4B52-B961EB16F372}"/>
              </a:ext>
            </a:extLst>
          </p:cNvPr>
          <p:cNvSpPr txBox="1"/>
          <p:nvPr/>
        </p:nvSpPr>
        <p:spPr>
          <a:xfrm>
            <a:off x="4153217" y="2777739"/>
            <a:ext cx="867367" cy="307777"/>
          </a:xfrm>
          <a:prstGeom prst="rect">
            <a:avLst/>
          </a:prstGeom>
          <a:solidFill>
            <a:schemeClr val="bg1"/>
          </a:solidFill>
        </p:spPr>
        <p:txBody>
          <a:bodyPr wrap="square" rtlCol="0">
            <a:spAutoFit/>
          </a:bodyPr>
          <a:lstStyle/>
          <a:p>
            <a:r>
              <a:rPr lang="en-US" sz="1400" dirty="0"/>
              <a:t>Elevator</a:t>
            </a:r>
          </a:p>
        </p:txBody>
      </p:sp>
      <p:sp>
        <p:nvSpPr>
          <p:cNvPr id="23" name="TextBox 22">
            <a:extLst>
              <a:ext uri="{FF2B5EF4-FFF2-40B4-BE49-F238E27FC236}">
                <a16:creationId xmlns:a16="http://schemas.microsoft.com/office/drawing/2014/main" id="{C0252A50-7D32-4A12-81A6-A746DF71326A}"/>
              </a:ext>
            </a:extLst>
          </p:cNvPr>
          <p:cNvSpPr txBox="1"/>
          <p:nvPr/>
        </p:nvSpPr>
        <p:spPr>
          <a:xfrm>
            <a:off x="4212771" y="2063173"/>
            <a:ext cx="638342" cy="307777"/>
          </a:xfrm>
          <a:prstGeom prst="rect">
            <a:avLst/>
          </a:prstGeom>
          <a:solidFill>
            <a:schemeClr val="bg1"/>
          </a:solidFill>
        </p:spPr>
        <p:txBody>
          <a:bodyPr wrap="square" rtlCol="0">
            <a:spAutoFit/>
          </a:bodyPr>
          <a:lstStyle/>
          <a:p>
            <a:r>
              <a:rPr lang="en-US" sz="1400" dirty="0"/>
              <a:t>Vault</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Casino &amp; Gaming: Applications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1542295729"/>
              </p:ext>
            </p:extLst>
          </p:nvPr>
        </p:nvGraphicFramePr>
        <p:xfrm>
          <a:off x="83507" y="1680575"/>
          <a:ext cx="8939881" cy="4988208"/>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629832">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Control Room, Vault</a:t>
                      </a:r>
                    </a:p>
                  </a:txBody>
                  <a:tcPr/>
                </a:tc>
                <a:tc>
                  <a:txBody>
                    <a:bodyPr/>
                    <a:lstStyle/>
                    <a:p>
                      <a:r>
                        <a:rPr lang="en-US" sz="1300" dirty="0">
                          <a:solidFill>
                            <a:schemeClr val="bg1"/>
                          </a:solidFill>
                        </a:rPr>
                        <a:t>Gaming Areas</a:t>
                      </a:r>
                    </a:p>
                  </a:txBody>
                  <a:tcPr/>
                </a:tc>
                <a:tc>
                  <a:txBody>
                    <a:bodyPr/>
                    <a:lstStyle/>
                    <a:p>
                      <a:r>
                        <a:rPr lang="en-US" sz="1300" dirty="0">
                          <a:solidFill>
                            <a:schemeClr val="bg1"/>
                          </a:solidFill>
                        </a:rPr>
                        <a:t>Reception</a:t>
                      </a:r>
                    </a:p>
                  </a:txBody>
                  <a:tcPr/>
                </a:tc>
                <a:tc>
                  <a:txBody>
                    <a:bodyPr/>
                    <a:lstStyle/>
                    <a:p>
                      <a:r>
                        <a:rPr lang="en-US" sz="1300" dirty="0">
                          <a:solidFill>
                            <a:schemeClr val="bg1"/>
                          </a:solidFill>
                        </a:rPr>
                        <a:t>Corridor</a:t>
                      </a:r>
                    </a:p>
                  </a:txBody>
                  <a:tcPr/>
                </a:tc>
                <a:tc>
                  <a:txBody>
                    <a:bodyPr/>
                    <a:lstStyle/>
                    <a:p>
                      <a:r>
                        <a:rPr lang="en-US" sz="1300" dirty="0">
                          <a:solidFill>
                            <a:schemeClr val="bg1"/>
                          </a:solidFill>
                        </a:rPr>
                        <a:t>Parking</a:t>
                      </a:r>
                    </a:p>
                  </a:txBody>
                  <a:tcPr/>
                </a:tc>
                <a:tc>
                  <a:txBody>
                    <a:bodyPr/>
                    <a:lstStyle/>
                    <a:p>
                      <a:r>
                        <a:rPr lang="en-US" sz="1300" dirty="0">
                          <a:solidFill>
                            <a:schemeClr val="bg1"/>
                          </a:solidFill>
                        </a:rPr>
                        <a:t>Surrounding</a:t>
                      </a:r>
                    </a:p>
                  </a:txBody>
                  <a:tcPr/>
                </a:tc>
                <a:extLst>
                  <a:ext uri="{0D108BD9-81ED-4DB2-BD59-A6C34878D82A}">
                    <a16:rowId xmlns:a16="http://schemas.microsoft.com/office/drawing/2014/main" val="2090737549"/>
                  </a:ext>
                </a:extLst>
              </a:tr>
              <a:tr h="447880">
                <a:tc>
                  <a:txBody>
                    <a:bodyPr/>
                    <a:lstStyle/>
                    <a:p>
                      <a:r>
                        <a:rPr lang="en-US" sz="1300" dirty="0">
                          <a:solidFill>
                            <a:schemeClr val="tx1">
                              <a:lumMod val="76000"/>
                              <a:lumOff val="24000"/>
                            </a:schemeClr>
                          </a:solidFill>
                        </a:rPr>
                        <a:t>Unauthorized Access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03562">
                <a:tc>
                  <a:txBody>
                    <a:bodyPr/>
                    <a:lstStyle/>
                    <a:p>
                      <a:r>
                        <a:rPr lang="en-US" sz="1300" dirty="0">
                          <a:solidFill>
                            <a:schemeClr val="tx1">
                              <a:lumMod val="76000"/>
                              <a:lumOff val="24000"/>
                            </a:schemeClr>
                          </a:solidFill>
                        </a:rPr>
                        <a:t>Tailgating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461784252"/>
                  </a:ext>
                </a:extLst>
              </a:tr>
              <a:tr h="447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Real-time Suspect Tracking</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10431295"/>
                  </a:ext>
                </a:extLst>
              </a:tr>
              <a:tr h="403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Vehicle Access Control</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674638168"/>
                  </a:ext>
                </a:extLst>
              </a:tr>
              <a:tr h="403562">
                <a:tc>
                  <a:txBody>
                    <a:bodyPr/>
                    <a:lstStyle/>
                    <a:p>
                      <a:r>
                        <a:rPr lang="en-US" sz="1300" dirty="0">
                          <a:solidFill>
                            <a:schemeClr val="tx1">
                              <a:lumMod val="76000"/>
                              <a:lumOff val="24000"/>
                            </a:schemeClr>
                          </a:solidFill>
                        </a:rPr>
                        <a:t>Intercom Service</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253065483"/>
                  </a:ext>
                </a:extLst>
              </a:tr>
              <a:tr h="447880">
                <a:tc>
                  <a:txBody>
                    <a:bodyPr/>
                    <a:lstStyle/>
                    <a:p>
                      <a:r>
                        <a:rPr lang="en-US" sz="1300" dirty="0">
                          <a:solidFill>
                            <a:schemeClr val="tx1">
                              <a:lumMod val="76000"/>
                              <a:lumOff val="24000"/>
                            </a:schemeClr>
                          </a:solidFill>
                        </a:rPr>
                        <a:t>Human Body Temperature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1261085878"/>
                  </a:ext>
                </a:extLst>
              </a:tr>
              <a:tr h="447880">
                <a:tc>
                  <a:txBody>
                    <a:bodyPr/>
                    <a:lstStyle/>
                    <a:p>
                      <a:r>
                        <a:rPr lang="en-US" sz="1300" dirty="0">
                          <a:solidFill>
                            <a:schemeClr val="tx1">
                              <a:lumMod val="76000"/>
                              <a:lumOff val="24000"/>
                            </a:schemeClr>
                          </a:solidFill>
                        </a:rPr>
                        <a:t>Fraud Detection</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0837835"/>
                  </a:ext>
                </a:extLst>
              </a:tr>
              <a:tr h="403562">
                <a:tc>
                  <a:txBody>
                    <a:bodyPr/>
                    <a:lstStyle/>
                    <a:p>
                      <a:pPr lvl="0">
                        <a:buNone/>
                      </a:pPr>
                      <a:r>
                        <a:rPr lang="en-US" sz="1300" dirty="0">
                          <a:solidFill>
                            <a:schemeClr val="tx1">
                              <a:lumMod val="76000"/>
                              <a:lumOff val="24000"/>
                            </a:schemeClr>
                          </a:solidFill>
                        </a:rPr>
                        <a:t>On-the-Go Surveillance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091576229"/>
                  </a:ext>
                </a:extLst>
              </a:tr>
              <a:tr h="265929">
                <a:tc>
                  <a:txBody>
                    <a:bodyPr/>
                    <a:lstStyle/>
                    <a:p>
                      <a:pPr lvl="0">
                        <a:buNone/>
                      </a:pPr>
                      <a:r>
                        <a:rPr lang="en-US" sz="1300" dirty="0">
                          <a:solidFill>
                            <a:schemeClr val="tx1">
                              <a:lumMod val="76000"/>
                              <a:lumOff val="24000"/>
                            </a:schemeClr>
                          </a:solidFill>
                        </a:rPr>
                        <a:t>Safety Assurance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188733179"/>
                  </a:ext>
                </a:extLst>
              </a:tr>
              <a:tr h="447880">
                <a:tc>
                  <a:txBody>
                    <a:bodyPr/>
                    <a:lstStyle/>
                    <a:p>
                      <a:pPr lvl="0">
                        <a:buNone/>
                      </a:pPr>
                      <a:r>
                        <a:rPr lang="en-US" sz="1300" dirty="0">
                          <a:solidFill>
                            <a:schemeClr val="tx1">
                              <a:lumMod val="76000"/>
                              <a:lumOff val="24000"/>
                            </a:schemeClr>
                          </a:solidFill>
                        </a:rPr>
                        <a:t>Video Evidence Push to NVR by Mobile Phone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Casino &amp; Gaming: Applications</a:t>
            </a:r>
          </a:p>
        </p:txBody>
      </p:sp>
      <p:pic>
        <p:nvPicPr>
          <p:cNvPr id="2" name="Picture 1">
            <a:extLst>
              <a:ext uri="{FF2B5EF4-FFF2-40B4-BE49-F238E27FC236}">
                <a16:creationId xmlns:a16="http://schemas.microsoft.com/office/drawing/2014/main" id="{CE24CC2A-0199-DA16-B376-374C120C71FD}"/>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4" name="Picture 3">
            <a:extLst>
              <a:ext uri="{FF2B5EF4-FFF2-40B4-BE49-F238E27FC236}">
                <a16:creationId xmlns:a16="http://schemas.microsoft.com/office/drawing/2014/main" id="{740ACDB8-C592-8378-A08D-CFDE42457E37}"/>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D628F5E6-581F-7923-5215-E778FD45B2BA}"/>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11AD4837-325C-E67C-9161-FEFCD9DC718E}"/>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4D875509-0788-5F10-75A9-1509ADCB3F93}"/>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6ECFC8FE-52AB-670C-FDAE-A34B22F0ACD8}"/>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Unauthorized Access Detection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intrusion attempts using video analytics and notify the security personnel.</a:t>
            </a:r>
          </a:p>
        </p:txBody>
      </p:sp>
      <p:sp>
        <p:nvSpPr>
          <p:cNvPr id="13" name="TextBox 12">
            <a:extLst>
              <a:ext uri="{FF2B5EF4-FFF2-40B4-BE49-F238E27FC236}">
                <a16:creationId xmlns:a16="http://schemas.microsoft.com/office/drawing/2014/main" id="{F97420D8-492D-4598-C933-7DBBE0CDD138}"/>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Tailgating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tailgating at the entrance of restricted area by comparing the detected head count with number of presented access credentials.</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4CF36C4-CB76-BB1A-65B2-C2210CBEC97B}"/>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Real-time Suspect Tracking</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Track the suspect seamlessly by switching between video channels using transparent video overlay buttons in video management system.</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12123688-BBF4-08D7-82B2-A43806354FD3}"/>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Access Control</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The access control at the gate can be done conveniently using ALPR technology.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0807553A-6208-E312-8C5D-B12F057365F9}"/>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Intercom Service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Interact with other individuals by local voice-based communication system.</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Casino &amp; Gaming: Applications</a:t>
            </a:r>
          </a:p>
        </p:txBody>
      </p:sp>
      <p:pic>
        <p:nvPicPr>
          <p:cNvPr id="2" name="Picture 1">
            <a:hlinkClick r:id="rId3" action="ppaction://hlinksldjump"/>
            <a:extLst>
              <a:ext uri="{FF2B5EF4-FFF2-40B4-BE49-F238E27FC236}">
                <a16:creationId xmlns:a16="http://schemas.microsoft.com/office/drawing/2014/main" id="{0BD13621-5DAC-3626-77CE-3F1B04D4F4CD}"/>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4219B057-4820-56FC-C497-2846BBC9197F}"/>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6" name="Picture 5">
            <a:extLst>
              <a:ext uri="{FF2B5EF4-FFF2-40B4-BE49-F238E27FC236}">
                <a16:creationId xmlns:a16="http://schemas.microsoft.com/office/drawing/2014/main" id="{09746575-0803-B6FE-FCE9-2277376D6609}"/>
              </a:ext>
            </a:extLst>
          </p:cNvPr>
          <p:cNvPicPr>
            <a:picLocks noChangeAspect="1"/>
          </p:cNvPicPr>
          <p:nvPr/>
        </p:nvPicPr>
        <p:blipFill>
          <a:blip r:embed="rId6"/>
          <a:stretch>
            <a:fillRect/>
          </a:stretch>
        </p:blipFill>
        <p:spPr>
          <a:xfrm>
            <a:off x="2010026" y="3363600"/>
            <a:ext cx="1786270" cy="1518723"/>
          </a:xfrm>
          <a:prstGeom prst="rect">
            <a:avLst/>
          </a:prstGeom>
        </p:spPr>
      </p:pic>
      <p:sp>
        <p:nvSpPr>
          <p:cNvPr id="12" name="TextBox 11">
            <a:extLst>
              <a:ext uri="{FF2B5EF4-FFF2-40B4-BE49-F238E27FC236}">
                <a16:creationId xmlns:a16="http://schemas.microsoft.com/office/drawing/2014/main" id="{00AA2581-9BB5-FF31-12AB-AFD182CFF2C4}"/>
              </a:ext>
            </a:extLst>
          </p:cNvPr>
          <p:cNvSpPr txBox="1"/>
          <p:nvPr/>
        </p:nvSpPr>
        <p:spPr>
          <a:xfrm>
            <a:off x="196574"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Human Body Temperature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abnormal human body temperature by using a high accuracy thermal camera together with built-in face detection AI.</a:t>
            </a:r>
            <a:endParaRPr lang="en-US" dirty="0">
              <a:cs typeface="Calibri"/>
            </a:endParaRPr>
          </a:p>
          <a:p>
            <a:endParaRPr lang="en-US" sz="1200" dirty="0">
              <a:solidFill>
                <a:srgbClr val="535353"/>
              </a:solidFill>
              <a:latin typeface="Open Sans"/>
              <a:ea typeface="Open Sans"/>
              <a:cs typeface="Open Sans"/>
            </a:endParaRPr>
          </a:p>
        </p:txBody>
      </p:sp>
      <p:sp>
        <p:nvSpPr>
          <p:cNvPr id="13" name="TextBox 12">
            <a:extLst>
              <a:ext uri="{FF2B5EF4-FFF2-40B4-BE49-F238E27FC236}">
                <a16:creationId xmlns:a16="http://schemas.microsoft.com/office/drawing/2014/main" id="{71C5662C-5322-4D4B-3E29-9FECA3DD4863}"/>
              </a:ext>
            </a:extLst>
          </p:cNvPr>
          <p:cNvSpPr txBox="1"/>
          <p:nvPr/>
        </p:nvSpPr>
        <p:spPr>
          <a:xfrm>
            <a:off x="200770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Fraud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fraud and scamming by the dishonest players in casinos.</a:t>
            </a: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C75378E0-860D-15A8-2F79-835796AC8851}"/>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On-the-Go Surveillance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Monitor the views from surveillance cameras using a mobile device while walking around the premises, to respond to incidents instantly.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BB9A3201-01D3-7BD2-C4A0-59BF446806AC}"/>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Safety Assurance</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Ensure safety of people using video surveillance system.</a:t>
            </a:r>
            <a:endParaRPr lang="en-US" dirty="0">
              <a:cs typeface="Calibri"/>
            </a:endParaRPr>
          </a:p>
          <a:p>
            <a:endParaRPr lang="en-US" sz="1200" dirty="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1388B526-A888-1B92-B6D7-6B9DCF409C8D}"/>
              </a:ext>
            </a:extLst>
          </p:cNvPr>
          <p:cNvSpPr txBox="1"/>
          <p:nvPr/>
        </p:nvSpPr>
        <p:spPr>
          <a:xfrm>
            <a:off x="7253355" y="3288748"/>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Critical Patient Monitoring</a:t>
            </a:r>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Remotely monitor critical patients using the video surveillance solution.</a:t>
            </a:r>
          </a:p>
        </p:txBody>
      </p:sp>
      <p:pic>
        <p:nvPicPr>
          <p:cNvPr id="19" name="Picture 18">
            <a:extLst>
              <a:ext uri="{FF2B5EF4-FFF2-40B4-BE49-F238E27FC236}">
                <a16:creationId xmlns:a16="http://schemas.microsoft.com/office/drawing/2014/main" id="{2455C3D4-F602-027B-96EF-4E512ACFFDF0}"/>
              </a:ext>
            </a:extLst>
          </p:cNvPr>
          <p:cNvPicPr>
            <a:picLocks noChangeAspect="1"/>
          </p:cNvPicPr>
          <p:nvPr/>
        </p:nvPicPr>
        <p:blipFill>
          <a:blip r:embed="rId7"/>
          <a:srcRect l="7091" r="3925"/>
          <a:stretch/>
        </p:blipFill>
        <p:spPr>
          <a:xfrm>
            <a:off x="256369" y="2207014"/>
            <a:ext cx="1656363" cy="1065382"/>
          </a:xfrm>
          <a:prstGeom prst="rect">
            <a:avLst/>
          </a:prstGeom>
        </p:spPr>
      </p:pic>
      <p:pic>
        <p:nvPicPr>
          <p:cNvPr id="20" name="Picture 19">
            <a:extLst>
              <a:ext uri="{FF2B5EF4-FFF2-40B4-BE49-F238E27FC236}">
                <a16:creationId xmlns:a16="http://schemas.microsoft.com/office/drawing/2014/main" id="{9E4AE80B-2300-C05C-09E5-2DCFDDFC7925}"/>
              </a:ext>
            </a:extLst>
          </p:cNvPr>
          <p:cNvPicPr>
            <a:picLocks noChangeAspect="1"/>
          </p:cNvPicPr>
          <p:nvPr/>
        </p:nvPicPr>
        <p:blipFill>
          <a:blip r:embed="rId8"/>
          <a:srcRect r="14826"/>
          <a:stretch/>
        </p:blipFill>
        <p:spPr>
          <a:xfrm>
            <a:off x="7384058" y="2207014"/>
            <a:ext cx="1585455" cy="1065382"/>
          </a:xfrm>
          <a:prstGeom prst="rect">
            <a:avLst/>
          </a:prstGeom>
        </p:spPr>
      </p:pic>
      <p:pic>
        <p:nvPicPr>
          <p:cNvPr id="21" name="Picture 6">
            <a:extLst>
              <a:ext uri="{FF2B5EF4-FFF2-40B4-BE49-F238E27FC236}">
                <a16:creationId xmlns:a16="http://schemas.microsoft.com/office/drawing/2014/main" id="{F25E6EBB-62D4-8A53-6BD1-8758BE5286B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78350" y="2207014"/>
            <a:ext cx="1564780" cy="1065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Casino &amp; Gaming: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the intrusion attempts using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Face </a:t>
            </a:r>
            <a:r>
              <a:rPr lang="en-US" sz="1600" b="1" dirty="0">
                <a:solidFill>
                  <a:srgbClr val="535353"/>
                </a:solidFill>
                <a:latin typeface="Open Sans" panose="020B0606030504020204" pitchFamily="34" charset="0"/>
              </a:rPr>
              <a:t>Recognition </a:t>
            </a:r>
            <a:r>
              <a:rPr lang="en-US" sz="1600" b="0" i="0" dirty="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Read</a:t>
            </a:r>
            <a:endParaRPr lang="en-US" sz="1200" i="1" dirty="0">
              <a:solidFill>
                <a:srgbClr val="0000FF"/>
              </a:solidFill>
            </a:endParaRPr>
          </a:p>
        </p:txBody>
      </p:sp>
      <p:pic>
        <p:nvPicPr>
          <p:cNvPr id="5" name="Picture 4" descr="A person and person standing in a doorway&#10;&#10;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Casino &amp; Gaming: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Tailgating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tailgating at the entrance of restricted area by comparing the detected head count with number of presented access credentials.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Whenever the RFID card is swiped, the system will count the number of the actual entries. When mismatched, the system will create the alarm. This prevents both tailgating and piggybacking.</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dirty="0">
                <a:solidFill>
                  <a:srgbClr val="535353"/>
                </a:solidFill>
                <a:latin typeface="Open Sans" panose="020B0606030504020204" pitchFamily="34" charset="0"/>
              </a:rPr>
              <a:t>People Counting</a:t>
            </a:r>
            <a:r>
              <a:rPr lang="en-US" sz="1600" b="1" i="0" dirty="0">
                <a:solidFill>
                  <a:srgbClr val="535353"/>
                </a:solidFill>
                <a:effectLst/>
                <a:latin typeface="Open Sans" panose="020B0606030504020204" pitchFamily="34" charset="0"/>
              </a:rPr>
              <a:t> </a:t>
            </a:r>
            <a:r>
              <a:rPr lang="en-US" sz="1600" b="0" i="0" dirty="0">
                <a:solidFill>
                  <a:srgbClr val="535353"/>
                </a:solidFill>
                <a:effectLst/>
                <a:latin typeface="Open Sans" panose="020B0606030504020204" pitchFamily="34" charset="0"/>
              </a:rPr>
              <a:t>analytics and </a:t>
            </a:r>
            <a:r>
              <a:rPr lang="en-US" sz="1600" b="1" i="0" dirty="0">
                <a:solidFill>
                  <a:srgbClr val="535353"/>
                </a:solidFill>
                <a:effectLst/>
                <a:latin typeface="Open Sans" panose="020B0606030504020204" pitchFamily="34" charset="0"/>
              </a:rPr>
              <a:t>RFID</a:t>
            </a:r>
            <a:r>
              <a:rPr lang="en-US" sz="1600" b="0" i="0" dirty="0">
                <a:solidFill>
                  <a:srgbClr val="535353"/>
                </a:solidFill>
                <a:effectLst/>
                <a:latin typeface="Open Sans" panose="020B0606030504020204" pitchFamily="34" charset="0"/>
              </a:rPr>
              <a:t> technology. </a:t>
            </a:r>
            <a:r>
              <a:rPr lang="en-US" sz="1600" b="0" i="0" dirty="0">
                <a:solidFill>
                  <a:schemeClr val="tx2">
                    <a:lumMod val="60000"/>
                    <a:lumOff val="40000"/>
                  </a:schemeClr>
                </a:solidFill>
                <a:effectLst/>
                <a:latin typeface="Open Sans" panose="020B0606030504020204" pitchFamily="34" charset="0"/>
                <a:hlinkClick r:id="" action="ppaction://noaction"/>
              </a:rPr>
              <a:t>Read More</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Read</a:t>
            </a:r>
            <a:endParaRPr lang="en-US" sz="1200" i="1" dirty="0">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Casino &amp; Gaming: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Real-Time Suspect Tracking</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unique </a:t>
            </a:r>
            <a:r>
              <a:rPr lang="en-US" sz="1600" b="1" i="0" dirty="0">
                <a:solidFill>
                  <a:srgbClr val="535353"/>
                </a:solidFill>
                <a:effectLst/>
                <a:latin typeface="Open Sans" panose="020B0606030504020204" pitchFamily="34" charset="0"/>
              </a:rPr>
              <a:t>Visual Tracking</a:t>
            </a:r>
            <a:r>
              <a:rPr lang="en-US" sz="1600" b="0" i="0" dirty="0">
                <a:solidFill>
                  <a:srgbClr val="535353"/>
                </a:solidFill>
                <a:effectLst/>
                <a:latin typeface="Open Sans" panose="020B0606030504020204" pitchFamily="34" charset="0"/>
              </a:rPr>
              <a:t> feature of ACTi’s </a:t>
            </a:r>
            <a:r>
              <a:rPr lang="en-US" sz="1600" b="1" i="0" dirty="0">
                <a:solidFill>
                  <a:srgbClr val="535353"/>
                </a:solidFill>
                <a:effectLst/>
                <a:latin typeface="Open Sans" panose="020B0606030504020204" pitchFamily="34" charset="0"/>
              </a:rPr>
              <a:t>NVR 3 and CMS 2</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Casino &amp; Gaming: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Vehicle Access Control</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dirty="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dirty="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ALPR </a:t>
            </a:r>
            <a:r>
              <a:rPr lang="en-US" sz="1600" b="0" i="0" dirty="0">
                <a:solidFill>
                  <a:srgbClr val="535353"/>
                </a:solidFill>
                <a:effectLst/>
                <a:latin typeface="Open Sans" panose="020B0606030504020204" pitchFamily="34" charset="0"/>
              </a:rPr>
              <a:t>analytics inside ACTi cameras. </a:t>
            </a:r>
            <a:r>
              <a:rPr lang="en-US" sz="1600" b="0" i="0" dirty="0">
                <a:solidFill>
                  <a:schemeClr val="tx2">
                    <a:lumMod val="60000"/>
                    <a:lumOff val="40000"/>
                  </a:schemeClr>
                </a:solidFill>
                <a:effectLst/>
                <a:latin typeface="Open Sans" panose="020B0606030504020204" pitchFamily="34" charset="0"/>
                <a:hlinkClick r:id="rId4" action="ppaction://hlinksldjump"/>
              </a:rPr>
              <a:t>Read More</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6"/>
              </a:rPr>
              <a:t>Read</a:t>
            </a:r>
            <a:endParaRPr lang="en-US" sz="1200" i="1" dirty="0">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Casino &amp; Gaming: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Intercom Service</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Interact with other individuals by local voice-based communication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There will be voice access points as intercoms in various locations across the Casino &amp; Gaming, such as gates and entrances, loading area, parking lot and others. The employees and the visitors can talk to the security staff immediately using that feature.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 or</a:t>
            </a:r>
            <a:r>
              <a:rPr lang="en-US" sz="1600" b="1" i="0" dirty="0">
                <a:solidFill>
                  <a:srgbClr val="535353"/>
                </a:solidFill>
                <a:effectLst/>
                <a:latin typeface="Open Sans" panose="020B0606030504020204" pitchFamily="34" charset="0"/>
              </a:rPr>
              <a:t> </a:t>
            </a:r>
            <a:r>
              <a:rPr lang="en-US" sz="1600" b="1" dirty="0">
                <a:solidFill>
                  <a:srgbClr val="535353"/>
                </a:solidFill>
                <a:latin typeface="Open Sans" panose="020B0606030504020204" pitchFamily="34" charset="0"/>
              </a:rPr>
              <a:t>CMS 2 </a:t>
            </a:r>
            <a:r>
              <a:rPr lang="en-US" sz="1600" b="0" i="0" dirty="0">
                <a:solidFill>
                  <a:srgbClr val="535353"/>
                </a:solidFill>
                <a:effectLst/>
                <a:latin typeface="Open Sans" panose="020B0606030504020204" pitchFamily="34" charset="0"/>
              </a:rPr>
              <a:t>along with intercom devices such as </a:t>
            </a:r>
            <a:r>
              <a:rPr lang="en-US" sz="1600" b="1" i="0" dirty="0">
                <a:solidFill>
                  <a:srgbClr val="535353"/>
                </a:solidFill>
                <a:effectLst/>
                <a:latin typeface="Open Sans" panose="020B0606030504020204" pitchFamily="34" charset="0"/>
              </a:rPr>
              <a:t>Q950</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in a red cap holding a pen&#10;&#10;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Casino &amp; Gaming: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Human Body Temperature Detection</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239" y="2601763"/>
            <a:ext cx="4755929"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Detect abnormal human body temperature by using a high accuracy thermal camera together with built-in face detection AI.</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16580"/>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To prevent the spread of diseases, there are smart surveillance devices that can detect high body temperature from the distance using specially designed high precision thermal imagers. These cameras will first detect human faces using its deep learning AI and then analyze each face using the thermal image and get the exact temperature reading of the face. The temperature above the threshold will trigger an event.</a:t>
            </a:r>
          </a:p>
        </p:txBody>
      </p:sp>
      <p:sp>
        <p:nvSpPr>
          <p:cNvPr id="2" name="TextBox 1">
            <a:extLst>
              <a:ext uri="{FF2B5EF4-FFF2-40B4-BE49-F238E27FC236}">
                <a16:creationId xmlns:a16="http://schemas.microsoft.com/office/drawing/2014/main" id="{7FDBAC82-1375-FEDA-303C-F3357C49D712}"/>
              </a:ext>
            </a:extLst>
          </p:cNvPr>
          <p:cNvSpPr txBox="1"/>
          <p:nvPr/>
        </p:nvSpPr>
        <p:spPr>
          <a:xfrm>
            <a:off x="242884" y="4788245"/>
            <a:ext cx="8855846" cy="830997"/>
          </a:xfrm>
          <a:prstGeom prst="rect">
            <a:avLst/>
          </a:prstGeom>
          <a:noFill/>
        </p:spPr>
        <p:txBody>
          <a:bodyPr wrap="square">
            <a:spAutoFit/>
          </a:bodyPr>
          <a:lstStyle/>
          <a:p>
            <a:pPr algn="l"/>
            <a:endParaRPr lang="en-US" sz="1600" dirty="0">
              <a:solidFill>
                <a:schemeClr val="tx1">
                  <a:lumMod val="50000"/>
                  <a:lumOff val="50000"/>
                </a:schemeClr>
              </a:solidFill>
              <a:latin typeface="Open Sans" panose="020B0606030504020204" pitchFamily="34" charset="0"/>
            </a:endParaRPr>
          </a:p>
          <a:p>
            <a:pPr algn="l"/>
            <a:r>
              <a:rPr lang="en-US" sz="1600" dirty="0">
                <a:solidFill>
                  <a:schemeClr val="tx1">
                    <a:lumMod val="50000"/>
                    <a:lumOff val="50000"/>
                  </a:schemeClr>
                </a:solidFill>
                <a:latin typeface="Open Sans" panose="020B0606030504020204" pitchFamily="34" charset="0"/>
              </a:rPr>
              <a:t>This is based on the </a:t>
            </a:r>
            <a:r>
              <a:rPr lang="en-US" sz="1600" b="1" dirty="0">
                <a:solidFill>
                  <a:schemeClr val="tx1">
                    <a:lumMod val="50000"/>
                    <a:lumOff val="50000"/>
                  </a:schemeClr>
                </a:solidFill>
                <a:latin typeface="Open Sans" panose="020B0606030504020204" pitchFamily="34" charset="0"/>
              </a:rPr>
              <a:t>Temperature Detection </a:t>
            </a:r>
            <a:r>
              <a:rPr lang="en-US" sz="1600" dirty="0">
                <a:solidFill>
                  <a:schemeClr val="tx1">
                    <a:lumMod val="50000"/>
                    <a:lumOff val="50000"/>
                  </a:schemeClr>
                </a:solidFill>
                <a:latin typeface="Open Sans" panose="020B0606030504020204" pitchFamily="34" charset="0"/>
              </a:rPr>
              <a:t>analytics inside ACTi thermal cameras, such as </a:t>
            </a:r>
            <a:r>
              <a:rPr lang="en-US" sz="1600" b="0" i="0" dirty="0">
                <a:solidFill>
                  <a:srgbClr val="535353"/>
                </a:solidFill>
                <a:effectLst/>
                <a:latin typeface="Open Sans" panose="020B0606030504020204" pitchFamily="34" charset="0"/>
                <a:hlinkClick r:id="rId3"/>
              </a:rPr>
              <a:t>VMGB-370</a:t>
            </a:r>
            <a:r>
              <a:rPr lang="en-US" sz="1600" b="0" i="0" dirty="0">
                <a:solidFill>
                  <a:srgbClr val="535353"/>
                </a:solidFill>
                <a:effectLst/>
                <a:latin typeface="Open Sans" panose="020B0606030504020204" pitchFamily="34" charset="0"/>
              </a:rPr>
              <a:t>, </a:t>
            </a:r>
            <a:r>
              <a:rPr lang="en-US" sz="1600" b="0" i="0" dirty="0">
                <a:solidFill>
                  <a:srgbClr val="535353"/>
                </a:solidFill>
                <a:effectLst/>
                <a:latin typeface="Open Sans" panose="020B0606030504020204" pitchFamily="34" charset="0"/>
                <a:hlinkClick r:id="rId4"/>
              </a:rPr>
              <a:t>VMGB-371</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pic>
        <p:nvPicPr>
          <p:cNvPr id="16" name="Picture 15">
            <a:extLst>
              <a:ext uri="{FF2B5EF4-FFF2-40B4-BE49-F238E27FC236}">
                <a16:creationId xmlns:a16="http://schemas.microsoft.com/office/drawing/2014/main" id="{0D2D8E6B-C9C9-F036-713F-6B969A01DEEC}"/>
              </a:ext>
            </a:extLst>
          </p:cNvPr>
          <p:cNvPicPr>
            <a:picLocks noChangeAspect="1"/>
          </p:cNvPicPr>
          <p:nvPr/>
        </p:nvPicPr>
        <p:blipFill>
          <a:blip r:embed="rId15"/>
          <a:srcRect t="9996" r="14152"/>
          <a:stretch/>
        </p:blipFill>
        <p:spPr>
          <a:xfrm>
            <a:off x="336669" y="1642920"/>
            <a:ext cx="3306927" cy="1981549"/>
          </a:xfrm>
          <a:prstGeom prst="rect">
            <a:avLst/>
          </a:prstGeom>
        </p:spPr>
      </p:pic>
    </p:spTree>
    <p:extLst>
      <p:ext uri="{BB962C8B-B14F-4D97-AF65-F5344CB8AC3E}">
        <p14:creationId xmlns:p14="http://schemas.microsoft.com/office/powerpoint/2010/main" val="2673190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584775"/>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 high frame rate cameras with the high resolution are able to prove the sleight of hand by the skillful cheaters in the casinos.</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Casino &amp; Gaming: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Fraud Detection</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Detects fraud and scamming by the dishonest players in casinos.</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chemeClr val="tx1">
                    <a:lumMod val="50000"/>
                    <a:lumOff val="50000"/>
                  </a:schemeClr>
                </a:solidFill>
                <a:effectLst/>
                <a:latin typeface="Open Sans" panose="020B0606030504020204" pitchFamily="34" charset="0"/>
              </a:rPr>
              <a:t>This is based on the </a:t>
            </a:r>
            <a:r>
              <a:rPr lang="en-US" sz="1600" b="1" dirty="0">
                <a:solidFill>
                  <a:schemeClr val="tx1">
                    <a:lumMod val="50000"/>
                    <a:lumOff val="50000"/>
                  </a:schemeClr>
                </a:solidFill>
                <a:latin typeface="Open Sans" panose="020B0606030504020204" pitchFamily="34" charset="0"/>
              </a:rPr>
              <a:t>High Frame Rate Cameras </a:t>
            </a:r>
            <a:r>
              <a:rPr lang="en-US" sz="1600" b="0" i="0" dirty="0">
                <a:solidFill>
                  <a:schemeClr val="tx1">
                    <a:lumMod val="50000"/>
                    <a:lumOff val="50000"/>
                  </a:schemeClr>
                </a:solidFill>
                <a:effectLst/>
                <a:latin typeface="Open Sans" panose="020B0606030504020204" pitchFamily="34" charset="0"/>
              </a:rPr>
              <a:t>inside ACTi cameras.</a:t>
            </a:r>
            <a:r>
              <a:rPr lang="en-US" sz="1600" b="0" i="0" dirty="0">
                <a:solidFill>
                  <a:srgbClr val="535353"/>
                </a:solidFill>
                <a:effectLst/>
                <a:latin typeface="Open Sans" panose="020B0606030504020204" pitchFamily="34" charset="0"/>
              </a:rPr>
              <a:t> </a:t>
            </a:r>
            <a:r>
              <a:rPr lang="en-US" sz="1600" b="0" i="0" dirty="0">
                <a:solidFill>
                  <a:schemeClr val="tx2">
                    <a:lumMod val="60000"/>
                    <a:lumOff val="40000"/>
                  </a:schemeClr>
                </a:solidFill>
                <a:effectLst/>
                <a:latin typeface="Open Sans" panose="020B0606030504020204" pitchFamily="34" charset="0"/>
                <a:hlinkClick r:id="rId11" action="ppaction://hlinksldjump"/>
              </a:rPr>
              <a:t>Read More</a:t>
            </a:r>
            <a:r>
              <a:rPr lang="en-US" sz="1600" b="0" i="0" dirty="0">
                <a:solidFill>
                  <a:srgbClr val="535353"/>
                </a:solidFill>
                <a:effectLst/>
                <a:latin typeface="Open Sans" panose="020B0606030504020204" pitchFamily="34" charset="0"/>
              </a:rPr>
              <a:t>.</a:t>
            </a:r>
          </a:p>
        </p:txBody>
      </p:sp>
      <p:pic>
        <p:nvPicPr>
          <p:cNvPr id="1030" name="Picture 6">
            <a:extLst>
              <a:ext uri="{FF2B5EF4-FFF2-40B4-BE49-F238E27FC236}">
                <a16:creationId xmlns:a16="http://schemas.microsoft.com/office/drawing/2014/main" id="{1527AB35-16CC-598D-3DEC-242B179B772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74724" y="1761954"/>
            <a:ext cx="2767310" cy="1884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Universal mobile application designed to remotely access NVR, CMS or camera for video playback and management. </a:t>
            </a:r>
          </a:p>
          <a:p>
            <a:pPr algn="l"/>
            <a:r>
              <a:rPr lang="en-US" sz="1600" dirty="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Casino &amp; Gaming: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On-the-Go Surveillance</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ACTi Mobile Client, </a:t>
            </a:r>
            <a:r>
              <a:rPr lang="en-US" sz="1600" b="0" i="0" dirty="0">
                <a:solidFill>
                  <a:srgbClr val="535353"/>
                </a:solidFill>
                <a:effectLst/>
                <a:latin typeface="Open Sans" panose="020B0606030504020204" pitchFamily="34" charset="0"/>
              </a:rPr>
              <a:t>both for Android and iOS. It is free.</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holding a cell phone&#10;&#10;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dirty="0">
                <a:solidFill>
                  <a:schemeClr val="tx1">
                    <a:lumMod val="50000"/>
                    <a:lumOff val="50000"/>
                  </a:schemeClr>
                </a:solidFill>
                <a:latin typeface="Open Sans" panose="020B0606030504020204" pitchFamily="34" charset="0"/>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dirty="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Casino &amp; Gaming: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Casino &amp; Gaming: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38499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Video Evidence Push to NVR by Mobile Phone</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Use the built-in camera of the mobile phone to stream the video evidence of the incident to NVR.</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 patrolling security guard can now use his smartphone with ACTi Mobile Client to capture live video and "push" it through wireless network to NVR 3 in real time. Moreover, the recording can be reviewed later during incident investigation using advanced features that apply to surveillance cameras including synchronized playback, bookmarks, timeline search, and more.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a free app.</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spTree>
    <p:extLst>
      <p:ext uri="{BB962C8B-B14F-4D97-AF65-F5344CB8AC3E}">
        <p14:creationId xmlns:p14="http://schemas.microsoft.com/office/powerpoint/2010/main" val="3541105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Project References</a:t>
            </a:r>
          </a:p>
        </p:txBody>
      </p:sp>
      <p:sp>
        <p:nvSpPr>
          <p:cNvPr id="2" name="TextBox 1">
            <a:extLst>
              <a:ext uri="{FF2B5EF4-FFF2-40B4-BE49-F238E27FC236}">
                <a16:creationId xmlns:a16="http://schemas.microsoft.com/office/drawing/2014/main" id="{61542433-E598-5628-F48A-6D5EDCC19DCE}"/>
              </a:ext>
            </a:extLst>
          </p:cNvPr>
          <p:cNvSpPr txBox="1"/>
          <p:nvPr/>
        </p:nvSpPr>
        <p:spPr>
          <a:xfrm>
            <a:off x="325926" y="3835595"/>
            <a:ext cx="1756372" cy="307777"/>
          </a:xfrm>
          <a:prstGeom prst="rect">
            <a:avLst/>
          </a:prstGeom>
          <a:noFill/>
        </p:spPr>
        <p:txBody>
          <a:bodyPr wrap="square" rtlCol="0">
            <a:spAutoFit/>
          </a:bodyPr>
          <a:lstStyle/>
          <a:p>
            <a:r>
              <a:rPr lang="en-US" sz="1400"/>
              <a:t>Taiwan</a:t>
            </a:r>
          </a:p>
        </p:txBody>
      </p:sp>
      <p:sp>
        <p:nvSpPr>
          <p:cNvPr id="3" name="TextBox 2">
            <a:extLst>
              <a:ext uri="{FF2B5EF4-FFF2-40B4-BE49-F238E27FC236}">
                <a16:creationId xmlns:a16="http://schemas.microsoft.com/office/drawing/2014/main" id="{3BC8BC76-993F-7728-0C2F-8E13808A5536}"/>
              </a:ext>
            </a:extLst>
          </p:cNvPr>
          <p:cNvSpPr txBox="1"/>
          <p:nvPr/>
        </p:nvSpPr>
        <p:spPr>
          <a:xfrm>
            <a:off x="3049510" y="3859660"/>
            <a:ext cx="1756372" cy="307777"/>
          </a:xfrm>
          <a:prstGeom prst="rect">
            <a:avLst/>
          </a:prstGeom>
          <a:noFill/>
        </p:spPr>
        <p:txBody>
          <a:bodyPr wrap="square" rtlCol="0">
            <a:spAutoFit/>
          </a:bodyPr>
          <a:lstStyle/>
          <a:p>
            <a:r>
              <a:rPr lang="en-US" sz="1400"/>
              <a:t>Taiwan</a:t>
            </a:r>
          </a:p>
        </p:txBody>
      </p:sp>
      <p:sp>
        <p:nvSpPr>
          <p:cNvPr id="4" name="TextBox 3">
            <a:extLst>
              <a:ext uri="{FF2B5EF4-FFF2-40B4-BE49-F238E27FC236}">
                <a16:creationId xmlns:a16="http://schemas.microsoft.com/office/drawing/2014/main" id="{0FF15349-FB34-3C9E-CB6B-A4BF55DB7FED}"/>
              </a:ext>
            </a:extLst>
          </p:cNvPr>
          <p:cNvSpPr txBox="1"/>
          <p:nvPr/>
        </p:nvSpPr>
        <p:spPr>
          <a:xfrm>
            <a:off x="4767433" y="3835595"/>
            <a:ext cx="1756372" cy="307777"/>
          </a:xfrm>
          <a:prstGeom prst="rect">
            <a:avLst/>
          </a:prstGeom>
          <a:noFill/>
        </p:spPr>
        <p:txBody>
          <a:bodyPr wrap="square" rtlCol="0">
            <a:spAutoFit/>
          </a:bodyPr>
          <a:lstStyle/>
          <a:p>
            <a:r>
              <a:rPr lang="en-US" sz="1400" dirty="0"/>
              <a:t>Taiwan</a:t>
            </a:r>
          </a:p>
        </p:txBody>
      </p:sp>
      <p:pic>
        <p:nvPicPr>
          <p:cNvPr id="2050" name="Picture 2">
            <a:extLst>
              <a:ext uri="{FF2B5EF4-FFF2-40B4-BE49-F238E27FC236}">
                <a16:creationId xmlns:a16="http://schemas.microsoft.com/office/drawing/2014/main" id="{D9A9406C-F12F-065B-DE75-B45119F177B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3756" y="2008581"/>
            <a:ext cx="2505953" cy="187859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D51490A-2749-7333-33D6-7EB1B1D52D0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55918" y="2008581"/>
            <a:ext cx="1416080" cy="188869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F525AD2-0CD1-702A-161B-A691C5F601C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70761" y="2000697"/>
            <a:ext cx="1416080" cy="188868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8D988198-7E82-7288-BB41-EEC7A72E893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98878" y="1995639"/>
            <a:ext cx="1416517" cy="188868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E4BB5FC-314E-CE8A-448A-D13F36EC2414}"/>
              </a:ext>
            </a:extLst>
          </p:cNvPr>
          <p:cNvSpPr txBox="1"/>
          <p:nvPr/>
        </p:nvSpPr>
        <p:spPr>
          <a:xfrm>
            <a:off x="6504666" y="3843161"/>
            <a:ext cx="1756372" cy="307777"/>
          </a:xfrm>
          <a:prstGeom prst="rect">
            <a:avLst/>
          </a:prstGeom>
          <a:noFill/>
        </p:spPr>
        <p:txBody>
          <a:bodyPr wrap="square" rtlCol="0">
            <a:spAutoFit/>
          </a:bodyPr>
          <a:lstStyle/>
          <a:p>
            <a:r>
              <a:rPr lang="en-US" sz="1400" dirty="0"/>
              <a:t>Taiwan</a:t>
            </a:r>
          </a:p>
        </p:txBody>
      </p:sp>
    </p:spTree>
    <p:extLst>
      <p:ext uri="{BB962C8B-B14F-4D97-AF65-F5344CB8AC3E}">
        <p14:creationId xmlns:p14="http://schemas.microsoft.com/office/powerpoint/2010/main" val="740705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642716517"/>
              </p:ext>
            </p:extLst>
          </p:nvPr>
        </p:nvGraphicFramePr>
        <p:xfrm>
          <a:off x="83507" y="1622208"/>
          <a:ext cx="8939881" cy="5183897"/>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660954">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Control Room, Vault</a:t>
                      </a:r>
                    </a:p>
                  </a:txBody>
                  <a:tcPr/>
                </a:tc>
                <a:tc>
                  <a:txBody>
                    <a:bodyPr/>
                    <a:lstStyle/>
                    <a:p>
                      <a:r>
                        <a:rPr lang="en-US" sz="1300" dirty="0">
                          <a:solidFill>
                            <a:schemeClr val="bg1"/>
                          </a:solidFill>
                        </a:rPr>
                        <a:t>Gaming Areas</a:t>
                      </a:r>
                    </a:p>
                  </a:txBody>
                  <a:tcPr/>
                </a:tc>
                <a:tc>
                  <a:txBody>
                    <a:bodyPr/>
                    <a:lstStyle/>
                    <a:p>
                      <a:r>
                        <a:rPr lang="en-US" sz="1300" dirty="0">
                          <a:solidFill>
                            <a:schemeClr val="bg1"/>
                          </a:solidFill>
                        </a:rPr>
                        <a:t>Reception</a:t>
                      </a:r>
                    </a:p>
                  </a:txBody>
                  <a:tcPr/>
                </a:tc>
                <a:tc>
                  <a:txBody>
                    <a:bodyPr/>
                    <a:lstStyle/>
                    <a:p>
                      <a:r>
                        <a:rPr lang="en-US" sz="1300" dirty="0">
                          <a:solidFill>
                            <a:schemeClr val="bg1"/>
                          </a:solidFill>
                        </a:rPr>
                        <a:t>Corridor</a:t>
                      </a:r>
                    </a:p>
                  </a:txBody>
                  <a:tcPr/>
                </a:tc>
                <a:tc>
                  <a:txBody>
                    <a:bodyPr/>
                    <a:lstStyle/>
                    <a:p>
                      <a:r>
                        <a:rPr lang="en-US" sz="1300" dirty="0">
                          <a:solidFill>
                            <a:schemeClr val="bg1"/>
                          </a:solidFill>
                        </a:rPr>
                        <a:t>Parking</a:t>
                      </a:r>
                    </a:p>
                  </a:txBody>
                  <a:tcPr/>
                </a:tc>
                <a:tc>
                  <a:txBody>
                    <a:bodyPr/>
                    <a:lstStyle/>
                    <a:p>
                      <a:r>
                        <a:rPr lang="en-US" sz="1300" dirty="0">
                          <a:solidFill>
                            <a:schemeClr val="bg1"/>
                          </a:solidFill>
                        </a:rPr>
                        <a:t>Surrounding</a:t>
                      </a:r>
                    </a:p>
                  </a:txBody>
                  <a:tcPr/>
                </a:tc>
                <a:extLst>
                  <a:ext uri="{0D108BD9-81ED-4DB2-BD59-A6C34878D82A}">
                    <a16:rowId xmlns:a16="http://schemas.microsoft.com/office/drawing/2014/main" val="2090737549"/>
                  </a:ext>
                </a:extLst>
              </a:tr>
              <a:tr h="470012">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 </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078924313"/>
                  </a:ext>
                </a:extLst>
              </a:tr>
              <a:tr h="342168">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70012">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10431295"/>
                  </a:ext>
                </a:extLst>
              </a:tr>
              <a:tr h="660954">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7"/>
                        </a:rPr>
                        <a:t>R1- R7- series readers/controllers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660954">
                <a:tc>
                  <a:txBody>
                    <a:bodyPr/>
                    <a:lstStyle/>
                    <a:p>
                      <a:r>
                        <a:rPr lang="en-US" sz="1300" dirty="0">
                          <a:solidFill>
                            <a:schemeClr val="tx1">
                              <a:lumMod val="76000"/>
                              <a:lumOff val="24000"/>
                            </a:schemeClr>
                          </a:solidFill>
                        </a:rPr>
                        <a:t>People Counter for Tailgating prevention (</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470012">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9"/>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660954">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10"/>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r h="635489">
                <a:tc>
                  <a:txBody>
                    <a:bodyPr/>
                    <a:lstStyle/>
                    <a:p>
                      <a:r>
                        <a:rPr lang="en-US" sz="1300" dirty="0">
                          <a:solidFill>
                            <a:schemeClr val="tx1">
                              <a:lumMod val="76000"/>
                              <a:lumOff val="24000"/>
                            </a:schemeClr>
                          </a:solidFill>
                        </a:rPr>
                        <a:t>Surveillance PTZ (</a:t>
                      </a:r>
                      <a:r>
                        <a:rPr lang="en-US" sz="1300" dirty="0">
                          <a:solidFill>
                            <a:schemeClr val="tx1">
                              <a:lumMod val="76000"/>
                              <a:lumOff val="24000"/>
                            </a:schemeClr>
                          </a:solidFill>
                          <a:hlinkClick r:id="rId11"/>
                        </a:rPr>
                        <a:t>95x/96x/97x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322971614"/>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4099023252"/>
              </p:ext>
            </p:extLst>
          </p:nvPr>
        </p:nvGraphicFramePr>
        <p:xfrm>
          <a:off x="463752" y="2078928"/>
          <a:ext cx="8028398" cy="4071140"/>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300" dirty="0">
                          <a:solidFill>
                            <a:schemeClr val="bg1"/>
                          </a:solidFill>
                        </a:rPr>
                        <a:t>Windows NVR (NVR 3)</a:t>
                      </a:r>
                    </a:p>
                  </a:txBody>
                  <a:tcPr/>
                </a:tc>
                <a:tc>
                  <a:txBody>
                    <a:bodyPr/>
                    <a:lstStyle/>
                    <a:p>
                      <a:r>
                        <a:rPr lang="en-US" sz="1300" dirty="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 </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7"/>
                        </a:rPr>
                        <a:t>R1- R7- series readers/controllers</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People Counter for Tailgating prevention (</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9"/>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10"/>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r>
                        <a:rPr lang="en-US" altLang="zh-TW" sz="1300" dirty="0">
                          <a:solidFill>
                            <a:schemeClr val="tx1">
                              <a:lumMod val="76000"/>
                              <a:lumOff val="24000"/>
                            </a:schemeClr>
                          </a:solidFill>
                        </a:rPr>
                        <a:t>Surveillance PTZ (</a:t>
                      </a:r>
                      <a:r>
                        <a:rPr lang="en-US" altLang="zh-TW" sz="1300" dirty="0">
                          <a:solidFill>
                            <a:schemeClr val="tx1">
                              <a:lumMod val="76000"/>
                              <a:lumOff val="24000"/>
                            </a:schemeClr>
                          </a:solidFill>
                          <a:hlinkClick r:id="rId11"/>
                        </a:rPr>
                        <a:t>95x/96x/97x Series</a:t>
                      </a:r>
                      <a:r>
                        <a:rPr lang="en-US" altLang="zh-TW"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838231932"/>
                  </a:ext>
                </a:extLst>
              </a:tr>
            </a:tbl>
          </a:graphicData>
        </a:graphic>
      </p:graphicFrame>
      <p:sp>
        <p:nvSpPr>
          <p:cNvPr id="3" name="TextBox 2">
            <a:extLst>
              <a:ext uri="{FF2B5EF4-FFF2-40B4-BE49-F238E27FC236}">
                <a16:creationId xmlns:a16="http://schemas.microsoft.com/office/drawing/2014/main" id="{0306D5D7-A1ED-4BCC-18A3-881F9D100384}"/>
              </a:ext>
            </a:extLst>
          </p:cNvPr>
          <p:cNvSpPr txBox="1"/>
          <p:nvPr/>
        </p:nvSpPr>
        <p:spPr>
          <a:xfrm>
            <a:off x="463751" y="6293796"/>
            <a:ext cx="4468171" cy="307777"/>
          </a:xfrm>
          <a:prstGeom prst="rect">
            <a:avLst/>
          </a:prstGeom>
          <a:noFill/>
        </p:spPr>
        <p:txBody>
          <a:bodyPr wrap="square" rtlCol="0">
            <a:spAutoFit/>
          </a:bodyPr>
          <a:lstStyle/>
          <a:p>
            <a:r>
              <a:rPr lang="en-US" sz="1400" dirty="0"/>
              <a:t>PTZ controls available via NVR interface.</a:t>
            </a:r>
          </a:p>
        </p:txBody>
      </p:sp>
    </p:spTree>
    <p:extLst>
      <p:ext uri="{BB962C8B-B14F-4D97-AF65-F5344CB8AC3E}">
        <p14:creationId xmlns:p14="http://schemas.microsoft.com/office/powerpoint/2010/main" val="27873139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dirty="0"/>
                        <a:t>Feature</a:t>
                      </a:r>
                    </a:p>
                  </a:txBody>
                  <a:tcPr>
                    <a:solidFill>
                      <a:schemeClr val="bg1">
                        <a:lumMod val="95000"/>
                      </a:schemeClr>
                    </a:solidFill>
                  </a:tcPr>
                </a:tc>
                <a:tc>
                  <a:txBody>
                    <a:bodyPr/>
                    <a:lstStyle/>
                    <a:p>
                      <a:r>
                        <a:rPr lang="en-US" sz="1400" b="1" dirty="0"/>
                        <a:t>NVR 3 Business</a:t>
                      </a:r>
                    </a:p>
                  </a:txBody>
                  <a:tcPr>
                    <a:solidFill>
                      <a:schemeClr val="bg1">
                        <a:lumMod val="95000"/>
                      </a:schemeClr>
                    </a:solidFill>
                  </a:tcPr>
                </a:tc>
                <a:tc>
                  <a:txBody>
                    <a:bodyPr/>
                    <a:lstStyle/>
                    <a:p>
                      <a:r>
                        <a:rPr lang="en-US" sz="1400" b="1" dirty="0"/>
                        <a:t>NVR 3 Corporate</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dirty="0"/>
                        <a:t>Maximum Number of Channels</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(Standalone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dirty="0"/>
                        <a:t>Free ACTi Camera Channels Included</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273647">
                <a:tc>
                  <a:txBody>
                    <a:bodyPr/>
                    <a:lstStyle/>
                    <a:p>
                      <a:r>
                        <a:rPr lang="en-US" sz="1400" dirty="0"/>
                        <a:t>Free 3</a:t>
                      </a:r>
                      <a:r>
                        <a:rPr lang="en-US" sz="1400" baseline="30000" dirty="0"/>
                        <a:t>rd</a:t>
                      </a:r>
                      <a:r>
                        <a:rPr lang="en-US" sz="1400" dirty="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273647">
                <a:tc>
                  <a:txBody>
                    <a:bodyPr/>
                    <a:lstStyle/>
                    <a:p>
                      <a:r>
                        <a:rPr lang="en-US" sz="1400" dirty="0"/>
                        <a:t>CMS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80548930"/>
                  </a:ext>
                </a:extLst>
              </a:tr>
              <a:tr h="273647">
                <a:tc>
                  <a:txBody>
                    <a:bodyPr/>
                    <a:lstStyle/>
                    <a:p>
                      <a:r>
                        <a:rPr lang="en-US" sz="1400" dirty="0"/>
                        <a:t>POS, Access Control, Network IO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003"/>
                  </a:ext>
                </a:extLst>
              </a:tr>
              <a:tr h="273647">
                <a:tc>
                  <a:txBody>
                    <a:bodyPr/>
                    <a:lstStyle/>
                    <a:p>
                      <a:r>
                        <a:rPr lang="en-US" sz="1400" dirty="0" err="1"/>
                        <a:t>eMap</a:t>
                      </a:r>
                      <a:endParaRPr lang="en-US" sz="1400" dirty="0"/>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0004"/>
                  </a:ext>
                </a:extLst>
              </a:tr>
              <a:tr h="273647">
                <a:tc>
                  <a:txBody>
                    <a:bodyPr/>
                    <a:lstStyle/>
                    <a:p>
                      <a:r>
                        <a:rPr lang="en-US" sz="1400" dirty="0"/>
                        <a:t>Google Map</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420238445"/>
                  </a:ext>
                </a:extLst>
              </a:tr>
              <a:tr h="273647">
                <a:tc>
                  <a:txBody>
                    <a:bodyPr/>
                    <a:lstStyle/>
                    <a:p>
                      <a:r>
                        <a:rPr lang="en-US" sz="1400" dirty="0"/>
                        <a:t>Embedded Websites within Display</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3112262903"/>
                  </a:ext>
                </a:extLst>
              </a:tr>
              <a:tr h="273647">
                <a:tc>
                  <a:txBody>
                    <a:bodyPr/>
                    <a:lstStyle/>
                    <a:p>
                      <a:r>
                        <a:rPr lang="en-US" sz="1400" dirty="0"/>
                        <a:t>PTZ Control</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284105931"/>
                  </a:ext>
                </a:extLst>
              </a:tr>
              <a:tr h="273647">
                <a:tc>
                  <a:txBody>
                    <a:bodyPr/>
                    <a:lstStyle/>
                    <a:p>
                      <a:r>
                        <a:rPr lang="en-US" sz="1400" dirty="0"/>
                        <a:t>Redundancy Support (N+1, N-to-N)</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510118436"/>
                  </a:ext>
                </a:extLst>
              </a:tr>
              <a:tr h="273647">
                <a:tc>
                  <a:txBody>
                    <a:bodyPr/>
                    <a:lstStyle/>
                    <a:p>
                      <a:r>
                        <a:rPr lang="en-US" sz="1400" dirty="0"/>
                        <a:t>Workstation, Web Client, Mobile Client</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761452278"/>
                  </a:ext>
                </a:extLst>
              </a:tr>
              <a:tr h="273647">
                <a:tc>
                  <a:txBody>
                    <a:bodyPr/>
                    <a:lstStyle/>
                    <a:p>
                      <a:r>
                        <a:rPr lang="en-US" sz="1400" dirty="0"/>
                        <a:t>Display Layouts (maximum grid size)</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t>NVR 3 </a:t>
            </a:r>
            <a:r>
              <a:rPr lang="en-US" sz="1600" dirty="0"/>
              <a:t>is one of the most famous ACTi products – it is a professional and elegant network video recorder platform with wide range of features and extremely reliable performance, available in two editions (</a:t>
            </a:r>
            <a:r>
              <a:rPr lang="en-US" sz="1600" dirty="0">
                <a:hlinkClick r:id="rId3"/>
              </a:rPr>
              <a:t>read more</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a:t>Access Control Smart Server (ACSS) is an easy-to-use access control software for managing </a:t>
            </a:r>
            <a:r>
              <a:rPr lang="en-US" sz="1400" b="1" dirty="0"/>
              <a:t>employees and visitors access </a:t>
            </a:r>
            <a:r>
              <a:rPr lang="en-US" sz="1400" dirty="0"/>
              <a:t>through the doors and gates as well as managing </a:t>
            </a:r>
            <a:r>
              <a:rPr lang="en-US" sz="1400" b="1" dirty="0"/>
              <a:t>employee attendance</a:t>
            </a:r>
            <a:r>
              <a:rPr lang="en-US" sz="1400" dirty="0"/>
              <a:t>. (</a:t>
            </a:r>
            <a:r>
              <a:rPr lang="en-US" sz="1400" dirty="0">
                <a:hlinkClick r:id="rId4"/>
              </a:rPr>
              <a:t>read more</a:t>
            </a:r>
            <a:r>
              <a:rPr lang="en-US" sz="14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dirty="0"/>
                        <a:t>Core Function</a:t>
                      </a:r>
                    </a:p>
                  </a:txBody>
                  <a:tcPr anchor="ctr"/>
                </a:tc>
                <a:extLst>
                  <a:ext uri="{0D108BD9-81ED-4DB2-BD59-A6C34878D82A}">
                    <a16:rowId xmlns:a16="http://schemas.microsoft.com/office/drawing/2014/main" val="4120460234"/>
                  </a:ext>
                </a:extLst>
              </a:tr>
              <a:tr h="600747">
                <a:tc>
                  <a:txBody>
                    <a:bodyPr/>
                    <a:lstStyle/>
                    <a:p>
                      <a:r>
                        <a:rPr lang="en-US" sz="1600" b="1" dirty="0"/>
                        <a:t>Access Control Management</a:t>
                      </a:r>
                    </a:p>
                    <a:p>
                      <a:r>
                        <a:rPr kumimoji="0" lang="en-US" altLang="en-US" sz="1100" b="0" i="0" u="none" strike="noStrike" cap="none" normalizeH="0" baseline="0" dirty="0">
                          <a:ln>
                            <a:noFill/>
                          </a:ln>
                          <a:solidFill>
                            <a:srgbClr val="202124"/>
                          </a:solidFill>
                          <a:effectLst/>
                          <a:latin typeface="Arial Unicode MS"/>
                          <a:ea typeface="inherit"/>
                        </a:rPr>
                        <a:t>Doors, gates, locks, identification of face*, card, ALPR*, tailgating* detection</a:t>
                      </a:r>
                      <a:endParaRPr lang="en-US" sz="1100" dirty="0"/>
                    </a:p>
                  </a:txBody>
                  <a:tcPr anchor="ctr"/>
                </a:tc>
                <a:extLst>
                  <a:ext uri="{0D108BD9-81ED-4DB2-BD59-A6C34878D82A}">
                    <a16:rowId xmlns:a16="http://schemas.microsoft.com/office/drawing/2014/main" val="505928441"/>
                  </a:ext>
                </a:extLst>
              </a:tr>
              <a:tr h="474744">
                <a:tc>
                  <a:txBody>
                    <a:bodyPr/>
                    <a:lstStyle/>
                    <a:p>
                      <a:r>
                        <a:rPr lang="en-US" sz="1600" b="1" dirty="0"/>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Temporary sites management</a:t>
                      </a:r>
                      <a:endParaRPr kumimoji="0" lang="en-US" sz="1100" b="0" i="0" u="none" strike="noStrike" kern="1200" cap="none" normalizeH="0" baseline="0" dirty="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Food ordering management</a:t>
                      </a:r>
                    </a:p>
                    <a:p>
                      <a:r>
                        <a:rPr kumimoji="0" lang="en-US" sz="1100" b="0" i="0" u="none" strike="noStrike" kern="1200" cap="none" normalizeH="0" baseline="0" dirty="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dirty="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76B3C-3FFD-9A4F-A73B-1AFE96741C7C}"/>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1D3D86BD-4ABF-5454-CCFF-6B540A67C42C}"/>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ACTi High Frame Rate Camera Product Line</a:t>
            </a:r>
          </a:p>
        </p:txBody>
      </p:sp>
      <p:sp>
        <p:nvSpPr>
          <p:cNvPr id="5" name="TextBox 4">
            <a:extLst>
              <a:ext uri="{FF2B5EF4-FFF2-40B4-BE49-F238E27FC236}">
                <a16:creationId xmlns:a16="http://schemas.microsoft.com/office/drawing/2014/main" id="{A7B46DFC-F246-69D5-0F65-ED5CED198DE9}"/>
              </a:ext>
            </a:extLst>
          </p:cNvPr>
          <p:cNvSpPr txBox="1"/>
          <p:nvPr/>
        </p:nvSpPr>
        <p:spPr>
          <a:xfrm>
            <a:off x="564095" y="1701245"/>
            <a:ext cx="7828244" cy="646331"/>
          </a:xfrm>
          <a:prstGeom prst="rect">
            <a:avLst/>
          </a:prstGeom>
          <a:solidFill>
            <a:schemeClr val="bg1">
              <a:lumMod val="95000"/>
            </a:schemeClr>
          </a:solidFill>
        </p:spPr>
        <p:txBody>
          <a:bodyPr wrap="square">
            <a:spAutoFit/>
          </a:bodyPr>
          <a:lstStyle/>
          <a:p>
            <a:r>
              <a:rPr lang="en-US" i="0" dirty="0">
                <a:solidFill>
                  <a:srgbClr val="202124"/>
                </a:solidFill>
                <a:effectLst/>
                <a:latin typeface="Google Sans"/>
              </a:rPr>
              <a:t>High Frame Rate is a critical feature of the cameras that is used to detect or investigate fraud in casinos, using at least 60 fps.</a:t>
            </a:r>
            <a:endParaRPr lang="en-US" dirty="0"/>
          </a:p>
        </p:txBody>
      </p:sp>
      <p:pic>
        <p:nvPicPr>
          <p:cNvPr id="4" name="Picture 3">
            <a:extLst>
              <a:ext uri="{FF2B5EF4-FFF2-40B4-BE49-F238E27FC236}">
                <a16:creationId xmlns:a16="http://schemas.microsoft.com/office/drawing/2014/main" id="{AF0FFB94-13FC-B209-0FBC-0357C13AF721}"/>
              </a:ext>
            </a:extLst>
          </p:cNvPr>
          <p:cNvPicPr>
            <a:picLocks noChangeAspect="1"/>
          </p:cNvPicPr>
          <p:nvPr/>
        </p:nvPicPr>
        <p:blipFill>
          <a:blip r:embed="rId3"/>
          <a:stretch>
            <a:fillRect/>
          </a:stretch>
        </p:blipFill>
        <p:spPr>
          <a:xfrm>
            <a:off x="452030" y="2939529"/>
            <a:ext cx="7680293" cy="3579798"/>
          </a:xfrm>
          <a:prstGeom prst="rect">
            <a:avLst/>
          </a:prstGeom>
        </p:spPr>
      </p:pic>
      <p:sp>
        <p:nvSpPr>
          <p:cNvPr id="6" name="TextBox 5">
            <a:extLst>
              <a:ext uri="{FF2B5EF4-FFF2-40B4-BE49-F238E27FC236}">
                <a16:creationId xmlns:a16="http://schemas.microsoft.com/office/drawing/2014/main" id="{A9CD0B8D-BDCB-3FF8-9B8D-B664DB2BC3A3}"/>
              </a:ext>
            </a:extLst>
          </p:cNvPr>
          <p:cNvSpPr txBox="1"/>
          <p:nvPr/>
        </p:nvSpPr>
        <p:spPr>
          <a:xfrm>
            <a:off x="452030" y="2538919"/>
            <a:ext cx="3672498" cy="369332"/>
          </a:xfrm>
          <a:prstGeom prst="rect">
            <a:avLst/>
          </a:prstGeom>
          <a:noFill/>
        </p:spPr>
        <p:txBody>
          <a:bodyPr wrap="square" rtlCol="0">
            <a:spAutoFit/>
          </a:bodyPr>
          <a:lstStyle/>
          <a:p>
            <a:r>
              <a:rPr lang="en-US" b="1" dirty="0"/>
              <a:t>High Frame Rate Dome Cameras</a:t>
            </a:r>
          </a:p>
        </p:txBody>
      </p:sp>
      <p:sp>
        <p:nvSpPr>
          <p:cNvPr id="7" name="TextBox 6">
            <a:extLst>
              <a:ext uri="{FF2B5EF4-FFF2-40B4-BE49-F238E27FC236}">
                <a16:creationId xmlns:a16="http://schemas.microsoft.com/office/drawing/2014/main" id="{3B89087B-7B46-E6E3-9B43-2D43A86BC0F4}"/>
              </a:ext>
            </a:extLst>
          </p:cNvPr>
          <p:cNvSpPr txBox="1"/>
          <p:nvPr/>
        </p:nvSpPr>
        <p:spPr>
          <a:xfrm>
            <a:off x="422846" y="6395123"/>
            <a:ext cx="2373549" cy="369332"/>
          </a:xfrm>
          <a:prstGeom prst="rect">
            <a:avLst/>
          </a:prstGeom>
          <a:noFill/>
        </p:spPr>
        <p:txBody>
          <a:bodyPr wrap="square" rtlCol="0">
            <a:spAutoFit/>
          </a:bodyPr>
          <a:lstStyle/>
          <a:p>
            <a:r>
              <a:rPr lang="en-US" dirty="0">
                <a:hlinkClick r:id="rId4"/>
              </a:rPr>
              <a:t>Read More</a:t>
            </a:r>
            <a:endParaRPr lang="en-US" dirty="0"/>
          </a:p>
        </p:txBody>
      </p:sp>
    </p:spTree>
    <p:extLst>
      <p:ext uri="{BB962C8B-B14F-4D97-AF65-F5344CB8AC3E}">
        <p14:creationId xmlns:p14="http://schemas.microsoft.com/office/powerpoint/2010/main" val="32819449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89709A-FEC4-217C-85A8-2488A97B1220}"/>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53DD7FD8-9A48-972C-FD07-A6C480730EB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ACTi High Frame Rate Camera Product Line</a:t>
            </a:r>
          </a:p>
        </p:txBody>
      </p:sp>
      <p:sp>
        <p:nvSpPr>
          <p:cNvPr id="6" name="TextBox 5">
            <a:extLst>
              <a:ext uri="{FF2B5EF4-FFF2-40B4-BE49-F238E27FC236}">
                <a16:creationId xmlns:a16="http://schemas.microsoft.com/office/drawing/2014/main" id="{4B25B426-A844-8778-496A-B9DB93D6969B}"/>
              </a:ext>
            </a:extLst>
          </p:cNvPr>
          <p:cNvSpPr txBox="1"/>
          <p:nvPr/>
        </p:nvSpPr>
        <p:spPr>
          <a:xfrm>
            <a:off x="452030" y="1809344"/>
            <a:ext cx="3672498" cy="369332"/>
          </a:xfrm>
          <a:prstGeom prst="rect">
            <a:avLst/>
          </a:prstGeom>
          <a:noFill/>
        </p:spPr>
        <p:txBody>
          <a:bodyPr wrap="square" rtlCol="0">
            <a:spAutoFit/>
          </a:bodyPr>
          <a:lstStyle/>
          <a:p>
            <a:r>
              <a:rPr lang="en-US" b="1" dirty="0"/>
              <a:t>High Frame Rate PTZ Cameras</a:t>
            </a:r>
          </a:p>
        </p:txBody>
      </p:sp>
      <p:pic>
        <p:nvPicPr>
          <p:cNvPr id="3" name="Picture 2">
            <a:extLst>
              <a:ext uri="{FF2B5EF4-FFF2-40B4-BE49-F238E27FC236}">
                <a16:creationId xmlns:a16="http://schemas.microsoft.com/office/drawing/2014/main" id="{AE12A848-496B-0112-1C07-6BFCA8DA46F5}"/>
              </a:ext>
            </a:extLst>
          </p:cNvPr>
          <p:cNvPicPr>
            <a:picLocks noChangeAspect="1"/>
          </p:cNvPicPr>
          <p:nvPr/>
        </p:nvPicPr>
        <p:blipFill>
          <a:blip r:embed="rId3"/>
          <a:stretch>
            <a:fillRect/>
          </a:stretch>
        </p:blipFill>
        <p:spPr>
          <a:xfrm>
            <a:off x="199822" y="2300590"/>
            <a:ext cx="8934450" cy="3657600"/>
          </a:xfrm>
          <a:prstGeom prst="rect">
            <a:avLst/>
          </a:prstGeom>
        </p:spPr>
      </p:pic>
      <p:sp>
        <p:nvSpPr>
          <p:cNvPr id="7" name="TextBox 6">
            <a:extLst>
              <a:ext uri="{FF2B5EF4-FFF2-40B4-BE49-F238E27FC236}">
                <a16:creationId xmlns:a16="http://schemas.microsoft.com/office/drawing/2014/main" id="{1A5735DD-C69A-8A53-B478-416D4B84097F}"/>
              </a:ext>
            </a:extLst>
          </p:cNvPr>
          <p:cNvSpPr txBox="1"/>
          <p:nvPr/>
        </p:nvSpPr>
        <p:spPr>
          <a:xfrm>
            <a:off x="199822" y="5895438"/>
            <a:ext cx="2373549" cy="369332"/>
          </a:xfrm>
          <a:prstGeom prst="rect">
            <a:avLst/>
          </a:prstGeom>
          <a:noFill/>
        </p:spPr>
        <p:txBody>
          <a:bodyPr wrap="square" rtlCol="0">
            <a:spAutoFit/>
          </a:bodyPr>
          <a:lstStyle/>
          <a:p>
            <a:r>
              <a:rPr lang="en-US" dirty="0">
                <a:hlinkClick r:id="rId4"/>
              </a:rPr>
              <a:t>Read More</a:t>
            </a:r>
            <a:endParaRPr lang="en-US" dirty="0"/>
          </a:p>
        </p:txBody>
      </p:sp>
    </p:spTree>
    <p:extLst>
      <p:ext uri="{BB962C8B-B14F-4D97-AF65-F5344CB8AC3E}">
        <p14:creationId xmlns:p14="http://schemas.microsoft.com/office/powerpoint/2010/main" val="28798601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Casino &amp; Gaming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830114-0219-420B-B36C-F85BBFED20DB}">
  <ds:schemaRefs>
    <ds:schemaRef ds:uri="http://purl.org/dc/dcmitype/"/>
    <ds:schemaRef ds:uri="http://purl.org/dc/terms/"/>
    <ds:schemaRef ds:uri="http://purl.org/dc/elements/1.1/"/>
    <ds:schemaRef ds:uri="http://schemas.openxmlformats.org/package/2006/metadata/core-properties"/>
    <ds:schemaRef ds:uri="http://schemas.microsoft.com/office/2006/documentManagement/types"/>
    <ds:schemaRef ds:uri="http://www.w3.org/XML/1998/namespace"/>
    <ds:schemaRef ds:uri="http://schemas.microsoft.com/office/2006/metadata/properties"/>
    <ds:schemaRef ds:uri="ac087e28-3f76-4647-895f-aa0c543fee8a"/>
    <ds:schemaRef ds:uri="http://schemas.microsoft.com/office/infopath/2007/PartnerControls"/>
    <ds:schemaRef ds:uri="4d3a89d7-38cc-4995-998c-0b0b8fa3c8d8"/>
  </ds:schemaRefs>
</ds:datastoreItem>
</file>

<file path=customXml/itemProps2.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787</TotalTime>
  <Words>2703</Words>
  <Application>Microsoft Office PowerPoint</Application>
  <PresentationFormat>如螢幕大小 (4:3)</PresentationFormat>
  <Paragraphs>508</Paragraphs>
  <Slides>31</Slides>
  <Notes>27</Notes>
  <HiddenSlides>0</HiddenSlides>
  <MMClips>0</MMClips>
  <ScaleCrop>false</ScaleCrop>
  <HeadingPairs>
    <vt:vector size="6" baseType="variant">
      <vt:variant>
        <vt:lpstr>使用字型</vt:lpstr>
      </vt:variant>
      <vt:variant>
        <vt:i4>6</vt:i4>
      </vt:variant>
      <vt:variant>
        <vt:lpstr>佈景主題</vt:lpstr>
      </vt:variant>
      <vt:variant>
        <vt:i4>2</vt:i4>
      </vt:variant>
      <vt:variant>
        <vt:lpstr>投影片標題</vt:lpstr>
      </vt:variant>
      <vt:variant>
        <vt:i4>31</vt:i4>
      </vt:variant>
    </vt:vector>
  </HeadingPairs>
  <TitlesOfParts>
    <vt:vector size="39" baseType="lpstr">
      <vt:lpstr>Arial Unicode MS</vt:lpstr>
      <vt:lpstr>Google Sans</vt:lpstr>
      <vt:lpstr>新細明體</vt:lpstr>
      <vt:lpstr>Arial</vt:lpstr>
      <vt:lpstr>Calibri</vt:lpstr>
      <vt:lpstr>Open Sans</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Bella.Liu (劉家瑀)</cp:lastModifiedBy>
  <cp:revision>16</cp:revision>
  <dcterms:created xsi:type="dcterms:W3CDTF">2015-08-31T10:30:03Z</dcterms:created>
  <dcterms:modified xsi:type="dcterms:W3CDTF">2024-12-18T07:43:12Z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