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4"/>
  </p:notesMasterIdLst>
  <p:sldIdLst>
    <p:sldId id="279" r:id="rId3"/>
    <p:sldId id="376" r:id="rId4"/>
    <p:sldId id="413" r:id="rId5"/>
    <p:sldId id="418" r:id="rId6"/>
    <p:sldId id="463" r:id="rId7"/>
    <p:sldId id="464" r:id="rId8"/>
    <p:sldId id="465" r:id="rId9"/>
    <p:sldId id="466" r:id="rId10"/>
    <p:sldId id="467" r:id="rId11"/>
    <p:sldId id="468" r:id="rId12"/>
    <p:sldId id="469" r:id="rId1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50"/>
    <a:srgbClr val="0000FF"/>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F27E86-DCBC-4AAC-AEFE-EFB6A77CFD30}" v="11" dt="2025-08-13T05:39:48.276"/>
    <p1510:client id="{B10EFD35-4282-4EA6-B868-9AB252B58D6D}" v="19" dt="2025-08-12T03:21:00.244"/>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0" d="100"/>
          <a:sy n="100" d="100"/>
        </p:scale>
        <p:origin x="946" y="-6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19"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lla.Liu (劉家瑀)" userId="6122b3cf-428f-4cd4-a3fb-11ae43be01db" providerId="ADAL" clId="{B10EFD35-4282-4EA6-B868-9AB252B58D6D}"/>
    <pc:docChg chg="undo custSel delSld modSld">
      <pc:chgData name="Bella.Liu (劉家瑀)" userId="6122b3cf-428f-4cd4-a3fb-11ae43be01db" providerId="ADAL" clId="{B10EFD35-4282-4EA6-B868-9AB252B58D6D}" dt="2025-08-12T03:21:54.138" v="74" actId="1076"/>
      <pc:docMkLst>
        <pc:docMk/>
      </pc:docMkLst>
      <pc:sldChg chg="addSp modSp mod">
        <pc:chgData name="Bella.Liu (劉家瑀)" userId="6122b3cf-428f-4cd4-a3fb-11ae43be01db" providerId="ADAL" clId="{B10EFD35-4282-4EA6-B868-9AB252B58D6D}" dt="2025-08-12T03:21:54.138" v="74" actId="1076"/>
        <pc:sldMkLst>
          <pc:docMk/>
          <pc:sldMk cId="282114650" sldId="464"/>
        </pc:sldMkLst>
        <pc:spChg chg="mod">
          <ac:chgData name="Bella.Liu (劉家瑀)" userId="6122b3cf-428f-4cd4-a3fb-11ae43be01db" providerId="ADAL" clId="{B10EFD35-4282-4EA6-B868-9AB252B58D6D}" dt="2025-08-12T03:21:54.138" v="74" actId="1076"/>
          <ac:spMkLst>
            <pc:docMk/>
            <pc:sldMk cId="282114650" sldId="464"/>
            <ac:spMk id="22" creationId="{2585A83F-715C-BC78-8B95-52AFB030FDA3}"/>
          </ac:spMkLst>
        </pc:spChg>
        <pc:graphicFrameChg chg="add mod modGraphic">
          <ac:chgData name="Bella.Liu (劉家瑀)" userId="6122b3cf-428f-4cd4-a3fb-11ae43be01db" providerId="ADAL" clId="{B10EFD35-4282-4EA6-B868-9AB252B58D6D}" dt="2025-08-12T03:21:31.044" v="72" actId="1076"/>
          <ac:graphicFrameMkLst>
            <pc:docMk/>
            <pc:sldMk cId="282114650" sldId="464"/>
            <ac:graphicFrameMk id="2" creationId="{28DBCB77-5326-548E-3134-9D8DB17A56B1}"/>
          </ac:graphicFrameMkLst>
        </pc:graphicFrameChg>
        <pc:graphicFrameChg chg="mod modGraphic">
          <ac:chgData name="Bella.Liu (劉家瑀)" userId="6122b3cf-428f-4cd4-a3fb-11ae43be01db" providerId="ADAL" clId="{B10EFD35-4282-4EA6-B868-9AB252B58D6D}" dt="2025-08-12T03:21:34.762" v="73" actId="1076"/>
          <ac:graphicFrameMkLst>
            <pc:docMk/>
            <pc:sldMk cId="282114650" sldId="464"/>
            <ac:graphicFrameMk id="4" creationId="{A009F91F-02E4-0162-4996-4D6A3208D3E6}"/>
          </ac:graphicFrameMkLst>
        </pc:graphicFrameChg>
      </pc:sldChg>
      <pc:sldChg chg="modSp mod">
        <pc:chgData name="Bella.Liu (劉家瑀)" userId="6122b3cf-428f-4cd4-a3fb-11ae43be01db" providerId="ADAL" clId="{B10EFD35-4282-4EA6-B868-9AB252B58D6D}" dt="2025-08-06T06:30:37.906" v="28" actId="207"/>
        <pc:sldMkLst>
          <pc:docMk/>
          <pc:sldMk cId="4140741626" sldId="465"/>
        </pc:sldMkLst>
        <pc:graphicFrameChg chg="modGraphic">
          <ac:chgData name="Bella.Liu (劉家瑀)" userId="6122b3cf-428f-4cd4-a3fb-11ae43be01db" providerId="ADAL" clId="{B10EFD35-4282-4EA6-B868-9AB252B58D6D}" dt="2025-08-06T06:30:37.906" v="28" actId="207"/>
          <ac:graphicFrameMkLst>
            <pc:docMk/>
            <pc:sldMk cId="4140741626" sldId="465"/>
            <ac:graphicFrameMk id="4" creationId="{38FECC59-2DA2-777A-514D-5C3F631687A1}"/>
          </ac:graphicFrameMkLst>
        </pc:graphicFrameChg>
      </pc:sldChg>
      <pc:sldChg chg="modSp mod">
        <pc:chgData name="Bella.Liu (劉家瑀)" userId="6122b3cf-428f-4cd4-a3fb-11ae43be01db" providerId="ADAL" clId="{B10EFD35-4282-4EA6-B868-9AB252B58D6D}" dt="2025-08-06T06:30:56.340" v="29" actId="207"/>
        <pc:sldMkLst>
          <pc:docMk/>
          <pc:sldMk cId="742858521" sldId="466"/>
        </pc:sldMkLst>
        <pc:graphicFrameChg chg="modGraphic">
          <ac:chgData name="Bella.Liu (劉家瑀)" userId="6122b3cf-428f-4cd4-a3fb-11ae43be01db" providerId="ADAL" clId="{B10EFD35-4282-4EA6-B868-9AB252B58D6D}" dt="2025-08-06T06:30:56.340" v="29" actId="207"/>
          <ac:graphicFrameMkLst>
            <pc:docMk/>
            <pc:sldMk cId="742858521" sldId="466"/>
            <ac:graphicFrameMk id="4" creationId="{18DF4054-AFB8-F5BE-8477-56718367A1B0}"/>
          </ac:graphicFrameMkLst>
        </pc:graphicFrameChg>
      </pc:sldChg>
      <pc:sldChg chg="del">
        <pc:chgData name="Bella.Liu (劉家瑀)" userId="6122b3cf-428f-4cd4-a3fb-11ae43be01db" providerId="ADAL" clId="{B10EFD35-4282-4EA6-B868-9AB252B58D6D}" dt="2025-08-06T06:26:33.926" v="18" actId="47"/>
        <pc:sldMkLst>
          <pc:docMk/>
          <pc:sldMk cId="939538131" sldId="470"/>
        </pc:sldMkLst>
      </pc:sldChg>
    </pc:docChg>
  </pc:docChgLst>
  <pc:docChgLst>
    <pc:chgData name="Ando.Meritee" userId="S::ando.meritee@acti.com::16748e08-7dbb-430e-baa8-a2f638470044" providerId="AD" clId="Web-{8DF27E86-DCBC-4AAC-AEFE-EFB6A77CFD30}"/>
    <pc:docChg chg="modSld">
      <pc:chgData name="Ando.Meritee" userId="S::ando.meritee@acti.com::16748e08-7dbb-430e-baa8-a2f638470044" providerId="AD" clId="Web-{8DF27E86-DCBC-4AAC-AEFE-EFB6A77CFD30}" dt="2025-08-13T05:39:48.276" v="10" actId="1076"/>
      <pc:docMkLst>
        <pc:docMk/>
      </pc:docMkLst>
      <pc:sldChg chg="addSp delSp modSp">
        <pc:chgData name="Ando.Meritee" userId="S::ando.meritee@acti.com::16748e08-7dbb-430e-baa8-a2f638470044" providerId="AD" clId="Web-{8DF27E86-DCBC-4AAC-AEFE-EFB6A77CFD30}" dt="2025-08-13T05:39:48.276" v="10" actId="1076"/>
        <pc:sldMkLst>
          <pc:docMk/>
          <pc:sldMk cId="4241682569" sldId="413"/>
        </pc:sldMkLst>
        <pc:spChg chg="mod">
          <ac:chgData name="Ando.Meritee" userId="S::ando.meritee@acti.com::16748e08-7dbb-430e-baa8-a2f638470044" providerId="AD" clId="Web-{8DF27E86-DCBC-4AAC-AEFE-EFB6A77CFD30}" dt="2025-08-13T05:39:42.354" v="8" actId="1076"/>
          <ac:spMkLst>
            <pc:docMk/>
            <pc:sldMk cId="4241682569" sldId="413"/>
            <ac:spMk id="8" creationId="{E53F2992-B353-11FB-2C6A-C961FA559990}"/>
          </ac:spMkLst>
        </pc:spChg>
        <pc:spChg chg="mod">
          <ac:chgData name="Ando.Meritee" userId="S::ando.meritee@acti.com::16748e08-7dbb-430e-baa8-a2f638470044" providerId="AD" clId="Web-{8DF27E86-DCBC-4AAC-AEFE-EFB6A77CFD30}" dt="2025-08-13T05:39:48.276" v="10" actId="1076"/>
          <ac:spMkLst>
            <pc:docMk/>
            <pc:sldMk cId="4241682569" sldId="413"/>
            <ac:spMk id="14" creationId="{1ED99C15-60C1-4AB4-791B-1A99661E9680}"/>
          </ac:spMkLst>
        </pc:spChg>
        <pc:picChg chg="add mod ord">
          <ac:chgData name="Ando.Meritee" userId="S::ando.meritee@acti.com::16748e08-7dbb-430e-baa8-a2f638470044" providerId="AD" clId="Web-{8DF27E86-DCBC-4AAC-AEFE-EFB6A77CFD30}" dt="2025-08-13T05:39:32.431" v="6" actId="1076"/>
          <ac:picMkLst>
            <pc:docMk/>
            <pc:sldMk cId="4241682569" sldId="413"/>
            <ac:picMk id="2" creationId="{476ADC31-B77A-753D-D2E9-0138083A45FF}"/>
          </ac:picMkLst>
        </pc:picChg>
        <pc:picChg chg="del">
          <ac:chgData name="Ando.Meritee" userId="S::ando.meritee@acti.com::16748e08-7dbb-430e-baa8-a2f638470044" providerId="AD" clId="Web-{8DF27E86-DCBC-4AAC-AEFE-EFB6A77CFD30}" dt="2025-08-13T05:39:13.525" v="0"/>
          <ac:picMkLst>
            <pc:docMk/>
            <pc:sldMk cId="4241682569" sldId="413"/>
            <ac:picMk id="6" creationId="{A7AB6722-376B-7D25-0DC1-CED263895BFD}"/>
          </ac:picMkLst>
        </pc:picChg>
      </pc:sldChg>
    </pc:docChg>
  </pc:docChgLst>
  <pc:docChgLst>
    <pc:chgData name="Norman.Liang(梁益榕)" userId="S::norman.liang@acti.com::f379bbf7-7f1d-49c5-b7b0-1c3506411b49" providerId="AD" clId="Web-{C8E12188-27E2-A540-2BD3-3AAF1AD4B77F}"/>
    <pc:docChg chg="modSld">
      <pc:chgData name="Norman.Liang(梁益榕)" userId="S::norman.liang@acti.com::f379bbf7-7f1d-49c5-b7b0-1c3506411b49" providerId="AD" clId="Web-{C8E12188-27E2-A540-2BD3-3AAF1AD4B77F}" dt="2025-08-07T06:21:30.767" v="12"/>
      <pc:docMkLst>
        <pc:docMk/>
      </pc:docMkLst>
      <pc:sldChg chg="modSp">
        <pc:chgData name="Norman.Liang(梁益榕)" userId="S::norman.liang@acti.com::f379bbf7-7f1d-49c5-b7b0-1c3506411b49" providerId="AD" clId="Web-{C8E12188-27E2-A540-2BD3-3AAF1AD4B77F}" dt="2025-08-07T06:18:57.418" v="7"/>
        <pc:sldMkLst>
          <pc:docMk/>
          <pc:sldMk cId="742858521" sldId="466"/>
        </pc:sldMkLst>
        <pc:graphicFrameChg chg="mod modGraphic">
          <ac:chgData name="Norman.Liang(梁益榕)" userId="S::norman.liang@acti.com::f379bbf7-7f1d-49c5-b7b0-1c3506411b49" providerId="AD" clId="Web-{C8E12188-27E2-A540-2BD3-3AAF1AD4B77F}" dt="2025-08-07T06:18:57.418" v="7"/>
          <ac:graphicFrameMkLst>
            <pc:docMk/>
            <pc:sldMk cId="742858521" sldId="466"/>
            <ac:graphicFrameMk id="4" creationId="{18DF4054-AFB8-F5BE-8477-56718367A1B0}"/>
          </ac:graphicFrameMkLst>
        </pc:graphicFrameChg>
      </pc:sldChg>
      <pc:sldChg chg="modSp">
        <pc:chgData name="Norman.Liang(梁益榕)" userId="S::norman.liang@acti.com::f379bbf7-7f1d-49c5-b7b0-1c3506411b49" providerId="AD" clId="Web-{C8E12188-27E2-A540-2BD3-3AAF1AD4B77F}" dt="2025-08-07T06:21:30.767" v="12"/>
        <pc:sldMkLst>
          <pc:docMk/>
          <pc:sldMk cId="1331610619" sldId="467"/>
        </pc:sldMkLst>
        <pc:graphicFrameChg chg="mod modGraphic">
          <ac:chgData name="Norman.Liang(梁益榕)" userId="S::norman.liang@acti.com::f379bbf7-7f1d-49c5-b7b0-1c3506411b49" providerId="AD" clId="Web-{C8E12188-27E2-A540-2BD3-3AAF1AD4B77F}" dt="2025-08-07T06:21:30.767" v="12"/>
          <ac:graphicFrameMkLst>
            <pc:docMk/>
            <pc:sldMk cId="1331610619" sldId="467"/>
            <ac:graphicFrameMk id="4" creationId="{78EDAFB1-4C01-8D18-1E29-B08DFBFAE6C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2025/8/12</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4389767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3437707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2025/8/12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2025/8/12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2025/8/12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2025/8/12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2025/8/12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2025/8/12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2025/8/12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2025/8/12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2025/8/12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2025/8/12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2025/8/12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2025/8/12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2025/8/12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2025/8/12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2025/8/12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2025/8/12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2025/8/12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2025/8/12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2025/8/12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2025/8/12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2025/8/12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2025/8/12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2025/8/12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2025/8/12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2025/8/12</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2025/8/12</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460375" y="1844824"/>
            <a:ext cx="8568952"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a:solidFill>
                  <a:schemeClr val="tx1">
                    <a:lumMod val="50000"/>
                    <a:lumOff val="50000"/>
                  </a:schemeClr>
                </a:solidFill>
                <a:ea typeface="新細明體" pitchFamily="18" charset="-120"/>
              </a:rPr>
              <a:t>ZNR-425</a:t>
            </a:r>
          </a:p>
          <a:p>
            <a:pPr algn="l">
              <a:lnSpc>
                <a:spcPct val="150000"/>
              </a:lnSpc>
            </a:pPr>
            <a:r>
              <a:rPr lang="en-US" sz="3200">
                <a:solidFill>
                  <a:schemeClr val="tx1">
                    <a:lumMod val="50000"/>
                    <a:lumOff val="50000"/>
                  </a:schemeClr>
                </a:solidFill>
                <a:ea typeface="新細明體" pitchFamily="18" charset="-120"/>
              </a:rPr>
              <a:t>Product Introduction</a:t>
            </a:r>
          </a:p>
        </p:txBody>
      </p:sp>
      <p:sp>
        <p:nvSpPr>
          <p:cNvPr id="2" name="TextBox 1">
            <a:extLst>
              <a:ext uri="{FF2B5EF4-FFF2-40B4-BE49-F238E27FC236}">
                <a16:creationId xmlns:a16="http://schemas.microsoft.com/office/drawing/2014/main" id="{C783F94C-33FE-4A49-DED9-264F2A14558A}"/>
              </a:ext>
            </a:extLst>
          </p:cNvPr>
          <p:cNvSpPr txBox="1"/>
          <p:nvPr/>
        </p:nvSpPr>
        <p:spPr>
          <a:xfrm>
            <a:off x="539552" y="4149080"/>
            <a:ext cx="5400600" cy="369332"/>
          </a:xfrm>
          <a:prstGeom prst="rect">
            <a:avLst/>
          </a:prstGeom>
          <a:noFill/>
        </p:spPr>
        <p:txBody>
          <a:bodyPr wrap="square" rtlCol="0">
            <a:spAutoFit/>
          </a:bodyPr>
          <a:lstStyle/>
          <a:p>
            <a:r>
              <a:rPr lang="en-US" b="1">
                <a:solidFill>
                  <a:srgbClr val="C00000"/>
                </a:solidFill>
              </a:rPr>
              <a:t>The AI-Powered Migration model of ZNR-423</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E116D351-0137-F4BF-2BEB-F06BE549887A}"/>
              </a:ext>
            </a:extLst>
          </p:cNvPr>
          <p:cNvGrpSpPr/>
          <p:nvPr/>
        </p:nvGrpSpPr>
        <p:grpSpPr>
          <a:xfrm>
            <a:off x="611560" y="2081205"/>
            <a:ext cx="8064896" cy="1432301"/>
            <a:chOff x="611560" y="1908121"/>
            <a:chExt cx="8064896" cy="1456422"/>
          </a:xfrm>
        </p:grpSpPr>
        <p:sp>
          <p:nvSpPr>
            <p:cNvPr id="9" name="Rectangle 8">
              <a:extLst>
                <a:ext uri="{FF2B5EF4-FFF2-40B4-BE49-F238E27FC236}">
                  <a16:creationId xmlns:a16="http://schemas.microsoft.com/office/drawing/2014/main" id="{805201C7-6296-D446-CF61-228AC5763923}"/>
                </a:ext>
              </a:extLst>
            </p:cNvPr>
            <p:cNvSpPr/>
            <p:nvPr/>
          </p:nvSpPr>
          <p:spPr>
            <a:xfrm>
              <a:off x="611560" y="1988840"/>
              <a:ext cx="8064896" cy="1375703"/>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77076A1-3E68-8254-8DD9-D0A9EB5415B5}"/>
                </a:ext>
              </a:extLst>
            </p:cNvPr>
            <p:cNvSpPr txBox="1"/>
            <p:nvPr/>
          </p:nvSpPr>
          <p:spPr>
            <a:xfrm>
              <a:off x="2586093" y="2408223"/>
              <a:ext cx="6090363" cy="719807"/>
            </a:xfrm>
            <a:prstGeom prst="rect">
              <a:avLst/>
            </a:prstGeom>
            <a:solidFill>
              <a:schemeClr val="bg1">
                <a:lumMod val="95000"/>
              </a:schemeClr>
            </a:solidFill>
          </p:spPr>
          <p:txBody>
            <a:bodyPr wrap="square">
              <a:spAutoFit/>
            </a:bodyPr>
            <a:lstStyle/>
            <a:p>
              <a:r>
                <a:rPr lang="en-US" sz="2000" b="1">
                  <a:solidFill>
                    <a:srgbClr val="FF0000"/>
                  </a:solidFill>
                </a:rPr>
                <a:t>32-Channel 4-Bay Deep Learning AI </a:t>
              </a:r>
              <a:r>
                <a:rPr lang="en-US" sz="2000" b="1"/>
                <a:t>Linux-Based Rackmount Standalone NVR</a:t>
              </a:r>
            </a:p>
          </p:txBody>
        </p:sp>
        <p:sp>
          <p:nvSpPr>
            <p:cNvPr id="11" name="TextBox 10">
              <a:extLst>
                <a:ext uri="{FF2B5EF4-FFF2-40B4-BE49-F238E27FC236}">
                  <a16:creationId xmlns:a16="http://schemas.microsoft.com/office/drawing/2014/main" id="{F65804F2-B124-5590-BE37-73CA85377D3C}"/>
                </a:ext>
              </a:extLst>
            </p:cNvPr>
            <p:cNvSpPr txBox="1"/>
            <p:nvPr/>
          </p:nvSpPr>
          <p:spPr>
            <a:xfrm>
              <a:off x="2627784" y="1908121"/>
              <a:ext cx="2376264" cy="594623"/>
            </a:xfrm>
            <a:prstGeom prst="rect">
              <a:avLst/>
            </a:prstGeom>
            <a:noFill/>
          </p:spPr>
          <p:txBody>
            <a:bodyPr wrap="square" rtlCol="0">
              <a:spAutoFit/>
            </a:bodyPr>
            <a:lstStyle/>
            <a:p>
              <a:r>
                <a:rPr lang="en-US" sz="3200" b="1">
                  <a:solidFill>
                    <a:srgbClr val="00B050"/>
                  </a:solidFill>
                </a:rPr>
                <a:t>ZNR-425</a:t>
              </a:r>
            </a:p>
          </p:txBody>
        </p:sp>
      </p:grpSp>
      <p:sp>
        <p:nvSpPr>
          <p:cNvPr id="12" name="TextBox 11">
            <a:extLst>
              <a:ext uri="{FF2B5EF4-FFF2-40B4-BE49-F238E27FC236}">
                <a16:creationId xmlns:a16="http://schemas.microsoft.com/office/drawing/2014/main" id="{ED470A45-BA8E-C1F5-EB4C-75AEDAE52433}"/>
              </a:ext>
            </a:extLst>
          </p:cNvPr>
          <p:cNvSpPr txBox="1"/>
          <p:nvPr/>
        </p:nvSpPr>
        <p:spPr>
          <a:xfrm>
            <a:off x="251520" y="1423448"/>
            <a:ext cx="6120680" cy="461665"/>
          </a:xfrm>
          <a:prstGeom prst="rect">
            <a:avLst/>
          </a:prstGeom>
          <a:noFill/>
        </p:spPr>
        <p:txBody>
          <a:bodyPr wrap="square" rtlCol="0">
            <a:spAutoFit/>
          </a:bodyPr>
          <a:lstStyle/>
          <a:p>
            <a:r>
              <a:rPr lang="en-US" sz="2400" b="1"/>
              <a:t>Product Overview</a:t>
            </a:r>
          </a:p>
        </p:txBody>
      </p:sp>
      <p:sp>
        <p:nvSpPr>
          <p:cNvPr id="4" name="TextBox 3">
            <a:extLst>
              <a:ext uri="{FF2B5EF4-FFF2-40B4-BE49-F238E27FC236}">
                <a16:creationId xmlns:a16="http://schemas.microsoft.com/office/drawing/2014/main" id="{20C29CF4-8995-FE86-08B0-9E866EC4AAD5}"/>
              </a:ext>
            </a:extLst>
          </p:cNvPr>
          <p:cNvSpPr txBox="1"/>
          <p:nvPr/>
        </p:nvSpPr>
        <p:spPr>
          <a:xfrm>
            <a:off x="827584" y="2348880"/>
            <a:ext cx="432048" cy="369332"/>
          </a:xfrm>
          <a:prstGeom prst="rect">
            <a:avLst/>
          </a:prstGeom>
          <a:noFill/>
        </p:spPr>
        <p:txBody>
          <a:bodyPr wrap="square" rtlCol="0">
            <a:spAutoFit/>
          </a:bodyPr>
          <a:lstStyle/>
          <a:p>
            <a:r>
              <a:rPr lang="en-US" b="1">
                <a:solidFill>
                  <a:srgbClr val="C00000"/>
                </a:solidFill>
              </a:rPr>
              <a:t>AI</a:t>
            </a:r>
          </a:p>
        </p:txBody>
      </p:sp>
      <p:pic>
        <p:nvPicPr>
          <p:cNvPr id="1026" name="Picture 2">
            <a:extLst>
              <a:ext uri="{FF2B5EF4-FFF2-40B4-BE49-F238E27FC236}">
                <a16:creationId xmlns:a16="http://schemas.microsoft.com/office/drawing/2014/main" id="{C4671AE9-D0AC-9D3F-1D6F-DB5371F68F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9226" y="1991029"/>
            <a:ext cx="1692034" cy="16920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76ADC31-B77A-753D-D2E9-0138083A45FF}"/>
              </a:ext>
            </a:extLst>
          </p:cNvPr>
          <p:cNvPicPr>
            <a:picLocks noChangeAspect="1"/>
          </p:cNvPicPr>
          <p:nvPr/>
        </p:nvPicPr>
        <p:blipFill>
          <a:blip r:embed="rId3"/>
          <a:stretch>
            <a:fillRect/>
          </a:stretch>
        </p:blipFill>
        <p:spPr>
          <a:xfrm>
            <a:off x="302558" y="1558543"/>
            <a:ext cx="8538883" cy="5108031"/>
          </a:xfrm>
          <a:prstGeom prst="rect">
            <a:avLst/>
          </a:prstGeom>
        </p:spPr>
      </p:pic>
      <p:sp>
        <p:nvSpPr>
          <p:cNvPr id="7" name="TextBox 6">
            <a:extLst>
              <a:ext uri="{FF2B5EF4-FFF2-40B4-BE49-F238E27FC236}">
                <a16:creationId xmlns:a16="http://schemas.microsoft.com/office/drawing/2014/main" id="{A19FDD26-AB7F-D656-15BE-733E690DA610}"/>
              </a:ext>
            </a:extLst>
          </p:cNvPr>
          <p:cNvSpPr txBox="1"/>
          <p:nvPr/>
        </p:nvSpPr>
        <p:spPr>
          <a:xfrm>
            <a:off x="179641" y="1196752"/>
            <a:ext cx="6120680" cy="461665"/>
          </a:xfrm>
          <a:prstGeom prst="rect">
            <a:avLst/>
          </a:prstGeom>
          <a:noFill/>
        </p:spPr>
        <p:txBody>
          <a:bodyPr wrap="square" rtlCol="0">
            <a:spAutoFit/>
          </a:bodyPr>
          <a:lstStyle/>
          <a:p>
            <a:r>
              <a:rPr lang="en-US" sz="2400" b="1"/>
              <a:t>Product Matrix</a:t>
            </a:r>
          </a:p>
        </p:txBody>
      </p:sp>
      <p:sp>
        <p:nvSpPr>
          <p:cNvPr id="14" name="Rectangle 13">
            <a:extLst>
              <a:ext uri="{FF2B5EF4-FFF2-40B4-BE49-F238E27FC236}">
                <a16:creationId xmlns:a16="http://schemas.microsoft.com/office/drawing/2014/main" id="{1ED99C15-60C1-4AB4-791B-1A99661E9680}"/>
              </a:ext>
            </a:extLst>
          </p:cNvPr>
          <p:cNvSpPr/>
          <p:nvPr/>
        </p:nvSpPr>
        <p:spPr>
          <a:xfrm>
            <a:off x="6285874" y="5197451"/>
            <a:ext cx="648072" cy="245641"/>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8" name="Rectangle 7">
            <a:extLst>
              <a:ext uri="{FF2B5EF4-FFF2-40B4-BE49-F238E27FC236}">
                <a16:creationId xmlns:a16="http://schemas.microsoft.com/office/drawing/2014/main" id="{E53F2992-B353-11FB-2C6A-C961FA559990}"/>
              </a:ext>
            </a:extLst>
          </p:cNvPr>
          <p:cNvSpPr/>
          <p:nvPr/>
        </p:nvSpPr>
        <p:spPr>
          <a:xfrm>
            <a:off x="6272962" y="5476710"/>
            <a:ext cx="648072" cy="245641"/>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1682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179512" y="1052736"/>
            <a:ext cx="6120680" cy="461665"/>
          </a:xfrm>
          <a:prstGeom prst="rect">
            <a:avLst/>
          </a:prstGeom>
          <a:noFill/>
        </p:spPr>
        <p:txBody>
          <a:bodyPr wrap="square" rtlCol="0">
            <a:spAutoFit/>
          </a:bodyPr>
          <a:lstStyle/>
          <a:p>
            <a:r>
              <a:rPr lang="en-US" sz="2400" b="1"/>
              <a:t>Spec Comparison:</a:t>
            </a:r>
          </a:p>
        </p:txBody>
      </p:sp>
      <p:graphicFrame>
        <p:nvGraphicFramePr>
          <p:cNvPr id="2" name="Table 1">
            <a:extLst>
              <a:ext uri="{FF2B5EF4-FFF2-40B4-BE49-F238E27FC236}">
                <a16:creationId xmlns:a16="http://schemas.microsoft.com/office/drawing/2014/main" id="{CA4E805D-71C0-7FF6-B52B-9B1AB48FF76A}"/>
              </a:ext>
            </a:extLst>
          </p:cNvPr>
          <p:cNvGraphicFramePr>
            <a:graphicFrameLocks noGrp="1"/>
          </p:cNvGraphicFramePr>
          <p:nvPr>
            <p:extLst>
              <p:ext uri="{D42A27DB-BD31-4B8C-83A1-F6EECF244321}">
                <p14:modId xmlns:p14="http://schemas.microsoft.com/office/powerpoint/2010/main" val="4167644131"/>
              </p:ext>
            </p:extLst>
          </p:nvPr>
        </p:nvGraphicFramePr>
        <p:xfrm>
          <a:off x="323528" y="1556792"/>
          <a:ext cx="8424936" cy="4861166"/>
        </p:xfrm>
        <a:graphic>
          <a:graphicData uri="http://schemas.openxmlformats.org/drawingml/2006/table">
            <a:tbl>
              <a:tblPr firstRow="1" bandRow="1">
                <a:tableStyleId>{5940675A-B579-460E-94D1-54222C63F5DA}</a:tableStyleId>
              </a:tblPr>
              <a:tblGrid>
                <a:gridCol w="3276364">
                  <a:extLst>
                    <a:ext uri="{9D8B030D-6E8A-4147-A177-3AD203B41FA5}">
                      <a16:colId xmlns:a16="http://schemas.microsoft.com/office/drawing/2014/main" val="1674525478"/>
                    </a:ext>
                  </a:extLst>
                </a:gridCol>
                <a:gridCol w="2340260">
                  <a:extLst>
                    <a:ext uri="{9D8B030D-6E8A-4147-A177-3AD203B41FA5}">
                      <a16:colId xmlns:a16="http://schemas.microsoft.com/office/drawing/2014/main" val="1729072205"/>
                    </a:ext>
                  </a:extLst>
                </a:gridCol>
                <a:gridCol w="2808312">
                  <a:extLst>
                    <a:ext uri="{9D8B030D-6E8A-4147-A177-3AD203B41FA5}">
                      <a16:colId xmlns:a16="http://schemas.microsoft.com/office/drawing/2014/main" val="4000711029"/>
                    </a:ext>
                  </a:extLst>
                </a:gridCol>
              </a:tblGrid>
              <a:tr h="342791">
                <a:tc>
                  <a:txBody>
                    <a:bodyPr/>
                    <a:lstStyle/>
                    <a:p>
                      <a:r>
                        <a:rPr lang="en-US"/>
                        <a:t>Model</a:t>
                      </a:r>
                    </a:p>
                  </a:txBody>
                  <a:tcPr>
                    <a:solidFill>
                      <a:schemeClr val="bg1">
                        <a:lumMod val="95000"/>
                      </a:schemeClr>
                    </a:solidFill>
                  </a:tcPr>
                </a:tc>
                <a:tc>
                  <a:txBody>
                    <a:bodyPr/>
                    <a:lstStyle/>
                    <a:p>
                      <a:r>
                        <a:rPr lang="en-US"/>
                        <a:t>ZNR-423</a:t>
                      </a:r>
                    </a:p>
                  </a:txBody>
                  <a:tcPr>
                    <a:solidFill>
                      <a:schemeClr val="bg1">
                        <a:lumMod val="95000"/>
                      </a:schemeClr>
                    </a:solidFill>
                  </a:tcPr>
                </a:tc>
                <a:tc>
                  <a:txBody>
                    <a:bodyPr/>
                    <a:lstStyle/>
                    <a:p>
                      <a:r>
                        <a:rPr lang="en-US" sz="1800" b="1" kern="1200">
                          <a:solidFill>
                            <a:schemeClr val="tx1"/>
                          </a:solidFill>
                          <a:latin typeface="+mn-lt"/>
                          <a:ea typeface="+mn-ea"/>
                          <a:cs typeface="+mn-cs"/>
                        </a:rPr>
                        <a:t>ZNR-425</a:t>
                      </a:r>
                      <a:endParaRPr lang="en-US" sz="1800" b="0" kern="1200">
                        <a:solidFill>
                          <a:schemeClr val="tx1"/>
                        </a:solidFill>
                        <a:latin typeface="+mn-lt"/>
                        <a:ea typeface="+mn-ea"/>
                        <a:cs typeface="+mn-cs"/>
                      </a:endParaRPr>
                    </a:p>
                  </a:txBody>
                  <a:tcPr>
                    <a:solidFill>
                      <a:schemeClr val="accent3">
                        <a:lumMod val="20000"/>
                        <a:lumOff val="80000"/>
                      </a:schemeClr>
                    </a:solidFill>
                  </a:tcPr>
                </a:tc>
                <a:extLst>
                  <a:ext uri="{0D108BD9-81ED-4DB2-BD59-A6C34878D82A}">
                    <a16:rowId xmlns:a16="http://schemas.microsoft.com/office/drawing/2014/main" val="2842435519"/>
                  </a:ext>
                </a:extLst>
              </a:tr>
              <a:tr h="837806">
                <a:tc>
                  <a:txBody>
                    <a:bodyPr/>
                    <a:lstStyle/>
                    <a:p>
                      <a:r>
                        <a:rPr lang="en-US"/>
                        <a:t>Photo</a:t>
                      </a:r>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3709142187"/>
                  </a:ext>
                </a:extLst>
              </a:tr>
              <a:tr h="342791">
                <a:tc>
                  <a:txBody>
                    <a:bodyPr/>
                    <a:lstStyle/>
                    <a:p>
                      <a:r>
                        <a:rPr lang="en-US"/>
                        <a:t>Maximum Channels</a:t>
                      </a:r>
                    </a:p>
                  </a:txBody>
                  <a:tcPr/>
                </a:tc>
                <a:tc>
                  <a:txBody>
                    <a:bodyPr/>
                    <a:lstStyle/>
                    <a:p>
                      <a:r>
                        <a:rPr lang="en-US" i="0"/>
                        <a:t>32</a:t>
                      </a:r>
                    </a:p>
                  </a:txBody>
                  <a:tcPr/>
                </a:tc>
                <a:tc>
                  <a:txBody>
                    <a:bodyPr/>
                    <a:lstStyle/>
                    <a:p>
                      <a:r>
                        <a:rPr lang="en-US" i="0"/>
                        <a:t>32</a:t>
                      </a:r>
                    </a:p>
                  </a:txBody>
                  <a:tcPr/>
                </a:tc>
                <a:extLst>
                  <a:ext uri="{0D108BD9-81ED-4DB2-BD59-A6C34878D82A}">
                    <a16:rowId xmlns:a16="http://schemas.microsoft.com/office/drawing/2014/main" val="411042822"/>
                  </a:ext>
                </a:extLst>
              </a:tr>
              <a:tr h="342791">
                <a:tc>
                  <a:txBody>
                    <a:bodyPr/>
                    <a:lstStyle/>
                    <a:p>
                      <a:r>
                        <a:rPr lang="en-US"/>
                        <a:t>Storage Bays</a:t>
                      </a:r>
                    </a:p>
                  </a:txBody>
                  <a:tcPr/>
                </a:tc>
                <a:tc>
                  <a:txBody>
                    <a:bodyPr/>
                    <a:lstStyle/>
                    <a:p>
                      <a:r>
                        <a:rPr lang="en-US"/>
                        <a:t>4</a:t>
                      </a:r>
                    </a:p>
                  </a:txBody>
                  <a:tcPr/>
                </a:tc>
                <a:tc>
                  <a:txBody>
                    <a:bodyPr/>
                    <a:lstStyle/>
                    <a:p>
                      <a:r>
                        <a:rPr lang="en-US" sz="1800" kern="1200">
                          <a:solidFill>
                            <a:schemeClr val="tx1"/>
                          </a:solidFill>
                          <a:latin typeface="+mn-lt"/>
                          <a:ea typeface="+mn-ea"/>
                          <a:cs typeface="+mn-cs"/>
                        </a:rPr>
                        <a:t>4</a:t>
                      </a:r>
                    </a:p>
                  </a:txBody>
                  <a:tcPr/>
                </a:tc>
                <a:extLst>
                  <a:ext uri="{0D108BD9-81ED-4DB2-BD59-A6C34878D82A}">
                    <a16:rowId xmlns:a16="http://schemas.microsoft.com/office/drawing/2014/main" val="1174545042"/>
                  </a:ext>
                </a:extLst>
              </a:tr>
              <a:tr h="342791">
                <a:tc>
                  <a:txBody>
                    <a:bodyPr/>
                    <a:lstStyle/>
                    <a:p>
                      <a:r>
                        <a:rPr lang="en-US"/>
                        <a:t>Analytics</a:t>
                      </a:r>
                    </a:p>
                  </a:txBody>
                  <a:tcPr/>
                </a:tc>
                <a:tc>
                  <a:txBody>
                    <a:bodyPr/>
                    <a:lstStyle/>
                    <a:p>
                      <a:r>
                        <a:rPr lang="en-US" sz="1800" b="1" kern="1200">
                          <a:solidFill>
                            <a:schemeClr val="tx1"/>
                          </a:solidFill>
                          <a:latin typeface="+mn-lt"/>
                          <a:ea typeface="+mn-ea"/>
                          <a:cs typeface="+mn-cs"/>
                        </a:rPr>
                        <a:t>Deep Learning AI</a:t>
                      </a:r>
                    </a:p>
                  </a:txBody>
                  <a:tcPr>
                    <a:noFill/>
                  </a:tcPr>
                </a:tc>
                <a:tc>
                  <a:txBody>
                    <a:bodyPr/>
                    <a:lstStyle/>
                    <a:p>
                      <a:r>
                        <a:rPr lang="en-US" sz="1800" b="1" kern="1200">
                          <a:solidFill>
                            <a:schemeClr val="tx1"/>
                          </a:solidFill>
                          <a:latin typeface="+mn-lt"/>
                          <a:ea typeface="+mn-ea"/>
                          <a:cs typeface="+mn-cs"/>
                        </a:rPr>
                        <a:t>Extended Deep Learning AI </a:t>
                      </a:r>
                    </a:p>
                  </a:txBody>
                  <a:tcPr>
                    <a:solidFill>
                      <a:schemeClr val="accent3">
                        <a:lumMod val="20000"/>
                        <a:lumOff val="80000"/>
                      </a:schemeClr>
                    </a:solidFill>
                  </a:tcPr>
                </a:tc>
                <a:extLst>
                  <a:ext uri="{0D108BD9-81ED-4DB2-BD59-A6C34878D82A}">
                    <a16:rowId xmlns:a16="http://schemas.microsoft.com/office/drawing/2014/main" val="2777652312"/>
                  </a:ext>
                </a:extLst>
              </a:tr>
              <a:tr h="342791">
                <a:tc>
                  <a:txBody>
                    <a:bodyPr/>
                    <a:lstStyle/>
                    <a:p>
                      <a:r>
                        <a:rPr lang="en-US"/>
                        <a:t>AI Event Search &amp; Smart Search</a:t>
                      </a:r>
                    </a:p>
                  </a:txBody>
                  <a:tcPr/>
                </a:tc>
                <a:tc>
                  <a:txBody>
                    <a:bodyPr/>
                    <a:lstStyle/>
                    <a:p>
                      <a:r>
                        <a:rPr lang="en-US"/>
                        <a:t>No</a:t>
                      </a:r>
                    </a:p>
                  </a:txBody>
                  <a:tcPr/>
                </a:tc>
                <a:tc>
                  <a:txBody>
                    <a:bodyPr/>
                    <a:lstStyle/>
                    <a:p>
                      <a:r>
                        <a:rPr lang="en-US"/>
                        <a:t>Yes</a:t>
                      </a:r>
                    </a:p>
                  </a:txBody>
                  <a:tcPr>
                    <a:solidFill>
                      <a:schemeClr val="accent3">
                        <a:lumMod val="20000"/>
                        <a:lumOff val="80000"/>
                      </a:schemeClr>
                    </a:solidFill>
                  </a:tcPr>
                </a:tc>
                <a:extLst>
                  <a:ext uri="{0D108BD9-81ED-4DB2-BD59-A6C34878D82A}">
                    <a16:rowId xmlns:a16="http://schemas.microsoft.com/office/drawing/2014/main" val="3619060875"/>
                  </a:ext>
                </a:extLst>
              </a:tr>
              <a:tr h="342791">
                <a:tc>
                  <a:txBody>
                    <a:bodyPr/>
                    <a:lstStyle/>
                    <a:p>
                      <a:r>
                        <a:rPr lang="en-US"/>
                        <a:t>Forensic Search</a:t>
                      </a:r>
                    </a:p>
                  </a:txBody>
                  <a:tcPr/>
                </a:tc>
                <a:tc>
                  <a:txBody>
                    <a:bodyPr/>
                    <a:lstStyle/>
                    <a:p>
                      <a:r>
                        <a:rPr lang="en-US"/>
                        <a:t>No</a:t>
                      </a:r>
                    </a:p>
                  </a:txBody>
                  <a:tcPr/>
                </a:tc>
                <a:tc>
                  <a:txBody>
                    <a:bodyPr/>
                    <a:lstStyle/>
                    <a:p>
                      <a:r>
                        <a:rPr lang="en-US"/>
                        <a:t>Yes</a:t>
                      </a:r>
                    </a:p>
                  </a:txBody>
                  <a:tcPr>
                    <a:solidFill>
                      <a:schemeClr val="accent3">
                        <a:lumMod val="20000"/>
                        <a:lumOff val="80000"/>
                      </a:schemeClr>
                    </a:solidFill>
                  </a:tcPr>
                </a:tc>
                <a:extLst>
                  <a:ext uri="{0D108BD9-81ED-4DB2-BD59-A6C34878D82A}">
                    <a16:rowId xmlns:a16="http://schemas.microsoft.com/office/drawing/2014/main" val="2468512346"/>
                  </a:ext>
                </a:extLst>
              </a:tr>
              <a:tr h="342791">
                <a:tc>
                  <a:txBody>
                    <a:bodyPr/>
                    <a:lstStyle/>
                    <a:p>
                      <a:r>
                        <a:rPr lang="en-US"/>
                        <a:t>Object Visual Tracking</a:t>
                      </a:r>
                    </a:p>
                  </a:txBody>
                  <a:tcPr/>
                </a:tc>
                <a:tc>
                  <a:txBody>
                    <a:bodyPr/>
                    <a:lstStyle/>
                    <a:p>
                      <a:r>
                        <a:rPr lang="en-US"/>
                        <a:t>No</a:t>
                      </a:r>
                    </a:p>
                  </a:txBody>
                  <a:tcPr/>
                </a:tc>
                <a:tc>
                  <a:txBody>
                    <a:bodyPr/>
                    <a:lstStyle/>
                    <a:p>
                      <a:r>
                        <a:rPr lang="en-US"/>
                        <a:t>Yes</a:t>
                      </a:r>
                    </a:p>
                  </a:txBody>
                  <a:tcPr>
                    <a:solidFill>
                      <a:schemeClr val="accent3">
                        <a:lumMod val="20000"/>
                        <a:lumOff val="80000"/>
                      </a:schemeClr>
                    </a:solidFill>
                  </a:tcPr>
                </a:tc>
                <a:extLst>
                  <a:ext uri="{0D108BD9-81ED-4DB2-BD59-A6C34878D82A}">
                    <a16:rowId xmlns:a16="http://schemas.microsoft.com/office/drawing/2014/main" val="3759410089"/>
                  </a:ext>
                </a:extLst>
              </a:tr>
              <a:tr h="342791">
                <a:tc>
                  <a:txBody>
                    <a:bodyPr/>
                    <a:lstStyle/>
                    <a:p>
                      <a:r>
                        <a:rPr lang="en-US"/>
                        <a:t>Recording Throughput</a:t>
                      </a:r>
                    </a:p>
                  </a:txBody>
                  <a:tcPr/>
                </a:tc>
                <a:tc>
                  <a:txBody>
                    <a:bodyPr/>
                    <a:lstStyle/>
                    <a:p>
                      <a:r>
                        <a:rPr lang="en-US"/>
                        <a:t>160 Mbps</a:t>
                      </a:r>
                    </a:p>
                  </a:txBody>
                  <a:tcPr/>
                </a:tc>
                <a:tc>
                  <a:txBody>
                    <a:bodyPr/>
                    <a:lstStyle/>
                    <a:p>
                      <a:r>
                        <a:rPr lang="en-US"/>
                        <a:t>160 Mbps</a:t>
                      </a:r>
                    </a:p>
                  </a:txBody>
                  <a:tcPr>
                    <a:noFill/>
                  </a:tcPr>
                </a:tc>
                <a:extLst>
                  <a:ext uri="{0D108BD9-81ED-4DB2-BD59-A6C34878D82A}">
                    <a16:rowId xmlns:a16="http://schemas.microsoft.com/office/drawing/2014/main" val="2506643403"/>
                  </a:ext>
                </a:extLst>
              </a:tr>
              <a:tr h="342791">
                <a:tc>
                  <a:txBody>
                    <a:bodyPr/>
                    <a:lstStyle/>
                    <a:p>
                      <a:r>
                        <a:rPr lang="en-US"/>
                        <a:t>Outgoing Throughput</a:t>
                      </a:r>
                    </a:p>
                  </a:txBody>
                  <a:tcPr/>
                </a:tc>
                <a:tc>
                  <a:txBody>
                    <a:bodyPr/>
                    <a:lstStyle/>
                    <a:p>
                      <a:r>
                        <a:rPr lang="en-US"/>
                        <a:t>64 Mbps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noProof="0">
                          <a:solidFill>
                            <a:schemeClr val="tx1"/>
                          </a:solidFill>
                          <a:latin typeface="+mn-lt"/>
                          <a:ea typeface="+mn-ea"/>
                          <a:cs typeface="+mn-cs"/>
                        </a:rPr>
                        <a:t>128 Mbps</a:t>
                      </a:r>
                    </a:p>
                  </a:txBody>
                  <a:tcPr>
                    <a:solidFill>
                      <a:schemeClr val="accent3">
                        <a:lumMod val="20000"/>
                        <a:lumOff val="80000"/>
                      </a:schemeClr>
                    </a:solidFill>
                  </a:tcPr>
                </a:tc>
                <a:extLst>
                  <a:ext uri="{0D108BD9-81ED-4DB2-BD59-A6C34878D82A}">
                    <a16:rowId xmlns:a16="http://schemas.microsoft.com/office/drawing/2014/main" val="4232960572"/>
                  </a:ext>
                </a:extLst>
              </a:tr>
              <a:tr h="342791">
                <a:tc>
                  <a:txBody>
                    <a:bodyPr/>
                    <a:lstStyle/>
                    <a:p>
                      <a:r>
                        <a:rPr lang="en-US"/>
                        <a:t>Maximum Hard Drive Size</a:t>
                      </a:r>
                    </a:p>
                  </a:txBody>
                  <a:tcPr/>
                </a:tc>
                <a:tc>
                  <a:txBody>
                    <a:bodyPr/>
                    <a:lstStyle/>
                    <a:p>
                      <a:r>
                        <a:rPr lang="en-US"/>
                        <a:t>22TB per disk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noProof="0">
                          <a:solidFill>
                            <a:schemeClr val="tx1"/>
                          </a:solidFill>
                          <a:latin typeface="+mn-lt"/>
                          <a:ea typeface="+mn-ea"/>
                          <a:cs typeface="+mn-cs"/>
                        </a:rPr>
                        <a:t>24TB per disk</a:t>
                      </a:r>
                    </a:p>
                  </a:txBody>
                  <a:tcPr>
                    <a:solidFill>
                      <a:schemeClr val="accent3">
                        <a:lumMod val="20000"/>
                        <a:lumOff val="80000"/>
                      </a:schemeClr>
                    </a:solidFill>
                  </a:tcPr>
                </a:tc>
                <a:extLst>
                  <a:ext uri="{0D108BD9-81ED-4DB2-BD59-A6C34878D82A}">
                    <a16:rowId xmlns:a16="http://schemas.microsoft.com/office/drawing/2014/main" val="2313453602"/>
                  </a:ext>
                </a:extLst>
              </a:tr>
              <a:tr h="342791">
                <a:tc>
                  <a:txBody>
                    <a:bodyPr/>
                    <a:lstStyle/>
                    <a:p>
                      <a:r>
                        <a:rPr lang="en-US"/>
                        <a:t>NDAA</a:t>
                      </a:r>
                    </a:p>
                  </a:txBody>
                  <a:tcPr/>
                </a:tc>
                <a:tc>
                  <a:txBody>
                    <a:bodyPr/>
                    <a:lstStyle/>
                    <a:p>
                      <a:r>
                        <a:rPr lang="en-US"/>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a:solidFill>
                            <a:schemeClr val="tx1"/>
                          </a:solidFill>
                          <a:latin typeface="+mn-lt"/>
                          <a:ea typeface="+mn-ea"/>
                          <a:cs typeface="+mn-cs"/>
                        </a:rPr>
                        <a:t>Yes</a:t>
                      </a:r>
                    </a:p>
                  </a:txBody>
                  <a:tcPr/>
                </a:tc>
                <a:extLst>
                  <a:ext uri="{0D108BD9-81ED-4DB2-BD59-A6C34878D82A}">
                    <a16:rowId xmlns:a16="http://schemas.microsoft.com/office/drawing/2014/main" val="1480851632"/>
                  </a:ext>
                </a:extLst>
              </a:tr>
            </a:tbl>
          </a:graphicData>
        </a:graphic>
      </p:graphicFrame>
      <p:pic>
        <p:nvPicPr>
          <p:cNvPr id="4" name="Picture 2">
            <a:extLst>
              <a:ext uri="{FF2B5EF4-FFF2-40B4-BE49-F238E27FC236}">
                <a16:creationId xmlns:a16="http://schemas.microsoft.com/office/drawing/2014/main" id="{A1ECEB29-75E8-F5E7-95ED-AA87D703B6D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6358" b="36358"/>
          <a:stretch>
            <a:fillRect/>
          </a:stretch>
        </p:blipFill>
        <p:spPr bwMode="auto">
          <a:xfrm>
            <a:off x="3725983" y="2080318"/>
            <a:ext cx="1692034" cy="46166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E0EA51BE-B9C0-7A4D-6168-1DF98A1C773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6358" b="36358"/>
          <a:stretch>
            <a:fillRect/>
          </a:stretch>
        </p:blipFill>
        <p:spPr bwMode="auto">
          <a:xfrm>
            <a:off x="6516216" y="2080318"/>
            <a:ext cx="1692034" cy="4616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8669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5D78C22D-E9A0-50E9-5C71-813A9E7CC7C4}"/>
              </a:ext>
            </a:extLst>
          </p:cNvPr>
          <p:cNvGrpSpPr/>
          <p:nvPr/>
        </p:nvGrpSpPr>
        <p:grpSpPr>
          <a:xfrm>
            <a:off x="719572" y="2348880"/>
            <a:ext cx="4908857" cy="3040671"/>
            <a:chOff x="719572" y="2348880"/>
            <a:chExt cx="4908857" cy="3040671"/>
          </a:xfrm>
        </p:grpSpPr>
        <p:pic>
          <p:nvPicPr>
            <p:cNvPr id="2" name="Picture 4">
              <a:extLst>
                <a:ext uri="{FF2B5EF4-FFF2-40B4-BE49-F238E27FC236}">
                  <a16:creationId xmlns:a16="http://schemas.microsoft.com/office/drawing/2014/main" id="{933FB014-0A24-01AE-5BD4-11506C266B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348880"/>
              <a:ext cx="1455393" cy="145539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a:extLst>
                <a:ext uri="{FF2B5EF4-FFF2-40B4-BE49-F238E27FC236}">
                  <a16:creationId xmlns:a16="http://schemas.microsoft.com/office/drawing/2014/main" id="{827D1857-6A03-7EF9-C4D0-C253F35D78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3848833"/>
              <a:ext cx="1455393" cy="1455393"/>
            </a:xfrm>
            <a:prstGeom prst="rect">
              <a:avLst/>
            </a:prstGeom>
            <a:noFill/>
            <a:extLst>
              <a:ext uri="{909E8E84-426E-40DD-AFC4-6F175D3DCCD1}">
                <a14:hiddenFill xmlns:a14="http://schemas.microsoft.com/office/drawing/2010/main">
                  <a:solidFill>
                    <a:srgbClr val="FFFFFF"/>
                  </a:solidFill>
                </a14:hiddenFill>
              </a:ext>
            </a:extLst>
          </p:spPr>
        </p:pic>
        <p:cxnSp>
          <p:nvCxnSpPr>
            <p:cNvPr id="15" name="Straight Arrow Connector 14">
              <a:extLst>
                <a:ext uri="{FF2B5EF4-FFF2-40B4-BE49-F238E27FC236}">
                  <a16:creationId xmlns:a16="http://schemas.microsoft.com/office/drawing/2014/main" id="{4B42F1EA-AC9D-CF7B-B2BF-587C332DC779}"/>
                </a:ext>
              </a:extLst>
            </p:cNvPr>
            <p:cNvCxnSpPr>
              <a:stCxn id="2" idx="3"/>
            </p:cNvCxnSpPr>
            <p:nvPr/>
          </p:nvCxnSpPr>
          <p:spPr>
            <a:xfrm>
              <a:off x="2426993" y="3076577"/>
              <a:ext cx="1712959" cy="4964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92E53ECA-346F-9B9C-86BC-2EED9C4D9F8C}"/>
                </a:ext>
              </a:extLst>
            </p:cNvPr>
            <p:cNvCxnSpPr>
              <a:cxnSpLocks/>
              <a:stCxn id="12" idx="3"/>
            </p:cNvCxnSpPr>
            <p:nvPr/>
          </p:nvCxnSpPr>
          <p:spPr>
            <a:xfrm flipV="1">
              <a:off x="2426993" y="3939547"/>
              <a:ext cx="1856975" cy="6369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F5B07F8B-8932-96BF-A8D6-0A7485018591}"/>
                </a:ext>
              </a:extLst>
            </p:cNvPr>
            <p:cNvSpPr txBox="1"/>
            <p:nvPr/>
          </p:nvSpPr>
          <p:spPr>
            <a:xfrm>
              <a:off x="719572" y="3473529"/>
              <a:ext cx="2808312" cy="646331"/>
            </a:xfrm>
            <a:prstGeom prst="rect">
              <a:avLst/>
            </a:prstGeom>
            <a:noFill/>
          </p:spPr>
          <p:txBody>
            <a:bodyPr wrap="square" rtlCol="0">
              <a:spAutoFit/>
            </a:bodyPr>
            <a:lstStyle/>
            <a:p>
              <a:r>
                <a:rPr lang="en-US"/>
                <a:t>Z-Series AI Cameras (smart motion detection)</a:t>
              </a:r>
            </a:p>
          </p:txBody>
        </p:sp>
        <p:sp>
          <p:nvSpPr>
            <p:cNvPr id="20" name="TextBox 19">
              <a:extLst>
                <a:ext uri="{FF2B5EF4-FFF2-40B4-BE49-F238E27FC236}">
                  <a16:creationId xmlns:a16="http://schemas.microsoft.com/office/drawing/2014/main" id="{66566EA5-D67B-5F39-EAE3-293787ED8278}"/>
                </a:ext>
              </a:extLst>
            </p:cNvPr>
            <p:cNvSpPr txBox="1"/>
            <p:nvPr/>
          </p:nvSpPr>
          <p:spPr>
            <a:xfrm>
              <a:off x="863588" y="5020219"/>
              <a:ext cx="2808312" cy="369332"/>
            </a:xfrm>
            <a:prstGeom prst="rect">
              <a:avLst/>
            </a:prstGeom>
            <a:noFill/>
          </p:spPr>
          <p:txBody>
            <a:bodyPr wrap="square" rtlCol="0">
              <a:spAutoFit/>
            </a:bodyPr>
            <a:lstStyle/>
            <a:p>
              <a:r>
                <a:rPr lang="en-US"/>
                <a:t>Other Cameras</a:t>
              </a:r>
            </a:p>
          </p:txBody>
        </p:sp>
        <p:sp>
          <p:nvSpPr>
            <p:cNvPr id="21" name="TextBox 20">
              <a:extLst>
                <a:ext uri="{FF2B5EF4-FFF2-40B4-BE49-F238E27FC236}">
                  <a16:creationId xmlns:a16="http://schemas.microsoft.com/office/drawing/2014/main" id="{9C197AE1-3A1F-806F-5109-858ADD753B47}"/>
                </a:ext>
              </a:extLst>
            </p:cNvPr>
            <p:cNvSpPr txBox="1"/>
            <p:nvPr/>
          </p:nvSpPr>
          <p:spPr>
            <a:xfrm>
              <a:off x="4527538" y="4245374"/>
              <a:ext cx="1100891" cy="369332"/>
            </a:xfrm>
            <a:prstGeom prst="rect">
              <a:avLst/>
            </a:prstGeom>
            <a:noFill/>
          </p:spPr>
          <p:txBody>
            <a:bodyPr wrap="square" rtlCol="0">
              <a:spAutoFit/>
            </a:bodyPr>
            <a:lstStyle/>
            <a:p>
              <a:r>
                <a:rPr lang="en-US" b="1"/>
                <a:t>ZNR-425</a:t>
              </a:r>
            </a:p>
          </p:txBody>
        </p:sp>
      </p:grpSp>
      <p:sp>
        <p:nvSpPr>
          <p:cNvPr id="22" name="TextBox 21">
            <a:extLst>
              <a:ext uri="{FF2B5EF4-FFF2-40B4-BE49-F238E27FC236}">
                <a16:creationId xmlns:a16="http://schemas.microsoft.com/office/drawing/2014/main" id="{61CEA1F9-5C88-CA47-F86B-764C088A744B}"/>
              </a:ext>
            </a:extLst>
          </p:cNvPr>
          <p:cNvSpPr txBox="1"/>
          <p:nvPr/>
        </p:nvSpPr>
        <p:spPr>
          <a:xfrm>
            <a:off x="223132" y="1234392"/>
            <a:ext cx="6120680" cy="461665"/>
          </a:xfrm>
          <a:prstGeom prst="rect">
            <a:avLst/>
          </a:prstGeom>
          <a:noFill/>
        </p:spPr>
        <p:txBody>
          <a:bodyPr wrap="square" rtlCol="0">
            <a:spAutoFit/>
          </a:bodyPr>
          <a:lstStyle/>
          <a:p>
            <a:r>
              <a:rPr lang="en-US" sz="2400" b="1"/>
              <a:t>Architecture</a:t>
            </a:r>
          </a:p>
        </p:txBody>
      </p:sp>
      <p:pic>
        <p:nvPicPr>
          <p:cNvPr id="3076" name="Picture 4" descr="High-res browser logos - Paul Irish">
            <a:extLst>
              <a:ext uri="{FF2B5EF4-FFF2-40B4-BE49-F238E27FC236}">
                <a16:creationId xmlns:a16="http://schemas.microsoft.com/office/drawing/2014/main" id="{AFFF02DD-CF6A-9FAD-12CE-7A3356FC2A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0936" y="1994335"/>
            <a:ext cx="2376264" cy="472418"/>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462D7C5-F7F0-9A43-861C-DB7695235D99}"/>
              </a:ext>
            </a:extLst>
          </p:cNvPr>
          <p:cNvSpPr txBox="1"/>
          <p:nvPr/>
        </p:nvSpPr>
        <p:spPr>
          <a:xfrm>
            <a:off x="6979840" y="2466137"/>
            <a:ext cx="1276187" cy="369332"/>
          </a:xfrm>
          <a:prstGeom prst="rect">
            <a:avLst/>
          </a:prstGeom>
          <a:noFill/>
        </p:spPr>
        <p:txBody>
          <a:bodyPr wrap="square" rtlCol="0">
            <a:spAutoFit/>
          </a:bodyPr>
          <a:lstStyle/>
          <a:p>
            <a:r>
              <a:rPr lang="en-US"/>
              <a:t>Web Client</a:t>
            </a:r>
          </a:p>
        </p:txBody>
      </p:sp>
      <p:cxnSp>
        <p:nvCxnSpPr>
          <p:cNvPr id="25" name="Straight Arrow Connector 24">
            <a:extLst>
              <a:ext uri="{FF2B5EF4-FFF2-40B4-BE49-F238E27FC236}">
                <a16:creationId xmlns:a16="http://schemas.microsoft.com/office/drawing/2014/main" id="{53208A66-D483-87C7-91CC-1118D43A2769}"/>
              </a:ext>
            </a:extLst>
          </p:cNvPr>
          <p:cNvCxnSpPr>
            <a:cxnSpLocks/>
          </p:cNvCxnSpPr>
          <p:nvPr/>
        </p:nvCxnSpPr>
        <p:spPr>
          <a:xfrm flipV="1">
            <a:off x="6002233" y="2888397"/>
            <a:ext cx="1447389" cy="7266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3078" name="Picture 6" descr="Email Icon PNG vector in SVG, PDF, AI, CDR format">
            <a:extLst>
              <a:ext uri="{FF2B5EF4-FFF2-40B4-BE49-F238E27FC236}">
                <a16:creationId xmlns:a16="http://schemas.microsoft.com/office/drawing/2014/main" id="{D1CFF1C7-B3B6-D53B-BCC6-F29D066ADE1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30284" y="3009994"/>
            <a:ext cx="861113" cy="646332"/>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a:extLst>
              <a:ext uri="{FF2B5EF4-FFF2-40B4-BE49-F238E27FC236}">
                <a16:creationId xmlns:a16="http://schemas.microsoft.com/office/drawing/2014/main" id="{9919B561-342B-CC9E-A02F-98BBD1FDB289}"/>
              </a:ext>
            </a:extLst>
          </p:cNvPr>
          <p:cNvSpPr txBox="1"/>
          <p:nvPr/>
        </p:nvSpPr>
        <p:spPr>
          <a:xfrm>
            <a:off x="6768835" y="3599043"/>
            <a:ext cx="1984650" cy="646331"/>
          </a:xfrm>
          <a:prstGeom prst="rect">
            <a:avLst/>
          </a:prstGeom>
          <a:noFill/>
        </p:spPr>
        <p:txBody>
          <a:bodyPr wrap="square" rtlCol="0">
            <a:spAutoFit/>
          </a:bodyPr>
          <a:lstStyle/>
          <a:p>
            <a:r>
              <a:rPr lang="en-US"/>
              <a:t>E-Mail Notification with Snapshots</a:t>
            </a:r>
          </a:p>
        </p:txBody>
      </p:sp>
      <p:pic>
        <p:nvPicPr>
          <p:cNvPr id="3080" name="Picture 8" descr="Alarm Sound Icons - Free SVG &amp; PNG Alarm Sound Images - Noun Project">
            <a:extLst>
              <a:ext uri="{FF2B5EF4-FFF2-40B4-BE49-F238E27FC236}">
                <a16:creationId xmlns:a16="http://schemas.microsoft.com/office/drawing/2014/main" id="{8D73D9EB-881A-69EB-0BB0-3C13F72FCDC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34612" y="4325731"/>
            <a:ext cx="756785" cy="756785"/>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3C89AF4A-BF7D-E91D-7079-856CDE8B12C3}"/>
              </a:ext>
            </a:extLst>
          </p:cNvPr>
          <p:cNvSpPr txBox="1"/>
          <p:nvPr/>
        </p:nvSpPr>
        <p:spPr>
          <a:xfrm>
            <a:off x="6832672" y="4897850"/>
            <a:ext cx="1856975" cy="369332"/>
          </a:xfrm>
          <a:prstGeom prst="rect">
            <a:avLst/>
          </a:prstGeom>
          <a:noFill/>
        </p:spPr>
        <p:txBody>
          <a:bodyPr wrap="square" rtlCol="0">
            <a:spAutoFit/>
          </a:bodyPr>
          <a:lstStyle/>
          <a:p>
            <a:r>
              <a:rPr lang="en-US"/>
              <a:t>Automatic Alarm</a:t>
            </a:r>
          </a:p>
        </p:txBody>
      </p:sp>
      <p:pic>
        <p:nvPicPr>
          <p:cNvPr id="3082" name="Picture 10" descr="Ftp - Free security icons">
            <a:extLst>
              <a:ext uri="{FF2B5EF4-FFF2-40B4-BE49-F238E27FC236}">
                <a16:creationId xmlns:a16="http://schemas.microsoft.com/office/drawing/2014/main" id="{F84C9257-8634-8785-FAF5-545F104D565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406055" y="5379888"/>
            <a:ext cx="710208" cy="710208"/>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D51EC890-5C9B-2A63-3F2B-9303A069008D}"/>
              </a:ext>
            </a:extLst>
          </p:cNvPr>
          <p:cNvSpPr txBox="1"/>
          <p:nvPr/>
        </p:nvSpPr>
        <p:spPr>
          <a:xfrm>
            <a:off x="6726647" y="6090096"/>
            <a:ext cx="2165331" cy="369332"/>
          </a:xfrm>
          <a:prstGeom prst="rect">
            <a:avLst/>
          </a:prstGeom>
          <a:noFill/>
        </p:spPr>
        <p:txBody>
          <a:bodyPr wrap="square" rtlCol="0">
            <a:spAutoFit/>
          </a:bodyPr>
          <a:lstStyle/>
          <a:p>
            <a:r>
              <a:rPr lang="en-US"/>
              <a:t>Auto Upload to FTP</a:t>
            </a:r>
          </a:p>
        </p:txBody>
      </p:sp>
      <p:cxnSp>
        <p:nvCxnSpPr>
          <p:cNvPr id="31" name="Straight Arrow Connector 30">
            <a:extLst>
              <a:ext uri="{FF2B5EF4-FFF2-40B4-BE49-F238E27FC236}">
                <a16:creationId xmlns:a16="http://schemas.microsoft.com/office/drawing/2014/main" id="{252D78D8-65F8-B763-4CF4-DBF4D0718098}"/>
              </a:ext>
            </a:extLst>
          </p:cNvPr>
          <p:cNvCxnSpPr>
            <a:cxnSpLocks/>
          </p:cNvCxnSpPr>
          <p:nvPr/>
        </p:nvCxnSpPr>
        <p:spPr>
          <a:xfrm>
            <a:off x="6122871" y="3689654"/>
            <a:ext cx="603056" cy="1070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3EA29523-A93C-171F-1213-A7DB5C26CF4B}"/>
              </a:ext>
            </a:extLst>
          </p:cNvPr>
          <p:cNvCxnSpPr>
            <a:cxnSpLocks/>
          </p:cNvCxnSpPr>
          <p:nvPr/>
        </p:nvCxnSpPr>
        <p:spPr>
          <a:xfrm>
            <a:off x="6156730" y="3830851"/>
            <a:ext cx="1073554" cy="9165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DE459FD0-E643-5C88-F57F-876F41DFFAEF}"/>
              </a:ext>
            </a:extLst>
          </p:cNvPr>
          <p:cNvCxnSpPr>
            <a:cxnSpLocks/>
          </p:cNvCxnSpPr>
          <p:nvPr/>
        </p:nvCxnSpPr>
        <p:spPr>
          <a:xfrm>
            <a:off x="6115504" y="3948531"/>
            <a:ext cx="976776" cy="19711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3084" name="Picture 12" descr="Gear icon isolated on white background. Settings symbol">
            <a:extLst>
              <a:ext uri="{FF2B5EF4-FFF2-40B4-BE49-F238E27FC236}">
                <a16:creationId xmlns:a16="http://schemas.microsoft.com/office/drawing/2014/main" id="{33822D22-3D0F-18A3-653E-9996D9AA7A12}"/>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18840" y="2821802"/>
            <a:ext cx="1128873" cy="751214"/>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a:extLst>
              <a:ext uri="{FF2B5EF4-FFF2-40B4-BE49-F238E27FC236}">
                <a16:creationId xmlns:a16="http://schemas.microsoft.com/office/drawing/2014/main" id="{0FA81BD7-EBC2-4E85-A85C-041EA991650A}"/>
              </a:ext>
            </a:extLst>
          </p:cNvPr>
          <p:cNvSpPr txBox="1"/>
          <p:nvPr/>
        </p:nvSpPr>
        <p:spPr>
          <a:xfrm>
            <a:off x="3859120" y="2284873"/>
            <a:ext cx="2203295" cy="923330"/>
          </a:xfrm>
          <a:prstGeom prst="rect">
            <a:avLst/>
          </a:prstGeom>
          <a:noFill/>
        </p:spPr>
        <p:txBody>
          <a:bodyPr wrap="square" rtlCol="0">
            <a:spAutoFit/>
          </a:bodyPr>
          <a:lstStyle/>
          <a:p>
            <a:r>
              <a:rPr lang="en-US">
                <a:solidFill>
                  <a:schemeClr val="accent5">
                    <a:lumMod val="75000"/>
                  </a:schemeClr>
                </a:solidFill>
              </a:rPr>
              <a:t>Processing Events by Built-in AI or Camera AI</a:t>
            </a:r>
          </a:p>
        </p:txBody>
      </p:sp>
      <p:pic>
        <p:nvPicPr>
          <p:cNvPr id="3" name="Picture 2">
            <a:extLst>
              <a:ext uri="{FF2B5EF4-FFF2-40B4-BE49-F238E27FC236}">
                <a16:creationId xmlns:a16="http://schemas.microsoft.com/office/drawing/2014/main" id="{4634FE3B-6E14-4BD7-D8F1-A7AEDF25C355}"/>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25121"/>
          <a:stretch>
            <a:fillRect/>
          </a:stretch>
        </p:blipFill>
        <p:spPr bwMode="auto">
          <a:xfrm>
            <a:off x="4326938" y="2997765"/>
            <a:ext cx="1666171" cy="1247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571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96C6D-D577-A146-0073-433A97BB0E7F}"/>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2585A83F-715C-BC78-8B95-52AFB030FDA3}"/>
              </a:ext>
            </a:extLst>
          </p:cNvPr>
          <p:cNvSpPr txBox="1"/>
          <p:nvPr/>
        </p:nvSpPr>
        <p:spPr>
          <a:xfrm>
            <a:off x="179512" y="1095127"/>
            <a:ext cx="6120680" cy="461665"/>
          </a:xfrm>
          <a:prstGeom prst="rect">
            <a:avLst/>
          </a:prstGeom>
          <a:noFill/>
        </p:spPr>
        <p:txBody>
          <a:bodyPr wrap="square" rtlCol="0">
            <a:spAutoFit/>
          </a:bodyPr>
          <a:lstStyle/>
          <a:p>
            <a:r>
              <a:rPr lang="en-US" sz="2400" b="1" dirty="0"/>
              <a:t>AI Related Features</a:t>
            </a:r>
          </a:p>
        </p:txBody>
      </p:sp>
      <p:graphicFrame>
        <p:nvGraphicFramePr>
          <p:cNvPr id="4" name="Table 3">
            <a:extLst>
              <a:ext uri="{FF2B5EF4-FFF2-40B4-BE49-F238E27FC236}">
                <a16:creationId xmlns:a16="http://schemas.microsoft.com/office/drawing/2014/main" id="{A009F91F-02E4-0162-4996-4D6A3208D3E6}"/>
              </a:ext>
            </a:extLst>
          </p:cNvPr>
          <p:cNvGraphicFramePr>
            <a:graphicFrameLocks noGrp="1"/>
          </p:cNvGraphicFramePr>
          <p:nvPr>
            <p:extLst>
              <p:ext uri="{D42A27DB-BD31-4B8C-83A1-F6EECF244321}">
                <p14:modId xmlns:p14="http://schemas.microsoft.com/office/powerpoint/2010/main" val="294699857"/>
              </p:ext>
            </p:extLst>
          </p:nvPr>
        </p:nvGraphicFramePr>
        <p:xfrm>
          <a:off x="467544" y="1808496"/>
          <a:ext cx="8352928" cy="1440160"/>
        </p:xfrm>
        <a:graphic>
          <a:graphicData uri="http://schemas.openxmlformats.org/drawingml/2006/table">
            <a:tbl>
              <a:tblPr>
                <a:tableStyleId>{5940675A-B579-460E-94D1-54222C63F5DA}</a:tableStyleId>
              </a:tblPr>
              <a:tblGrid>
                <a:gridCol w="2664296">
                  <a:extLst>
                    <a:ext uri="{9D8B030D-6E8A-4147-A177-3AD203B41FA5}">
                      <a16:colId xmlns:a16="http://schemas.microsoft.com/office/drawing/2014/main" val="2121386009"/>
                    </a:ext>
                  </a:extLst>
                </a:gridCol>
                <a:gridCol w="5688632">
                  <a:extLst>
                    <a:ext uri="{9D8B030D-6E8A-4147-A177-3AD203B41FA5}">
                      <a16:colId xmlns:a16="http://schemas.microsoft.com/office/drawing/2014/main" val="2384326260"/>
                    </a:ext>
                  </a:extLst>
                </a:gridCol>
              </a:tblGrid>
              <a:tr h="565197">
                <a:tc rowSpan="3">
                  <a:txBody>
                    <a:bodyPr/>
                    <a:lstStyle/>
                    <a:p>
                      <a:pPr algn="l" fontAlgn="ctr"/>
                      <a:r>
                        <a:rPr lang="en-US" sz="1400" u="none" strike="noStrike">
                          <a:effectLst/>
                        </a:rPr>
                        <a:t>NVR Analytics</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a:effectLst/>
                        </a:rPr>
                        <a:t>Smart Intrusion Protection (detect people, vehicles entering/ exiting area or crossing the line)</a:t>
                      </a:r>
                      <a:endParaRPr lang="en-US" sz="1400" b="0" i="0" u="none" strike="noStrike">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1779582028"/>
                  </a:ext>
                </a:extLst>
              </a:tr>
              <a:tr h="502581">
                <a:tc vMerge="1">
                  <a:txBody>
                    <a:bodyPr/>
                    <a:lstStyle/>
                    <a:p>
                      <a:endParaRPr lang="en-US"/>
                    </a:p>
                  </a:txBody>
                  <a:tcPr/>
                </a:tc>
                <a:tc>
                  <a:txBody>
                    <a:bodyPr/>
                    <a:lstStyle/>
                    <a:p>
                      <a:pPr algn="l" fontAlgn="ctr"/>
                      <a:r>
                        <a:rPr lang="en-US" sz="1400" u="none" strike="noStrike">
                          <a:solidFill>
                            <a:schemeClr val="tx1"/>
                          </a:solidFill>
                          <a:effectLst/>
                        </a:rPr>
                        <a:t>Smart Motion Detection (detect when the people, vehicles or other objects move in the predefined area)</a:t>
                      </a:r>
                      <a:endParaRPr lang="en-US" sz="1400" b="0" i="0" u="none" strike="noStrike">
                        <a:solidFill>
                          <a:schemeClr val="tx1"/>
                        </a:solidFill>
                        <a:effectLst/>
                        <a:latin typeface="Calibri" panose="020F0502020204030204" pitchFamily="34" charset="0"/>
                      </a:endParaRPr>
                    </a:p>
                  </a:txBody>
                  <a:tcPr marT="6447" marB="0" anchor="ctr"/>
                </a:tc>
                <a:extLst>
                  <a:ext uri="{0D108BD9-81ED-4DB2-BD59-A6C34878D82A}">
                    <a16:rowId xmlns:a16="http://schemas.microsoft.com/office/drawing/2014/main" val="37189351"/>
                  </a:ext>
                </a:extLst>
              </a:tr>
              <a:tr h="372382">
                <a:tc vMerge="1">
                  <a:txBody>
                    <a:bodyPr/>
                    <a:lstStyle/>
                    <a:p>
                      <a:endParaRPr lang="en-US"/>
                    </a:p>
                  </a:txBody>
                  <a:tcPr/>
                </a:tc>
                <a:tc>
                  <a:txBody>
                    <a:bodyPr/>
                    <a:lstStyle/>
                    <a:p>
                      <a:pPr algn="l" fontAlgn="ctr"/>
                      <a:r>
                        <a:rPr lang="en-US" sz="1400" u="none" strike="noStrike" dirty="0">
                          <a:solidFill>
                            <a:schemeClr val="tx1"/>
                          </a:solidFill>
                          <a:effectLst/>
                        </a:rPr>
                        <a:t>Face Recognition, Face Detection, Face Comparing</a:t>
                      </a:r>
                      <a:endParaRPr lang="en-US" sz="1400" b="0" i="0" u="none" strike="noStrike" dirty="0">
                        <a:solidFill>
                          <a:schemeClr val="tx1"/>
                        </a:solidFill>
                        <a:effectLst/>
                        <a:latin typeface="Calibri" panose="020F0502020204030204" pitchFamily="34" charset="0"/>
                      </a:endParaRPr>
                    </a:p>
                  </a:txBody>
                  <a:tcPr marT="6447" marB="0" anchor="ctr"/>
                </a:tc>
                <a:extLst>
                  <a:ext uri="{0D108BD9-81ED-4DB2-BD59-A6C34878D82A}">
                    <a16:rowId xmlns:a16="http://schemas.microsoft.com/office/drawing/2014/main" val="4141837345"/>
                  </a:ext>
                </a:extLst>
              </a:tr>
            </a:tbl>
          </a:graphicData>
        </a:graphic>
      </p:graphicFrame>
      <p:graphicFrame>
        <p:nvGraphicFramePr>
          <p:cNvPr id="2" name="Table 3">
            <a:extLst>
              <a:ext uri="{FF2B5EF4-FFF2-40B4-BE49-F238E27FC236}">
                <a16:creationId xmlns:a16="http://schemas.microsoft.com/office/drawing/2014/main" id="{28DBCB77-5326-548E-3134-9D8DB17A56B1}"/>
              </a:ext>
            </a:extLst>
          </p:cNvPr>
          <p:cNvGraphicFramePr>
            <a:graphicFrameLocks noGrp="1"/>
          </p:cNvGraphicFramePr>
          <p:nvPr>
            <p:extLst>
              <p:ext uri="{D42A27DB-BD31-4B8C-83A1-F6EECF244321}">
                <p14:modId xmlns:p14="http://schemas.microsoft.com/office/powerpoint/2010/main" val="45002992"/>
              </p:ext>
            </p:extLst>
          </p:nvPr>
        </p:nvGraphicFramePr>
        <p:xfrm>
          <a:off x="467544" y="3542752"/>
          <a:ext cx="8352928" cy="1758456"/>
        </p:xfrm>
        <a:graphic>
          <a:graphicData uri="http://schemas.openxmlformats.org/drawingml/2006/table">
            <a:tbl>
              <a:tblPr>
                <a:tableStyleId>{5940675A-B579-460E-94D1-54222C63F5DA}</a:tableStyleId>
              </a:tblPr>
              <a:tblGrid>
                <a:gridCol w="2664296">
                  <a:extLst>
                    <a:ext uri="{9D8B030D-6E8A-4147-A177-3AD203B41FA5}">
                      <a16:colId xmlns:a16="http://schemas.microsoft.com/office/drawing/2014/main" val="2121386009"/>
                    </a:ext>
                  </a:extLst>
                </a:gridCol>
                <a:gridCol w="5688632">
                  <a:extLst>
                    <a:ext uri="{9D8B030D-6E8A-4147-A177-3AD203B41FA5}">
                      <a16:colId xmlns:a16="http://schemas.microsoft.com/office/drawing/2014/main" val="2384326260"/>
                    </a:ext>
                  </a:extLst>
                </a:gridCol>
              </a:tblGrid>
              <a:tr h="186849">
                <a:tc rowSpan="2">
                  <a:txBody>
                    <a:bodyPr/>
                    <a:lstStyle/>
                    <a:p>
                      <a:pPr algn="l" fontAlgn="ctr"/>
                      <a:r>
                        <a:rPr lang="en-US" sz="1400" u="none" strike="noStrike" dirty="0">
                          <a:effectLst/>
                        </a:rPr>
                        <a:t>NVR Analytics Maximum Channels</a:t>
                      </a:r>
                      <a:endParaRPr lang="en-US" sz="1400" b="1" i="0" u="none" strike="noStrike" dirty="0">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a:effectLst/>
                        </a:rPr>
                        <a:t>Smart Intrusion Protection up to 2 channels</a:t>
                      </a:r>
                      <a:endParaRPr lang="en-US" sz="1400" b="0" i="0" u="none" strike="noStrike">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4076935027"/>
                  </a:ext>
                </a:extLst>
              </a:tr>
              <a:tr h="186849">
                <a:tc vMerge="1">
                  <a:txBody>
                    <a:bodyPr/>
                    <a:lstStyle/>
                    <a:p>
                      <a:endParaRPr lang="en-US"/>
                    </a:p>
                  </a:txBody>
                  <a:tcPr/>
                </a:tc>
                <a:tc>
                  <a:txBody>
                    <a:bodyPr/>
                    <a:lstStyle/>
                    <a:p>
                      <a:pPr algn="l" fontAlgn="ctr"/>
                      <a:r>
                        <a:rPr lang="en-US" altLang="zh-TW" sz="1400" u="none" strike="noStrike">
                          <a:effectLst/>
                        </a:rPr>
                        <a:t>Smart </a:t>
                      </a:r>
                      <a:r>
                        <a:rPr lang="en-US" altLang="zh-TW" sz="1400" u="none" strike="noStrike">
                          <a:solidFill>
                            <a:schemeClr val="tx1"/>
                          </a:solidFill>
                          <a:effectLst/>
                        </a:rPr>
                        <a:t>Motion Detection </a:t>
                      </a:r>
                      <a:r>
                        <a:rPr lang="en-US" altLang="zh-TW" sz="1400" u="none" strike="noStrike">
                          <a:effectLst/>
                        </a:rPr>
                        <a:t>up to 4 channels</a:t>
                      </a:r>
                      <a:endParaRPr lang="en-US" altLang="zh-TW" sz="1400" b="0" i="0" u="none" strike="noStrike">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1225210631"/>
                  </a:ext>
                </a:extLst>
              </a:tr>
              <a:tr h="202418">
                <a:tc>
                  <a:txBody>
                    <a:bodyPr/>
                    <a:lstStyle/>
                    <a:p>
                      <a:pPr algn="l" fontAlgn="ctr"/>
                      <a:r>
                        <a:rPr lang="en-US" sz="1400" u="none" strike="noStrike">
                          <a:effectLst/>
                        </a:rPr>
                        <a:t>Deep Learning AI</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a:effectLst/>
                        </a:rPr>
                        <a:t>2.0</a:t>
                      </a:r>
                      <a:endParaRPr lang="en-US" sz="1400" b="0" i="0" u="none" strike="noStrike">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961042021"/>
                  </a:ext>
                </a:extLst>
              </a:tr>
              <a:tr h="202418">
                <a:tc rowSpan="2">
                  <a:txBody>
                    <a:bodyPr/>
                    <a:lstStyle/>
                    <a:p>
                      <a:pPr algn="l" fontAlgn="ctr"/>
                      <a:r>
                        <a:rPr lang="en-US" sz="1400" u="none" strike="noStrike" dirty="0">
                          <a:effectLst/>
                        </a:rPr>
                        <a:t>Object Recognition Database</a:t>
                      </a:r>
                      <a:endParaRPr lang="en-US" sz="1400" b="0" i="0" u="none" strike="noStrike" dirty="0">
                        <a:solidFill>
                          <a:srgbClr val="FF0000"/>
                        </a:solidFill>
                        <a:effectLst/>
                        <a:latin typeface="Calibri" panose="020F0502020204030204" pitchFamily="34" charset="0"/>
                      </a:endParaRPr>
                    </a:p>
                  </a:txBody>
                  <a:tcPr marT="6447" marB="0" anchor="ctr"/>
                </a:tc>
                <a:tc>
                  <a:txBody>
                    <a:bodyPr/>
                    <a:lstStyle/>
                    <a:p>
                      <a:pPr algn="l" fontAlgn="ctr"/>
                      <a:r>
                        <a:rPr lang="en-US" sz="1400" u="none" strike="noStrike" dirty="0">
                          <a:solidFill>
                            <a:schemeClr val="tx1"/>
                          </a:solidFill>
                          <a:effectLst/>
                        </a:rPr>
                        <a:t>Face Picture Capacity: 50,000</a:t>
                      </a:r>
                      <a:endParaRPr lang="en-US" sz="1400" b="0" i="0" u="none" strike="noStrike" dirty="0">
                        <a:solidFill>
                          <a:schemeClr val="tx1"/>
                        </a:solidFill>
                        <a:effectLst/>
                        <a:latin typeface="Calibri" panose="020F0502020204030204" pitchFamily="34" charset="0"/>
                      </a:endParaRPr>
                    </a:p>
                  </a:txBody>
                  <a:tcPr marT="6447" marB="0" anchor="ctr"/>
                </a:tc>
                <a:extLst>
                  <a:ext uri="{0D108BD9-81ED-4DB2-BD59-A6C34878D82A}">
                    <a16:rowId xmlns:a16="http://schemas.microsoft.com/office/drawing/2014/main" val="1905682358"/>
                  </a:ext>
                </a:extLst>
              </a:tr>
              <a:tr h="202418">
                <a:tc vMerge="1">
                  <a:txBody>
                    <a:bodyPr/>
                    <a:lstStyle/>
                    <a:p>
                      <a:endParaRPr lang="en-US"/>
                    </a:p>
                  </a:txBody>
                  <a:tcPr/>
                </a:tc>
                <a:tc>
                  <a:txBody>
                    <a:bodyPr/>
                    <a:lstStyle/>
                    <a:p>
                      <a:pPr algn="l" fontAlgn="ctr"/>
                      <a:r>
                        <a:rPr lang="en-US" sz="1400" u="none" strike="noStrike" dirty="0">
                          <a:solidFill>
                            <a:schemeClr val="tx1"/>
                          </a:solidFill>
                          <a:effectLst/>
                        </a:rPr>
                        <a:t>Vehicle Picture Capacity: 25,000</a:t>
                      </a:r>
                      <a:endParaRPr lang="en-US" sz="1400" b="0" i="0" u="none" strike="noStrike" dirty="0">
                        <a:solidFill>
                          <a:schemeClr val="tx1"/>
                        </a:solidFill>
                        <a:effectLst/>
                        <a:latin typeface="Calibri" panose="020F0502020204030204" pitchFamily="34" charset="0"/>
                      </a:endParaRPr>
                    </a:p>
                  </a:txBody>
                  <a:tcPr marT="6447" marB="0" anchor="ctr"/>
                </a:tc>
                <a:extLst>
                  <a:ext uri="{0D108BD9-81ED-4DB2-BD59-A6C34878D82A}">
                    <a16:rowId xmlns:a16="http://schemas.microsoft.com/office/drawing/2014/main" val="526343061"/>
                  </a:ext>
                </a:extLst>
              </a:tr>
              <a:tr h="202418">
                <a:tc rowSpan="3">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altLang="zh-TW" sz="1400" u="none" strike="noStrike" dirty="0">
                          <a:effectLst/>
                        </a:rPr>
                        <a:t>Maximum Snapshot Capacity</a:t>
                      </a:r>
                      <a:endParaRPr lang="en-US" altLang="zh-TW" sz="1400" b="0" i="0" u="none" strike="noStrike" dirty="0">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dirty="0">
                          <a:solidFill>
                            <a:schemeClr val="tx1"/>
                          </a:solidFill>
                          <a:effectLst/>
                        </a:rPr>
                        <a:t>Captured Face Snapshots: 500</a:t>
                      </a:r>
                      <a:endParaRPr lang="en-US" sz="1400" b="0" i="0" u="none" strike="noStrike" dirty="0">
                        <a:solidFill>
                          <a:schemeClr val="tx1"/>
                        </a:solidFill>
                        <a:effectLst/>
                        <a:latin typeface="Calibri" panose="020F0502020204030204" pitchFamily="34" charset="0"/>
                      </a:endParaRPr>
                    </a:p>
                  </a:txBody>
                  <a:tcPr marT="6447" marB="0" anchor="ctr"/>
                </a:tc>
                <a:extLst>
                  <a:ext uri="{0D108BD9-81ED-4DB2-BD59-A6C34878D82A}">
                    <a16:rowId xmlns:a16="http://schemas.microsoft.com/office/drawing/2014/main" val="3418556361"/>
                  </a:ext>
                </a:extLst>
              </a:tr>
              <a:tr h="202418">
                <a:tc vMerge="1">
                  <a:txBody>
                    <a:bodyPr/>
                    <a:lstStyle/>
                    <a:p>
                      <a:pPr algn="l" fontAlgn="ctr"/>
                      <a:endParaRPr lang="en-US" sz="1400" b="0" i="0" u="none" strike="noStrike" dirty="0">
                        <a:solidFill>
                          <a:srgbClr val="FF0000"/>
                        </a:solidFill>
                        <a:effectLst/>
                        <a:latin typeface="Calibri" panose="020F0502020204030204" pitchFamily="34" charset="0"/>
                      </a:endParaRPr>
                    </a:p>
                  </a:txBody>
                  <a:tcPr marT="6447" marB="0" anchor="ctr"/>
                </a:tc>
                <a:tc>
                  <a:txBody>
                    <a:bodyPr/>
                    <a:lstStyle/>
                    <a:p>
                      <a:pPr algn="l" fontAlgn="ctr"/>
                      <a:r>
                        <a:rPr lang="en-US" sz="1400" u="none" strike="noStrike" dirty="0">
                          <a:solidFill>
                            <a:schemeClr val="tx1"/>
                          </a:solidFill>
                          <a:effectLst/>
                        </a:rPr>
                        <a:t>Captured Vehicle Snapshots: </a:t>
                      </a:r>
                      <a:r>
                        <a:rPr lang="en-US" altLang="zh-TW" sz="1400" u="none" strike="noStrike" dirty="0">
                          <a:solidFill>
                            <a:schemeClr val="tx1"/>
                          </a:solidFill>
                          <a:effectLst/>
                        </a:rPr>
                        <a:t>500</a:t>
                      </a:r>
                      <a:endParaRPr lang="en-US" sz="1400" b="0" i="0" u="none" strike="noStrike" dirty="0">
                        <a:solidFill>
                          <a:schemeClr val="tx1"/>
                        </a:solidFill>
                        <a:effectLst/>
                        <a:latin typeface="Calibri" panose="020F0502020204030204" pitchFamily="34" charset="0"/>
                      </a:endParaRPr>
                    </a:p>
                  </a:txBody>
                  <a:tcPr marT="6447" marB="0" anchor="ctr"/>
                </a:tc>
                <a:extLst>
                  <a:ext uri="{0D108BD9-81ED-4DB2-BD59-A6C34878D82A}">
                    <a16:rowId xmlns:a16="http://schemas.microsoft.com/office/drawing/2014/main" val="708359023"/>
                  </a:ext>
                </a:extLst>
              </a:tr>
              <a:tr h="202418">
                <a:tc vMerge="1">
                  <a:txBody>
                    <a:bodyPr/>
                    <a:lstStyle/>
                    <a:p>
                      <a:pPr algn="l" fontAlgn="ctr"/>
                      <a:endParaRPr lang="en-US" sz="1400" b="0" i="0" u="none" strike="noStrike" dirty="0">
                        <a:solidFill>
                          <a:srgbClr val="FF0000"/>
                        </a:solidFill>
                        <a:effectLst/>
                        <a:latin typeface="Calibri" panose="020F0502020204030204" pitchFamily="34" charset="0"/>
                      </a:endParaRPr>
                    </a:p>
                  </a:txBody>
                  <a:tcPr marT="6447" marB="0" anchor="ctr"/>
                </a:tc>
                <a:tc>
                  <a:txBody>
                    <a:bodyPr/>
                    <a:lstStyle/>
                    <a:p>
                      <a:pPr algn="l" fontAlgn="ctr"/>
                      <a:r>
                        <a:rPr lang="en-US" sz="1400" u="none" strike="noStrike" dirty="0">
                          <a:solidFill>
                            <a:schemeClr val="tx1"/>
                          </a:solidFill>
                          <a:effectLst/>
                        </a:rPr>
                        <a:t>Captured Object Snapshots via Smart Intrusion Prevention: </a:t>
                      </a:r>
                      <a:r>
                        <a:rPr lang="en-US" altLang="zh-TW" sz="1400" u="none" strike="noStrike" dirty="0">
                          <a:solidFill>
                            <a:schemeClr val="tx1"/>
                          </a:solidFill>
                          <a:effectLst/>
                        </a:rPr>
                        <a:t>500</a:t>
                      </a:r>
                      <a:endParaRPr lang="en-US" sz="1400" b="0" i="0" u="none" strike="noStrike" dirty="0">
                        <a:solidFill>
                          <a:schemeClr val="tx1"/>
                        </a:solidFill>
                        <a:effectLst/>
                        <a:latin typeface="Calibri" panose="020F0502020204030204" pitchFamily="34" charset="0"/>
                      </a:endParaRPr>
                    </a:p>
                  </a:txBody>
                  <a:tcPr marT="6447" marB="0" anchor="ctr"/>
                </a:tc>
                <a:extLst>
                  <a:ext uri="{0D108BD9-81ED-4DB2-BD59-A6C34878D82A}">
                    <a16:rowId xmlns:a16="http://schemas.microsoft.com/office/drawing/2014/main" val="2372207625"/>
                  </a:ext>
                </a:extLst>
              </a:tr>
            </a:tbl>
          </a:graphicData>
        </a:graphic>
      </p:graphicFrame>
    </p:spTree>
    <p:extLst>
      <p:ext uri="{BB962C8B-B14F-4D97-AF65-F5344CB8AC3E}">
        <p14:creationId xmlns:p14="http://schemas.microsoft.com/office/powerpoint/2010/main" val="2821146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E47BE-31E0-7BEE-38B7-951D9999675F}"/>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D8CFC76F-E6A9-9B11-ECB8-07AA136E8E0C}"/>
              </a:ext>
            </a:extLst>
          </p:cNvPr>
          <p:cNvSpPr txBox="1"/>
          <p:nvPr/>
        </p:nvSpPr>
        <p:spPr>
          <a:xfrm>
            <a:off x="179512" y="1052736"/>
            <a:ext cx="6120680" cy="461665"/>
          </a:xfrm>
          <a:prstGeom prst="rect">
            <a:avLst/>
          </a:prstGeom>
          <a:noFill/>
        </p:spPr>
        <p:txBody>
          <a:bodyPr wrap="square" rtlCol="0">
            <a:spAutoFit/>
          </a:bodyPr>
          <a:lstStyle/>
          <a:p>
            <a:r>
              <a:rPr lang="en-US" sz="2400" b="1"/>
              <a:t>AI Related Features</a:t>
            </a:r>
          </a:p>
        </p:txBody>
      </p:sp>
      <p:graphicFrame>
        <p:nvGraphicFramePr>
          <p:cNvPr id="4" name="Table 3">
            <a:extLst>
              <a:ext uri="{FF2B5EF4-FFF2-40B4-BE49-F238E27FC236}">
                <a16:creationId xmlns:a16="http://schemas.microsoft.com/office/drawing/2014/main" id="{38FECC59-2DA2-777A-514D-5C3F631687A1}"/>
              </a:ext>
            </a:extLst>
          </p:cNvPr>
          <p:cNvGraphicFramePr>
            <a:graphicFrameLocks noGrp="1"/>
          </p:cNvGraphicFramePr>
          <p:nvPr>
            <p:extLst>
              <p:ext uri="{D42A27DB-BD31-4B8C-83A1-F6EECF244321}">
                <p14:modId xmlns:p14="http://schemas.microsoft.com/office/powerpoint/2010/main" val="1884665498"/>
              </p:ext>
            </p:extLst>
          </p:nvPr>
        </p:nvGraphicFramePr>
        <p:xfrm>
          <a:off x="467544" y="1628799"/>
          <a:ext cx="8352928" cy="2071897"/>
        </p:xfrm>
        <a:graphic>
          <a:graphicData uri="http://schemas.openxmlformats.org/drawingml/2006/table">
            <a:tbl>
              <a:tblPr>
                <a:tableStyleId>{5940675A-B579-460E-94D1-54222C63F5DA}</a:tableStyleId>
              </a:tblPr>
              <a:tblGrid>
                <a:gridCol w="1872208">
                  <a:extLst>
                    <a:ext uri="{9D8B030D-6E8A-4147-A177-3AD203B41FA5}">
                      <a16:colId xmlns:a16="http://schemas.microsoft.com/office/drawing/2014/main" val="2121386009"/>
                    </a:ext>
                  </a:extLst>
                </a:gridCol>
                <a:gridCol w="6480720">
                  <a:extLst>
                    <a:ext uri="{9D8B030D-6E8A-4147-A177-3AD203B41FA5}">
                      <a16:colId xmlns:a16="http://schemas.microsoft.com/office/drawing/2014/main" val="2384326260"/>
                    </a:ext>
                  </a:extLst>
                </a:gridCol>
              </a:tblGrid>
              <a:tr h="2071897">
                <a:tc>
                  <a:txBody>
                    <a:bodyPr/>
                    <a:lstStyle/>
                    <a:p>
                      <a:pPr algn="l" fontAlgn="ctr"/>
                      <a:r>
                        <a:rPr lang="en-US" sz="1400" u="none" strike="noStrike" kern="1200">
                          <a:solidFill>
                            <a:schemeClr val="tx1"/>
                          </a:solidFill>
                          <a:effectLst/>
                          <a:latin typeface="+mn-lt"/>
                          <a:ea typeface="+mn-ea"/>
                          <a:cs typeface="+mn-cs"/>
                        </a:rPr>
                        <a:t>Camera Analytics</a:t>
                      </a:r>
                    </a:p>
                  </a:txBody>
                  <a:tcPr marT="7620" marB="0" anchor="ctr"/>
                </a:tc>
                <a:tc>
                  <a:txBody>
                    <a:bodyPr/>
                    <a:lstStyle/>
                    <a:p>
                      <a:pPr algn="l" fontAlgn="ctr"/>
                      <a:r>
                        <a:rPr lang="en-US" sz="1400" u="none" strike="noStrike" kern="1200">
                          <a:solidFill>
                            <a:schemeClr val="tx1"/>
                          </a:solidFill>
                          <a:effectLst/>
                          <a:latin typeface="+mn-lt"/>
                          <a:ea typeface="+mn-ea"/>
                          <a:cs typeface="+mn-cs"/>
                        </a:rPr>
                        <a:t>Receive analytics-based events from the cameras and respond to the events:</a:t>
                      </a:r>
                    </a:p>
                    <a:p>
                      <a:pPr algn="l" fontAlgn="ctr"/>
                      <a:r>
                        <a:rPr lang="en-US" sz="1400" u="none" strike="noStrike" kern="1200">
                          <a:solidFill>
                            <a:schemeClr val="tx1"/>
                          </a:solidFill>
                          <a:effectLst/>
                          <a:latin typeface="+mn-lt"/>
                          <a:ea typeface="+mn-ea"/>
                          <a:cs typeface="+mn-cs"/>
                        </a:rPr>
                        <a:t>Face Detection; Smart Motion Detection (People Detection, Vehicle Detection); Smart Intrusion Protection (Intrusion Detection, Line Crossing Detection, Enter Area Detection, Exit Area Detection); People Counting (People Line Counting, People Area Counting, People Flow Counting, Crowd </a:t>
                      </a:r>
                      <a:r>
                        <a:rPr lang="en-US" sz="1400" u="none" strike="noStrike" kern="1200" err="1">
                          <a:solidFill>
                            <a:schemeClr val="tx1"/>
                          </a:solidFill>
                          <a:effectLst/>
                          <a:latin typeface="+mn-lt"/>
                          <a:ea typeface="+mn-ea"/>
                          <a:cs typeface="+mn-cs"/>
                        </a:rPr>
                        <a:t>DetectionTraffic</a:t>
                      </a:r>
                      <a:r>
                        <a:rPr lang="en-US" sz="1400" u="none" strike="noStrike" kern="1200">
                          <a:solidFill>
                            <a:schemeClr val="tx1"/>
                          </a:solidFill>
                          <a:effectLst/>
                          <a:latin typeface="+mn-lt"/>
                          <a:ea typeface="+mn-ea"/>
                          <a:cs typeface="+mn-cs"/>
                        </a:rPr>
                        <a:t> Monitoring </a:t>
                      </a:r>
                    </a:p>
                  </a:txBody>
                  <a:tcPr marT="7620" marB="0" anchor="ctr"/>
                </a:tc>
                <a:extLst>
                  <a:ext uri="{0D108BD9-81ED-4DB2-BD59-A6C34878D82A}">
                    <a16:rowId xmlns:a16="http://schemas.microsoft.com/office/drawing/2014/main" val="2246899212"/>
                  </a:ext>
                </a:extLst>
              </a:tr>
            </a:tbl>
          </a:graphicData>
        </a:graphic>
      </p:graphicFrame>
      <p:grpSp>
        <p:nvGrpSpPr>
          <p:cNvPr id="2" name="Group 1">
            <a:extLst>
              <a:ext uri="{FF2B5EF4-FFF2-40B4-BE49-F238E27FC236}">
                <a16:creationId xmlns:a16="http://schemas.microsoft.com/office/drawing/2014/main" id="{7BF6FAEF-3C37-E78C-F92B-AEC7E9B8109A}"/>
              </a:ext>
            </a:extLst>
          </p:cNvPr>
          <p:cNvGrpSpPr/>
          <p:nvPr/>
        </p:nvGrpSpPr>
        <p:grpSpPr>
          <a:xfrm>
            <a:off x="1115616" y="3700697"/>
            <a:ext cx="6759496" cy="3040671"/>
            <a:chOff x="719572" y="2348880"/>
            <a:chExt cx="6759496" cy="3040671"/>
          </a:xfrm>
        </p:grpSpPr>
        <p:pic>
          <p:nvPicPr>
            <p:cNvPr id="3" name="Picture 4">
              <a:extLst>
                <a:ext uri="{FF2B5EF4-FFF2-40B4-BE49-F238E27FC236}">
                  <a16:creationId xmlns:a16="http://schemas.microsoft.com/office/drawing/2014/main" id="{80A0DA2B-69B9-44A4-73F0-4559A3C90F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348880"/>
              <a:ext cx="1455393" cy="145539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E217DC50-3A0A-1585-8B23-22EE5290B7A6}"/>
                </a:ext>
              </a:extLst>
            </p:cNvPr>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71600" y="3848833"/>
              <a:ext cx="1455393" cy="1455393"/>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Arrow Connector 6">
              <a:extLst>
                <a:ext uri="{FF2B5EF4-FFF2-40B4-BE49-F238E27FC236}">
                  <a16:creationId xmlns:a16="http://schemas.microsoft.com/office/drawing/2014/main" id="{22093602-2364-7C14-3B50-6AD705388018}"/>
                </a:ext>
              </a:extLst>
            </p:cNvPr>
            <p:cNvCxnSpPr>
              <a:stCxn id="3" idx="3"/>
            </p:cNvCxnSpPr>
            <p:nvPr/>
          </p:nvCxnSpPr>
          <p:spPr>
            <a:xfrm>
              <a:off x="2426993" y="3076577"/>
              <a:ext cx="1712959" cy="4964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B8C3E1DA-DE0C-0B8F-3B2D-592783862778}"/>
                </a:ext>
              </a:extLst>
            </p:cNvPr>
            <p:cNvCxnSpPr>
              <a:cxnSpLocks/>
              <a:stCxn id="5" idx="3"/>
            </p:cNvCxnSpPr>
            <p:nvPr/>
          </p:nvCxnSpPr>
          <p:spPr>
            <a:xfrm flipV="1">
              <a:off x="2426993" y="3939547"/>
              <a:ext cx="1856975" cy="636983"/>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0575653B-3B65-65AB-0CF2-4E1727540CB5}"/>
                </a:ext>
              </a:extLst>
            </p:cNvPr>
            <p:cNvSpPr txBox="1"/>
            <p:nvPr/>
          </p:nvSpPr>
          <p:spPr>
            <a:xfrm>
              <a:off x="719572" y="3473529"/>
              <a:ext cx="2808312" cy="646331"/>
            </a:xfrm>
            <a:prstGeom prst="rect">
              <a:avLst/>
            </a:prstGeom>
            <a:noFill/>
          </p:spPr>
          <p:txBody>
            <a:bodyPr wrap="square" rtlCol="0">
              <a:spAutoFit/>
            </a:bodyPr>
            <a:lstStyle/>
            <a:p>
              <a:r>
                <a:rPr lang="en-US"/>
                <a:t>Z-Series AI Cameras (smart motion detection)</a:t>
              </a:r>
            </a:p>
          </p:txBody>
        </p:sp>
        <p:sp>
          <p:nvSpPr>
            <p:cNvPr id="10" name="TextBox 9">
              <a:extLst>
                <a:ext uri="{FF2B5EF4-FFF2-40B4-BE49-F238E27FC236}">
                  <a16:creationId xmlns:a16="http://schemas.microsoft.com/office/drawing/2014/main" id="{CC9519C7-B9E5-861B-9E82-4AA42A596566}"/>
                </a:ext>
              </a:extLst>
            </p:cNvPr>
            <p:cNvSpPr txBox="1"/>
            <p:nvPr/>
          </p:nvSpPr>
          <p:spPr>
            <a:xfrm>
              <a:off x="863588" y="5020219"/>
              <a:ext cx="2808312" cy="369332"/>
            </a:xfrm>
            <a:prstGeom prst="rect">
              <a:avLst/>
            </a:prstGeom>
            <a:noFill/>
          </p:spPr>
          <p:txBody>
            <a:bodyPr wrap="square" rtlCol="0">
              <a:spAutoFit/>
            </a:bodyPr>
            <a:lstStyle/>
            <a:p>
              <a:r>
                <a:rPr lang="en-US">
                  <a:solidFill>
                    <a:schemeClr val="bg1">
                      <a:lumMod val="75000"/>
                    </a:schemeClr>
                  </a:solidFill>
                </a:rPr>
                <a:t>Other Cameras</a:t>
              </a:r>
            </a:p>
          </p:txBody>
        </p:sp>
        <p:sp>
          <p:nvSpPr>
            <p:cNvPr id="11" name="TextBox 10">
              <a:extLst>
                <a:ext uri="{FF2B5EF4-FFF2-40B4-BE49-F238E27FC236}">
                  <a16:creationId xmlns:a16="http://schemas.microsoft.com/office/drawing/2014/main" id="{83C0EEBE-8FA7-BBA7-AF8E-FF7F3E472FC7}"/>
                </a:ext>
              </a:extLst>
            </p:cNvPr>
            <p:cNvSpPr txBox="1"/>
            <p:nvPr/>
          </p:nvSpPr>
          <p:spPr>
            <a:xfrm>
              <a:off x="4670756" y="4391863"/>
              <a:ext cx="2808312" cy="369332"/>
            </a:xfrm>
            <a:prstGeom prst="rect">
              <a:avLst/>
            </a:prstGeom>
            <a:noFill/>
          </p:spPr>
          <p:txBody>
            <a:bodyPr wrap="square" rtlCol="0">
              <a:spAutoFit/>
            </a:bodyPr>
            <a:lstStyle/>
            <a:p>
              <a:r>
                <a:rPr lang="en-US"/>
                <a:t>ZNR-425</a:t>
              </a:r>
            </a:p>
          </p:txBody>
        </p:sp>
      </p:grpSp>
      <p:sp>
        <p:nvSpPr>
          <p:cNvPr id="12" name="Rectangle 11">
            <a:extLst>
              <a:ext uri="{FF2B5EF4-FFF2-40B4-BE49-F238E27FC236}">
                <a16:creationId xmlns:a16="http://schemas.microsoft.com/office/drawing/2014/main" id="{C69EF0C4-C727-17F6-E6B9-0187C904D438}"/>
              </a:ext>
            </a:extLst>
          </p:cNvPr>
          <p:cNvSpPr/>
          <p:nvPr/>
        </p:nvSpPr>
        <p:spPr>
          <a:xfrm>
            <a:off x="924081" y="3933055"/>
            <a:ext cx="3024336" cy="1565903"/>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a:extLst>
              <a:ext uri="{FF2B5EF4-FFF2-40B4-BE49-F238E27FC236}">
                <a16:creationId xmlns:a16="http://schemas.microsoft.com/office/drawing/2014/main" id="{61BF28E6-9AB7-4FBC-12F7-D60923C4FE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7068" y="4342760"/>
            <a:ext cx="1666171" cy="1666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07416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5231CC-CC23-1484-E4A5-8E9171F00F97}"/>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91D34F41-C5B9-324A-153A-303C483BB405}"/>
              </a:ext>
            </a:extLst>
          </p:cNvPr>
          <p:cNvSpPr txBox="1"/>
          <p:nvPr/>
        </p:nvSpPr>
        <p:spPr>
          <a:xfrm>
            <a:off x="107504" y="1412776"/>
            <a:ext cx="6120680" cy="461665"/>
          </a:xfrm>
          <a:prstGeom prst="rect">
            <a:avLst/>
          </a:prstGeom>
          <a:noFill/>
        </p:spPr>
        <p:txBody>
          <a:bodyPr wrap="square" rtlCol="0">
            <a:spAutoFit/>
          </a:bodyPr>
          <a:lstStyle/>
          <a:p>
            <a:r>
              <a:rPr lang="en-US" sz="2400" b="1"/>
              <a:t>AI Related Search and Playback Features</a:t>
            </a:r>
          </a:p>
        </p:txBody>
      </p:sp>
      <p:graphicFrame>
        <p:nvGraphicFramePr>
          <p:cNvPr id="4" name="Table 3">
            <a:extLst>
              <a:ext uri="{FF2B5EF4-FFF2-40B4-BE49-F238E27FC236}">
                <a16:creationId xmlns:a16="http://schemas.microsoft.com/office/drawing/2014/main" id="{18DF4054-AFB8-F5BE-8477-56718367A1B0}"/>
              </a:ext>
            </a:extLst>
          </p:cNvPr>
          <p:cNvGraphicFramePr>
            <a:graphicFrameLocks noGrp="1"/>
          </p:cNvGraphicFramePr>
          <p:nvPr>
            <p:extLst>
              <p:ext uri="{D42A27DB-BD31-4B8C-83A1-F6EECF244321}">
                <p14:modId xmlns:p14="http://schemas.microsoft.com/office/powerpoint/2010/main" val="2101288809"/>
              </p:ext>
            </p:extLst>
          </p:nvPr>
        </p:nvGraphicFramePr>
        <p:xfrm>
          <a:off x="395536" y="2852937"/>
          <a:ext cx="8352928" cy="2628337"/>
        </p:xfrm>
        <a:graphic>
          <a:graphicData uri="http://schemas.openxmlformats.org/drawingml/2006/table">
            <a:tbl>
              <a:tblPr>
                <a:tableStyleId>{5940675A-B579-460E-94D1-54222C63F5DA}</a:tableStyleId>
              </a:tblPr>
              <a:tblGrid>
                <a:gridCol w="2664296">
                  <a:extLst>
                    <a:ext uri="{9D8B030D-6E8A-4147-A177-3AD203B41FA5}">
                      <a16:colId xmlns:a16="http://schemas.microsoft.com/office/drawing/2014/main" val="2121386009"/>
                    </a:ext>
                  </a:extLst>
                </a:gridCol>
                <a:gridCol w="5688632">
                  <a:extLst>
                    <a:ext uri="{9D8B030D-6E8A-4147-A177-3AD203B41FA5}">
                      <a16:colId xmlns:a16="http://schemas.microsoft.com/office/drawing/2014/main" val="2384326260"/>
                    </a:ext>
                  </a:extLst>
                </a:gridCol>
              </a:tblGrid>
              <a:tr h="360039">
                <a:tc>
                  <a:txBody>
                    <a:bodyPr/>
                    <a:lstStyle/>
                    <a:p>
                      <a:pPr algn="l" fontAlgn="ctr"/>
                      <a:r>
                        <a:rPr lang="en-US" sz="1400" u="none" strike="noStrike">
                          <a:solidFill>
                            <a:schemeClr val="tx1"/>
                          </a:solidFill>
                          <a:effectLst/>
                        </a:rPr>
                        <a:t>Event Search</a:t>
                      </a:r>
                      <a:endParaRPr lang="en-US" sz="1400" b="0" i="0" u="none" strike="noStrike">
                        <a:solidFill>
                          <a:schemeClr val="tx1"/>
                        </a:solidFill>
                        <a:effectLst/>
                        <a:latin typeface="Calibri"/>
                      </a:endParaRPr>
                    </a:p>
                  </a:txBody>
                  <a:tcPr marT="6447" marB="0" anchor="ctr"/>
                </a:tc>
                <a:tc>
                  <a:txBody>
                    <a:bodyPr/>
                    <a:lstStyle/>
                    <a:p>
                      <a:pPr algn="l" fontAlgn="ctr"/>
                      <a:r>
                        <a:rPr lang="en-US" sz="1400" u="none" strike="noStrike">
                          <a:solidFill>
                            <a:schemeClr val="tx1"/>
                          </a:solidFill>
                          <a:effectLst/>
                        </a:rPr>
                        <a:t>Search within previously recorded AI events</a:t>
                      </a:r>
                      <a:endParaRPr lang="en-US" sz="1400" b="0" i="0" u="none" strike="noStrike">
                        <a:solidFill>
                          <a:schemeClr val="tx1"/>
                        </a:solidFill>
                        <a:effectLst/>
                        <a:latin typeface="Calibri" panose="020F0502020204030204" pitchFamily="34" charset="0"/>
                      </a:endParaRPr>
                    </a:p>
                  </a:txBody>
                  <a:tcPr marT="6447" marB="0" anchor="ctr"/>
                </a:tc>
                <a:extLst>
                  <a:ext uri="{0D108BD9-81ED-4DB2-BD59-A6C34878D82A}">
                    <a16:rowId xmlns:a16="http://schemas.microsoft.com/office/drawing/2014/main" val="1779582028"/>
                  </a:ext>
                </a:extLst>
              </a:tr>
              <a:tr h="558085">
                <a:tc>
                  <a:txBody>
                    <a:bodyPr/>
                    <a:lstStyle/>
                    <a:p>
                      <a:pPr algn="l" fontAlgn="ctr"/>
                      <a:r>
                        <a:rPr lang="en-US" sz="1400" u="none" strike="noStrike">
                          <a:solidFill>
                            <a:schemeClr val="tx1"/>
                          </a:solidFill>
                          <a:effectLst/>
                        </a:rPr>
                        <a:t>Smart Search</a:t>
                      </a:r>
                      <a:endParaRPr lang="en-US" sz="1400" b="1" i="0" u="none" strike="noStrike">
                        <a:solidFill>
                          <a:schemeClr val="tx1"/>
                        </a:solidFill>
                        <a:effectLst/>
                        <a:latin typeface="Calibri" panose="020F0502020204030204" pitchFamily="34" charset="0"/>
                      </a:endParaRPr>
                    </a:p>
                  </a:txBody>
                  <a:tcPr marT="6447" marB="0" anchor="ctr"/>
                </a:tc>
                <a:tc>
                  <a:txBody>
                    <a:bodyPr/>
                    <a:lstStyle/>
                    <a:p>
                      <a:pPr algn="l" fontAlgn="ctr"/>
                      <a:r>
                        <a:rPr lang="en-US" sz="1400" u="none" strike="noStrike">
                          <a:solidFill>
                            <a:schemeClr val="tx1"/>
                          </a:solidFill>
                          <a:effectLst/>
                        </a:rPr>
                        <a:t>Set ROI and look for the people and vehicles appearing in the ROI in the past recordings (requires cameras with Smart Motion Detection feature)</a:t>
                      </a:r>
                      <a:endParaRPr lang="en-US" sz="1400" b="0" i="0" u="none" strike="noStrike">
                        <a:solidFill>
                          <a:schemeClr val="tx1"/>
                        </a:solidFill>
                        <a:effectLst/>
                        <a:latin typeface="Calibri" panose="020F0502020204030204" pitchFamily="34" charset="0"/>
                      </a:endParaRPr>
                    </a:p>
                  </a:txBody>
                  <a:tcPr marT="6447" marB="0" anchor="ctr"/>
                </a:tc>
                <a:extLst>
                  <a:ext uri="{0D108BD9-81ED-4DB2-BD59-A6C34878D82A}">
                    <a16:rowId xmlns:a16="http://schemas.microsoft.com/office/drawing/2014/main" val="4076935027"/>
                  </a:ext>
                </a:extLst>
              </a:tr>
              <a:tr h="594043">
                <a:tc>
                  <a:txBody>
                    <a:bodyPr/>
                    <a:lstStyle/>
                    <a:p>
                      <a:pPr algn="l" fontAlgn="ctr"/>
                      <a:r>
                        <a:rPr lang="en-US" sz="1400" u="none" strike="noStrike">
                          <a:solidFill>
                            <a:schemeClr val="tx1"/>
                          </a:solidFill>
                          <a:effectLst/>
                        </a:rPr>
                        <a:t>Forensic Search</a:t>
                      </a:r>
                      <a:endParaRPr lang="en-US" sz="1400" b="0" i="0" u="none" strike="noStrike">
                        <a:solidFill>
                          <a:schemeClr val="tx1"/>
                        </a:solidFill>
                        <a:effectLst/>
                        <a:latin typeface="Calibri"/>
                      </a:endParaRPr>
                    </a:p>
                  </a:txBody>
                  <a:tcPr marT="6447" marB="0" anchor="ctr"/>
                </a:tc>
                <a:tc>
                  <a:txBody>
                    <a:bodyPr/>
                    <a:lstStyle/>
                    <a:p>
                      <a:pPr algn="l" fontAlgn="ctr"/>
                      <a:r>
                        <a:rPr lang="en-US" sz="1400" u="none" strike="noStrike">
                          <a:solidFill>
                            <a:schemeClr val="tx1"/>
                          </a:solidFill>
                          <a:effectLst/>
                        </a:rPr>
                        <a:t>Select target object (people, vehicle) and search for the similar object through all the channels</a:t>
                      </a:r>
                      <a:endParaRPr lang="en-US" sz="1400" b="0" i="0" u="none" strike="noStrike">
                        <a:solidFill>
                          <a:schemeClr val="tx1"/>
                        </a:solidFill>
                        <a:effectLst/>
                        <a:latin typeface="Calibri"/>
                      </a:endParaRPr>
                    </a:p>
                  </a:txBody>
                  <a:tcPr marT="6447" marB="0" anchor="ctr"/>
                </a:tc>
                <a:extLst>
                  <a:ext uri="{0D108BD9-81ED-4DB2-BD59-A6C34878D82A}">
                    <a16:rowId xmlns:a16="http://schemas.microsoft.com/office/drawing/2014/main" val="2246899212"/>
                  </a:ext>
                </a:extLst>
              </a:tr>
              <a:tr h="558085">
                <a:tc>
                  <a:txBody>
                    <a:bodyPr/>
                    <a:lstStyle/>
                    <a:p>
                      <a:pPr algn="l" fontAlgn="ctr"/>
                      <a:r>
                        <a:rPr lang="en-US" sz="1400" u="none" strike="noStrike">
                          <a:solidFill>
                            <a:schemeClr val="tx1"/>
                          </a:solidFill>
                          <a:effectLst/>
                        </a:rPr>
                        <a:t>Metadata Search</a:t>
                      </a:r>
                      <a:endParaRPr lang="en-US" sz="1400" b="0" i="0" u="none" strike="noStrike">
                        <a:solidFill>
                          <a:schemeClr val="tx1"/>
                        </a:solidFill>
                        <a:effectLst/>
                        <a:latin typeface="Calibri"/>
                      </a:endParaRPr>
                    </a:p>
                  </a:txBody>
                  <a:tcPr marT="6447" marB="0" anchor="ctr"/>
                </a:tc>
                <a:tc>
                  <a:txBody>
                    <a:bodyPr/>
                    <a:lstStyle/>
                    <a:p>
                      <a:pPr algn="l" fontAlgn="ctr"/>
                      <a:r>
                        <a:rPr lang="en-US" sz="1400" u="none" strike="noStrike">
                          <a:solidFill>
                            <a:schemeClr val="tx1"/>
                          </a:solidFill>
                          <a:effectLst/>
                        </a:rPr>
                        <a:t>Select attribute filters (color, gender, age, </a:t>
                      </a:r>
                      <a:r>
                        <a:rPr lang="en-US" sz="1400" u="none" strike="noStrike" err="1">
                          <a:solidFill>
                            <a:schemeClr val="tx1"/>
                          </a:solidFill>
                          <a:effectLst/>
                        </a:rPr>
                        <a:t>etc</a:t>
                      </a:r>
                      <a:r>
                        <a:rPr lang="en-US" sz="1400" u="none" strike="noStrike">
                          <a:solidFill>
                            <a:schemeClr val="tx1"/>
                          </a:solidFill>
                          <a:effectLst/>
                        </a:rPr>
                        <a:t>) and find thumbnails matching the criteria</a:t>
                      </a:r>
                      <a:endParaRPr lang="en-US" sz="1400" b="0" i="0" u="none" strike="noStrike">
                        <a:solidFill>
                          <a:schemeClr val="tx1"/>
                        </a:solidFill>
                        <a:effectLst/>
                        <a:latin typeface="Calibri"/>
                      </a:endParaRPr>
                    </a:p>
                  </a:txBody>
                  <a:tcPr marT="6447" marB="0" anchor="ctr"/>
                </a:tc>
                <a:extLst>
                  <a:ext uri="{0D108BD9-81ED-4DB2-BD59-A6C34878D82A}">
                    <a16:rowId xmlns:a16="http://schemas.microsoft.com/office/drawing/2014/main" val="961042021"/>
                  </a:ext>
                </a:extLst>
              </a:tr>
              <a:tr h="558085">
                <a:tc>
                  <a:txBody>
                    <a:bodyPr/>
                    <a:lstStyle/>
                    <a:p>
                      <a:pPr algn="l" fontAlgn="ctr"/>
                      <a:r>
                        <a:rPr lang="en-US" sz="1400" u="none" strike="noStrike">
                          <a:effectLst/>
                        </a:rPr>
                        <a:t>Object Visual Tracking</a:t>
                      </a:r>
                      <a:endParaRPr lang="en-US" sz="1400" b="0" i="0" u="none" strike="noStrike">
                        <a:solidFill>
                          <a:srgbClr val="FF0000"/>
                        </a:solidFill>
                        <a:effectLst/>
                        <a:latin typeface="Calibri" panose="020F0502020204030204" pitchFamily="34" charset="0"/>
                      </a:endParaRPr>
                    </a:p>
                  </a:txBody>
                  <a:tcPr marT="6447" marB="0" anchor="ctr"/>
                </a:tc>
                <a:tc>
                  <a:txBody>
                    <a:bodyPr/>
                    <a:lstStyle/>
                    <a:p>
                      <a:pPr algn="l" fontAlgn="ctr"/>
                      <a:r>
                        <a:rPr lang="en-US" sz="1400" u="none" strike="noStrike">
                          <a:effectLst/>
                        </a:rPr>
                        <a:t>View thumbnails generated by Forensic Search and playback by time sequence</a:t>
                      </a:r>
                      <a:endParaRPr lang="en-US" sz="1400" b="0" i="0" u="none" strike="noStrike">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1905682358"/>
                  </a:ext>
                </a:extLst>
              </a:tr>
            </a:tbl>
          </a:graphicData>
        </a:graphic>
      </p:graphicFrame>
      <p:sp>
        <p:nvSpPr>
          <p:cNvPr id="2" name="TextBox 1">
            <a:extLst>
              <a:ext uri="{FF2B5EF4-FFF2-40B4-BE49-F238E27FC236}">
                <a16:creationId xmlns:a16="http://schemas.microsoft.com/office/drawing/2014/main" id="{19A929E6-D19A-85D8-2261-FB6639A1229B}"/>
              </a:ext>
            </a:extLst>
          </p:cNvPr>
          <p:cNvSpPr txBox="1"/>
          <p:nvPr/>
        </p:nvSpPr>
        <p:spPr>
          <a:xfrm>
            <a:off x="323528" y="2060848"/>
            <a:ext cx="8136904" cy="646331"/>
          </a:xfrm>
          <a:prstGeom prst="rect">
            <a:avLst/>
          </a:prstGeom>
          <a:noFill/>
        </p:spPr>
        <p:txBody>
          <a:bodyPr wrap="square" rtlCol="0">
            <a:spAutoFit/>
          </a:bodyPr>
          <a:lstStyle/>
          <a:p>
            <a:r>
              <a:rPr lang="en-US" b="1">
                <a:solidFill>
                  <a:schemeClr val="accent1"/>
                </a:solidFill>
              </a:rPr>
              <a:t>Excellent search capabilities are the core of the AI solutions. The productivity comes from the convenient search options.</a:t>
            </a:r>
          </a:p>
        </p:txBody>
      </p:sp>
    </p:spTree>
    <p:extLst>
      <p:ext uri="{BB962C8B-B14F-4D97-AF65-F5344CB8AC3E}">
        <p14:creationId xmlns:p14="http://schemas.microsoft.com/office/powerpoint/2010/main" val="7428585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702BC-AD2A-E601-CD00-BB570A421041}"/>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FAD27467-EBAC-87FB-AE90-02A219A248B8}"/>
              </a:ext>
            </a:extLst>
          </p:cNvPr>
          <p:cNvSpPr txBox="1"/>
          <p:nvPr/>
        </p:nvSpPr>
        <p:spPr>
          <a:xfrm>
            <a:off x="107504" y="1196752"/>
            <a:ext cx="6120680" cy="461665"/>
          </a:xfrm>
          <a:prstGeom prst="rect">
            <a:avLst/>
          </a:prstGeom>
          <a:noFill/>
        </p:spPr>
        <p:txBody>
          <a:bodyPr wrap="square" rtlCol="0">
            <a:spAutoFit/>
          </a:bodyPr>
          <a:lstStyle/>
          <a:p>
            <a:r>
              <a:rPr lang="en-US" sz="2400" b="1"/>
              <a:t>AI Related Event Features</a:t>
            </a:r>
          </a:p>
        </p:txBody>
      </p:sp>
      <p:graphicFrame>
        <p:nvGraphicFramePr>
          <p:cNvPr id="4" name="Table 3">
            <a:extLst>
              <a:ext uri="{FF2B5EF4-FFF2-40B4-BE49-F238E27FC236}">
                <a16:creationId xmlns:a16="http://schemas.microsoft.com/office/drawing/2014/main" id="{78EDAFB1-4C01-8D18-1E29-B08DFBFAE6C0}"/>
              </a:ext>
            </a:extLst>
          </p:cNvPr>
          <p:cNvGraphicFramePr>
            <a:graphicFrameLocks noGrp="1"/>
          </p:cNvGraphicFramePr>
          <p:nvPr>
            <p:extLst>
              <p:ext uri="{D42A27DB-BD31-4B8C-83A1-F6EECF244321}">
                <p14:modId xmlns:p14="http://schemas.microsoft.com/office/powerpoint/2010/main" val="2376002879"/>
              </p:ext>
            </p:extLst>
          </p:nvPr>
        </p:nvGraphicFramePr>
        <p:xfrm>
          <a:off x="395536" y="1874442"/>
          <a:ext cx="8352928" cy="4794919"/>
        </p:xfrm>
        <a:graphic>
          <a:graphicData uri="http://schemas.openxmlformats.org/drawingml/2006/table">
            <a:tbl>
              <a:tblPr>
                <a:tableStyleId>{5940675A-B579-460E-94D1-54222C63F5DA}</a:tableStyleId>
              </a:tblPr>
              <a:tblGrid>
                <a:gridCol w="2664296">
                  <a:extLst>
                    <a:ext uri="{9D8B030D-6E8A-4147-A177-3AD203B41FA5}">
                      <a16:colId xmlns:a16="http://schemas.microsoft.com/office/drawing/2014/main" val="2121386009"/>
                    </a:ext>
                  </a:extLst>
                </a:gridCol>
                <a:gridCol w="5688632">
                  <a:extLst>
                    <a:ext uri="{9D8B030D-6E8A-4147-A177-3AD203B41FA5}">
                      <a16:colId xmlns:a16="http://schemas.microsoft.com/office/drawing/2014/main" val="2384326260"/>
                    </a:ext>
                  </a:extLst>
                </a:gridCol>
              </a:tblGrid>
              <a:tr h="1201649">
                <a:tc rowSpan="2">
                  <a:txBody>
                    <a:bodyPr/>
                    <a:lstStyle/>
                    <a:p>
                      <a:pPr algn="l" fontAlgn="ctr"/>
                      <a:r>
                        <a:rPr lang="en-US" sz="1400" u="none" strike="noStrike">
                          <a:effectLst/>
                        </a:rPr>
                        <a:t>Event Trigger</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b="0" i="0" u="none" strike="noStrike">
                          <a:solidFill>
                            <a:schemeClr val="tx1"/>
                          </a:solidFill>
                          <a:effectLst/>
                          <a:latin typeface="Calibri"/>
                        </a:rPr>
                        <a:t>[NVR]: IP address conflict, Network Loss, Disk full, Disk not found, Disk abnormal, Low disk space, Disk full, Illegal access, Recording/Snapshot abnormal, </a:t>
                      </a:r>
                      <a:r>
                        <a:rPr lang="en-US" sz="1400" b="1" i="0" u="none" strike="noStrike">
                          <a:solidFill>
                            <a:schemeClr val="tx1"/>
                          </a:solidFill>
                          <a:effectLst/>
                          <a:latin typeface="Calibri"/>
                        </a:rPr>
                        <a:t>Crowd detection with three different concurrent thresholds with priority, Smart Intrusion Protection, Smart Motion Detection, Face Recognition</a:t>
                      </a:r>
                    </a:p>
                  </a:txBody>
                  <a:tcPr marT="6447" marB="0" anchor="ctr"/>
                </a:tc>
                <a:extLst>
                  <a:ext uri="{0D108BD9-81ED-4DB2-BD59-A6C34878D82A}">
                    <a16:rowId xmlns:a16="http://schemas.microsoft.com/office/drawing/2014/main" val="1779582028"/>
                  </a:ext>
                </a:extLst>
              </a:tr>
              <a:tr h="2444441">
                <a:tc vMerge="1">
                  <a:txBody>
                    <a:bodyPr/>
                    <a:lstStyle/>
                    <a:p>
                      <a:pPr algn="l" fontAlgn="ctr"/>
                      <a:endParaRPr lang="en-US" sz="1400" b="1"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b="0" i="0" u="none" strike="noStrike">
                          <a:solidFill>
                            <a:schemeClr val="tx1"/>
                          </a:solidFill>
                          <a:effectLst/>
                          <a:latin typeface="Calibri"/>
                        </a:rPr>
                        <a:t>[Video Device]: </a:t>
                      </a:r>
                      <a:r>
                        <a:rPr lang="en-US" sz="1400" b="1" i="0" u="none" strike="noStrike">
                          <a:solidFill>
                            <a:schemeClr val="tx1"/>
                          </a:solidFill>
                          <a:effectLst/>
                          <a:latin typeface="Calibri"/>
                        </a:rPr>
                        <a:t>Video motion detection, Tampering detection, Defocus detection, External device through digital input, Sound detection, Video loss, Smart Intrusion Protection, Smart Motion Detection, Face Recognition, Face Detection, People detection,  Vehicle Detection; People Line Crossing Detection, People Enter Area Detection, People Exit Area Detection, Vehicle Detection, Vehicle Line Crossing Detection, Vehicle Enter Area Detection, Vehicle Exit Area Detection, Temperature Detection, Fire Detection, Smoke Detection, Temperature Measurement, Missing Object Detection, Unattended Object Detection, PTZ Auto Tracking, People Counting, Crowd detection, Automatic License Plate Recognition, Traffic Monitoring</a:t>
                      </a:r>
                    </a:p>
                  </a:txBody>
                  <a:tcPr marT="6447" marB="0" anchor="ctr"/>
                </a:tc>
                <a:extLst>
                  <a:ext uri="{0D108BD9-81ED-4DB2-BD59-A6C34878D82A}">
                    <a16:rowId xmlns:a16="http://schemas.microsoft.com/office/drawing/2014/main" val="4076935027"/>
                  </a:ext>
                </a:extLst>
              </a:tr>
              <a:tr h="1148829">
                <a:tc>
                  <a:txBody>
                    <a:bodyPr/>
                    <a:lstStyle/>
                    <a:p>
                      <a:pPr algn="l" fontAlgn="ctr"/>
                      <a:r>
                        <a:rPr lang="en-US" sz="1400" u="none" strike="noStrike">
                          <a:effectLst/>
                        </a:rPr>
                        <a:t>Event Response</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a:solidFill>
                            <a:schemeClr val="tx1"/>
                          </a:solidFill>
                          <a:effectLst/>
                        </a:rPr>
                        <a:t>Command a PTZ device to go to a preset point, Play alert sound, Activate external device through digital output,  Send command over HTTPS, Save snapshot, Upload video or snapshot to FTP server, E-mail notification with snapshots</a:t>
                      </a:r>
                      <a:endParaRPr lang="en-US" sz="1400" b="0" i="0" u="none" strike="noStrike">
                        <a:solidFill>
                          <a:schemeClr val="tx1"/>
                        </a:solidFill>
                        <a:effectLst/>
                        <a:latin typeface="Calibri" panose="020F0502020204030204" pitchFamily="34" charset="0"/>
                      </a:endParaRPr>
                    </a:p>
                  </a:txBody>
                  <a:tcPr marT="6447" marB="0" anchor="ctr"/>
                </a:tc>
                <a:extLst>
                  <a:ext uri="{0D108BD9-81ED-4DB2-BD59-A6C34878D82A}">
                    <a16:rowId xmlns:a16="http://schemas.microsoft.com/office/drawing/2014/main" val="2246899212"/>
                  </a:ext>
                </a:extLst>
              </a:tr>
            </a:tbl>
          </a:graphicData>
        </a:graphic>
      </p:graphicFrame>
    </p:spTree>
    <p:extLst>
      <p:ext uri="{BB962C8B-B14F-4D97-AF65-F5344CB8AC3E}">
        <p14:creationId xmlns:p14="http://schemas.microsoft.com/office/powerpoint/2010/main" val="13316106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44F774-0567-A40F-474C-AD985FC6AB64}"/>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8C8AC7F1-56CE-D6B4-33AC-CD2F7C65523F}"/>
              </a:ext>
            </a:extLst>
          </p:cNvPr>
          <p:cNvSpPr txBox="1"/>
          <p:nvPr/>
        </p:nvSpPr>
        <p:spPr>
          <a:xfrm>
            <a:off x="251520" y="1196752"/>
            <a:ext cx="6120680" cy="461665"/>
          </a:xfrm>
          <a:prstGeom prst="rect">
            <a:avLst/>
          </a:prstGeom>
          <a:noFill/>
        </p:spPr>
        <p:txBody>
          <a:bodyPr wrap="square" rtlCol="0">
            <a:spAutoFit/>
          </a:bodyPr>
          <a:lstStyle/>
          <a:p>
            <a:r>
              <a:rPr lang="en-US" sz="2400" b="1"/>
              <a:t>Popular AI Applications</a:t>
            </a:r>
          </a:p>
        </p:txBody>
      </p:sp>
      <p:sp>
        <p:nvSpPr>
          <p:cNvPr id="2" name="TextBox 1">
            <a:extLst>
              <a:ext uri="{FF2B5EF4-FFF2-40B4-BE49-F238E27FC236}">
                <a16:creationId xmlns:a16="http://schemas.microsoft.com/office/drawing/2014/main" id="{DE4CA096-3D5C-DEB3-D446-519708E13794}"/>
              </a:ext>
            </a:extLst>
          </p:cNvPr>
          <p:cNvSpPr txBox="1"/>
          <p:nvPr/>
        </p:nvSpPr>
        <p:spPr>
          <a:xfrm>
            <a:off x="611560" y="1950040"/>
            <a:ext cx="7704856" cy="1569660"/>
          </a:xfrm>
          <a:prstGeom prst="rect">
            <a:avLst/>
          </a:prstGeom>
          <a:solidFill>
            <a:schemeClr val="accent3">
              <a:lumMod val="20000"/>
              <a:lumOff val="80000"/>
            </a:schemeClr>
          </a:solidFill>
        </p:spPr>
        <p:txBody>
          <a:bodyPr wrap="square" rtlCol="0">
            <a:spAutoFit/>
          </a:bodyPr>
          <a:lstStyle/>
          <a:p>
            <a:r>
              <a:rPr lang="en-US" sz="2400" b="1"/>
              <a:t>Smart Intrusion Protection </a:t>
            </a:r>
            <a:r>
              <a:rPr lang="en-US"/>
              <a:t>- </a:t>
            </a:r>
            <a:r>
              <a:rPr lang="en-US" sz="1800" u="none" strike="noStrike">
                <a:effectLst/>
              </a:rPr>
              <a:t>detect people, vehicles entering/ exiting area or crossing the line).</a:t>
            </a:r>
          </a:p>
          <a:p>
            <a:endParaRPr lang="en-US"/>
          </a:p>
          <a:p>
            <a:r>
              <a:rPr lang="en-US"/>
              <a:t>Useful for the perimeter surveillance to prevent trespassing while avoiding false alarms.  Very accurate!</a:t>
            </a:r>
          </a:p>
        </p:txBody>
      </p:sp>
      <p:sp>
        <p:nvSpPr>
          <p:cNvPr id="3" name="TextBox 2">
            <a:extLst>
              <a:ext uri="{FF2B5EF4-FFF2-40B4-BE49-F238E27FC236}">
                <a16:creationId xmlns:a16="http://schemas.microsoft.com/office/drawing/2014/main" id="{00E8CAE9-6E36-12D6-D566-9B41BEB6EBF4}"/>
              </a:ext>
            </a:extLst>
          </p:cNvPr>
          <p:cNvSpPr txBox="1"/>
          <p:nvPr/>
        </p:nvSpPr>
        <p:spPr>
          <a:xfrm>
            <a:off x="611560" y="3811323"/>
            <a:ext cx="7704856" cy="1846659"/>
          </a:xfrm>
          <a:prstGeom prst="rect">
            <a:avLst/>
          </a:prstGeom>
          <a:solidFill>
            <a:schemeClr val="accent3">
              <a:lumMod val="20000"/>
              <a:lumOff val="80000"/>
            </a:schemeClr>
          </a:solidFill>
        </p:spPr>
        <p:txBody>
          <a:bodyPr wrap="square" rtlCol="0">
            <a:spAutoFit/>
          </a:bodyPr>
          <a:lstStyle/>
          <a:p>
            <a:r>
              <a:rPr lang="en-US" sz="2400" b="1"/>
              <a:t>Smart Motion Detection </a:t>
            </a:r>
            <a:r>
              <a:rPr lang="en-US"/>
              <a:t>- </a:t>
            </a:r>
            <a:r>
              <a:rPr lang="en-US" sz="1800" u="none" strike="noStrike">
                <a:effectLst/>
              </a:rPr>
              <a:t>detect when the people, vehicles or other objects move in the predefined area.</a:t>
            </a:r>
          </a:p>
          <a:p>
            <a:endParaRPr lang="en-US"/>
          </a:p>
          <a:p>
            <a:r>
              <a:rPr lang="en-US"/>
              <a:t>Used to strictly focus on moving objects and ignore the still objects. For example, the security personnel will be notified when the vehicle in the parking lot is being moved.</a:t>
            </a:r>
          </a:p>
        </p:txBody>
      </p:sp>
    </p:spTree>
    <p:extLst>
      <p:ext uri="{BB962C8B-B14F-4D97-AF65-F5344CB8AC3E}">
        <p14:creationId xmlns:p14="http://schemas.microsoft.com/office/powerpoint/2010/main" val="23421611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50FBB3-A971-9654-C3FF-5F14F90ECAA5}"/>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AA71E252-A53D-5728-405F-2DF76FDA42BC}"/>
              </a:ext>
            </a:extLst>
          </p:cNvPr>
          <p:cNvSpPr txBox="1"/>
          <p:nvPr/>
        </p:nvSpPr>
        <p:spPr>
          <a:xfrm>
            <a:off x="251520" y="1196752"/>
            <a:ext cx="6120680" cy="461665"/>
          </a:xfrm>
          <a:prstGeom prst="rect">
            <a:avLst/>
          </a:prstGeom>
          <a:noFill/>
        </p:spPr>
        <p:txBody>
          <a:bodyPr wrap="square" rtlCol="0">
            <a:spAutoFit/>
          </a:bodyPr>
          <a:lstStyle/>
          <a:p>
            <a:r>
              <a:rPr lang="en-US" sz="2400" b="1"/>
              <a:t>Popular AI Applications</a:t>
            </a:r>
          </a:p>
        </p:txBody>
      </p:sp>
      <p:sp>
        <p:nvSpPr>
          <p:cNvPr id="2" name="TextBox 1">
            <a:extLst>
              <a:ext uri="{FF2B5EF4-FFF2-40B4-BE49-F238E27FC236}">
                <a16:creationId xmlns:a16="http://schemas.microsoft.com/office/drawing/2014/main" id="{5CBEBE6A-4C7F-5AF2-165B-9250AA47D4DA}"/>
              </a:ext>
            </a:extLst>
          </p:cNvPr>
          <p:cNvSpPr txBox="1"/>
          <p:nvPr/>
        </p:nvSpPr>
        <p:spPr>
          <a:xfrm>
            <a:off x="611560" y="1950040"/>
            <a:ext cx="7704856" cy="1292662"/>
          </a:xfrm>
          <a:prstGeom prst="rect">
            <a:avLst/>
          </a:prstGeom>
          <a:solidFill>
            <a:schemeClr val="accent3">
              <a:lumMod val="20000"/>
              <a:lumOff val="80000"/>
            </a:schemeClr>
          </a:solidFill>
        </p:spPr>
        <p:txBody>
          <a:bodyPr wrap="square" rtlCol="0">
            <a:spAutoFit/>
          </a:bodyPr>
          <a:lstStyle/>
          <a:p>
            <a:r>
              <a:rPr lang="en-US" sz="2400" b="1"/>
              <a:t>Face Recognition </a:t>
            </a:r>
            <a:r>
              <a:rPr lang="en-US"/>
              <a:t>– </a:t>
            </a:r>
            <a:r>
              <a:rPr lang="en-US" sz="1800" u="none" strike="noStrike">
                <a:effectLst/>
              </a:rPr>
              <a:t>identify the people by their face.</a:t>
            </a:r>
          </a:p>
          <a:p>
            <a:endParaRPr lang="en-US"/>
          </a:p>
          <a:p>
            <a:r>
              <a:rPr lang="en-US"/>
              <a:t>Can be used as whitelist (for example employees) or blacklist (unwanted or dangerous people)</a:t>
            </a:r>
          </a:p>
        </p:txBody>
      </p:sp>
      <p:sp>
        <p:nvSpPr>
          <p:cNvPr id="3" name="TextBox 2">
            <a:extLst>
              <a:ext uri="{FF2B5EF4-FFF2-40B4-BE49-F238E27FC236}">
                <a16:creationId xmlns:a16="http://schemas.microsoft.com/office/drawing/2014/main" id="{C48A8C28-21E9-9A47-0E50-0BC6BDE1F3CC}"/>
              </a:ext>
            </a:extLst>
          </p:cNvPr>
          <p:cNvSpPr txBox="1"/>
          <p:nvPr/>
        </p:nvSpPr>
        <p:spPr>
          <a:xfrm>
            <a:off x="611560" y="3811323"/>
            <a:ext cx="7704856" cy="2123658"/>
          </a:xfrm>
          <a:prstGeom prst="rect">
            <a:avLst/>
          </a:prstGeom>
          <a:solidFill>
            <a:schemeClr val="accent3">
              <a:lumMod val="20000"/>
              <a:lumOff val="80000"/>
            </a:schemeClr>
          </a:solidFill>
        </p:spPr>
        <p:txBody>
          <a:bodyPr wrap="square" rtlCol="0">
            <a:spAutoFit/>
          </a:bodyPr>
          <a:lstStyle/>
          <a:p>
            <a:pPr algn="l" fontAlgn="ctr"/>
            <a:r>
              <a:rPr lang="en-US" sz="2400" b="1"/>
              <a:t>Object Metadata </a:t>
            </a:r>
            <a:r>
              <a:rPr lang="en-US"/>
              <a:t>- </a:t>
            </a:r>
            <a:r>
              <a:rPr lang="en-US" sz="1800" u="none" strike="noStrike">
                <a:effectLst/>
              </a:rPr>
              <a:t>Gender, age, glasses, mask, vehicle type, vehicle color, vehicle brand, vehicle direction, license plate type, license plate color, license plate number. </a:t>
            </a:r>
          </a:p>
          <a:p>
            <a:pPr algn="l" fontAlgn="ctr"/>
            <a:endParaRPr lang="en-US" b="0" i="0">
              <a:solidFill>
                <a:srgbClr val="535353"/>
              </a:solidFill>
              <a:latin typeface="Calibri" panose="020F0502020204030204" pitchFamily="34" charset="0"/>
            </a:endParaRPr>
          </a:p>
          <a:p>
            <a:pPr algn="l" fontAlgn="ctr"/>
            <a:r>
              <a:rPr lang="en-US" sz="1800" u="none" strike="noStrike">
                <a:solidFill>
                  <a:srgbClr val="535353"/>
                </a:solidFill>
                <a:effectLst/>
                <a:latin typeface="Calibri" panose="020F0502020204030204" pitchFamily="34" charset="0"/>
              </a:rPr>
              <a:t>This allows quick investigations of the incidents or find suspects very fast using the combination of various attributes together, such as the vehicle color and vehicle brand together with the vehicle’s direction of driving.</a:t>
            </a:r>
            <a:endParaRPr lang="en-US" sz="1800" b="0" i="0" u="none" strike="noStrike">
              <a:solidFill>
                <a:srgbClr val="535353"/>
              </a:solidFill>
              <a:effectLst/>
              <a:latin typeface="Calibri" panose="020F0502020204030204" pitchFamily="34" charset="0"/>
            </a:endParaRPr>
          </a:p>
        </p:txBody>
      </p:sp>
    </p:spTree>
    <p:extLst>
      <p:ext uri="{BB962C8B-B14F-4D97-AF65-F5344CB8AC3E}">
        <p14:creationId xmlns:p14="http://schemas.microsoft.com/office/powerpoint/2010/main" val="567861835"/>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Metadata/LabelInfo.xml><?xml version="1.0" encoding="utf-8"?>
<clbl:labelList xmlns:clbl="http://schemas.microsoft.com/office/2020/mipLabelMetadata">
  <clbl:label id="{63c674fb-6442-432f-a235-afe2e7eea23f}" enabled="0" method="" siteId="{63c674fb-6442-432f-a235-afe2e7eea23f}" removed="1"/>
</clbl:labelList>
</file>

<file path=docProps/app.xml><?xml version="1.0" encoding="utf-8"?>
<Properties xmlns="http://schemas.openxmlformats.org/officeDocument/2006/extended-properties" xmlns:vt="http://schemas.openxmlformats.org/officeDocument/2006/docPropsVTypes">
  <TotalTime>0</TotalTime>
  <Words>836</Words>
  <Application>Microsoft Office PowerPoint</Application>
  <PresentationFormat>On-screen Show (4:3)</PresentationFormat>
  <Paragraphs>112</Paragraphs>
  <Slides>11</Slides>
  <Notes>4</Notes>
  <HiddenSlides>0</HiddenSlides>
  <MMClips>0</MMClips>
  <ScaleCrop>false</ScaleCrop>
  <HeadingPairs>
    <vt:vector size="4" baseType="variant">
      <vt:variant>
        <vt:lpstr>Theme</vt:lpstr>
      </vt:variant>
      <vt:variant>
        <vt:i4>2</vt:i4>
      </vt:variant>
      <vt:variant>
        <vt:lpstr>Slide Titles</vt:lpstr>
      </vt:variant>
      <vt:variant>
        <vt:i4>11</vt:i4>
      </vt:variant>
    </vt:vector>
  </HeadingPairs>
  <TitlesOfParts>
    <vt:vector size="13" baseType="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Bella.Liu (劉家瑀)</cp:lastModifiedBy>
  <cp:revision>7</cp:revision>
  <dcterms:created xsi:type="dcterms:W3CDTF">2015-08-31T10:30:03Z</dcterms:created>
  <dcterms:modified xsi:type="dcterms:W3CDTF">2025-08-13T05:39:55Z</dcterms:modified>
</cp:coreProperties>
</file>