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12" r:id="rId12"/>
    <p:sldId id="507" r:id="rId13"/>
    <p:sldId id="513" r:id="rId14"/>
    <p:sldId id="514" r:id="rId15"/>
    <p:sldId id="515" r:id="rId16"/>
    <p:sldId id="516" r:id="rId17"/>
    <p:sldId id="517" r:id="rId18"/>
    <p:sldId id="518" r:id="rId19"/>
    <p:sldId id="519" r:id="rId20"/>
    <p:sldId id="478" r:id="rId21"/>
    <p:sldId id="509" r:id="rId22"/>
    <p:sldId id="511" r:id="rId23"/>
    <p:sldId id="523" r:id="rId24"/>
    <p:sldId id="524"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2AEB51-0632-F562-3CF3-19CC6BED626E}" v="169" dt="2025-01-22T09:40:21.307"/>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7A2AEB51-0632-F562-3CF3-19CC6BED626E}"/>
    <pc:docChg chg="modSld">
      <pc:chgData name="Ando.Meritee" userId="S::ando.meritee@acti.com::16748e08-7dbb-430e-baa8-a2f638470044" providerId="AD" clId="Web-{7A2AEB51-0632-F562-3CF3-19CC6BED626E}" dt="2025-01-22T09:40:19.135" v="94" actId="20577"/>
      <pc:docMkLst>
        <pc:docMk/>
      </pc:docMkLst>
      <pc:sldChg chg="modSp">
        <pc:chgData name="Ando.Meritee" userId="S::ando.meritee@acti.com::16748e08-7dbb-430e-baa8-a2f638470044" providerId="AD" clId="Web-{7A2AEB51-0632-F562-3CF3-19CC6BED626E}" dt="2025-01-22T09:40:19.135" v="94" actId="20577"/>
        <pc:sldMkLst>
          <pc:docMk/>
          <pc:sldMk cId="2826734634" sldId="515"/>
        </pc:sldMkLst>
        <pc:spChg chg="mod">
          <ac:chgData name="Ando.Meritee" userId="S::ando.meritee@acti.com::16748e08-7dbb-430e-baa8-a2f638470044" providerId="AD" clId="Web-{7A2AEB51-0632-F562-3CF3-19CC6BED626E}" dt="2025-01-22T09:40:19.135" v="94" actId="20577"/>
          <ac:spMkLst>
            <pc:docMk/>
            <pc:sldMk cId="2826734634" sldId="515"/>
            <ac:spMk id="2" creationId="{7FDBAC82-1375-FEDA-303C-F3357C49D712}"/>
          </ac:spMkLst>
        </pc:spChg>
        <pc:spChg chg="mod">
          <ac:chgData name="Ando.Meritee" userId="S::ando.meritee@acti.com::16748e08-7dbb-430e-baa8-a2f638470044" providerId="AD" clId="Web-{7A2AEB51-0632-F562-3CF3-19CC6BED626E}" dt="2025-01-22T09:36:16.469" v="12" actId="14100"/>
          <ac:spMkLst>
            <pc:docMk/>
            <pc:sldMk cId="2826734634" sldId="515"/>
            <ac:spMk id="8" creationId="{FBBAB776-4F65-079E-6335-1B359F1C2EF2}"/>
          </ac:spMkLst>
        </pc:spChg>
        <pc:spChg chg="mod">
          <ac:chgData name="Ando.Meritee" userId="S::ando.meritee@acti.com::16748e08-7dbb-430e-baa8-a2f638470044" providerId="AD" clId="Web-{7A2AEB51-0632-F562-3CF3-19CC6BED626E}" dt="2025-01-22T09:38:54.022" v="75" actId="20577"/>
          <ac:spMkLst>
            <pc:docMk/>
            <pc:sldMk cId="2826734634" sldId="515"/>
            <ac:spMk id="12" creationId="{F53F4863-0DA7-2D22-AB2C-86A6EB62A94E}"/>
          </ac:spMkLst>
        </pc:spChg>
        <pc:spChg chg="mod">
          <ac:chgData name="Ando.Meritee" userId="S::ando.meritee@acti.com::16748e08-7dbb-430e-baa8-a2f638470044" providerId="AD" clId="Web-{7A2AEB51-0632-F562-3CF3-19CC6BED626E}" dt="2025-01-22T09:36:26.298" v="15" actId="1076"/>
          <ac:spMkLst>
            <pc:docMk/>
            <pc:sldMk cId="2826734634" sldId="515"/>
            <ac:spMk id="13" creationId="{20ED597C-FC3B-5D45-BC71-559832266FEC}"/>
          </ac:spMkLst>
        </pc:spChg>
        <pc:picChg chg="mod">
          <ac:chgData name="Ando.Meritee" userId="S::ando.meritee@acti.com::16748e08-7dbb-430e-baa8-a2f638470044" providerId="AD" clId="Web-{7A2AEB51-0632-F562-3CF3-19CC6BED626E}" dt="2025-01-22T09:36:13.625" v="11" actId="1076"/>
          <ac:picMkLst>
            <pc:docMk/>
            <pc:sldMk cId="2826734634" sldId="515"/>
            <ac:picMk id="15" creationId="{BAF1160A-5368-E0C8-413E-A6F46E5B9D5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2025/1/22</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2025/1/22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2025/1/22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slide" Target="slide2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hyperlink" Target="https://www.acti.com/solutions/access-control-solution?sid=S200" TargetMode="Externa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https://www.acti.com/productmatrix/share/10507" TargetMode="External"/><Relationship Id="rId7" Type="http://schemas.openxmlformats.org/officeDocument/2006/relationships/hyperlink" Target="https://www.acti.com/solutions/windows-based-NVR-solution?sid=S110" TargetMode="External"/><Relationship Id="rId12"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19.png"/><Relationship Id="rId11" Type="http://schemas.openxmlformats.org/officeDocument/2006/relationships/hyperlink" Target="https://www.acti.com/solutions/cloud-based-NVR-solution?sid=S130" TargetMode="External"/><Relationship Id="rId5" Type="http://schemas.openxmlformats.org/officeDocument/2006/relationships/hyperlink" Target="https://www.acti.com/productmatrix/share/10510" TargetMode="External"/><Relationship Id="rId10" Type="http://schemas.openxmlformats.org/officeDocument/2006/relationships/image" Target="../media/image21.png"/><Relationship Id="rId4" Type="http://schemas.openxmlformats.org/officeDocument/2006/relationships/hyperlink" Target="https://www.acti.com/productmatrix/share/10511" TargetMode="External"/><Relationship Id="rId9" Type="http://schemas.openxmlformats.org/officeDocument/2006/relationships/hyperlink" Target="https://www.acti.com/solutions/windows-based-NVR-and-CMS-solution?sid=S12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6.png"/><Relationship Id="rId3" Type="http://schemas.openxmlformats.org/officeDocument/2006/relationships/hyperlink" Target="https://www.acti.com/product/VMGB-370" TargetMode="Externa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5.png"/><Relationship Id="rId5" Type="http://schemas.openxmlformats.org/officeDocument/2006/relationships/image" Target="../media/image19.png"/><Relationship Id="rId15" Type="http://schemas.openxmlformats.org/officeDocument/2006/relationships/image" Target="../media/image27.jpe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3.png"/><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6.png"/><Relationship Id="rId3" Type="http://schemas.openxmlformats.org/officeDocument/2006/relationships/slide" Target="slide21.xm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hyperlink" Target="https://www.acti.com/solutions/cloud-based-NVR-solution?sid=S130" TargetMode="External"/><Relationship Id="rId4" Type="http://schemas.openxmlformats.org/officeDocument/2006/relationships/image" Target="../media/image30.png"/><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12" Type="http://schemas.openxmlformats.org/officeDocument/2006/relationships/hyperlink" Target="https://www.acti.com/productmatrix/share/10466"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374"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5"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s/high-zoom-cameras"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12" Type="http://schemas.openxmlformats.org/officeDocument/2006/relationships/hyperlink" Target="https://www.acti.com/productmatrix/share/10466"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374"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5"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s/high-zoom-cameras"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3.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7.png"/><Relationship Id="rId5" Type="http://schemas.openxmlformats.org/officeDocument/2006/relationships/hyperlink" Target="https://www.acti.com/product/A952" TargetMode="External"/><Relationship Id="rId10" Type="http://schemas.openxmlformats.org/officeDocument/2006/relationships/image" Target="../media/image36.png"/><Relationship Id="rId4" Type="http://schemas.openxmlformats.org/officeDocument/2006/relationships/hyperlink" Target="https://www.acti.com/product/8426" TargetMode="External"/><Relationship Id="rId9"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a:t>
            </a:r>
          </a:p>
          <a:p>
            <a:pPr algn="l"/>
            <a:r>
              <a:rPr lang="en-US" sz="4800" b="1">
                <a:solidFill>
                  <a:schemeClr val="tx1">
                    <a:lumMod val="50000"/>
                    <a:lumOff val="50000"/>
                  </a:schemeClr>
                </a:solidFill>
                <a:ea typeface="新細明體" pitchFamily="18" charset="-120"/>
              </a:rPr>
              <a:t>Train Station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4245" y="3916665"/>
            <a:ext cx="2530880" cy="1723933"/>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20070" y="1957340"/>
            <a:ext cx="6120680" cy="1569660"/>
          </a:xfrm>
          <a:prstGeom prst="rect">
            <a:avLst/>
          </a:prstGeom>
          <a:noFill/>
        </p:spPr>
        <p:txBody>
          <a:bodyPr wrap="square">
            <a:spAutoFit/>
          </a:bodyPr>
          <a:lstStyle/>
          <a:p>
            <a:r>
              <a:rPr lang="en-US" sz="1600">
                <a:solidFill>
                  <a:srgbClr val="535353"/>
                </a:solidFill>
                <a:latin typeface="Open Sans" panose="020B0606030504020204" pitchFamily="34" charset="0"/>
              </a:rPr>
              <a:t>ACTi's end-to-end solutions can detect suspicious activities and control passenger flow to ensure the safety of passengers and traffic network. The solutions consist of in-house developed cameras, deep-learning based analytics, and the integration with various systems, such as alarm, intercom and digital signage systems.</a:t>
            </a:r>
          </a:p>
        </p:txBody>
      </p:sp>
      <p:sp>
        <p:nvSpPr>
          <p:cNvPr id="10" name="TextBox 9">
            <a:extLst>
              <a:ext uri="{FF2B5EF4-FFF2-40B4-BE49-F238E27FC236}">
                <a16:creationId xmlns:a16="http://schemas.microsoft.com/office/drawing/2014/main" id="{60B4391B-8304-3719-A07B-BEE7D43097DE}"/>
              </a:ext>
            </a:extLst>
          </p:cNvPr>
          <p:cNvSpPr txBox="1"/>
          <p:nvPr/>
        </p:nvSpPr>
        <p:spPr>
          <a:xfrm>
            <a:off x="308999" y="3721559"/>
            <a:ext cx="8835001" cy="3046988"/>
          </a:xfrm>
          <a:prstGeom prst="rect">
            <a:avLst/>
          </a:prstGeom>
          <a:noFill/>
        </p:spPr>
        <p:txBody>
          <a:bodyPr wrap="square">
            <a:spAutoFit/>
          </a:bodyPr>
          <a:lstStyle/>
          <a:p>
            <a:r>
              <a:rPr lang="en-US" sz="1600">
                <a:solidFill>
                  <a:srgbClr val="535353"/>
                </a:solidFill>
                <a:effectLst/>
                <a:latin typeface="Open Sans" panose="020B0606030504020204" pitchFamily="34" charset="0"/>
              </a:rPr>
              <a:t>Every day, hundreds and thousands passengers will pass through train stations; thus, the major security related challenges include pickpocketing, mugging, bullying, harassment and vandalism. The video management system together with the TV Wall gives the clearest overview of all the critical areas of the train station.</a:t>
            </a:r>
          </a:p>
          <a:p>
            <a:endParaRPr lang="en-US" sz="1600">
              <a:solidFill>
                <a:srgbClr val="535353"/>
              </a:solidFill>
              <a:effectLst/>
              <a:latin typeface="Open Sans" panose="020B0606030504020204" pitchFamily="34" charset="0"/>
            </a:endParaRPr>
          </a:p>
          <a:p>
            <a:r>
              <a:rPr lang="en-US" sz="1600">
                <a:solidFill>
                  <a:srgbClr val="535353"/>
                </a:solidFill>
                <a:effectLst/>
                <a:latin typeface="Open Sans" panose="020B0606030504020204" pitchFamily="34" charset="0"/>
              </a:rPr>
              <a:t>When there is a sudden congestion or the crowds are gathering for no clear reason, the AI detects the unexpectedly large crowd automatically and alerts the team. The AI can also help monitoring the restricted areas such as train tracks.</a:t>
            </a:r>
          </a:p>
          <a:p>
            <a:endParaRPr lang="en-US" sz="1600">
              <a:solidFill>
                <a:srgbClr val="535353"/>
              </a:solidFill>
              <a:effectLst/>
              <a:latin typeface="Open Sans" panose="020B0606030504020204" pitchFamily="34" charset="0"/>
            </a:endParaRPr>
          </a:p>
          <a:p>
            <a:r>
              <a:rPr lang="en-US" sz="1600">
                <a:solidFill>
                  <a:srgbClr val="535353"/>
                </a:solidFill>
                <a:effectLst/>
                <a:latin typeface="Open Sans" panose="020B0606030504020204" pitchFamily="34" charset="0"/>
              </a:rPr>
              <a:t>There are also potential risks with unattended objects such as suitcases. Such objects may be considered as high security threat. ACTi's unattended object detection technology notifies the security personnel automatically when it happens.</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515451" y="2001708"/>
            <a:ext cx="1877785" cy="1279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5A1A5AF-F082-1730-270C-18A06DE4AEE2}"/>
              </a:ext>
            </a:extLst>
          </p:cNvPr>
          <p:cNvPicPr>
            <a:picLocks noChangeAspect="1"/>
          </p:cNvPicPr>
          <p:nvPr/>
        </p:nvPicPr>
        <p:blipFill>
          <a:blip r:embed="rId3"/>
          <a:stretch>
            <a:fillRect/>
          </a:stretch>
        </p:blipFill>
        <p:spPr>
          <a:xfrm>
            <a:off x="72656" y="1673162"/>
            <a:ext cx="8987030" cy="5042879"/>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Map</a:t>
            </a:r>
          </a:p>
        </p:txBody>
      </p:sp>
      <p:sp>
        <p:nvSpPr>
          <p:cNvPr id="17" name="TextBox 16">
            <a:extLst>
              <a:ext uri="{FF2B5EF4-FFF2-40B4-BE49-F238E27FC236}">
                <a16:creationId xmlns:a16="http://schemas.microsoft.com/office/drawing/2014/main" id="{C4C7C13B-B360-52A6-7E51-4B41408DD60C}"/>
              </a:ext>
            </a:extLst>
          </p:cNvPr>
          <p:cNvSpPr txBox="1"/>
          <p:nvPr/>
        </p:nvSpPr>
        <p:spPr>
          <a:xfrm>
            <a:off x="7671396" y="3883185"/>
            <a:ext cx="723118" cy="307777"/>
          </a:xfrm>
          <a:prstGeom prst="rect">
            <a:avLst/>
          </a:prstGeom>
          <a:solidFill>
            <a:schemeClr val="bg1"/>
          </a:solidFill>
        </p:spPr>
        <p:txBody>
          <a:bodyPr wrap="square" rtlCol="0">
            <a:spAutoFit/>
          </a:bodyPr>
          <a:lstStyle/>
          <a:p>
            <a:r>
              <a:rPr lang="en-US" sz="1400"/>
              <a:t>Office</a:t>
            </a:r>
          </a:p>
        </p:txBody>
      </p:sp>
      <p:sp>
        <p:nvSpPr>
          <p:cNvPr id="4" name="TextBox 3">
            <a:extLst>
              <a:ext uri="{FF2B5EF4-FFF2-40B4-BE49-F238E27FC236}">
                <a16:creationId xmlns:a16="http://schemas.microsoft.com/office/drawing/2014/main" id="{39302DFA-5F16-0954-9401-53AA266FE95E}"/>
              </a:ext>
            </a:extLst>
          </p:cNvPr>
          <p:cNvSpPr txBox="1"/>
          <p:nvPr/>
        </p:nvSpPr>
        <p:spPr>
          <a:xfrm>
            <a:off x="6781739" y="4459595"/>
            <a:ext cx="1251216" cy="307777"/>
          </a:xfrm>
          <a:prstGeom prst="rect">
            <a:avLst/>
          </a:prstGeom>
          <a:solidFill>
            <a:schemeClr val="bg1"/>
          </a:solidFill>
        </p:spPr>
        <p:txBody>
          <a:bodyPr wrap="square" rtlCol="0">
            <a:spAutoFit/>
          </a:bodyPr>
          <a:lstStyle/>
          <a:p>
            <a:r>
              <a:rPr lang="en-US" sz="1400"/>
              <a:t>Control Room</a:t>
            </a:r>
          </a:p>
        </p:txBody>
      </p:sp>
      <p:sp>
        <p:nvSpPr>
          <p:cNvPr id="8" name="TextBox 7">
            <a:extLst>
              <a:ext uri="{FF2B5EF4-FFF2-40B4-BE49-F238E27FC236}">
                <a16:creationId xmlns:a16="http://schemas.microsoft.com/office/drawing/2014/main" id="{30E6AB11-2524-373D-75DC-2028D58B0EC3}"/>
              </a:ext>
            </a:extLst>
          </p:cNvPr>
          <p:cNvSpPr txBox="1"/>
          <p:nvPr/>
        </p:nvSpPr>
        <p:spPr>
          <a:xfrm>
            <a:off x="2222640" y="3965681"/>
            <a:ext cx="812102" cy="307777"/>
          </a:xfrm>
          <a:prstGeom prst="rect">
            <a:avLst/>
          </a:prstGeom>
          <a:solidFill>
            <a:schemeClr val="bg1"/>
          </a:solidFill>
        </p:spPr>
        <p:txBody>
          <a:bodyPr wrap="square" rtlCol="0">
            <a:spAutoFit/>
          </a:bodyPr>
          <a:lstStyle/>
          <a:p>
            <a:r>
              <a:rPr lang="en-US" sz="1400"/>
              <a:t>ATM</a:t>
            </a:r>
          </a:p>
        </p:txBody>
      </p:sp>
      <p:sp>
        <p:nvSpPr>
          <p:cNvPr id="10" name="TextBox 9">
            <a:extLst>
              <a:ext uri="{FF2B5EF4-FFF2-40B4-BE49-F238E27FC236}">
                <a16:creationId xmlns:a16="http://schemas.microsoft.com/office/drawing/2014/main" id="{27FC1C1C-3B8F-287C-1669-78865E3EAF49}"/>
              </a:ext>
            </a:extLst>
          </p:cNvPr>
          <p:cNvSpPr txBox="1"/>
          <p:nvPr/>
        </p:nvSpPr>
        <p:spPr>
          <a:xfrm>
            <a:off x="6885367" y="6333549"/>
            <a:ext cx="702231" cy="307777"/>
          </a:xfrm>
          <a:prstGeom prst="rect">
            <a:avLst/>
          </a:prstGeom>
          <a:solidFill>
            <a:schemeClr val="bg1"/>
          </a:solidFill>
        </p:spPr>
        <p:txBody>
          <a:bodyPr wrap="square" rtlCol="0">
            <a:spAutoFit/>
          </a:bodyPr>
          <a:lstStyle/>
          <a:p>
            <a:r>
              <a:rPr lang="en-US" sz="1400"/>
              <a:t>Gate</a:t>
            </a:r>
          </a:p>
        </p:txBody>
      </p:sp>
      <p:sp>
        <p:nvSpPr>
          <p:cNvPr id="11" name="TextBox 10">
            <a:extLst>
              <a:ext uri="{FF2B5EF4-FFF2-40B4-BE49-F238E27FC236}">
                <a16:creationId xmlns:a16="http://schemas.microsoft.com/office/drawing/2014/main" id="{CFB54B56-A9BD-3068-54B2-7257CCF898A9}"/>
              </a:ext>
            </a:extLst>
          </p:cNvPr>
          <p:cNvSpPr txBox="1"/>
          <p:nvPr/>
        </p:nvSpPr>
        <p:spPr>
          <a:xfrm>
            <a:off x="2790957" y="3224622"/>
            <a:ext cx="910841" cy="307777"/>
          </a:xfrm>
          <a:prstGeom prst="rect">
            <a:avLst/>
          </a:prstGeom>
          <a:solidFill>
            <a:schemeClr val="bg1"/>
          </a:solidFill>
        </p:spPr>
        <p:txBody>
          <a:bodyPr wrap="square" rtlCol="0">
            <a:spAutoFit/>
          </a:bodyPr>
          <a:lstStyle/>
          <a:p>
            <a:r>
              <a:rPr lang="en-US" sz="1400"/>
              <a:t>Lockers</a:t>
            </a:r>
          </a:p>
        </p:txBody>
      </p:sp>
      <p:sp>
        <p:nvSpPr>
          <p:cNvPr id="12" name="TextBox 11">
            <a:extLst>
              <a:ext uri="{FF2B5EF4-FFF2-40B4-BE49-F238E27FC236}">
                <a16:creationId xmlns:a16="http://schemas.microsoft.com/office/drawing/2014/main" id="{AB50DDAE-EDA2-2C06-394D-7267FF1AAFEF}"/>
              </a:ext>
            </a:extLst>
          </p:cNvPr>
          <p:cNvSpPr txBox="1"/>
          <p:nvPr/>
        </p:nvSpPr>
        <p:spPr>
          <a:xfrm>
            <a:off x="4662137" y="4767372"/>
            <a:ext cx="1108042" cy="307777"/>
          </a:xfrm>
          <a:prstGeom prst="rect">
            <a:avLst/>
          </a:prstGeom>
          <a:solidFill>
            <a:schemeClr val="bg1"/>
          </a:solidFill>
        </p:spPr>
        <p:txBody>
          <a:bodyPr wrap="square" rtlCol="0">
            <a:spAutoFit/>
          </a:bodyPr>
          <a:lstStyle/>
          <a:p>
            <a:r>
              <a:rPr lang="en-US" sz="1400"/>
              <a:t>Dining Area</a:t>
            </a:r>
          </a:p>
        </p:txBody>
      </p:sp>
      <p:sp>
        <p:nvSpPr>
          <p:cNvPr id="13" name="TextBox 12">
            <a:extLst>
              <a:ext uri="{FF2B5EF4-FFF2-40B4-BE49-F238E27FC236}">
                <a16:creationId xmlns:a16="http://schemas.microsoft.com/office/drawing/2014/main" id="{ED7B05CF-4C52-266E-9746-EB60D413E5F7}"/>
              </a:ext>
            </a:extLst>
          </p:cNvPr>
          <p:cNvSpPr txBox="1"/>
          <p:nvPr/>
        </p:nvSpPr>
        <p:spPr>
          <a:xfrm>
            <a:off x="5845982" y="2397149"/>
            <a:ext cx="812102" cy="307777"/>
          </a:xfrm>
          <a:prstGeom prst="rect">
            <a:avLst/>
          </a:prstGeom>
          <a:solidFill>
            <a:schemeClr val="bg1"/>
          </a:solidFill>
        </p:spPr>
        <p:txBody>
          <a:bodyPr wrap="square" rtlCol="0">
            <a:spAutoFit/>
          </a:bodyPr>
          <a:lstStyle/>
          <a:p>
            <a:r>
              <a:rPr lang="en-US" sz="1400"/>
              <a:t>Platform</a:t>
            </a:r>
          </a:p>
        </p:txBody>
      </p:sp>
      <p:sp>
        <p:nvSpPr>
          <p:cNvPr id="14" name="TextBox 13">
            <a:extLst>
              <a:ext uri="{FF2B5EF4-FFF2-40B4-BE49-F238E27FC236}">
                <a16:creationId xmlns:a16="http://schemas.microsoft.com/office/drawing/2014/main" id="{019AE38D-C461-94F8-279A-6E8E7A36645C}"/>
              </a:ext>
            </a:extLst>
          </p:cNvPr>
          <p:cNvSpPr txBox="1"/>
          <p:nvPr/>
        </p:nvSpPr>
        <p:spPr>
          <a:xfrm>
            <a:off x="6004046" y="4093633"/>
            <a:ext cx="1308077" cy="307777"/>
          </a:xfrm>
          <a:prstGeom prst="rect">
            <a:avLst/>
          </a:prstGeom>
          <a:solidFill>
            <a:schemeClr val="bg1"/>
          </a:solidFill>
        </p:spPr>
        <p:txBody>
          <a:bodyPr wrap="square" rtlCol="0">
            <a:spAutoFit/>
          </a:bodyPr>
          <a:lstStyle/>
          <a:p>
            <a:r>
              <a:rPr lang="en-US" sz="1400"/>
              <a:t>Security Gate</a:t>
            </a:r>
          </a:p>
        </p:txBody>
      </p:sp>
      <p:sp>
        <p:nvSpPr>
          <p:cNvPr id="15" name="TextBox 14">
            <a:extLst>
              <a:ext uri="{FF2B5EF4-FFF2-40B4-BE49-F238E27FC236}">
                <a16:creationId xmlns:a16="http://schemas.microsoft.com/office/drawing/2014/main" id="{512F9ABD-72CB-11C6-927E-E7B6D7DD8169}"/>
              </a:ext>
            </a:extLst>
          </p:cNvPr>
          <p:cNvSpPr txBox="1"/>
          <p:nvPr/>
        </p:nvSpPr>
        <p:spPr>
          <a:xfrm>
            <a:off x="698264" y="2397150"/>
            <a:ext cx="881321" cy="307777"/>
          </a:xfrm>
          <a:prstGeom prst="rect">
            <a:avLst/>
          </a:prstGeom>
          <a:solidFill>
            <a:schemeClr val="bg1"/>
          </a:solidFill>
        </p:spPr>
        <p:txBody>
          <a:bodyPr wrap="square" rtlCol="0">
            <a:spAutoFit/>
          </a:bodyPr>
          <a:lstStyle/>
          <a:p>
            <a:r>
              <a:rPr lang="en-US" sz="1400"/>
              <a:t>Parking</a:t>
            </a:r>
          </a:p>
        </p:txBody>
      </p:sp>
      <p:sp>
        <p:nvSpPr>
          <p:cNvPr id="20" name="TextBox 19">
            <a:extLst>
              <a:ext uri="{FF2B5EF4-FFF2-40B4-BE49-F238E27FC236}">
                <a16:creationId xmlns:a16="http://schemas.microsoft.com/office/drawing/2014/main" id="{97C1027A-CAFA-76FB-1E58-43CEA38E89E5}"/>
              </a:ext>
            </a:extLst>
          </p:cNvPr>
          <p:cNvSpPr txBox="1"/>
          <p:nvPr/>
        </p:nvSpPr>
        <p:spPr>
          <a:xfrm>
            <a:off x="5500040" y="3573783"/>
            <a:ext cx="1008011" cy="307777"/>
          </a:xfrm>
          <a:prstGeom prst="rect">
            <a:avLst/>
          </a:prstGeom>
          <a:solidFill>
            <a:schemeClr val="bg1"/>
          </a:solidFill>
        </p:spPr>
        <p:txBody>
          <a:bodyPr wrap="square" rtlCol="0">
            <a:spAutoFit/>
          </a:bodyPr>
          <a:lstStyle/>
          <a:p>
            <a:r>
              <a:rPr lang="en-US" sz="1400"/>
              <a:t>Ticket Gate</a:t>
            </a:r>
          </a:p>
        </p:txBody>
      </p:sp>
      <p:sp>
        <p:nvSpPr>
          <p:cNvPr id="21" name="TextBox 20">
            <a:extLst>
              <a:ext uri="{FF2B5EF4-FFF2-40B4-BE49-F238E27FC236}">
                <a16:creationId xmlns:a16="http://schemas.microsoft.com/office/drawing/2014/main" id="{4FD13D6A-479B-5E0B-9DE3-763CB966C083}"/>
              </a:ext>
            </a:extLst>
          </p:cNvPr>
          <p:cNvSpPr txBox="1"/>
          <p:nvPr/>
        </p:nvSpPr>
        <p:spPr>
          <a:xfrm>
            <a:off x="3394015" y="4166315"/>
            <a:ext cx="1451188" cy="307777"/>
          </a:xfrm>
          <a:prstGeom prst="rect">
            <a:avLst/>
          </a:prstGeom>
          <a:solidFill>
            <a:schemeClr val="bg1"/>
          </a:solidFill>
        </p:spPr>
        <p:txBody>
          <a:bodyPr wrap="square" rtlCol="0">
            <a:spAutoFit/>
          </a:bodyPr>
          <a:lstStyle/>
          <a:p>
            <a:r>
              <a:rPr lang="en-US" sz="1400"/>
              <a:t>Concourse Area</a:t>
            </a:r>
          </a:p>
        </p:txBody>
      </p:sp>
      <p:sp>
        <p:nvSpPr>
          <p:cNvPr id="23" name="TextBox 22">
            <a:extLst>
              <a:ext uri="{FF2B5EF4-FFF2-40B4-BE49-F238E27FC236}">
                <a16:creationId xmlns:a16="http://schemas.microsoft.com/office/drawing/2014/main" id="{068499E3-CD7A-65A5-9E89-0656E7A97BCB}"/>
              </a:ext>
            </a:extLst>
          </p:cNvPr>
          <p:cNvSpPr txBox="1"/>
          <p:nvPr/>
        </p:nvSpPr>
        <p:spPr>
          <a:xfrm>
            <a:off x="1769078" y="5292453"/>
            <a:ext cx="907125" cy="307777"/>
          </a:xfrm>
          <a:prstGeom prst="rect">
            <a:avLst/>
          </a:prstGeom>
          <a:solidFill>
            <a:schemeClr val="bg1"/>
          </a:solidFill>
        </p:spPr>
        <p:txBody>
          <a:bodyPr wrap="square" rtlCol="0">
            <a:spAutoFit/>
          </a:bodyPr>
          <a:lstStyle/>
          <a:p>
            <a:r>
              <a:rPr lang="en-US" sz="1400"/>
              <a:t>Entrance</a:t>
            </a:r>
          </a:p>
        </p:txBody>
      </p:sp>
      <p:sp>
        <p:nvSpPr>
          <p:cNvPr id="26" name="TextBox 25">
            <a:extLst>
              <a:ext uri="{FF2B5EF4-FFF2-40B4-BE49-F238E27FC236}">
                <a16:creationId xmlns:a16="http://schemas.microsoft.com/office/drawing/2014/main" id="{03FADA39-8C3C-5357-C28D-870C9286473E}"/>
              </a:ext>
            </a:extLst>
          </p:cNvPr>
          <p:cNvSpPr txBox="1"/>
          <p:nvPr/>
        </p:nvSpPr>
        <p:spPr>
          <a:xfrm>
            <a:off x="1138924" y="2821297"/>
            <a:ext cx="1419450" cy="307777"/>
          </a:xfrm>
          <a:prstGeom prst="rect">
            <a:avLst/>
          </a:prstGeom>
          <a:solidFill>
            <a:schemeClr val="bg1"/>
          </a:solidFill>
        </p:spPr>
        <p:txBody>
          <a:bodyPr wrap="square" rtlCol="0">
            <a:spAutoFit/>
          </a:bodyPr>
          <a:lstStyle/>
          <a:p>
            <a:r>
              <a:rPr lang="en-US" sz="1400"/>
              <a:t>Emergency Exit</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 vs Locations</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4193496506"/>
              </p:ext>
            </p:extLst>
          </p:nvPr>
        </p:nvGraphicFramePr>
        <p:xfrm>
          <a:off x="83507" y="1680575"/>
          <a:ext cx="8939881" cy="4984678"/>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661481">
                  <a:extLst>
                    <a:ext uri="{9D8B030D-6E8A-4147-A177-3AD203B41FA5}">
                      <a16:colId xmlns:a16="http://schemas.microsoft.com/office/drawing/2014/main" val="3900648050"/>
                    </a:ext>
                  </a:extLst>
                </a:gridCol>
                <a:gridCol w="700392">
                  <a:extLst>
                    <a:ext uri="{9D8B030D-6E8A-4147-A177-3AD203B41FA5}">
                      <a16:colId xmlns:a16="http://schemas.microsoft.com/office/drawing/2014/main" val="2122113404"/>
                    </a:ext>
                  </a:extLst>
                </a:gridCol>
                <a:gridCol w="1293779">
                  <a:extLst>
                    <a:ext uri="{9D8B030D-6E8A-4147-A177-3AD203B41FA5}">
                      <a16:colId xmlns:a16="http://schemas.microsoft.com/office/drawing/2014/main" val="905671876"/>
                    </a:ext>
                  </a:extLst>
                </a:gridCol>
                <a:gridCol w="768485">
                  <a:extLst>
                    <a:ext uri="{9D8B030D-6E8A-4147-A177-3AD203B41FA5}">
                      <a16:colId xmlns:a16="http://schemas.microsoft.com/office/drawing/2014/main" val="3155535811"/>
                    </a:ext>
                  </a:extLst>
                </a:gridCol>
                <a:gridCol w="992221">
                  <a:extLst>
                    <a:ext uri="{9D8B030D-6E8A-4147-A177-3AD203B41FA5}">
                      <a16:colId xmlns:a16="http://schemas.microsoft.com/office/drawing/2014/main" val="2748578960"/>
                    </a:ext>
                  </a:extLst>
                </a:gridCol>
                <a:gridCol w="758757">
                  <a:extLst>
                    <a:ext uri="{9D8B030D-6E8A-4147-A177-3AD203B41FA5}">
                      <a16:colId xmlns:a16="http://schemas.microsoft.com/office/drawing/2014/main" val="2393102404"/>
                    </a:ext>
                  </a:extLst>
                </a:gridCol>
                <a:gridCol w="86188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Entrance</a:t>
                      </a:r>
                    </a:p>
                  </a:txBody>
                  <a:tcPr/>
                </a:tc>
                <a:tc>
                  <a:txBody>
                    <a:bodyPr/>
                    <a:lstStyle/>
                    <a:p>
                      <a:r>
                        <a:rPr lang="en-US" sz="1300">
                          <a:solidFill>
                            <a:schemeClr val="bg1"/>
                          </a:solidFill>
                        </a:rPr>
                        <a:t>Gate</a:t>
                      </a:r>
                    </a:p>
                  </a:txBody>
                  <a:tcPr/>
                </a:tc>
                <a:tc>
                  <a:txBody>
                    <a:bodyPr/>
                    <a:lstStyle/>
                    <a:p>
                      <a:r>
                        <a:rPr lang="en-US" sz="1300">
                          <a:solidFill>
                            <a:schemeClr val="bg1"/>
                          </a:solidFill>
                        </a:rPr>
                        <a:t>Office</a:t>
                      </a:r>
                    </a:p>
                  </a:txBody>
                  <a:tcPr/>
                </a:tc>
                <a:tc>
                  <a:txBody>
                    <a:bodyPr/>
                    <a:lstStyle/>
                    <a:p>
                      <a:r>
                        <a:rPr lang="en-US" sz="1300">
                          <a:solidFill>
                            <a:schemeClr val="bg1"/>
                          </a:solidFill>
                        </a:rPr>
                        <a:t>Ticket/Security Gate</a:t>
                      </a:r>
                    </a:p>
                  </a:txBody>
                  <a:tcPr/>
                </a:tc>
                <a:tc>
                  <a:txBody>
                    <a:bodyPr/>
                    <a:lstStyle/>
                    <a:p>
                      <a:r>
                        <a:rPr lang="en-US" sz="1300">
                          <a:solidFill>
                            <a:schemeClr val="bg1"/>
                          </a:solidFill>
                        </a:rPr>
                        <a:t>Control Room</a:t>
                      </a:r>
                    </a:p>
                  </a:txBody>
                  <a:tcPr/>
                </a:tc>
                <a:tc>
                  <a:txBody>
                    <a:bodyPr/>
                    <a:lstStyle/>
                    <a:p>
                      <a:r>
                        <a:rPr lang="en-US" sz="1300">
                          <a:solidFill>
                            <a:schemeClr val="bg1"/>
                          </a:solidFill>
                        </a:rPr>
                        <a:t>Concourse</a:t>
                      </a:r>
                    </a:p>
                  </a:txBody>
                  <a:tcPr/>
                </a:tc>
                <a:tc>
                  <a:txBody>
                    <a:bodyPr/>
                    <a:lstStyle/>
                    <a:p>
                      <a:r>
                        <a:rPr lang="en-US" sz="1200">
                          <a:solidFill>
                            <a:schemeClr val="bg1"/>
                          </a:solidFill>
                        </a:rPr>
                        <a:t>Platform</a:t>
                      </a:r>
                    </a:p>
                  </a:txBody>
                  <a:tcPr/>
                </a:tc>
                <a:tc>
                  <a:txBody>
                    <a:bodyPr/>
                    <a:lstStyle/>
                    <a:p>
                      <a:r>
                        <a:rPr lang="en-US" sz="1200">
                          <a:solidFill>
                            <a:schemeClr val="bg1"/>
                          </a:solidFill>
                        </a:rPr>
                        <a:t>Parking</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Unauthorized Access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Tailgating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Real-time Suspect Tracking</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Vehicle Access Control</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Person on Train Tracks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Human Body Temperature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Suspicious Items Detection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a:solidFill>
                            <a:schemeClr val="tx1">
                              <a:lumMod val="76000"/>
                              <a:lumOff val="24000"/>
                            </a:schemeClr>
                          </a:solidFill>
                        </a:rPr>
                        <a:t>On-the-Go Surveillance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a:solidFill>
                            <a:schemeClr val="tx1">
                              <a:lumMod val="76000"/>
                              <a:lumOff val="24000"/>
                            </a:schemeClr>
                          </a:solidFill>
                        </a:rPr>
                        <a:t>Safety Assurance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a:solidFill>
                            <a:schemeClr val="tx1">
                              <a:lumMod val="76000"/>
                              <a:lumOff val="24000"/>
                            </a:schemeClr>
                          </a:solidFill>
                        </a:rPr>
                        <a:t>Trespassing Detection</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E96DC9FD-E991-B3AD-B588-54CFDD5FB249}"/>
              </a:ext>
            </a:extLst>
          </p:cNvPr>
          <p:cNvPicPr>
            <a:picLocks noChangeAspect="1"/>
          </p:cNvPicPr>
          <p:nvPr/>
        </p:nvPicPr>
        <p:blipFill>
          <a:blip r:embed="rId6" cstate="print">
            <a:extLst>
              <a:ext uri="{28A0092B-C50C-407E-A947-70E740481C1C}">
                <a14:useLocalDpi xmlns:a14="http://schemas.microsoft.com/office/drawing/2010/main" val="0"/>
              </a:ext>
            </a:extLst>
          </a:blip>
          <a:srcRect l="934" r="934"/>
          <a:stretch/>
        </p:blipFill>
        <p:spPr>
          <a:xfrm>
            <a:off x="7255547" y="2224233"/>
            <a:ext cx="1460438" cy="1016609"/>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Unauthorized Access Detection</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2A59FBD7-C2D8-3F47-356F-A9452E86AC3A}"/>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Tailgating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tailgating at the entrance of restricted area by comparing the detected head count with number of presented access credentials.</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401CFE1D-BB01-C94D-E934-E1CC785301CC}"/>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Person on Train Tracks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Automatically alert when the person is detected on the tracks using AI technology.</a:t>
            </a:r>
            <a:endParaRPr lang="en-US">
              <a:cs typeface="Calibri"/>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11" name="Picture 10">
            <a:extLst>
              <a:ext uri="{FF2B5EF4-FFF2-40B4-BE49-F238E27FC236}">
                <a16:creationId xmlns:a16="http://schemas.microsoft.com/office/drawing/2014/main" id="{82B5103D-C889-F7A1-D33A-7F40F36678BA}"/>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4" name="TextBox 13">
            <a:extLst>
              <a:ext uri="{FF2B5EF4-FFF2-40B4-BE49-F238E27FC236}">
                <a16:creationId xmlns:a16="http://schemas.microsoft.com/office/drawing/2014/main" id="{472082F4-877A-A973-4BDA-4A5C6EBEC45D}"/>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Human Body Temperature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abnormal human body temperature by using a high accuracy thermal camera together with built-in face detection AI.</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F90686BF-DBA3-16C2-36E5-1181F4E8825D}"/>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Suspicious Items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items that are left unattended to prevent serious security and safety hazards.</a:t>
            </a:r>
            <a:endParaRPr lang="en-US">
              <a:cs typeface="Calibri"/>
            </a:endParaRPr>
          </a:p>
          <a:p>
            <a:endParaRPr lang="en-US" sz="120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Safety Assurance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Ensure safety of people using video surveillance system.</a:t>
            </a:r>
            <a:endParaRPr lang="en-US">
              <a:cs typeface="Calibri"/>
            </a:endParaRPr>
          </a:p>
          <a:p>
            <a:endParaRPr lang="en-US" sz="1200">
              <a:solidFill>
                <a:srgbClr val="535353"/>
              </a:solidFill>
              <a:latin typeface="Open Sans"/>
              <a:ea typeface="Open Sans"/>
              <a:cs typeface="Open Sans"/>
            </a:endParaRPr>
          </a:p>
        </p:txBody>
      </p:sp>
      <p:pic>
        <p:nvPicPr>
          <p:cNvPr id="5" name="Picture 4">
            <a:extLst>
              <a:ext uri="{FF2B5EF4-FFF2-40B4-BE49-F238E27FC236}">
                <a16:creationId xmlns:a16="http://schemas.microsoft.com/office/drawing/2014/main" id="{D56B4C7B-27F4-D6B5-C662-CDC0168C8F09}"/>
              </a:ext>
            </a:extLst>
          </p:cNvPr>
          <p:cNvPicPr>
            <a:picLocks noChangeAspect="1"/>
          </p:cNvPicPr>
          <p:nvPr/>
        </p:nvPicPr>
        <p:blipFill>
          <a:blip r:embed="rId8" cstate="print">
            <a:extLst>
              <a:ext uri="{28A0092B-C50C-407E-A947-70E740481C1C}">
                <a14:useLocalDpi xmlns:a14="http://schemas.microsoft.com/office/drawing/2010/main" val="0"/>
              </a:ext>
            </a:extLst>
          </a:blip>
          <a:srcRect t="4509" b="4509"/>
          <a:stretch/>
        </p:blipFill>
        <p:spPr>
          <a:xfrm>
            <a:off x="256369" y="2207014"/>
            <a:ext cx="1656363" cy="1065382"/>
          </a:xfrm>
          <a:prstGeom prst="rect">
            <a:avLst/>
          </a:prstGeom>
        </p:spPr>
      </p:pic>
      <p:sp>
        <p:nvSpPr>
          <p:cNvPr id="4" name="TextBox 3">
            <a:extLst>
              <a:ext uri="{FF2B5EF4-FFF2-40B4-BE49-F238E27FC236}">
                <a16:creationId xmlns:a16="http://schemas.microsoft.com/office/drawing/2014/main" id="{191E1B1E-B77D-0BD2-453D-8AFA26D47F6E}"/>
              </a:ext>
            </a:extLst>
          </p:cNvPr>
          <p:cNvSpPr txBox="1"/>
          <p:nvPr/>
        </p:nvSpPr>
        <p:spPr>
          <a:xfrm>
            <a:off x="7305000" y="3344776"/>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Trespassing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Detecting the person entering the area without permission.</a:t>
            </a:r>
            <a:endParaRPr lang="en-US">
              <a:cs typeface="Calibri"/>
            </a:endParaRPr>
          </a:p>
          <a:p>
            <a:endParaRPr lang="en-US" sz="1200">
              <a:solidFill>
                <a:srgbClr val="535353"/>
              </a:solidFill>
              <a:latin typeface="Open Sans"/>
              <a:ea typeface="Open Sans"/>
              <a:cs typeface="Open Sans"/>
            </a:endParaRPr>
          </a:p>
        </p:txBody>
      </p:sp>
      <p:pic>
        <p:nvPicPr>
          <p:cNvPr id="6" name="Picture 5">
            <a:hlinkClick r:id="rId9" action="ppaction://hlinksldjump"/>
            <a:extLst>
              <a:ext uri="{FF2B5EF4-FFF2-40B4-BE49-F238E27FC236}">
                <a16:creationId xmlns:a16="http://schemas.microsoft.com/office/drawing/2014/main" id="{F98A1D10-3E2B-3FAE-A293-B3DB636D0FF1}"/>
              </a:ext>
            </a:extLst>
          </p:cNvPr>
          <p:cNvPicPr>
            <a:picLocks noChangeAspect="1"/>
          </p:cNvPicPr>
          <p:nvPr/>
        </p:nvPicPr>
        <p:blipFill>
          <a:blip r:embed="rId10"/>
          <a:srcRect r="3128" b="47569"/>
          <a:stretch/>
        </p:blipFill>
        <p:spPr>
          <a:xfrm>
            <a:off x="7343912" y="2148120"/>
            <a:ext cx="1656867" cy="1145858"/>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a:t>
            </a:r>
            <a:r>
              <a:rPr lang="en-US" sz="1600" b="1">
                <a:solidFill>
                  <a:srgbClr val="535353"/>
                </a:solidFill>
                <a:latin typeface="Open Sans" panose="020B0606030504020204" pitchFamily="34" charset="0"/>
              </a:rPr>
              <a:t>Recognition </a:t>
            </a:r>
            <a:r>
              <a:rPr lang="en-US" sz="1600" b="0" i="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Counting</a:t>
            </a:r>
            <a:r>
              <a:rPr lang="en-US" sz="1600" b="1"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rPr>
              <a:t>analytics and </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 technology.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4"/>
          <a:stretch>
            <a:fillRect/>
          </a:stretch>
        </p:blipFill>
        <p:spPr>
          <a:xfrm>
            <a:off x="190079" y="6052382"/>
            <a:ext cx="1824307" cy="577697"/>
          </a:xfrm>
          <a:prstGeom prst="rect">
            <a:avLst/>
          </a:prstGeom>
        </p:spPr>
      </p:pic>
      <p:sp>
        <p:nvSpPr>
          <p:cNvPr id="2" name="TextBox 1">
            <a:hlinkClick r:id="rId5"/>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5"/>
              </a:rPr>
              <a:t>Read</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6"/>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unique </a:t>
            </a:r>
            <a:r>
              <a:rPr lang="en-US" sz="1600" b="1" i="0">
                <a:solidFill>
                  <a:srgbClr val="535353"/>
                </a:solidFill>
                <a:effectLst/>
                <a:latin typeface="Open Sans" panose="020B0606030504020204" pitchFamily="34" charset="0"/>
              </a:rPr>
              <a:t>Visual Tracking</a:t>
            </a:r>
            <a:r>
              <a:rPr lang="en-US" sz="1600" b="0" i="0">
                <a:solidFill>
                  <a:srgbClr val="535353"/>
                </a:solidFill>
                <a:effectLst/>
                <a:latin typeface="Open Sans" panose="020B0606030504020204" pitchFamily="34" charset="0"/>
              </a:rPr>
              <a:t> feature of ACTi’s </a:t>
            </a:r>
            <a:r>
              <a:rPr lang="en-US" sz="1600" b="1" i="0">
                <a:solidFill>
                  <a:srgbClr val="535353"/>
                </a:solidFill>
                <a:effectLst/>
                <a:latin typeface="Open Sans" panose="020B0606030504020204" pitchFamily="34" charset="0"/>
              </a:rPr>
              <a:t>NVR 3 and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Access Control</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094615" y="1760128"/>
            <a:ext cx="5242192"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Person on Train Tracks Detection</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164743" y="2519907"/>
            <a:ext cx="5352675" cy="830997"/>
          </a:xfrm>
          <a:prstGeom prst="rect">
            <a:avLst/>
          </a:prstGeom>
          <a:noFill/>
        </p:spPr>
        <p:txBody>
          <a:bodyPr wrap="square" lIns="91440" tIns="45720" rIns="91440" bIns="45720" anchor="t">
            <a:spAutoFit/>
          </a:bodyPr>
          <a:lstStyle/>
          <a:p>
            <a:r>
              <a:rPr lang="en-US" sz="1600" b="0" i="0">
                <a:solidFill>
                  <a:schemeClr val="tx1">
                    <a:lumMod val="50000"/>
                    <a:lumOff val="50000"/>
                  </a:schemeClr>
                </a:solidFill>
                <a:effectLst/>
                <a:latin typeface="Open Sans"/>
                <a:ea typeface="Open Sans"/>
                <a:cs typeface="Open Sans"/>
              </a:rPr>
              <a:t>Automatically alert when the person is detected on the tracks using </a:t>
            </a:r>
            <a:r>
              <a:rPr lang="en-US" sz="1600" b="1">
                <a:solidFill>
                  <a:schemeClr val="tx1">
                    <a:lumMod val="50000"/>
                    <a:lumOff val="50000"/>
                  </a:schemeClr>
                </a:solidFill>
                <a:latin typeface="Open Sans"/>
                <a:ea typeface="Open Sans"/>
                <a:cs typeface="Open Sans"/>
              </a:rPr>
              <a:t>People Detection</a:t>
            </a:r>
            <a:r>
              <a:rPr lang="en-US" sz="1600">
                <a:solidFill>
                  <a:schemeClr val="tx1">
                    <a:lumMod val="50000"/>
                    <a:lumOff val="50000"/>
                  </a:schemeClr>
                </a:solidFill>
                <a:latin typeface="Open Sans"/>
                <a:ea typeface="Open Sans"/>
                <a:cs typeface="Open Sans"/>
              </a:rPr>
              <a:t> related AI</a:t>
            </a:r>
            <a:r>
              <a:rPr lang="en-US" sz="1600" b="0" i="0">
                <a:solidFill>
                  <a:schemeClr val="tx1">
                    <a:lumMod val="50000"/>
                    <a:lumOff val="50000"/>
                  </a:schemeClr>
                </a:solidFill>
                <a:effectLst/>
                <a:latin typeface="Open Sans"/>
                <a:ea typeface="Open Sans"/>
                <a:cs typeface="Open Sans"/>
              </a:rPr>
              <a:t> </a:t>
            </a:r>
            <a:r>
              <a:rPr lang="en-US" sz="1600">
                <a:solidFill>
                  <a:schemeClr val="tx1">
                    <a:lumMod val="50000"/>
                    <a:lumOff val="50000"/>
                  </a:schemeClr>
                </a:solidFill>
                <a:latin typeface="Open Sans"/>
                <a:ea typeface="Open Sans"/>
                <a:cs typeface="Open Sans"/>
              </a:rPr>
              <a:t>technologies.</a:t>
            </a:r>
            <a:endParaRPr lang="en-US" sz="1600" b="0" i="0">
              <a:solidFill>
                <a:schemeClr val="tx1">
                  <a:lumMod val="50000"/>
                  <a:lumOff val="50000"/>
                </a:schemeClr>
              </a:solidFill>
              <a:effectLst/>
              <a:latin typeface="Open Sans"/>
              <a:ea typeface="Open Sans"/>
              <a:cs typeface="Open Sans"/>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25415" y="3682860"/>
            <a:ext cx="9007772" cy="1077218"/>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a:ea typeface="Open Sans"/>
                <a:cs typeface="Open Sans"/>
              </a:rPr>
              <a:t>Regardless of trespassing, accidental falling on the train tracks, being pushed by criminals or suicide attempts, the lives can be saved by an instant response. The cameras with the built-in AI help monitor the train tracks areas throughout the train station. The PTZ models can even track the persons if they continue to walk on the tracks using the auto tracking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90076" y="4842134"/>
            <a:ext cx="9007772" cy="1077218"/>
          </a:xfrm>
          <a:prstGeom prst="rect">
            <a:avLst/>
          </a:prstGeom>
          <a:noFill/>
        </p:spPr>
        <p:txBody>
          <a:bodyPr wrap="square" lIns="91440" tIns="45720" rIns="91440" bIns="45720" anchor="t">
            <a:spAutoFit/>
          </a:bodyPr>
          <a:lstStyle/>
          <a:p>
            <a:r>
              <a:rPr lang="en-US" sz="1600">
                <a:solidFill>
                  <a:srgbClr val="535353"/>
                </a:solidFill>
                <a:latin typeface="Open Sans"/>
                <a:ea typeface="Open Sans"/>
                <a:cs typeface="Open Sans"/>
              </a:rPr>
              <a:t>List of cameras</a:t>
            </a:r>
            <a:r>
              <a:rPr lang="en-US" sz="1600" b="0" i="0">
                <a:solidFill>
                  <a:srgbClr val="535353"/>
                </a:solidFill>
                <a:effectLst/>
                <a:latin typeface="Open Sans"/>
                <a:ea typeface="Open Sans"/>
                <a:cs typeface="Open Sans"/>
              </a:rPr>
              <a:t> with the </a:t>
            </a:r>
            <a:r>
              <a:rPr lang="en-US" sz="1600" b="1" i="0">
                <a:solidFill>
                  <a:srgbClr val="535353"/>
                </a:solidFill>
                <a:effectLst/>
                <a:latin typeface="Open Sans"/>
                <a:ea typeface="Open Sans"/>
                <a:cs typeface="Open Sans"/>
              </a:rPr>
              <a:t>People Line Crossing Detection </a:t>
            </a:r>
            <a:r>
              <a:rPr lang="en-US" sz="1600" b="0" i="0">
                <a:solidFill>
                  <a:srgbClr val="535353"/>
                </a:solidFill>
                <a:effectLst/>
                <a:latin typeface="Open Sans"/>
                <a:ea typeface="Open Sans"/>
                <a:cs typeface="Open Sans"/>
              </a:rPr>
              <a:t>feature</a:t>
            </a:r>
            <a:r>
              <a:rPr lang="en-US" sz="1600">
                <a:solidFill>
                  <a:srgbClr val="535353"/>
                </a:solidFill>
                <a:latin typeface="Open Sans"/>
                <a:ea typeface="Open Sans"/>
                <a:cs typeface="Open Sans"/>
              </a:rPr>
              <a:t> - </a:t>
            </a:r>
            <a:r>
              <a:rPr lang="en-US" sz="1600">
                <a:solidFill>
                  <a:srgbClr val="535353"/>
                </a:solidFill>
                <a:latin typeface="Open Sans"/>
                <a:ea typeface="Open Sans"/>
                <a:cs typeface="Open Sans"/>
                <a:hlinkClick r:id="rId3"/>
              </a:rPr>
              <a:t>Read More.</a:t>
            </a:r>
            <a:endParaRPr lang="en-US"/>
          </a:p>
          <a:p>
            <a:r>
              <a:rPr lang="en-US" sz="1600">
                <a:solidFill>
                  <a:srgbClr val="535353"/>
                </a:solidFill>
                <a:latin typeface="Open Sans"/>
                <a:ea typeface="Open Sans"/>
                <a:cs typeface="Open Sans"/>
              </a:rPr>
              <a:t>List of cameras with the </a:t>
            </a:r>
            <a:r>
              <a:rPr lang="en-US" sz="1600" b="1">
                <a:solidFill>
                  <a:srgbClr val="535353"/>
                </a:solidFill>
                <a:latin typeface="Open Sans"/>
                <a:ea typeface="Open Sans"/>
                <a:cs typeface="Open Sans"/>
              </a:rPr>
              <a:t>People Enter Area Detection </a:t>
            </a:r>
            <a:r>
              <a:rPr lang="en-US" sz="1600">
                <a:solidFill>
                  <a:srgbClr val="535353"/>
                </a:solidFill>
                <a:latin typeface="Open Sans"/>
                <a:ea typeface="Open Sans"/>
                <a:cs typeface="Open Sans"/>
              </a:rPr>
              <a:t>feature - </a:t>
            </a:r>
            <a:r>
              <a:rPr lang="en-US" sz="1600">
                <a:solidFill>
                  <a:srgbClr val="535353"/>
                </a:solidFill>
                <a:latin typeface="Open Sans"/>
                <a:ea typeface="Open Sans"/>
                <a:cs typeface="Open Sans"/>
                <a:hlinkClick r:id="rId4"/>
              </a:rPr>
              <a:t>Read More.</a:t>
            </a:r>
            <a:endParaRPr lang="en-US">
              <a:hlinkClick r:id="rId4"/>
            </a:endParaRPr>
          </a:p>
          <a:p>
            <a:r>
              <a:rPr lang="en-US" sz="1600">
                <a:solidFill>
                  <a:srgbClr val="535353"/>
                </a:solidFill>
                <a:latin typeface="Open Sans"/>
                <a:ea typeface="Open Sans"/>
                <a:cs typeface="Open Sans"/>
              </a:rPr>
              <a:t>List of cameras with the </a:t>
            </a:r>
            <a:r>
              <a:rPr lang="en-US" sz="1600" b="1">
                <a:solidFill>
                  <a:srgbClr val="535353"/>
                </a:solidFill>
                <a:latin typeface="Open Sans"/>
                <a:ea typeface="Open Sans"/>
                <a:cs typeface="Open Sans"/>
              </a:rPr>
              <a:t>People Detection </a:t>
            </a:r>
            <a:r>
              <a:rPr lang="en-US" sz="1600">
                <a:solidFill>
                  <a:srgbClr val="535353"/>
                </a:solidFill>
                <a:latin typeface="Open Sans"/>
                <a:ea typeface="Open Sans"/>
                <a:cs typeface="Open Sans"/>
              </a:rPr>
              <a:t>feature - </a:t>
            </a:r>
            <a:r>
              <a:rPr lang="en-US" sz="1600">
                <a:solidFill>
                  <a:srgbClr val="535353"/>
                </a:solidFill>
                <a:latin typeface="Open Sans"/>
                <a:ea typeface="Open Sans"/>
                <a:cs typeface="Open Sans"/>
                <a:hlinkClick r:id="rId5"/>
              </a:rPr>
              <a:t>Read More.</a:t>
            </a:r>
            <a:endParaRPr lang="en-US" sz="1600">
              <a:solidFill>
                <a:srgbClr val="000000"/>
              </a:solidFill>
              <a:latin typeface="Open Sans"/>
              <a:ea typeface="Open Sans"/>
              <a:cs typeface="Open Sans"/>
              <a:hlinkClick r:id="rId5"/>
            </a:endParaRPr>
          </a:p>
          <a:p>
            <a:endParaRPr lang="en-US" sz="1600">
              <a:solidFill>
                <a:srgbClr val="535353"/>
              </a:solidFill>
              <a:latin typeface="Open Sans"/>
              <a:ea typeface="Open Sans"/>
              <a:cs typeface="Open Sans"/>
            </a:endParaRP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6"/>
            <a:stretch>
              <a:fillRect/>
            </a:stretch>
          </p:blipFill>
          <p:spPr>
            <a:xfrm>
              <a:off x="228988" y="6093296"/>
              <a:ext cx="1819275" cy="581025"/>
            </a:xfrm>
            <a:prstGeom prst="rect">
              <a:avLst/>
            </a:prstGeom>
          </p:spPr>
        </p:pic>
        <p:sp>
          <p:nvSpPr>
            <p:cNvPr id="9" name="TextBox 8">
              <a:hlinkClick r:id="rId7"/>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8"/>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10"/>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227244" y="1756141"/>
            <a:ext cx="2631128" cy="1812356"/>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Human Body Temperature Detection</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abnormal human body temperature by using a high accuracy thermal camera together with built-in face detection AI.</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886974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To prevent the spread of diseases, there are smart surveillance devices that can detect high body temperature from the distance using specially designed high precision thermal imagers. These cameras will first detect human faces using its deep learning AI and then analyze each face using the thermal image and get the exact temperature reading of the face. The temperature above the threshold will trigger an event.</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Temperature Detection </a:t>
            </a:r>
            <a:r>
              <a:rPr lang="en-US" sz="1600">
                <a:solidFill>
                  <a:schemeClr val="tx1">
                    <a:lumMod val="50000"/>
                    <a:lumOff val="50000"/>
                  </a:schemeClr>
                </a:solidFill>
                <a:latin typeface="Open Sans" panose="020B0606030504020204" pitchFamily="34" charset="0"/>
              </a:rPr>
              <a:t>analytics inside ACTi thermal cameras, such as </a:t>
            </a:r>
            <a:r>
              <a:rPr lang="en-US" sz="1600" b="0" i="0">
                <a:solidFill>
                  <a:srgbClr val="535353"/>
                </a:solidFill>
                <a:effectLst/>
                <a:latin typeface="Open Sans" panose="020B0606030504020204" pitchFamily="34" charset="0"/>
                <a:hlinkClick r:id="rId3"/>
              </a:rPr>
              <a:t>VMGB-370</a:t>
            </a:r>
            <a:r>
              <a:rPr lang="en-US" sz="1600" b="0"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hlinkClick r:id="rId4"/>
              </a:rPr>
              <a:t>VMGB-371</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15" cstate="print">
            <a:extLst>
              <a:ext uri="{28A0092B-C50C-407E-A947-70E740481C1C}">
                <a14:useLocalDpi xmlns:a14="http://schemas.microsoft.com/office/drawing/2010/main" val="0"/>
              </a:ext>
            </a:extLst>
          </a:blip>
          <a:srcRect t="4509" b="4509"/>
          <a:stretch/>
        </p:blipFill>
        <p:spPr>
          <a:xfrm>
            <a:off x="312233" y="1712043"/>
            <a:ext cx="2912256" cy="1873179"/>
          </a:xfrm>
          <a:prstGeom prst="rect">
            <a:avLst/>
          </a:prstGeom>
        </p:spPr>
      </p:pic>
    </p:spTree>
    <p:extLst>
      <p:ext uri="{BB962C8B-B14F-4D97-AF65-F5344CB8AC3E}">
        <p14:creationId xmlns:p14="http://schemas.microsoft.com/office/powerpoint/2010/main" val="2649704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strollers, carts, are considered risk items that should be handled quickly. Those objects can sometimes be accidentally forgotten  there. An early detection saves them from being stolen.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Unattended Object </a:t>
            </a:r>
            <a:r>
              <a:rPr lang="en-US" sz="1600" b="1" i="0">
                <a:solidFill>
                  <a:schemeClr val="tx1">
                    <a:lumMod val="50000"/>
                    <a:lumOff val="50000"/>
                  </a:schemeClr>
                </a:solidFill>
                <a:effectLst/>
                <a:latin typeface="Open Sans" panose="020B0606030504020204" pitchFamily="34" charset="0"/>
              </a:rPr>
              <a:t>Detection </a:t>
            </a:r>
            <a:r>
              <a:rPr lang="en-US" sz="1600" b="0" i="0">
                <a:solidFill>
                  <a:schemeClr val="tx1">
                    <a:lumMod val="50000"/>
                    <a:lumOff val="50000"/>
                  </a:schemeClr>
                </a:solidFill>
                <a:effectLst/>
                <a:latin typeface="Open Sans" panose="020B0606030504020204" pitchFamily="34" charset="0"/>
              </a:rPr>
              <a:t>analytics inside ACTi cameras.</a:t>
            </a:r>
            <a:r>
              <a:rPr lang="en-US" sz="1600" b="0" i="0">
                <a:solidFill>
                  <a:srgbClr val="535353"/>
                </a:solidFill>
                <a:effectLst/>
                <a:latin typeface="Open Sans" panose="020B0606030504020204" pitchFamily="34" charset="0"/>
              </a:rPr>
              <a:t> </a:t>
            </a:r>
            <a:r>
              <a:rPr lang="en-US" sz="1600" b="0" i="0">
                <a:solidFill>
                  <a:schemeClr val="tx2">
                    <a:lumMod val="60000"/>
                    <a:lumOff val="40000"/>
                  </a:schemeClr>
                </a:solidFill>
                <a:effectLst/>
                <a:latin typeface="Open Sans" panose="020B0606030504020204" pitchFamily="34" charset="0"/>
                <a:hlinkClick r:id="rId12" action="ppaction://hlinksldjump"/>
              </a:rPr>
              <a:t>Read More</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On-the-Go Surveillance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room,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1420174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Train Station: Applications</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There are places that are restricted for strangers nearly all the time, such as the train tracks area or maintenance area. Entering those areas at night would be considered trespassing.</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135731219"/>
              </p:ext>
            </p:extLst>
          </p:nvPr>
        </p:nvGraphicFramePr>
        <p:xfrm>
          <a:off x="83507" y="1680577"/>
          <a:ext cx="8939881" cy="5142827"/>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790610">
                  <a:extLst>
                    <a:ext uri="{9D8B030D-6E8A-4147-A177-3AD203B41FA5}">
                      <a16:colId xmlns:a16="http://schemas.microsoft.com/office/drawing/2014/main" val="2565856468"/>
                    </a:ext>
                  </a:extLst>
                </a:gridCol>
                <a:gridCol w="758757">
                  <a:extLst>
                    <a:ext uri="{9D8B030D-6E8A-4147-A177-3AD203B41FA5}">
                      <a16:colId xmlns:a16="http://schemas.microsoft.com/office/drawing/2014/main" val="3900648050"/>
                    </a:ext>
                  </a:extLst>
                </a:gridCol>
                <a:gridCol w="680937">
                  <a:extLst>
                    <a:ext uri="{9D8B030D-6E8A-4147-A177-3AD203B41FA5}">
                      <a16:colId xmlns:a16="http://schemas.microsoft.com/office/drawing/2014/main" val="2122113404"/>
                    </a:ext>
                  </a:extLst>
                </a:gridCol>
                <a:gridCol w="1225685">
                  <a:extLst>
                    <a:ext uri="{9D8B030D-6E8A-4147-A177-3AD203B41FA5}">
                      <a16:colId xmlns:a16="http://schemas.microsoft.com/office/drawing/2014/main" val="905671876"/>
                    </a:ext>
                  </a:extLst>
                </a:gridCol>
                <a:gridCol w="768485">
                  <a:extLst>
                    <a:ext uri="{9D8B030D-6E8A-4147-A177-3AD203B41FA5}">
                      <a16:colId xmlns:a16="http://schemas.microsoft.com/office/drawing/2014/main" val="3155535811"/>
                    </a:ext>
                  </a:extLst>
                </a:gridCol>
                <a:gridCol w="963038">
                  <a:extLst>
                    <a:ext uri="{9D8B030D-6E8A-4147-A177-3AD203B41FA5}">
                      <a16:colId xmlns:a16="http://schemas.microsoft.com/office/drawing/2014/main" val="2748578960"/>
                    </a:ext>
                  </a:extLst>
                </a:gridCol>
                <a:gridCol w="826851">
                  <a:extLst>
                    <a:ext uri="{9D8B030D-6E8A-4147-A177-3AD203B41FA5}">
                      <a16:colId xmlns:a16="http://schemas.microsoft.com/office/drawing/2014/main" val="2393102404"/>
                    </a:ext>
                  </a:extLst>
                </a:gridCol>
                <a:gridCol w="968886">
                  <a:extLst>
                    <a:ext uri="{9D8B030D-6E8A-4147-A177-3AD203B41FA5}">
                      <a16:colId xmlns:a16="http://schemas.microsoft.com/office/drawing/2014/main" val="3567203134"/>
                    </a:ext>
                  </a:extLst>
                </a:gridCol>
              </a:tblGrid>
              <a:tr h="441838">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Entrance</a:t>
                      </a:r>
                    </a:p>
                  </a:txBody>
                  <a:tcPr/>
                </a:tc>
                <a:tc>
                  <a:txBody>
                    <a:bodyPr/>
                    <a:lstStyle/>
                    <a:p>
                      <a:r>
                        <a:rPr lang="en-US" sz="1300">
                          <a:solidFill>
                            <a:schemeClr val="bg1"/>
                          </a:solidFill>
                        </a:rPr>
                        <a:t>Gate</a:t>
                      </a:r>
                    </a:p>
                  </a:txBody>
                  <a:tcPr/>
                </a:tc>
                <a:tc>
                  <a:txBody>
                    <a:bodyPr/>
                    <a:lstStyle/>
                    <a:p>
                      <a:r>
                        <a:rPr lang="en-US" sz="1300">
                          <a:solidFill>
                            <a:schemeClr val="bg1"/>
                          </a:solidFill>
                        </a:rPr>
                        <a:t>Office</a:t>
                      </a:r>
                    </a:p>
                  </a:txBody>
                  <a:tcPr/>
                </a:tc>
                <a:tc>
                  <a:txBody>
                    <a:bodyPr/>
                    <a:lstStyle/>
                    <a:p>
                      <a:r>
                        <a:rPr lang="en-US" sz="1300">
                          <a:solidFill>
                            <a:schemeClr val="bg1"/>
                          </a:solidFill>
                        </a:rPr>
                        <a:t>Ticket/Security Gate</a:t>
                      </a:r>
                    </a:p>
                  </a:txBody>
                  <a:tcPr/>
                </a:tc>
                <a:tc>
                  <a:txBody>
                    <a:bodyPr/>
                    <a:lstStyle/>
                    <a:p>
                      <a:r>
                        <a:rPr lang="en-US" sz="1300">
                          <a:solidFill>
                            <a:schemeClr val="bg1"/>
                          </a:solidFill>
                        </a:rPr>
                        <a:t>Control Room</a:t>
                      </a:r>
                    </a:p>
                  </a:txBody>
                  <a:tcPr/>
                </a:tc>
                <a:tc>
                  <a:txBody>
                    <a:bodyPr/>
                    <a:lstStyle/>
                    <a:p>
                      <a:r>
                        <a:rPr lang="en-US" sz="1300">
                          <a:solidFill>
                            <a:schemeClr val="bg1"/>
                          </a:solidFill>
                        </a:rPr>
                        <a:t>Concourse</a:t>
                      </a:r>
                    </a:p>
                  </a:txBody>
                  <a:tcPr/>
                </a:tc>
                <a:tc>
                  <a:txBody>
                    <a:bodyPr/>
                    <a:lstStyle/>
                    <a:p>
                      <a:r>
                        <a:rPr lang="en-US" sz="1200">
                          <a:solidFill>
                            <a:schemeClr val="bg1"/>
                          </a:solidFill>
                        </a:rPr>
                        <a:t>Platform</a:t>
                      </a:r>
                    </a:p>
                  </a:txBody>
                  <a:tcPr/>
                </a:tc>
                <a:tc>
                  <a:txBody>
                    <a:bodyPr/>
                    <a:lstStyle/>
                    <a:p>
                      <a:r>
                        <a:rPr lang="en-US" sz="1200">
                          <a:solidFill>
                            <a:schemeClr val="bg1"/>
                          </a:solidFill>
                        </a:rPr>
                        <a:t>Parking</a:t>
                      </a:r>
                    </a:p>
                  </a:txBody>
                  <a:tcPr/>
                </a:tc>
                <a:extLst>
                  <a:ext uri="{0D108BD9-81ED-4DB2-BD59-A6C34878D82A}">
                    <a16:rowId xmlns:a16="http://schemas.microsoft.com/office/drawing/2014/main" val="2090737549"/>
                  </a:ext>
                </a:extLst>
              </a:tr>
              <a:tr h="441838">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319390">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41838">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621335">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621335">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327637">
                <a:tc>
                  <a:txBody>
                    <a:bodyPr/>
                    <a:lstStyle/>
                    <a:p>
                      <a:r>
                        <a:rPr lang="en-US" sz="1300">
                          <a:solidFill>
                            <a:schemeClr val="tx1">
                              <a:lumMod val="76000"/>
                              <a:lumOff val="24000"/>
                            </a:schemeClr>
                          </a:solidFill>
                          <a:hlinkClick r:id="rId9"/>
                        </a:rPr>
                        <a:t>High Zoom Cameras</a:t>
                      </a: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3126927578"/>
                  </a:ext>
                </a:extLst>
              </a:tr>
              <a:tr h="441838">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10"/>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621335">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11"/>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41838">
                <a:tc>
                  <a:txBody>
                    <a:bodyPr/>
                    <a:lstStyle/>
                    <a:p>
                      <a:r>
                        <a:rPr lang="en-US" sz="1300">
                          <a:solidFill>
                            <a:schemeClr val="tx1">
                              <a:lumMod val="76000"/>
                              <a:lumOff val="24000"/>
                            </a:schemeClr>
                          </a:solidFill>
                        </a:rPr>
                        <a:t>Surveillance PTZ (</a:t>
                      </a:r>
                      <a:r>
                        <a:rPr lang="en-US" sz="1300">
                          <a:solidFill>
                            <a:schemeClr val="tx1">
                              <a:lumMod val="76000"/>
                              <a:lumOff val="24000"/>
                            </a:schemeClr>
                          </a:solidFill>
                          <a:hlinkClick r:id="rId12"/>
                        </a:rPr>
                        <a:t>95x/96x/97x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95286223"/>
              </p:ext>
            </p:extLst>
          </p:nvPr>
        </p:nvGraphicFramePr>
        <p:xfrm>
          <a:off x="463752" y="1670371"/>
          <a:ext cx="8028398" cy="4521909"/>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hlinkClick r:id="rId9"/>
                        </a:rPr>
                        <a:t>High Zoom Cameras</a:t>
                      </a: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306183717"/>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10"/>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11"/>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Surveillance PTZ (</a:t>
                      </a:r>
                      <a:r>
                        <a:rPr lang="en-US" sz="1300">
                          <a:solidFill>
                            <a:schemeClr val="tx1">
                              <a:lumMod val="76000"/>
                              <a:lumOff val="24000"/>
                            </a:schemeClr>
                          </a:solidFill>
                          <a:hlinkClick r:id="rId12"/>
                        </a:rPr>
                        <a:t>95x/96x/97x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376202" y="6305859"/>
            <a:ext cx="4468171" cy="523220"/>
          </a:xfrm>
          <a:prstGeom prst="rect">
            <a:avLst/>
          </a:prstGeom>
          <a:noFill/>
        </p:spPr>
        <p:txBody>
          <a:bodyPr wrap="square" rtlCol="0">
            <a:spAutoFit/>
          </a:bodyPr>
          <a:lstStyle/>
          <a:p>
            <a:r>
              <a:rPr lang="en-US" sz="1400"/>
              <a:t>PTZ controls available via NVR interface.</a:t>
            </a:r>
          </a:p>
          <a:p>
            <a:r>
              <a:rPr lang="en-US" sz="1400"/>
              <a:t>** Video stream only</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Feature</a:t>
                      </a:r>
                    </a:p>
                  </a:txBody>
                  <a:tcPr>
                    <a:solidFill>
                      <a:schemeClr val="bg1">
                        <a:lumMod val="95000"/>
                      </a:schemeClr>
                    </a:solidFill>
                  </a:tcPr>
                </a:tc>
                <a:tc>
                  <a:txBody>
                    <a:bodyPr/>
                    <a:lstStyle/>
                    <a:p>
                      <a:r>
                        <a:rPr lang="en-US" sz="1400" b="1"/>
                        <a:t>NVR 3 Business</a:t>
                      </a:r>
                    </a:p>
                  </a:txBody>
                  <a:tcPr>
                    <a:solidFill>
                      <a:schemeClr val="bg1">
                        <a:lumMod val="95000"/>
                      </a:schemeClr>
                    </a:solidFill>
                  </a:tcPr>
                </a:tc>
                <a:tc>
                  <a:txBody>
                    <a:bodyPr/>
                    <a:lstStyle/>
                    <a:p>
                      <a:r>
                        <a:rPr lang="en-US" sz="1400" b="1"/>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Maximum Number of Channels</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(Standalone 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Free ACTi Camera Channels Included</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Free 3</a:t>
                      </a:r>
                      <a:r>
                        <a:rPr lang="en-US" sz="1400" baseline="30000"/>
                        <a:t>rd</a:t>
                      </a:r>
                      <a:r>
                        <a:rPr lang="en-US" sz="140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80548930"/>
                  </a:ext>
                </a:extLst>
              </a:tr>
              <a:tr h="273647">
                <a:tc>
                  <a:txBody>
                    <a:bodyPr/>
                    <a:lstStyle/>
                    <a:p>
                      <a:r>
                        <a:rPr lang="en-US" sz="1400"/>
                        <a:t>POS, Access Control, Network IO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003"/>
                  </a:ext>
                </a:extLst>
              </a:tr>
              <a:tr h="273647">
                <a:tc>
                  <a:txBody>
                    <a:bodyPr/>
                    <a:lstStyle/>
                    <a:p>
                      <a:r>
                        <a:rPr lang="en-US" sz="1400" err="1"/>
                        <a:t>eMap</a:t>
                      </a:r>
                      <a:endParaRPr lang="en-US" sz="1400"/>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0004"/>
                  </a:ext>
                </a:extLst>
              </a:tr>
              <a:tr h="273647">
                <a:tc>
                  <a:txBody>
                    <a:bodyPr/>
                    <a:lstStyle/>
                    <a:p>
                      <a:r>
                        <a:rPr lang="en-US" sz="1400"/>
                        <a:t>Google Map</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420238445"/>
                  </a:ext>
                </a:extLst>
              </a:tr>
              <a:tr h="273647">
                <a:tc>
                  <a:txBody>
                    <a:bodyPr/>
                    <a:lstStyle/>
                    <a:p>
                      <a:r>
                        <a:rPr lang="en-US" sz="1400"/>
                        <a:t>Embedded Websites within Display</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3112262903"/>
                  </a:ext>
                </a:extLst>
              </a:tr>
              <a:tr h="273647">
                <a:tc>
                  <a:txBody>
                    <a:bodyPr/>
                    <a:lstStyle/>
                    <a:p>
                      <a:r>
                        <a:rPr lang="en-US" sz="1400"/>
                        <a:t>PTZ Control</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284105931"/>
                  </a:ext>
                </a:extLst>
              </a:tr>
              <a:tr h="273647">
                <a:tc>
                  <a:txBody>
                    <a:bodyPr/>
                    <a:lstStyle/>
                    <a:p>
                      <a:r>
                        <a:rPr lang="en-US" sz="1400"/>
                        <a:t>Redundancy Support (N+1, N-to-N)</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510118436"/>
                  </a:ext>
                </a:extLst>
              </a:tr>
              <a:tr h="273647">
                <a:tc>
                  <a:txBody>
                    <a:bodyPr/>
                    <a:lstStyle/>
                    <a:p>
                      <a:r>
                        <a:rPr lang="en-US" sz="1400"/>
                        <a:t>Workstation, Web Client, Mobile Client</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761452278"/>
                  </a:ext>
                </a:extLst>
              </a:tr>
              <a:tr h="273647">
                <a:tc>
                  <a:txBody>
                    <a:bodyPr/>
                    <a:lstStyle/>
                    <a:p>
                      <a:r>
                        <a:rPr lang="en-US" sz="1400"/>
                        <a:t>Display Layouts (maximum grid size)</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is one of the most famous ACTi products – it is a professional and elegant network video recorder platform with wide range of features and extremely reliable performance, available in two editions (</a:t>
            </a:r>
            <a:r>
              <a:rPr lang="en-US" sz="1600">
                <a:hlinkClick r:id="rId3"/>
              </a:rPr>
              <a:t>read more</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Access Control Smart Server (ACSS) is an easy-to-use access control software for managing </a:t>
            </a:r>
            <a:r>
              <a:rPr lang="en-US" sz="1400" b="1"/>
              <a:t>employees and visitors access </a:t>
            </a:r>
            <a:r>
              <a:rPr lang="en-US" sz="1400"/>
              <a:t>through the doors and gates as well as managing </a:t>
            </a:r>
            <a:r>
              <a:rPr lang="en-US" sz="1400" b="1"/>
              <a:t>employee attendance</a:t>
            </a:r>
            <a:r>
              <a:rPr lang="en-US" sz="1400"/>
              <a:t>. (</a:t>
            </a:r>
            <a:r>
              <a:rPr lang="en-US" sz="1400">
                <a:hlinkClick r:id="rId4"/>
              </a:rPr>
              <a:t>read more</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Core Function</a:t>
                      </a:r>
                    </a:p>
                  </a:txBody>
                  <a:tcPr anchor="ctr"/>
                </a:tc>
                <a:extLst>
                  <a:ext uri="{0D108BD9-81ED-4DB2-BD59-A6C34878D82A}">
                    <a16:rowId xmlns:a16="http://schemas.microsoft.com/office/drawing/2014/main" val="4120460234"/>
                  </a:ext>
                </a:extLst>
              </a:tr>
              <a:tr h="600747">
                <a:tc>
                  <a:txBody>
                    <a:bodyPr/>
                    <a:lstStyle/>
                    <a:p>
                      <a:r>
                        <a:rPr lang="en-US" sz="1600" b="1"/>
                        <a:t>Access Control Management</a:t>
                      </a:r>
                    </a:p>
                    <a:p>
                      <a:r>
                        <a:rPr kumimoji="0" lang="en-US" altLang="en-US" sz="1100" b="0" i="0" u="none" strike="noStrike" cap="none" normalizeH="0" baseline="0">
                          <a:ln>
                            <a:noFill/>
                          </a:ln>
                          <a:solidFill>
                            <a:srgbClr val="202124"/>
                          </a:solidFill>
                          <a:effectLst/>
                          <a:latin typeface="Arial Unicode MS"/>
                          <a:ea typeface="inherit"/>
                        </a:rPr>
                        <a:t>Doors, gates, locks, identification of face*, card, ALPR*, tailgating* detection</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Temporary sites management</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Food ordering management</a:t>
                      </a:r>
                    </a:p>
                    <a:p>
                      <a:r>
                        <a:rPr kumimoji="0" lang="en-US" sz="1100" b="0" i="0" u="none" strike="noStrike" kern="1200" cap="none" normalizeH="0" baseline="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Train Station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28</Slides>
  <Notes>24</Notes>
  <HiddenSlides>0</HiddenSlides>
  <ScaleCrop>false</ScaleCrop>
  <HeadingPairs>
    <vt:vector size="4" baseType="variant">
      <vt:variant>
        <vt:lpstr>Theme</vt:lpstr>
      </vt:variant>
      <vt:variant>
        <vt:i4>2</vt:i4>
      </vt:variant>
      <vt:variant>
        <vt:lpstr>Slide Titles</vt:lpstr>
      </vt:variant>
      <vt:variant>
        <vt:i4>28</vt:i4>
      </vt:variant>
    </vt:vector>
  </HeadingPairs>
  <TitlesOfParts>
    <vt:vector size="30"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revision>1</cp:revision>
  <dcterms:created xsi:type="dcterms:W3CDTF">2015-08-31T10:30:03Z</dcterms:created>
  <dcterms:modified xsi:type="dcterms:W3CDTF">2025-01-22T09:40:45Z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