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3" r:id="rId5"/>
  </p:sldMasterIdLst>
  <p:notesMasterIdLst>
    <p:notesMasterId r:id="rId35"/>
  </p:notesMasterIdLst>
  <p:sldIdLst>
    <p:sldId id="279" r:id="rId6"/>
    <p:sldId id="465" r:id="rId7"/>
    <p:sldId id="500" r:id="rId8"/>
    <p:sldId id="501" r:id="rId9"/>
    <p:sldId id="437" r:id="rId10"/>
    <p:sldId id="467" r:id="rId11"/>
    <p:sldId id="508" r:id="rId12"/>
    <p:sldId id="507" r:id="rId13"/>
    <p:sldId id="476" r:id="rId14"/>
    <p:sldId id="469" r:id="rId15"/>
    <p:sldId id="477" r:id="rId16"/>
    <p:sldId id="478" r:id="rId17"/>
    <p:sldId id="479" r:id="rId18"/>
    <p:sldId id="480" r:id="rId19"/>
    <p:sldId id="498" r:id="rId20"/>
    <p:sldId id="499" r:id="rId21"/>
    <p:sldId id="510" r:id="rId22"/>
    <p:sldId id="509" r:id="rId23"/>
    <p:sldId id="511" r:id="rId24"/>
    <p:sldId id="402" r:id="rId25"/>
    <p:sldId id="413" r:id="rId26"/>
    <p:sldId id="461" r:id="rId27"/>
    <p:sldId id="462" r:id="rId28"/>
    <p:sldId id="458" r:id="rId29"/>
    <p:sldId id="434" r:id="rId30"/>
    <p:sldId id="440" r:id="rId31"/>
    <p:sldId id="441" r:id="rId32"/>
    <p:sldId id="388" r:id="rId33"/>
    <p:sldId id="387" r:id="rId34"/>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B050"/>
    <a:srgbClr val="FFFFE5"/>
    <a:srgbClr val="FDEADA"/>
    <a:srgbClr val="EE867E"/>
    <a:srgbClr val="FFFF99"/>
    <a:srgbClr val="FFFF00"/>
    <a:srgbClr val="000000"/>
    <a:srgbClr val="00FFFF"/>
    <a:srgbClr val="B6B0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8E6CCD3-2E59-CC02-3CE4-5FBBFB1840C3}" v="158" dt="2024-11-07T18:55:10.294"/>
    <p1510:client id="{466456C2-81B4-1248-BDCD-FE8BA451223D}" v="28" dt="2024-11-08T03:10:42.536"/>
    <p1510:client id="{F7B36C99-6FBD-3170-C21D-80EF036395E3}" v="6" dt="2024-11-08T02:57:43.209"/>
    <p1510:client id="{F7C030D9-ED84-41E5-8652-909B1B0AFF61}" v="1" dt="2024-11-08T03:06:53.399"/>
  </p1510:revLst>
</p1510:revInfo>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2880"/>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tableStyles" Target="tableStyles.xml"/><Relationship Id="rId21" Type="http://schemas.openxmlformats.org/officeDocument/2006/relationships/slide" Target="slides/slide16.xml"/><Relationship Id="rId34" Type="http://schemas.openxmlformats.org/officeDocument/2006/relationships/slide" Target="slides/slide29.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viewProps" Target="viewProps.xml"/><Relationship Id="rId40" Type="http://schemas.microsoft.com/office/2016/11/relationships/changesInfo" Target="changesInfos/changesInfo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presProps" Target="pres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notesMaster" Target="notesMasters/notesMaster1.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do.Meritee" userId="S::ando.meritee@acti.com::16748e08-7dbb-430e-baa8-a2f638470044" providerId="AD" clId="Web-{18E6CCD3-2E59-CC02-3CE4-5FBBFB1840C3}"/>
    <pc:docChg chg="modSld">
      <pc:chgData name="Ando.Meritee" userId="S::ando.meritee@acti.com::16748e08-7dbb-430e-baa8-a2f638470044" providerId="AD" clId="Web-{18E6CCD3-2E59-CC02-3CE4-5FBBFB1840C3}" dt="2024-11-07T18:55:08.825" v="136" actId="20577"/>
      <pc:docMkLst>
        <pc:docMk/>
      </pc:docMkLst>
      <pc:sldChg chg="addSp modSp">
        <pc:chgData name="Ando.Meritee" userId="S::ando.meritee@acti.com::16748e08-7dbb-430e-baa8-a2f638470044" providerId="AD" clId="Web-{18E6CCD3-2E59-CC02-3CE4-5FBBFB1840C3}" dt="2024-11-07T18:42:24.849" v="63"/>
        <pc:sldMkLst>
          <pc:docMk/>
          <pc:sldMk cId="246058357" sldId="437"/>
        </pc:sldMkLst>
        <pc:spChg chg="add mod">
          <ac:chgData name="Ando.Meritee" userId="S::ando.meritee@acti.com::16748e08-7dbb-430e-baa8-a2f638470044" providerId="AD" clId="Web-{18E6CCD3-2E59-CC02-3CE4-5FBBFB1840C3}" dt="2024-11-07T18:35:29.681" v="15" actId="20577"/>
          <ac:spMkLst>
            <pc:docMk/>
            <pc:sldMk cId="246058357" sldId="437"/>
            <ac:spMk id="2" creationId="{6D0B0B4A-6428-507D-E6D4-7DC9B763601D}"/>
          </ac:spMkLst>
        </pc:spChg>
        <pc:spChg chg="add mod">
          <ac:chgData name="Ando.Meritee" userId="S::ando.meritee@acti.com::16748e08-7dbb-430e-baa8-a2f638470044" providerId="AD" clId="Web-{18E6CCD3-2E59-CC02-3CE4-5FBBFB1840C3}" dt="2024-11-07T18:36:49.620" v="23" actId="20577"/>
          <ac:spMkLst>
            <pc:docMk/>
            <pc:sldMk cId="246058357" sldId="437"/>
            <ac:spMk id="4" creationId="{3F0F19C8-778E-4CFE-78B3-2072BA058733}"/>
          </ac:spMkLst>
        </pc:spChg>
        <pc:spChg chg="add mod">
          <ac:chgData name="Ando.Meritee" userId="S::ando.meritee@acti.com::16748e08-7dbb-430e-baa8-a2f638470044" providerId="AD" clId="Web-{18E6CCD3-2E59-CC02-3CE4-5FBBFB1840C3}" dt="2024-11-07T18:38:52.843" v="36" actId="20577"/>
          <ac:spMkLst>
            <pc:docMk/>
            <pc:sldMk cId="246058357" sldId="437"/>
            <ac:spMk id="6" creationId="{09484214-3B42-9EE7-2FA7-CEAC720486B0}"/>
          </ac:spMkLst>
        </pc:spChg>
        <pc:spChg chg="add mod">
          <ac:chgData name="Ando.Meritee" userId="S::ando.meritee@acti.com::16748e08-7dbb-430e-baa8-a2f638470044" providerId="AD" clId="Web-{18E6CCD3-2E59-CC02-3CE4-5FBBFB1840C3}" dt="2024-11-07T18:39:39.922" v="45" actId="20577"/>
          <ac:spMkLst>
            <pc:docMk/>
            <pc:sldMk cId="246058357" sldId="437"/>
            <ac:spMk id="8" creationId="{27ACEB61-FDD8-9498-8F70-E9E5AAC984C1}"/>
          </ac:spMkLst>
        </pc:spChg>
        <pc:spChg chg="add mod">
          <ac:chgData name="Ando.Meritee" userId="S::ando.meritee@acti.com::16748e08-7dbb-430e-baa8-a2f638470044" providerId="AD" clId="Web-{18E6CCD3-2E59-CC02-3CE4-5FBBFB1840C3}" dt="2024-11-07T18:41:08.206" v="53" actId="20577"/>
          <ac:spMkLst>
            <pc:docMk/>
            <pc:sldMk cId="246058357" sldId="437"/>
            <ac:spMk id="11" creationId="{94B7643E-3DF3-D87A-96A2-148535A80B6B}"/>
          </ac:spMkLst>
        </pc:spChg>
        <pc:picChg chg="mod modCrop">
          <ac:chgData name="Ando.Meritee" userId="S::ando.meritee@acti.com::16748e08-7dbb-430e-baa8-a2f638470044" providerId="AD" clId="Web-{18E6CCD3-2E59-CC02-3CE4-5FBBFB1840C3}" dt="2024-11-07T18:42:24.849" v="63"/>
          <ac:picMkLst>
            <pc:docMk/>
            <pc:sldMk cId="246058357" sldId="437"/>
            <ac:picMk id="3" creationId="{D336DDB3-AB5F-4D1D-85F7-368CB1A4E729}"/>
          </ac:picMkLst>
        </pc:picChg>
        <pc:picChg chg="mod modCrop">
          <ac:chgData name="Ando.Meritee" userId="S::ando.meritee@acti.com::16748e08-7dbb-430e-baa8-a2f638470044" providerId="AD" clId="Web-{18E6CCD3-2E59-CC02-3CE4-5FBBFB1840C3}" dt="2024-11-07T18:42:19.927" v="61"/>
          <ac:picMkLst>
            <pc:docMk/>
            <pc:sldMk cId="246058357" sldId="437"/>
            <ac:picMk id="5" creationId="{5FE932CA-1F25-81E2-F59A-E98058F20F23}"/>
          </ac:picMkLst>
        </pc:picChg>
        <pc:picChg chg="mod modCrop">
          <ac:chgData name="Ando.Meritee" userId="S::ando.meritee@acti.com::16748e08-7dbb-430e-baa8-a2f638470044" providerId="AD" clId="Web-{18E6CCD3-2E59-CC02-3CE4-5FBBFB1840C3}" dt="2024-11-07T18:42:08.177" v="57"/>
          <ac:picMkLst>
            <pc:docMk/>
            <pc:sldMk cId="246058357" sldId="437"/>
            <ac:picMk id="7" creationId="{4D3C4267-0BE9-D355-5473-5BA9A68E3446}"/>
          </ac:picMkLst>
        </pc:picChg>
        <pc:picChg chg="mod modCrop">
          <ac:chgData name="Ando.Meritee" userId="S::ando.meritee@acti.com::16748e08-7dbb-430e-baa8-a2f638470044" providerId="AD" clId="Web-{18E6CCD3-2E59-CC02-3CE4-5FBBFB1840C3}" dt="2024-11-07T18:42:02.489" v="55"/>
          <ac:picMkLst>
            <pc:docMk/>
            <pc:sldMk cId="246058357" sldId="437"/>
            <ac:picMk id="9" creationId="{67FD8430-B833-2518-B2C1-C6E7172E3984}"/>
          </ac:picMkLst>
        </pc:picChg>
        <pc:picChg chg="mod modCrop">
          <ac:chgData name="Ando.Meritee" userId="S::ando.meritee@acti.com::16748e08-7dbb-430e-baa8-a2f638470044" providerId="AD" clId="Web-{18E6CCD3-2E59-CC02-3CE4-5FBBFB1840C3}" dt="2024-11-07T18:42:14.568" v="59"/>
          <ac:picMkLst>
            <pc:docMk/>
            <pc:sldMk cId="246058357" sldId="437"/>
            <ac:picMk id="10" creationId="{3B42C688-7187-21C0-031C-38995C5101F4}"/>
          </ac:picMkLst>
        </pc:picChg>
      </pc:sldChg>
      <pc:sldChg chg="addSp modSp">
        <pc:chgData name="Ando.Meritee" userId="S::ando.meritee@acti.com::16748e08-7dbb-430e-baa8-a2f638470044" providerId="AD" clId="Web-{18E6CCD3-2E59-CC02-3CE4-5FBBFB1840C3}" dt="2024-11-07T18:55:08.825" v="136" actId="20577"/>
        <pc:sldMkLst>
          <pc:docMk/>
          <pc:sldMk cId="1750418331" sldId="467"/>
        </pc:sldMkLst>
        <pc:spChg chg="add mod">
          <ac:chgData name="Ando.Meritee" userId="S::ando.meritee@acti.com::16748e08-7dbb-430e-baa8-a2f638470044" providerId="AD" clId="Web-{18E6CCD3-2E59-CC02-3CE4-5FBBFB1840C3}" dt="2024-11-07T18:47:41.640" v="76" actId="1076"/>
          <ac:spMkLst>
            <pc:docMk/>
            <pc:sldMk cId="1750418331" sldId="467"/>
            <ac:spMk id="4" creationId="{11455A16-7023-CDE4-77C0-781C4FA52086}"/>
          </ac:spMkLst>
        </pc:spChg>
        <pc:spChg chg="add mod">
          <ac:chgData name="Ando.Meritee" userId="S::ando.meritee@acti.com::16748e08-7dbb-430e-baa8-a2f638470044" providerId="AD" clId="Web-{18E6CCD3-2E59-CC02-3CE4-5FBBFB1840C3}" dt="2024-11-07T18:48:08.406" v="83" actId="20577"/>
          <ac:spMkLst>
            <pc:docMk/>
            <pc:sldMk cId="1750418331" sldId="467"/>
            <ac:spMk id="6" creationId="{AEF0D944-6C88-9D54-30CA-3B1FB6197CFB}"/>
          </ac:spMkLst>
        </pc:spChg>
        <pc:spChg chg="add mod">
          <ac:chgData name="Ando.Meritee" userId="S::ando.meritee@acti.com::16748e08-7dbb-430e-baa8-a2f638470044" providerId="AD" clId="Web-{18E6CCD3-2E59-CC02-3CE4-5FBBFB1840C3}" dt="2024-11-07T18:55:08.825" v="136" actId="20577"/>
          <ac:spMkLst>
            <pc:docMk/>
            <pc:sldMk cId="1750418331" sldId="467"/>
            <ac:spMk id="11" creationId="{C04BAFB2-4500-C3F8-5D05-FDEFED3DECE3}"/>
          </ac:spMkLst>
        </pc:spChg>
        <pc:spChg chg="add mod">
          <ac:chgData name="Ando.Meritee" userId="S::ando.meritee@acti.com::16748e08-7dbb-430e-baa8-a2f638470044" providerId="AD" clId="Web-{18E6CCD3-2E59-CC02-3CE4-5FBBFB1840C3}" dt="2024-11-07T18:50:11.254" v="106" actId="20577"/>
          <ac:spMkLst>
            <pc:docMk/>
            <pc:sldMk cId="1750418331" sldId="467"/>
            <ac:spMk id="12" creationId="{ADFE13EC-47F4-8967-01CB-69F605EC3F9A}"/>
          </ac:spMkLst>
        </pc:spChg>
        <pc:spChg chg="add mod">
          <ac:chgData name="Ando.Meritee" userId="S::ando.meritee@acti.com::16748e08-7dbb-430e-baa8-a2f638470044" providerId="AD" clId="Web-{18E6CCD3-2E59-CC02-3CE4-5FBBFB1840C3}" dt="2024-11-07T18:51:41.116" v="119" actId="20577"/>
          <ac:spMkLst>
            <pc:docMk/>
            <pc:sldMk cId="1750418331" sldId="467"/>
            <ac:spMk id="13" creationId="{7872E5A7-AD5B-6BC9-9F81-9499A9F95F61}"/>
          </ac:spMkLst>
        </pc:spChg>
        <pc:picChg chg="mod modCrop">
          <ac:chgData name="Ando.Meritee" userId="S::ando.meritee@acti.com::16748e08-7dbb-430e-baa8-a2f638470044" providerId="AD" clId="Web-{18E6CCD3-2E59-CC02-3CE4-5FBBFB1840C3}" dt="2024-11-07T18:52:22.773" v="123" actId="1076"/>
          <ac:picMkLst>
            <pc:docMk/>
            <pc:sldMk cId="1750418331" sldId="467"/>
            <ac:picMk id="8" creationId="{E9922D8C-8CBF-0F53-F14D-F832E520A697}"/>
          </ac:picMkLst>
        </pc:picChg>
        <pc:picChg chg="mod modCrop">
          <ac:chgData name="Ando.Meritee" userId="S::ando.meritee@acti.com::16748e08-7dbb-430e-baa8-a2f638470044" providerId="AD" clId="Web-{18E6CCD3-2E59-CC02-3CE4-5FBBFB1840C3}" dt="2024-11-07T18:50:17.567" v="108"/>
          <ac:picMkLst>
            <pc:docMk/>
            <pc:sldMk cId="1750418331" sldId="467"/>
            <ac:picMk id="9" creationId="{7B4AEDA4-F673-3615-3E2B-ECE4D143B73C}"/>
          </ac:picMkLst>
        </pc:picChg>
        <pc:picChg chg="mod modCrop">
          <ac:chgData name="Ando.Meritee" userId="S::ando.meritee@acti.com::16748e08-7dbb-430e-baa8-a2f638470044" providerId="AD" clId="Web-{18E6CCD3-2E59-CC02-3CE4-5FBBFB1840C3}" dt="2024-11-07T18:54:29.652" v="131"/>
          <ac:picMkLst>
            <pc:docMk/>
            <pc:sldMk cId="1750418331" sldId="467"/>
            <ac:picMk id="15" creationId="{3F8F990D-7E81-73E1-FC51-5771342BB3DC}"/>
          </ac:picMkLst>
        </pc:picChg>
      </pc:sldChg>
    </pc:docChg>
  </pc:docChgLst>
  <pc:docChgLst>
    <pc:chgData name="來賓使用者" userId="S::urn:spo:anon#24540b52c79e08e61989cbee0280e4ce4a68ce617a1f5731bab5d836867fc001::" providerId="AD" clId="Web-{F7B36C99-6FBD-3170-C21D-80EF036395E3}"/>
    <pc:docChg chg="modSld">
      <pc:chgData name="來賓使用者" userId="S::urn:spo:anon#24540b52c79e08e61989cbee0280e4ce4a68ce617a1f5731bab5d836867fc001::" providerId="AD" clId="Web-{F7B36C99-6FBD-3170-C21D-80EF036395E3}" dt="2024-11-08T02:57:43.209" v="4" actId="20577"/>
      <pc:docMkLst>
        <pc:docMk/>
      </pc:docMkLst>
      <pc:sldChg chg="modSp">
        <pc:chgData name="來賓使用者" userId="S::urn:spo:anon#24540b52c79e08e61989cbee0280e4ce4a68ce617a1f5731bab5d836867fc001::" providerId="AD" clId="Web-{F7B36C99-6FBD-3170-C21D-80EF036395E3}" dt="2024-11-08T02:57:43.209" v="4" actId="20577"/>
        <pc:sldMkLst>
          <pc:docMk/>
          <pc:sldMk cId="3541105383" sldId="499"/>
        </pc:sldMkLst>
        <pc:spChg chg="mod">
          <ac:chgData name="來賓使用者" userId="S::urn:spo:anon#24540b52c79e08e61989cbee0280e4ce4a68ce617a1f5731bab5d836867fc001::" providerId="AD" clId="Web-{F7B36C99-6FBD-3170-C21D-80EF036395E3}" dt="2024-11-08T02:57:43.209" v="4" actId="20577"/>
          <ac:spMkLst>
            <pc:docMk/>
            <pc:sldMk cId="3541105383" sldId="499"/>
            <ac:spMk id="12" creationId="{F53F4863-0DA7-2D22-AB2C-86A6EB62A94E}"/>
          </ac:spMkLst>
        </pc:spChg>
      </pc:sldChg>
    </pc:docChg>
  </pc:docChgLst>
  <pc:docChgLst>
    <pc:chgData name="來賓使用者" userId="S::urn:spo:anon#24540b52c79e08e61989cbee0280e4ce4a68ce617a1f5731bab5d836867fc001::" providerId="AD" clId="Web-{466456C2-81B4-1248-BDCD-FE8BA451223D}"/>
    <pc:docChg chg="modSld">
      <pc:chgData name="來賓使用者" userId="S::urn:spo:anon#24540b52c79e08e61989cbee0280e4ce4a68ce617a1f5731bab5d836867fc001::" providerId="AD" clId="Web-{466456C2-81B4-1248-BDCD-FE8BA451223D}" dt="2024-11-08T03:10:38.614" v="1" actId="1076"/>
      <pc:docMkLst>
        <pc:docMk/>
      </pc:docMkLst>
      <pc:sldChg chg="modSp">
        <pc:chgData name="來賓使用者" userId="S::urn:spo:anon#24540b52c79e08e61989cbee0280e4ce4a68ce617a1f5731bab5d836867fc001::" providerId="AD" clId="Web-{466456C2-81B4-1248-BDCD-FE8BA451223D}" dt="2024-11-08T03:10:38.614" v="1" actId="1076"/>
        <pc:sldMkLst>
          <pc:docMk/>
          <pc:sldMk cId="2683411327" sldId="507"/>
        </pc:sldMkLst>
        <pc:spChg chg="mod">
          <ac:chgData name="來賓使用者" userId="S::urn:spo:anon#24540b52c79e08e61989cbee0280e4ce4a68ce617a1f5731bab5d836867fc001::" providerId="AD" clId="Web-{466456C2-81B4-1248-BDCD-FE8BA451223D}" dt="2024-11-08T03:10:38.614" v="1" actId="1076"/>
          <ac:spMkLst>
            <pc:docMk/>
            <pc:sldMk cId="2683411327" sldId="507"/>
            <ac:spMk id="16" creationId="{86133CC3-BD3B-9350-F6BF-99DFC7FC2C79}"/>
          </ac:spMkLst>
        </pc:spChg>
      </pc:sldChg>
    </pc:docChg>
  </pc:docChgLst>
  <pc:docChgLst>
    <pc:chgData name="Ando.Meritee" userId="S::ando.meritee@acti.com::16748e08-7dbb-430e-baa8-a2f638470044" providerId="AD" clId="Web-{748BD67B-1A07-7012-A2AF-5A8F4013DCC6}"/>
    <pc:docChg chg="addSld">
      <pc:chgData name="Ando.Meritee" userId="S::ando.meritee@acti.com::16748e08-7dbb-430e-baa8-a2f638470044" providerId="AD" clId="Web-{748BD67B-1A07-7012-A2AF-5A8F4013DCC6}" dt="2024-11-06T04:33:56.714" v="2"/>
      <pc:docMkLst>
        <pc:docMk/>
      </pc:docMkLst>
      <pc:sldChg chg="add">
        <pc:chgData name="Ando.Meritee" userId="S::ando.meritee@acti.com::16748e08-7dbb-430e-baa8-a2f638470044" providerId="AD" clId="Web-{748BD67B-1A07-7012-A2AF-5A8F4013DCC6}" dt="2024-11-06T04:33:56.699" v="1"/>
        <pc:sldMkLst>
          <pc:docMk/>
          <pc:sldMk cId="17256029" sldId="402"/>
        </pc:sldMkLst>
      </pc:sldChg>
      <pc:sldChg chg="add">
        <pc:chgData name="Ando.Meritee" userId="S::ando.meritee@acti.com::16748e08-7dbb-430e-baa8-a2f638470044" providerId="AD" clId="Web-{748BD67B-1A07-7012-A2AF-5A8F4013DCC6}" dt="2024-11-06T04:33:56.714" v="2"/>
        <pc:sldMkLst>
          <pc:docMk/>
          <pc:sldMk cId="4189251983" sldId="413"/>
        </pc:sldMkLst>
      </pc:sldChg>
      <pc:sldChg chg="add">
        <pc:chgData name="Ando.Meritee" userId="S::ando.meritee@acti.com::16748e08-7dbb-430e-baa8-a2f638470044" providerId="AD" clId="Web-{748BD67B-1A07-7012-A2AF-5A8F4013DCC6}" dt="2024-11-06T04:33:56.683" v="0"/>
        <pc:sldMkLst>
          <pc:docMk/>
          <pc:sldMk cId="2787313935" sldId="511"/>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1EAEA8-C580-4CC9-B3EF-4E14DF11FF9C}" type="datetimeFigureOut">
              <a:rPr lang="zh-TW" altLang="en-US" smtClean="0"/>
              <a:t>2024/11/7</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6C6233-C7E1-4D2C-B863-5ADE50BD5A61}" type="slidenum">
              <a:rPr lang="zh-TW" altLang="en-US" smtClean="0"/>
              <a:t>‹#›</a:t>
            </a:fld>
            <a:endParaRPr lang="zh-TW" altLang="en-US"/>
          </a:p>
        </p:txBody>
      </p:sp>
    </p:spTree>
    <p:extLst>
      <p:ext uri="{BB962C8B-B14F-4D97-AF65-F5344CB8AC3E}">
        <p14:creationId xmlns:p14="http://schemas.microsoft.com/office/powerpoint/2010/main" val="8585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86C6233-C7E1-4D2C-B863-5ADE50BD5A61}" type="slidenum">
              <a:rPr lang="zh-TW" altLang="en-US" smtClean="0"/>
              <a:t>1</a:t>
            </a:fld>
            <a:endParaRPr lang="zh-TW" altLang="en-US"/>
          </a:p>
        </p:txBody>
      </p:sp>
    </p:spTree>
    <p:extLst>
      <p:ext uri="{BB962C8B-B14F-4D97-AF65-F5344CB8AC3E}">
        <p14:creationId xmlns:p14="http://schemas.microsoft.com/office/powerpoint/2010/main" val="1307345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a:t>
            </a:fld>
            <a:endParaRPr lang="zh-TW" altLang="en-US"/>
          </a:p>
        </p:txBody>
      </p:sp>
    </p:spTree>
    <p:extLst>
      <p:ext uri="{BB962C8B-B14F-4D97-AF65-F5344CB8AC3E}">
        <p14:creationId xmlns:p14="http://schemas.microsoft.com/office/powerpoint/2010/main" val="29045427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4</a:t>
            </a:fld>
            <a:endParaRPr lang="zh-TW" altLang="en-US"/>
          </a:p>
        </p:txBody>
      </p:sp>
    </p:spTree>
    <p:extLst>
      <p:ext uri="{BB962C8B-B14F-4D97-AF65-F5344CB8AC3E}">
        <p14:creationId xmlns:p14="http://schemas.microsoft.com/office/powerpoint/2010/main" val="9449948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5</a:t>
            </a:fld>
            <a:endParaRPr lang="zh-TW" altLang="en-US"/>
          </a:p>
        </p:txBody>
      </p:sp>
    </p:spTree>
    <p:extLst>
      <p:ext uri="{BB962C8B-B14F-4D97-AF65-F5344CB8AC3E}">
        <p14:creationId xmlns:p14="http://schemas.microsoft.com/office/powerpoint/2010/main" val="11240594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6</a:t>
            </a:fld>
            <a:endParaRPr lang="zh-TW" altLang="en-US"/>
          </a:p>
        </p:txBody>
      </p:sp>
    </p:spTree>
    <p:extLst>
      <p:ext uri="{BB962C8B-B14F-4D97-AF65-F5344CB8AC3E}">
        <p14:creationId xmlns:p14="http://schemas.microsoft.com/office/powerpoint/2010/main" val="21304733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7</a:t>
            </a:fld>
            <a:endParaRPr lang="zh-TW" altLang="en-US"/>
          </a:p>
        </p:txBody>
      </p:sp>
    </p:spTree>
    <p:extLst>
      <p:ext uri="{BB962C8B-B14F-4D97-AF65-F5344CB8AC3E}">
        <p14:creationId xmlns:p14="http://schemas.microsoft.com/office/powerpoint/2010/main" val="10781346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8</a:t>
            </a:fld>
            <a:endParaRPr lang="zh-TW" altLang="en-US"/>
          </a:p>
        </p:txBody>
      </p:sp>
    </p:spTree>
    <p:extLst>
      <p:ext uri="{BB962C8B-B14F-4D97-AF65-F5344CB8AC3E}">
        <p14:creationId xmlns:p14="http://schemas.microsoft.com/office/powerpoint/2010/main" val="17097598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9</a:t>
            </a:fld>
            <a:endParaRPr lang="zh-TW" altLang="en-US"/>
          </a:p>
        </p:txBody>
      </p:sp>
    </p:spTree>
    <p:extLst>
      <p:ext uri="{BB962C8B-B14F-4D97-AF65-F5344CB8AC3E}">
        <p14:creationId xmlns:p14="http://schemas.microsoft.com/office/powerpoint/2010/main" val="805117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10</a:t>
            </a:fld>
            <a:endParaRPr lang="zh-TW" altLang="en-US"/>
          </a:p>
        </p:txBody>
      </p:sp>
    </p:spTree>
    <p:extLst>
      <p:ext uri="{BB962C8B-B14F-4D97-AF65-F5344CB8AC3E}">
        <p14:creationId xmlns:p14="http://schemas.microsoft.com/office/powerpoint/2010/main" val="2899512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11</a:t>
            </a:fld>
            <a:endParaRPr lang="zh-TW" altLang="en-US"/>
          </a:p>
        </p:txBody>
      </p:sp>
    </p:spTree>
    <p:extLst>
      <p:ext uri="{BB962C8B-B14F-4D97-AF65-F5344CB8AC3E}">
        <p14:creationId xmlns:p14="http://schemas.microsoft.com/office/powerpoint/2010/main" val="34243641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12</a:t>
            </a:fld>
            <a:endParaRPr lang="zh-TW" altLang="en-US"/>
          </a:p>
        </p:txBody>
      </p:sp>
    </p:spTree>
    <p:extLst>
      <p:ext uri="{BB962C8B-B14F-4D97-AF65-F5344CB8AC3E}">
        <p14:creationId xmlns:p14="http://schemas.microsoft.com/office/powerpoint/2010/main" val="12985761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13</a:t>
            </a:fld>
            <a:endParaRPr lang="zh-TW" altLang="en-US"/>
          </a:p>
        </p:txBody>
      </p:sp>
    </p:spTree>
    <p:extLst>
      <p:ext uri="{BB962C8B-B14F-4D97-AF65-F5344CB8AC3E}">
        <p14:creationId xmlns:p14="http://schemas.microsoft.com/office/powerpoint/2010/main" val="25066011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14</a:t>
            </a:fld>
            <a:endParaRPr lang="zh-TW" altLang="en-US"/>
          </a:p>
        </p:txBody>
      </p:sp>
    </p:spTree>
    <p:extLst>
      <p:ext uri="{BB962C8B-B14F-4D97-AF65-F5344CB8AC3E}">
        <p14:creationId xmlns:p14="http://schemas.microsoft.com/office/powerpoint/2010/main" val="4799424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15</a:t>
            </a:fld>
            <a:endParaRPr lang="zh-TW" altLang="en-US"/>
          </a:p>
        </p:txBody>
      </p:sp>
    </p:spTree>
    <p:extLst>
      <p:ext uri="{BB962C8B-B14F-4D97-AF65-F5344CB8AC3E}">
        <p14:creationId xmlns:p14="http://schemas.microsoft.com/office/powerpoint/2010/main" val="28811542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16</a:t>
            </a:fld>
            <a:endParaRPr lang="zh-TW" altLang="en-US"/>
          </a:p>
        </p:txBody>
      </p:sp>
    </p:spTree>
    <p:extLst>
      <p:ext uri="{BB962C8B-B14F-4D97-AF65-F5344CB8AC3E}">
        <p14:creationId xmlns:p14="http://schemas.microsoft.com/office/powerpoint/2010/main" val="6034882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17</a:t>
            </a:fld>
            <a:endParaRPr lang="zh-TW" altLang="en-US"/>
          </a:p>
        </p:txBody>
      </p:sp>
    </p:spTree>
    <p:extLst>
      <p:ext uri="{BB962C8B-B14F-4D97-AF65-F5344CB8AC3E}">
        <p14:creationId xmlns:p14="http://schemas.microsoft.com/office/powerpoint/2010/main" val="204298345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18</a:t>
            </a:fld>
            <a:endParaRPr lang="zh-TW" altLang="en-US"/>
          </a:p>
        </p:txBody>
      </p:sp>
    </p:spTree>
    <p:extLst>
      <p:ext uri="{BB962C8B-B14F-4D97-AF65-F5344CB8AC3E}">
        <p14:creationId xmlns:p14="http://schemas.microsoft.com/office/powerpoint/2010/main" val="142073191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6E0A2B-255F-2A85-E160-19C74A5B2B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32E961-834A-D1D3-B909-5B95FF5183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8C2D821-1409-C152-3D91-D52E2B1BB09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510861A-963E-89F8-121F-39F6843282DF}"/>
              </a:ext>
            </a:extLst>
          </p:cNvPr>
          <p:cNvSpPr>
            <a:spLocks noGrp="1"/>
          </p:cNvSpPr>
          <p:nvPr>
            <p:ph type="sldNum" sz="quarter" idx="5"/>
          </p:nvPr>
        </p:nvSpPr>
        <p:spPr/>
        <p:txBody>
          <a:bodyPr/>
          <a:lstStyle/>
          <a:p>
            <a:fld id="{C86C6233-C7E1-4D2C-B863-5ADE50BD5A61}" type="slidenum">
              <a:rPr lang="zh-TW" altLang="en-US" smtClean="0"/>
              <a:t>19</a:t>
            </a:fld>
            <a:endParaRPr lang="zh-TW" altLang="en-US"/>
          </a:p>
        </p:txBody>
      </p:sp>
    </p:spTree>
    <p:extLst>
      <p:ext uri="{BB962C8B-B14F-4D97-AF65-F5344CB8AC3E}">
        <p14:creationId xmlns:p14="http://schemas.microsoft.com/office/powerpoint/2010/main" val="267554998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20</a:t>
            </a:fld>
            <a:endParaRPr lang="zh-TW" altLang="en-US"/>
          </a:p>
        </p:txBody>
      </p:sp>
    </p:spTree>
    <p:extLst>
      <p:ext uri="{BB962C8B-B14F-4D97-AF65-F5344CB8AC3E}">
        <p14:creationId xmlns:p14="http://schemas.microsoft.com/office/powerpoint/2010/main" val="123681737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21</a:t>
            </a:fld>
            <a:endParaRPr lang="zh-TW" altLang="en-US"/>
          </a:p>
        </p:txBody>
      </p:sp>
    </p:spTree>
    <p:extLst>
      <p:ext uri="{BB962C8B-B14F-4D97-AF65-F5344CB8AC3E}">
        <p14:creationId xmlns:p14="http://schemas.microsoft.com/office/powerpoint/2010/main" val="41780380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22</a:t>
            </a:fld>
            <a:endParaRPr lang="zh-TW" altLang="en-US"/>
          </a:p>
        </p:txBody>
      </p:sp>
    </p:spTree>
    <p:extLst>
      <p:ext uri="{BB962C8B-B14F-4D97-AF65-F5344CB8AC3E}">
        <p14:creationId xmlns:p14="http://schemas.microsoft.com/office/powerpoint/2010/main" val="149329654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23</a:t>
            </a:fld>
            <a:endParaRPr lang="zh-TW" altLang="en-US"/>
          </a:p>
        </p:txBody>
      </p:sp>
    </p:spTree>
    <p:extLst>
      <p:ext uri="{BB962C8B-B14F-4D97-AF65-F5344CB8AC3E}">
        <p14:creationId xmlns:p14="http://schemas.microsoft.com/office/powerpoint/2010/main" val="345851637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25</a:t>
            </a:fld>
            <a:endParaRPr lang="zh-TW" altLang="en-US"/>
          </a:p>
        </p:txBody>
      </p:sp>
    </p:spTree>
    <p:extLst>
      <p:ext uri="{BB962C8B-B14F-4D97-AF65-F5344CB8AC3E}">
        <p14:creationId xmlns:p14="http://schemas.microsoft.com/office/powerpoint/2010/main" val="158736365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28</a:t>
            </a:fld>
            <a:endParaRPr lang="zh-TW" altLang="en-US"/>
          </a:p>
        </p:txBody>
      </p:sp>
    </p:spTree>
    <p:extLst>
      <p:ext uri="{BB962C8B-B14F-4D97-AF65-F5344CB8AC3E}">
        <p14:creationId xmlns:p14="http://schemas.microsoft.com/office/powerpoint/2010/main" val="257549486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29</a:t>
            </a:fld>
            <a:endParaRPr lang="zh-TW" altLang="en-US"/>
          </a:p>
        </p:txBody>
      </p:sp>
    </p:spTree>
    <p:extLst>
      <p:ext uri="{BB962C8B-B14F-4D97-AF65-F5344CB8AC3E}">
        <p14:creationId xmlns:p14="http://schemas.microsoft.com/office/powerpoint/2010/main" val="123081100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2024/11/7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2024/11/7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54169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2024/11/7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948474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2024/11/7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4225121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2024/11/7</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220390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C2DBAA0B-C0C8-49F7-90A6-881E800F52F7}" type="datetimeFigureOut">
              <a:rPr lang="zh-TW" altLang="en-US" smtClean="0"/>
              <a:t>2024/11/7</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403610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C2DBAA0B-C0C8-49F7-90A6-881E800F52F7}" type="datetimeFigureOut">
              <a:rPr lang="zh-TW" altLang="en-US" smtClean="0"/>
              <a:t>2024/11/7</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595892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2DBAA0B-C0C8-49F7-90A6-881E800F52F7}" type="datetimeFigureOut">
              <a:rPr lang="zh-TW" altLang="en-US" smtClean="0"/>
              <a:t>2024/11/7</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25827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2024/11/7</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776855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2024/11/7</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700757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2024/11/7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74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2024/11/7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6805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2024/11/7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2024/11/7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228736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2024/11/7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842959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2024/11/7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503903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2024/11/7</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9918884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3AFD60C7-6302-4E0B-9F11-B5420923225C}" type="datetimeFigureOut">
              <a:rPr lang="zh-TW" altLang="en-US" smtClean="0"/>
              <a:t>2024/11/7</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703636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3AFD60C7-6302-4E0B-9F11-B5420923225C}" type="datetimeFigureOut">
              <a:rPr lang="zh-TW" altLang="en-US" smtClean="0"/>
              <a:t>2024/11/7</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3991675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AFD60C7-6302-4E0B-9F11-B5420923225C}" type="datetimeFigureOut">
              <a:rPr lang="zh-TW" altLang="en-US" smtClean="0"/>
              <a:t>2024/11/7</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829069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2024/11/7</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60022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2024/11/7</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959694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2024/11/7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3697797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2024/11/7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00217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DBAA0B-C0C8-49F7-90A6-881E800F52F7}" type="datetimeFigureOut">
              <a:rPr lang="zh-TW" altLang="en-US" smtClean="0"/>
              <a:t>2024/11/7</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A350A-6DAB-4F6D-9484-B7AE1BB47BE3}" type="slidenum">
              <a:rPr lang="zh-TW" altLang="en-US" smtClean="0"/>
              <a:t>‹#›</a:t>
            </a:fld>
            <a:endParaRPr lang="zh-TW" altLang="en-US"/>
          </a:p>
        </p:txBody>
      </p:sp>
      <p:pic>
        <p:nvPicPr>
          <p:cNvPr id="2050" name="Picture 2" descr="G:\90. Personal\Samantha.Hu\ACTi Slides Layout (3).jp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269" y="0"/>
            <a:ext cx="91201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270257"/>
      </p:ext>
    </p:extLst>
  </p:cSld>
  <p:clrMap bg1="lt1" tx1="dk1" bg2="lt2" tx2="dk2" accent1="accent1" accent2="accent2" accent3="accent3" accent4="accent4" accent5="accent5" accent6="accent6" hlink="hlink" folHlink="folHlink"/>
  <p:sldLayoutIdLst>
    <p:sldLayoutId id="2147483672"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D60C7-6302-4E0B-9F11-B5420923225C}" type="datetimeFigureOut">
              <a:rPr lang="zh-TW" altLang="en-US" smtClean="0"/>
              <a:t>2024/11/7</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694897228"/>
      </p:ext>
    </p:extLst>
  </p:cSld>
  <p:clrMap bg1="lt1" tx1="dk1" bg2="lt2" tx2="dk2" accent1="accent1" accent2="accent2" accent3="accent3" accent4="accent4" accent5="accent5" accent6="accent6" hlink="hlink" folHlink="folHlink"/>
  <p:sldLayoutIdLst>
    <p:sldLayoutId id="2147483685"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8.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slide" Target="slide16.xml"/><Relationship Id="rId7"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8.xml"/><Relationship Id="rId6" Type="http://schemas.openxmlformats.org/officeDocument/2006/relationships/image" Target="../media/image13.png"/><Relationship Id="rId5" Type="http://schemas.openxmlformats.org/officeDocument/2006/relationships/image" Target="../media/image12.png"/><Relationship Id="rId10" Type="http://schemas.openxmlformats.org/officeDocument/2006/relationships/image" Target="../media/image17.png"/><Relationship Id="rId4" Type="http://schemas.openxmlformats.org/officeDocument/2006/relationships/image" Target="../media/image11.png"/><Relationship Id="rId9" Type="http://schemas.openxmlformats.org/officeDocument/2006/relationships/image" Target="../media/image16.png"/></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6.xml"/><Relationship Id="rId1" Type="http://schemas.openxmlformats.org/officeDocument/2006/relationships/slideLayout" Target="../slideLayouts/slideLayout8.xml"/><Relationship Id="rId5" Type="http://schemas.openxmlformats.org/officeDocument/2006/relationships/image" Target="../media/image19.png"/><Relationship Id="rId4" Type="http://schemas.openxmlformats.org/officeDocument/2006/relationships/hyperlink" Target="https://www.acti.com/solutions/access-control-solution?sid=S200" TargetMode="External"/></Relationships>
</file>

<file path=ppt/slides/_rels/slide8.xml.rels><?xml version="1.0" encoding="UTF-8" standalone="yes"?>
<Relationships xmlns="http://schemas.openxmlformats.org/package/2006/relationships"><Relationship Id="rId3" Type="http://schemas.openxmlformats.org/officeDocument/2006/relationships/slide" Target="slide22.xml"/><Relationship Id="rId2" Type="http://schemas.openxmlformats.org/officeDocument/2006/relationships/notesSlide" Target="../notesSlides/notesSlide7.xml"/><Relationship Id="rId1" Type="http://schemas.openxmlformats.org/officeDocument/2006/relationships/slideLayout" Target="../slideLayouts/slideLayout8.xml"/><Relationship Id="rId6" Type="http://schemas.openxmlformats.org/officeDocument/2006/relationships/image" Target="../media/image20.png"/><Relationship Id="rId5" Type="http://schemas.openxmlformats.org/officeDocument/2006/relationships/hyperlink" Target="https://www.acti.com/solutions/access-control-solution?sid=S200" TargetMode="External"/><Relationship Id="rId4" Type="http://schemas.openxmlformats.org/officeDocument/2006/relationships/image" Target="../media/image18.png"/></Relationships>
</file>

<file path=ppt/slides/_rels/slide9.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21.png"/><Relationship Id="rId7" Type="http://schemas.openxmlformats.org/officeDocument/2006/relationships/image" Target="../media/image23.png"/><Relationship Id="rId2" Type="http://schemas.openxmlformats.org/officeDocument/2006/relationships/notesSlide" Target="../notesSlides/notesSlide8.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2.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4.jpeg"/></Relationships>
</file>

<file path=ppt/slides/_rels/slide1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9.xml"/><Relationship Id="rId1" Type="http://schemas.openxmlformats.org/officeDocument/2006/relationships/slideLayout" Target="../slideLayouts/slideLayout8.xml"/><Relationship Id="rId6" Type="http://schemas.openxmlformats.org/officeDocument/2006/relationships/hyperlink" Target="https://www.acti.com/solutions/access-control-solution?sid=S200" TargetMode="External"/><Relationship Id="rId5" Type="http://schemas.openxmlformats.org/officeDocument/2006/relationships/image" Target="../media/image18.png"/><Relationship Id="rId4" Type="http://schemas.openxmlformats.org/officeDocument/2006/relationships/slide" Target="slide22.xml"/></Relationships>
</file>

<file path=ppt/slides/_rels/slide11.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21.png"/><Relationship Id="rId7" Type="http://schemas.openxmlformats.org/officeDocument/2006/relationships/image" Target="../media/image23.png"/><Relationship Id="rId2" Type="http://schemas.openxmlformats.org/officeDocument/2006/relationships/notesSlide" Target="../notesSlides/notesSlide10.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2.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6.png"/></Relationships>
</file>

<file path=ppt/slides/_rels/slide12.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8.png"/><Relationship Id="rId3" Type="http://schemas.openxmlformats.org/officeDocument/2006/relationships/hyperlink" Target="https://www.acti.com/product/VMGB-370" TargetMode="External"/><Relationship Id="rId7" Type="http://schemas.openxmlformats.org/officeDocument/2006/relationships/image" Target="../media/image22.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11.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7.png"/><Relationship Id="rId5" Type="http://schemas.openxmlformats.org/officeDocument/2006/relationships/image" Target="../media/image21.png"/><Relationship Id="rId15" Type="http://schemas.openxmlformats.org/officeDocument/2006/relationships/image" Target="../media/image17.png"/><Relationship Id="rId10" Type="http://schemas.openxmlformats.org/officeDocument/2006/relationships/hyperlink" Target="https://www.acti.com/solutions/cloud-based-NVR-solution?sid=S130" TargetMode="External"/><Relationship Id="rId4" Type="http://schemas.openxmlformats.org/officeDocument/2006/relationships/hyperlink" Target="https://www.acti.com/product/VMGB-371" TargetMode="External"/><Relationship Id="rId9" Type="http://schemas.openxmlformats.org/officeDocument/2006/relationships/image" Target="../media/image23.png"/><Relationship Id="rId14" Type="http://schemas.openxmlformats.org/officeDocument/2006/relationships/hyperlink" Target="https://www.acti.com/solutions/third-party-vms-integrated-solution-sf23?sid=S230" TargetMode="External"/></Relationships>
</file>

<file path=ppt/slides/_rels/slide13.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21.png"/><Relationship Id="rId7" Type="http://schemas.openxmlformats.org/officeDocument/2006/relationships/image" Target="../media/image23.png"/><Relationship Id="rId12" Type="http://schemas.openxmlformats.org/officeDocument/2006/relationships/slide" Target="slide22.xml"/><Relationship Id="rId2" Type="http://schemas.openxmlformats.org/officeDocument/2006/relationships/notesSlide" Target="../notesSlides/notesSlide12.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11" Type="http://schemas.openxmlformats.org/officeDocument/2006/relationships/image" Target="../media/image16.png"/><Relationship Id="rId5" Type="http://schemas.openxmlformats.org/officeDocument/2006/relationships/image" Target="../media/image22.png"/><Relationship Id="rId10" Type="http://schemas.openxmlformats.org/officeDocument/2006/relationships/hyperlink" Target="https://www.acti.com/solutions/third-party-application-integrated-solution?sid=S220" TargetMode="External"/><Relationship Id="rId4" Type="http://schemas.openxmlformats.org/officeDocument/2006/relationships/hyperlink" Target="https://www.acti.com/solutions/windows-based-NVR-solution?sid=S110" TargetMode="External"/><Relationship Id="rId9" Type="http://schemas.openxmlformats.org/officeDocument/2006/relationships/image" Target="../media/image27.png"/></Relationships>
</file>

<file path=ppt/slides/_rels/slide14.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21.png"/><Relationship Id="rId7" Type="http://schemas.openxmlformats.org/officeDocument/2006/relationships/image" Target="../media/image23.png"/><Relationship Id="rId2" Type="http://schemas.openxmlformats.org/officeDocument/2006/relationships/notesSlide" Target="../notesSlides/notesSlide13.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2.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9.png"/></Relationships>
</file>

<file path=ppt/slides/_rels/slide15.xml.rels><?xml version="1.0" encoding="UTF-8" standalone="yes"?>
<Relationships xmlns="http://schemas.openxmlformats.org/package/2006/relationships"><Relationship Id="rId8" Type="http://schemas.openxmlformats.org/officeDocument/2006/relationships/image" Target="../media/image23.png"/><Relationship Id="rId13" Type="http://schemas.openxmlformats.org/officeDocument/2006/relationships/hyperlink" Target="https://www.acti.com/solutions/third-party-vms-integrated-solution-sf23?sid=S230" TargetMode="External"/><Relationship Id="rId3" Type="http://schemas.openxmlformats.org/officeDocument/2006/relationships/image" Target="../media/image30.png"/><Relationship Id="rId7" Type="http://schemas.openxmlformats.org/officeDocument/2006/relationships/hyperlink" Target="https://www.acti.com/solutions/windows-based-NVR-and-CMS-solution?sid=S120" TargetMode="External"/><Relationship Id="rId12" Type="http://schemas.openxmlformats.org/officeDocument/2006/relationships/image" Target="../media/image28.png"/><Relationship Id="rId2" Type="http://schemas.openxmlformats.org/officeDocument/2006/relationships/notesSlide" Target="../notesSlides/notesSlide14.xml"/><Relationship Id="rId1" Type="http://schemas.openxmlformats.org/officeDocument/2006/relationships/slideLayout" Target="../slideLayouts/slideLayout8.xml"/><Relationship Id="rId6" Type="http://schemas.openxmlformats.org/officeDocument/2006/relationships/image" Target="../media/image22.png"/><Relationship Id="rId11" Type="http://schemas.openxmlformats.org/officeDocument/2006/relationships/hyperlink" Target="https://www.acti.com/solutions/third-party-application-integrated-solution?sid=S220" TargetMode="External"/><Relationship Id="rId5" Type="http://schemas.openxmlformats.org/officeDocument/2006/relationships/hyperlink" Target="https://www.acti.com/solutions/windows-based-NVR-solution?sid=S110" TargetMode="External"/><Relationship Id="rId10" Type="http://schemas.openxmlformats.org/officeDocument/2006/relationships/image" Target="../media/image27.png"/><Relationship Id="rId4" Type="http://schemas.openxmlformats.org/officeDocument/2006/relationships/image" Target="../media/image21.png"/><Relationship Id="rId9" Type="http://schemas.openxmlformats.org/officeDocument/2006/relationships/hyperlink" Target="https://www.acti.com/solutions/cloud-based-NVR-solution?sid=S130"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31.png"/><Relationship Id="rId7" Type="http://schemas.openxmlformats.org/officeDocument/2006/relationships/hyperlink" Target="https://www.acti.com/solutions/windows-based-NVR-and-CMS-solution?sid=S120" TargetMode="External"/><Relationship Id="rId2" Type="http://schemas.openxmlformats.org/officeDocument/2006/relationships/notesSlide" Target="../notesSlides/notesSlide15.xml"/><Relationship Id="rId1" Type="http://schemas.openxmlformats.org/officeDocument/2006/relationships/slideLayout" Target="../slideLayouts/slideLayout8.xml"/><Relationship Id="rId6" Type="http://schemas.openxmlformats.org/officeDocument/2006/relationships/image" Target="../media/image22.png"/><Relationship Id="rId5" Type="http://schemas.openxmlformats.org/officeDocument/2006/relationships/hyperlink" Target="https://www.acti.com/solutions/windows-based-NVR-solution?sid=S110" TargetMode="External"/><Relationship Id="rId4" Type="http://schemas.openxmlformats.org/officeDocument/2006/relationships/image" Target="../media/image21.png"/></Relationships>
</file>

<file path=ppt/slides/_rels/slide1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6.xml"/><Relationship Id="rId1" Type="http://schemas.openxmlformats.org/officeDocument/2006/relationships/slideLayout" Target="../slideLayouts/slideLayout8.xml"/><Relationship Id="rId6" Type="http://schemas.openxmlformats.org/officeDocument/2006/relationships/image" Target="../media/image35.jpeg"/><Relationship Id="rId5" Type="http://schemas.openxmlformats.org/officeDocument/2006/relationships/image" Target="../media/image34.jpeg"/><Relationship Id="rId4" Type="http://schemas.openxmlformats.org/officeDocument/2006/relationships/image" Target="../media/image33.jpeg"/></Relationships>
</file>

<file path=ppt/slides/_rels/slide18.xml.rels><?xml version="1.0" encoding="UTF-8" standalone="yes"?>
<Relationships xmlns="http://schemas.openxmlformats.org/package/2006/relationships"><Relationship Id="rId8" Type="http://schemas.openxmlformats.org/officeDocument/2006/relationships/hyperlink" Target="https://www.acti.com/product/Q963" TargetMode="External"/><Relationship Id="rId3" Type="http://schemas.openxmlformats.org/officeDocument/2006/relationships/hyperlink" Target="https://www.acti.com/product/VMGB-370" TargetMode="External"/><Relationship Id="rId7" Type="http://schemas.openxmlformats.org/officeDocument/2006/relationships/hyperlink" Target="https://www.acti.com/accesscontrolmatrix" TargetMode="External"/><Relationship Id="rId2" Type="http://schemas.openxmlformats.org/officeDocument/2006/relationships/notesSlide" Target="../notesSlides/notesSlide17.xml"/><Relationship Id="rId1" Type="http://schemas.openxmlformats.org/officeDocument/2006/relationships/slideLayout" Target="../slideLayouts/slideLayout8.xml"/><Relationship Id="rId6" Type="http://schemas.openxmlformats.org/officeDocument/2006/relationships/hyperlink" Target="https://www.acti.com/product/A426" TargetMode="External"/><Relationship Id="rId5" Type="http://schemas.openxmlformats.org/officeDocument/2006/relationships/hyperlink" Target="https://www.acti.com/product/Q950" TargetMode="External"/><Relationship Id="rId10" Type="http://schemas.openxmlformats.org/officeDocument/2006/relationships/hyperlink" Target="https://www.acti.com/productmatrix/share/10374" TargetMode="External"/><Relationship Id="rId4" Type="http://schemas.openxmlformats.org/officeDocument/2006/relationships/hyperlink" Target="https://www.acti.com/product/VMGB-371" TargetMode="External"/><Relationship Id="rId9" Type="http://schemas.openxmlformats.org/officeDocument/2006/relationships/hyperlink" Target="https://www.acti.com/productmatrix/share/10375" TargetMode="External"/></Relationships>
</file>

<file path=ppt/slides/_rels/slide19.xml.rels><?xml version="1.0" encoding="UTF-8" standalone="yes"?>
<Relationships xmlns="http://schemas.openxmlformats.org/package/2006/relationships"><Relationship Id="rId8" Type="http://schemas.openxmlformats.org/officeDocument/2006/relationships/hyperlink" Target="https://www.acti.com/product/Q963" TargetMode="External"/><Relationship Id="rId3" Type="http://schemas.openxmlformats.org/officeDocument/2006/relationships/hyperlink" Target="https://www.acti.com/product/VMGB-370" TargetMode="External"/><Relationship Id="rId7" Type="http://schemas.openxmlformats.org/officeDocument/2006/relationships/hyperlink" Target="https://www.acti.com/accesscontrolmatrix" TargetMode="External"/><Relationship Id="rId2" Type="http://schemas.openxmlformats.org/officeDocument/2006/relationships/notesSlide" Target="../notesSlides/notesSlide18.xml"/><Relationship Id="rId1" Type="http://schemas.openxmlformats.org/officeDocument/2006/relationships/slideLayout" Target="../slideLayouts/slideLayout8.xml"/><Relationship Id="rId6" Type="http://schemas.openxmlformats.org/officeDocument/2006/relationships/hyperlink" Target="https://www.acti.com/product/A426" TargetMode="External"/><Relationship Id="rId5" Type="http://schemas.openxmlformats.org/officeDocument/2006/relationships/hyperlink" Target="https://www.acti.com/product/Q950" TargetMode="External"/><Relationship Id="rId10" Type="http://schemas.openxmlformats.org/officeDocument/2006/relationships/hyperlink" Target="https://www.acti.com/productmatrix/share/10374" TargetMode="External"/><Relationship Id="rId4" Type="http://schemas.openxmlformats.org/officeDocument/2006/relationships/hyperlink" Target="https://www.acti.com/product/VMGB-371" TargetMode="External"/><Relationship Id="rId9" Type="http://schemas.openxmlformats.org/officeDocument/2006/relationships/hyperlink" Target="https://www.acti.com/productmatrix/share/10375" TargetMode="External"/></Relationships>
</file>

<file path=ppt/slides/_rels/slide20.xml.rels><?xml version="1.0" encoding="UTF-8" standalone="yes"?>
<Relationships xmlns="http://schemas.openxmlformats.org/package/2006/relationships"><Relationship Id="rId3" Type="http://schemas.openxmlformats.org/officeDocument/2006/relationships/hyperlink" Target="https://www.acti.com/products/windows-nvr" TargetMode="External"/><Relationship Id="rId2" Type="http://schemas.openxmlformats.org/officeDocument/2006/relationships/notesSlide" Target="../notesSlides/notesSlide19.xml"/><Relationship Id="rId1" Type="http://schemas.openxmlformats.org/officeDocument/2006/relationships/slideLayout" Target="../slideLayouts/slideLayout8.xml"/><Relationship Id="rId4" Type="http://schemas.openxmlformats.org/officeDocument/2006/relationships/image" Target="../media/image36.png"/></Relationships>
</file>

<file path=ppt/slides/_rels/slide2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0.xml"/><Relationship Id="rId1" Type="http://schemas.openxmlformats.org/officeDocument/2006/relationships/slideLayout" Target="../slideLayouts/slideLayout8.xml"/><Relationship Id="rId5" Type="http://schemas.openxmlformats.org/officeDocument/2006/relationships/image" Target="../media/image38.png"/><Relationship Id="rId4" Type="http://schemas.openxmlformats.org/officeDocument/2006/relationships/hyperlink" Target="https://www.acti.com/products/access-control-server" TargetMode="External"/></Relationships>
</file>

<file path=ppt/slides/_rels/slide22.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hyperlink" Target="https://www.acti.com/product/A426" TargetMode="External"/><Relationship Id="rId7" Type="http://schemas.openxmlformats.org/officeDocument/2006/relationships/hyperlink" Target="https://www.acti.com/product/Q83" TargetMode="External"/><Relationship Id="rId12" Type="http://schemas.openxmlformats.org/officeDocument/2006/relationships/image" Target="../media/image43.png"/><Relationship Id="rId2" Type="http://schemas.openxmlformats.org/officeDocument/2006/relationships/notesSlide" Target="../notesSlides/notesSlide21.xml"/><Relationship Id="rId1" Type="http://schemas.openxmlformats.org/officeDocument/2006/relationships/slideLayout" Target="../slideLayouts/slideLayout8.xml"/><Relationship Id="rId6" Type="http://schemas.openxmlformats.org/officeDocument/2006/relationships/hyperlink" Target="https://www.acti.com/product/A956" TargetMode="External"/><Relationship Id="rId11" Type="http://schemas.openxmlformats.org/officeDocument/2006/relationships/image" Target="../media/image42.png"/><Relationship Id="rId5" Type="http://schemas.openxmlformats.org/officeDocument/2006/relationships/hyperlink" Target="https://www.acti.com/product/A952" TargetMode="External"/><Relationship Id="rId10" Type="http://schemas.openxmlformats.org/officeDocument/2006/relationships/image" Target="../media/image41.png"/><Relationship Id="rId4" Type="http://schemas.openxmlformats.org/officeDocument/2006/relationships/hyperlink" Target="https://www.acti.com/product/8426" TargetMode="External"/><Relationship Id="rId9" Type="http://schemas.openxmlformats.org/officeDocument/2006/relationships/image" Target="../media/image40.png"/></Relationships>
</file>

<file path=ppt/slides/_rels/slide23.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22.xml"/><Relationship Id="rId1" Type="http://schemas.openxmlformats.org/officeDocument/2006/relationships/slideLayout" Target="../slideLayouts/slideLayout8.xml"/><Relationship Id="rId4" Type="http://schemas.openxmlformats.org/officeDocument/2006/relationships/image" Target="../media/image45.png"/></Relationships>
</file>

<file path=ppt/slides/_rels/slide24.xml.rels><?xml version="1.0" encoding="UTF-8" standalone="yes"?>
<Relationships xmlns="http://schemas.openxmlformats.org/package/2006/relationships"><Relationship Id="rId3" Type="http://schemas.openxmlformats.org/officeDocument/2006/relationships/hyperlink" Target="https://www.acti.com/video/v2904" TargetMode="External"/><Relationship Id="rId2" Type="http://schemas.openxmlformats.org/officeDocument/2006/relationships/hyperlink" Target="https://www.acti.com/video/v2902" TargetMode="External"/><Relationship Id="rId1" Type="http://schemas.openxmlformats.org/officeDocument/2006/relationships/slideLayout" Target="../slideLayouts/slideLayout8.xml"/><Relationship Id="rId5" Type="http://schemas.openxmlformats.org/officeDocument/2006/relationships/image" Target="../media/image47.png"/><Relationship Id="rId4" Type="http://schemas.openxmlformats.org/officeDocument/2006/relationships/image" Target="../media/image46.png"/></Relationships>
</file>

<file path=ppt/slides/_rels/slide25.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image" Target="../media/image42.png"/><Relationship Id="rId7" Type="http://schemas.openxmlformats.org/officeDocument/2006/relationships/image" Target="../media/image51.png"/><Relationship Id="rId2" Type="http://schemas.openxmlformats.org/officeDocument/2006/relationships/notesSlide" Target="../notesSlides/notesSlide23.xml"/><Relationship Id="rId1" Type="http://schemas.openxmlformats.org/officeDocument/2006/relationships/slideLayout" Target="../slideLayouts/slideLayout8.xml"/><Relationship Id="rId6" Type="http://schemas.openxmlformats.org/officeDocument/2006/relationships/image" Target="../media/image50.png"/><Relationship Id="rId5" Type="http://schemas.openxmlformats.org/officeDocument/2006/relationships/image" Target="../media/image49.png"/><Relationship Id="rId4" Type="http://schemas.openxmlformats.org/officeDocument/2006/relationships/image" Target="../media/image48.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3" Type="http://schemas.openxmlformats.org/officeDocument/2006/relationships/hyperlink" Target="https://www.acti.com/Corporate/WhereToBuy" TargetMode="External"/><Relationship Id="rId2" Type="http://schemas.openxmlformats.org/officeDocument/2006/relationships/notesSlide" Target="../notesSlides/notesSlide24.xml"/><Relationship Id="rId1" Type="http://schemas.openxmlformats.org/officeDocument/2006/relationships/slideLayout" Target="../slideLayouts/slideLayout8.xml"/><Relationship Id="rId5" Type="http://schemas.openxmlformats.org/officeDocument/2006/relationships/hyperlink" Target="mailto:sales@acti.com" TargetMode="External"/><Relationship Id="rId4" Type="http://schemas.openxmlformats.org/officeDocument/2006/relationships/image" Target="../media/image53.png"/></Relationships>
</file>

<file path=ppt/slides/_rels/slide29.xml.rels><?xml version="1.0" encoding="UTF-8" standalone="yes"?>
<Relationships xmlns="http://schemas.openxmlformats.org/package/2006/relationships"><Relationship Id="rId3" Type="http://schemas.openxmlformats.org/officeDocument/2006/relationships/hyperlink" Target="https://www.acti.com/chd" TargetMode="External"/><Relationship Id="rId2" Type="http://schemas.openxmlformats.org/officeDocument/2006/relationships/notesSlide" Target="../notesSlides/notesSlide25.xml"/><Relationship Id="rId1" Type="http://schemas.openxmlformats.org/officeDocument/2006/relationships/slideLayout" Target="../slideLayouts/slideLayout8.xml"/><Relationship Id="rId6" Type="http://schemas.openxmlformats.org/officeDocument/2006/relationships/hyperlink" Target="https://www.acti.com/learning/courses" TargetMode="External"/><Relationship Id="rId5" Type="http://schemas.openxmlformats.org/officeDocument/2006/relationships/hyperlink" Target="https://www.acti.com/cloud/repair_service" TargetMode="External"/><Relationship Id="rId4" Type="http://schemas.openxmlformats.org/officeDocument/2006/relationships/hyperlink" Target="https://www2.acti.com/support/warranty/Warranty_Policy.asp"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www.rimaelektronik.com/images/stories/virtuemart/product/acti-b51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Title 1">
            <a:extLst>
              <a:ext uri="{FF2B5EF4-FFF2-40B4-BE49-F238E27FC236}">
                <a16:creationId xmlns:a16="http://schemas.microsoft.com/office/drawing/2014/main" id="{07683C5B-C2DB-B8FB-702D-41EC6A5F69F5}"/>
              </a:ext>
            </a:extLst>
          </p:cNvPr>
          <p:cNvSpPr txBox="1">
            <a:spLocks/>
          </p:cNvSpPr>
          <p:nvPr/>
        </p:nvSpPr>
        <p:spPr>
          <a:xfrm>
            <a:off x="899592" y="1351434"/>
            <a:ext cx="6552728" cy="2088232"/>
          </a:xfrm>
          <a:prstGeom prst="rect">
            <a:avLst/>
          </a:prstGeom>
        </p:spPr>
        <p:txBody>
          <a:bodyPr vert="horz" lIns="91438" tIns="45719" rIns="91438" bIns="45719"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4800" b="1">
                <a:solidFill>
                  <a:schemeClr val="tx1">
                    <a:lumMod val="50000"/>
                    <a:lumOff val="50000"/>
                  </a:schemeClr>
                </a:solidFill>
                <a:ea typeface="新細明體" pitchFamily="18" charset="-120"/>
              </a:rPr>
              <a:t>ACTi </a:t>
            </a:r>
          </a:p>
          <a:p>
            <a:pPr algn="l"/>
            <a:r>
              <a:rPr lang="en-US" sz="4800" b="1">
                <a:solidFill>
                  <a:schemeClr val="tx1">
                    <a:lumMod val="50000"/>
                    <a:lumOff val="50000"/>
                  </a:schemeClr>
                </a:solidFill>
                <a:ea typeface="新細明體" pitchFamily="18" charset="-120"/>
              </a:rPr>
              <a:t>Commercial Building Surveillance Solutions</a:t>
            </a:r>
          </a:p>
        </p:txBody>
      </p:sp>
      <p:pic>
        <p:nvPicPr>
          <p:cNvPr id="3" name="Picture 2">
            <a:extLst>
              <a:ext uri="{FF2B5EF4-FFF2-40B4-BE49-F238E27FC236}">
                <a16:creationId xmlns:a16="http://schemas.microsoft.com/office/drawing/2014/main" id="{C0805839-22A8-A241-EBDD-111BB4E4B83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899592" y="3741880"/>
            <a:ext cx="3594587" cy="2054049"/>
          </a:xfrm>
          <a:prstGeom prst="rect">
            <a:avLst/>
          </a:prstGeom>
          <a:ln>
            <a:noFill/>
          </a:ln>
          <a:effectLst>
            <a:softEdge rad="112500"/>
          </a:effectLst>
        </p:spPr>
      </p:pic>
    </p:spTree>
    <p:extLst>
      <p:ext uri="{BB962C8B-B14F-4D97-AF65-F5344CB8AC3E}">
        <p14:creationId xmlns:p14="http://schemas.microsoft.com/office/powerpoint/2010/main" val="3017838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F68192A8-A22D-8A13-4749-BDC1B3A8DE7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Commercial Building: Overview</a:t>
            </a:r>
          </a:p>
        </p:txBody>
      </p:sp>
      <p:sp>
        <p:nvSpPr>
          <p:cNvPr id="8" name="TextBox 7">
            <a:extLst>
              <a:ext uri="{FF2B5EF4-FFF2-40B4-BE49-F238E27FC236}">
                <a16:creationId xmlns:a16="http://schemas.microsoft.com/office/drawing/2014/main" id="{DCBA5DF7-3777-89D3-2756-105E4C2E4B4B}"/>
              </a:ext>
            </a:extLst>
          </p:cNvPr>
          <p:cNvSpPr txBox="1"/>
          <p:nvPr/>
        </p:nvSpPr>
        <p:spPr>
          <a:xfrm>
            <a:off x="2688164" y="1821851"/>
            <a:ext cx="6120680" cy="1323439"/>
          </a:xfrm>
          <a:prstGeom prst="rect">
            <a:avLst/>
          </a:prstGeom>
          <a:noFill/>
        </p:spPr>
        <p:txBody>
          <a:bodyPr wrap="square">
            <a:spAutoFit/>
          </a:bodyPr>
          <a:lstStyle/>
          <a:p>
            <a:r>
              <a:rPr lang="en-US" sz="1600">
                <a:solidFill>
                  <a:srgbClr val="535353"/>
                </a:solidFill>
                <a:latin typeface="Open Sans" panose="020B0606030504020204" pitchFamily="34" charset="0"/>
              </a:rPr>
              <a:t>ACTi commercial building end-to-end solutions automate your building maintenance and security management using smart building technologies. The solutions are able to integrate surveillance, access control, intercom, alarm, car park systems and various IoT devices with your existing ones.</a:t>
            </a:r>
          </a:p>
        </p:txBody>
      </p:sp>
      <p:sp>
        <p:nvSpPr>
          <p:cNvPr id="10" name="TextBox 9">
            <a:extLst>
              <a:ext uri="{FF2B5EF4-FFF2-40B4-BE49-F238E27FC236}">
                <a16:creationId xmlns:a16="http://schemas.microsoft.com/office/drawing/2014/main" id="{60B4391B-8304-3719-A07B-BEE7D43097DE}"/>
              </a:ext>
            </a:extLst>
          </p:cNvPr>
          <p:cNvSpPr txBox="1"/>
          <p:nvPr/>
        </p:nvSpPr>
        <p:spPr>
          <a:xfrm>
            <a:off x="347910" y="3280954"/>
            <a:ext cx="8616577" cy="3046988"/>
          </a:xfrm>
          <a:prstGeom prst="rect">
            <a:avLst/>
          </a:prstGeom>
          <a:noFill/>
        </p:spPr>
        <p:txBody>
          <a:bodyPr wrap="square">
            <a:spAutoFit/>
          </a:bodyPr>
          <a:lstStyle/>
          <a:p>
            <a:r>
              <a:rPr lang="en-US" sz="1600">
                <a:solidFill>
                  <a:srgbClr val="535353"/>
                </a:solidFill>
                <a:latin typeface="Open Sans" panose="020B0606030504020204" pitchFamily="34" charset="0"/>
              </a:rPr>
              <a:t>Security and operation related challenges are the major problems that commercial building owners will face every day. The major security challenges include suspicious activities and unauthorized access, while the operation related challenges include service efficiency and instant verification for any incident.</a:t>
            </a:r>
          </a:p>
          <a:p>
            <a:endParaRPr lang="en-US" sz="1600">
              <a:solidFill>
                <a:srgbClr val="535353"/>
              </a:solidFill>
              <a:latin typeface="Open Sans" panose="020B0606030504020204" pitchFamily="34" charset="0"/>
            </a:endParaRPr>
          </a:p>
          <a:p>
            <a:r>
              <a:rPr lang="en-US" sz="1600">
                <a:solidFill>
                  <a:srgbClr val="535353"/>
                </a:solidFill>
                <a:latin typeface="Open Sans" panose="020B0606030504020204" pitchFamily="34" charset="0"/>
              </a:rPr>
              <a:t>To safeguard buildings from every aspect and deal with events immediately, ACTi's end-to-end commercial building surveillance solution consists of IP cameras, video management system, video analytic, access control, intercom, alarm system, automatic license plate recognition, and much more.</a:t>
            </a:r>
          </a:p>
          <a:p>
            <a:endParaRPr lang="en-US" sz="1600">
              <a:solidFill>
                <a:srgbClr val="535353"/>
              </a:solidFill>
              <a:latin typeface="Open Sans" panose="020B0606030504020204" pitchFamily="34" charset="0"/>
            </a:endParaRPr>
          </a:p>
          <a:p>
            <a:r>
              <a:rPr lang="en-US" sz="1600">
                <a:solidFill>
                  <a:srgbClr val="535353"/>
                </a:solidFill>
                <a:latin typeface="Open Sans" panose="020B0606030504020204" pitchFamily="34" charset="0"/>
              </a:rPr>
              <a:t>The solution can be integrated with your existing systems and customized for different applications and projects.</a:t>
            </a:r>
            <a:endParaRPr lang="en-US" sz="1600">
              <a:solidFill>
                <a:srgbClr val="535353"/>
              </a:solidFill>
              <a:effectLst/>
              <a:latin typeface="Open Sans" panose="020B0606030504020204" pitchFamily="34" charset="0"/>
            </a:endParaRPr>
          </a:p>
        </p:txBody>
      </p:sp>
      <p:pic>
        <p:nvPicPr>
          <p:cNvPr id="5" name="Picture 4">
            <a:extLst>
              <a:ext uri="{FF2B5EF4-FFF2-40B4-BE49-F238E27FC236}">
                <a16:creationId xmlns:a16="http://schemas.microsoft.com/office/drawing/2014/main" id="{B79FA7F1-8250-ABDF-BA91-4762100DA638}"/>
              </a:ext>
            </a:extLst>
          </p:cNvPr>
          <p:cNvPicPr>
            <a:picLocks noChangeAspect="1"/>
          </p:cNvPicPr>
          <p:nvPr/>
        </p:nvPicPr>
        <p:blipFill>
          <a:blip r:embed="rId2"/>
          <a:stretch>
            <a:fillRect/>
          </a:stretch>
        </p:blipFill>
        <p:spPr>
          <a:xfrm>
            <a:off x="335156" y="1878276"/>
            <a:ext cx="2315316" cy="1325960"/>
          </a:xfrm>
          <a:prstGeom prst="rect">
            <a:avLst/>
          </a:prstGeom>
        </p:spPr>
      </p:pic>
    </p:spTree>
    <p:extLst>
      <p:ext uri="{BB962C8B-B14F-4D97-AF65-F5344CB8AC3E}">
        <p14:creationId xmlns:p14="http://schemas.microsoft.com/office/powerpoint/2010/main" val="23090053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DF2D8B33-530C-35D0-9978-016279077BAC}"/>
              </a:ext>
            </a:extLst>
          </p:cNvPr>
          <p:cNvPicPr>
            <a:picLocks noChangeAspect="1"/>
          </p:cNvPicPr>
          <p:nvPr/>
        </p:nvPicPr>
        <p:blipFill>
          <a:blip r:embed="rId3"/>
          <a:stretch>
            <a:fillRect/>
          </a:stretch>
        </p:blipFill>
        <p:spPr>
          <a:xfrm>
            <a:off x="1601828" y="1640941"/>
            <a:ext cx="6075515" cy="5135581"/>
          </a:xfrm>
          <a:prstGeom prst="rect">
            <a:avLst/>
          </a:prstGeom>
        </p:spPr>
      </p:pic>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Commercial Building: Map</a:t>
            </a:r>
          </a:p>
        </p:txBody>
      </p:sp>
      <p:sp>
        <p:nvSpPr>
          <p:cNvPr id="14" name="TextBox 13">
            <a:extLst>
              <a:ext uri="{FF2B5EF4-FFF2-40B4-BE49-F238E27FC236}">
                <a16:creationId xmlns:a16="http://schemas.microsoft.com/office/drawing/2014/main" id="{5FFEC75D-72C6-0DE9-503E-82C713268AB5}"/>
              </a:ext>
            </a:extLst>
          </p:cNvPr>
          <p:cNvSpPr txBox="1"/>
          <p:nvPr/>
        </p:nvSpPr>
        <p:spPr>
          <a:xfrm>
            <a:off x="4224553" y="4267820"/>
            <a:ext cx="1118008" cy="307777"/>
          </a:xfrm>
          <a:prstGeom prst="rect">
            <a:avLst/>
          </a:prstGeom>
          <a:solidFill>
            <a:schemeClr val="bg1"/>
          </a:solidFill>
        </p:spPr>
        <p:txBody>
          <a:bodyPr wrap="square" rtlCol="0">
            <a:spAutoFit/>
          </a:bodyPr>
          <a:lstStyle/>
          <a:p>
            <a:r>
              <a:rPr lang="en-US" sz="1400"/>
              <a:t>Service Desk</a:t>
            </a:r>
          </a:p>
        </p:txBody>
      </p:sp>
      <p:sp>
        <p:nvSpPr>
          <p:cNvPr id="16" name="TextBox 15">
            <a:extLst>
              <a:ext uri="{FF2B5EF4-FFF2-40B4-BE49-F238E27FC236}">
                <a16:creationId xmlns:a16="http://schemas.microsoft.com/office/drawing/2014/main" id="{458E1A64-B217-E2B6-09D4-DE910F0DB6DE}"/>
              </a:ext>
            </a:extLst>
          </p:cNvPr>
          <p:cNvSpPr txBox="1"/>
          <p:nvPr/>
        </p:nvSpPr>
        <p:spPr>
          <a:xfrm>
            <a:off x="3971134" y="2116229"/>
            <a:ext cx="1201732" cy="307777"/>
          </a:xfrm>
          <a:prstGeom prst="rect">
            <a:avLst/>
          </a:prstGeom>
          <a:solidFill>
            <a:schemeClr val="bg1"/>
          </a:solidFill>
        </p:spPr>
        <p:txBody>
          <a:bodyPr wrap="square" rtlCol="0">
            <a:spAutoFit/>
          </a:bodyPr>
          <a:lstStyle/>
          <a:p>
            <a:r>
              <a:rPr lang="en-US" sz="1400"/>
              <a:t>Control Room</a:t>
            </a:r>
          </a:p>
        </p:txBody>
      </p:sp>
      <p:sp>
        <p:nvSpPr>
          <p:cNvPr id="17" name="TextBox 16">
            <a:extLst>
              <a:ext uri="{FF2B5EF4-FFF2-40B4-BE49-F238E27FC236}">
                <a16:creationId xmlns:a16="http://schemas.microsoft.com/office/drawing/2014/main" id="{C4C7C13B-B360-52A6-7E51-4B41408DD60C}"/>
              </a:ext>
            </a:extLst>
          </p:cNvPr>
          <p:cNvSpPr txBox="1"/>
          <p:nvPr/>
        </p:nvSpPr>
        <p:spPr>
          <a:xfrm>
            <a:off x="6398535" y="4939054"/>
            <a:ext cx="1523247" cy="307777"/>
          </a:xfrm>
          <a:prstGeom prst="rect">
            <a:avLst/>
          </a:prstGeom>
          <a:solidFill>
            <a:schemeClr val="bg1"/>
          </a:solidFill>
        </p:spPr>
        <p:txBody>
          <a:bodyPr wrap="square" rtlCol="0">
            <a:spAutoFit/>
          </a:bodyPr>
          <a:lstStyle/>
          <a:p>
            <a:r>
              <a:rPr lang="en-US" sz="1400"/>
              <a:t>Outdoor Parking</a:t>
            </a:r>
          </a:p>
        </p:txBody>
      </p:sp>
      <p:sp>
        <p:nvSpPr>
          <p:cNvPr id="19" name="TextBox 18">
            <a:extLst>
              <a:ext uri="{FF2B5EF4-FFF2-40B4-BE49-F238E27FC236}">
                <a16:creationId xmlns:a16="http://schemas.microsoft.com/office/drawing/2014/main" id="{98F2A1F6-0B97-C35A-B47A-DC4ADF34348F}"/>
              </a:ext>
            </a:extLst>
          </p:cNvPr>
          <p:cNvSpPr txBox="1"/>
          <p:nvPr/>
        </p:nvSpPr>
        <p:spPr>
          <a:xfrm>
            <a:off x="5172866" y="5441775"/>
            <a:ext cx="537387" cy="307777"/>
          </a:xfrm>
          <a:prstGeom prst="rect">
            <a:avLst/>
          </a:prstGeom>
          <a:solidFill>
            <a:schemeClr val="bg1"/>
          </a:solidFill>
        </p:spPr>
        <p:txBody>
          <a:bodyPr wrap="square" rtlCol="0">
            <a:spAutoFit/>
          </a:bodyPr>
          <a:lstStyle/>
          <a:p>
            <a:r>
              <a:rPr lang="en-US" sz="1400"/>
              <a:t>Gate</a:t>
            </a:r>
          </a:p>
        </p:txBody>
      </p:sp>
      <p:sp>
        <p:nvSpPr>
          <p:cNvPr id="20" name="TextBox 19">
            <a:extLst>
              <a:ext uri="{FF2B5EF4-FFF2-40B4-BE49-F238E27FC236}">
                <a16:creationId xmlns:a16="http://schemas.microsoft.com/office/drawing/2014/main" id="{E62FCADF-EC16-404F-311C-30B85DDA44BD}"/>
              </a:ext>
            </a:extLst>
          </p:cNvPr>
          <p:cNvSpPr txBox="1"/>
          <p:nvPr/>
        </p:nvSpPr>
        <p:spPr>
          <a:xfrm>
            <a:off x="1985625" y="5370697"/>
            <a:ext cx="1253120" cy="307777"/>
          </a:xfrm>
          <a:prstGeom prst="rect">
            <a:avLst/>
          </a:prstGeom>
          <a:solidFill>
            <a:schemeClr val="bg1"/>
          </a:solidFill>
        </p:spPr>
        <p:txBody>
          <a:bodyPr wrap="square" rtlCol="0">
            <a:spAutoFit/>
          </a:bodyPr>
          <a:lstStyle/>
          <a:p>
            <a:r>
              <a:rPr lang="en-US" sz="1400"/>
              <a:t>Surrounding</a:t>
            </a:r>
          </a:p>
        </p:txBody>
      </p:sp>
      <p:sp>
        <p:nvSpPr>
          <p:cNvPr id="21" name="TextBox 20">
            <a:extLst>
              <a:ext uri="{FF2B5EF4-FFF2-40B4-BE49-F238E27FC236}">
                <a16:creationId xmlns:a16="http://schemas.microsoft.com/office/drawing/2014/main" id="{7A8DB00F-FA4D-EA66-8D42-3097ADA890D4}"/>
              </a:ext>
            </a:extLst>
          </p:cNvPr>
          <p:cNvSpPr txBox="1"/>
          <p:nvPr/>
        </p:nvSpPr>
        <p:spPr>
          <a:xfrm>
            <a:off x="4947390" y="2462650"/>
            <a:ext cx="1008112" cy="307777"/>
          </a:xfrm>
          <a:prstGeom prst="rect">
            <a:avLst/>
          </a:prstGeom>
          <a:solidFill>
            <a:schemeClr val="bg1"/>
          </a:solidFill>
        </p:spPr>
        <p:txBody>
          <a:bodyPr wrap="square" rtlCol="0">
            <a:spAutoFit/>
          </a:bodyPr>
          <a:lstStyle/>
          <a:p>
            <a:r>
              <a:rPr lang="en-US" sz="1400"/>
              <a:t>Corridor</a:t>
            </a:r>
          </a:p>
        </p:txBody>
      </p:sp>
      <p:sp>
        <p:nvSpPr>
          <p:cNvPr id="22" name="TextBox 21">
            <a:extLst>
              <a:ext uri="{FF2B5EF4-FFF2-40B4-BE49-F238E27FC236}">
                <a16:creationId xmlns:a16="http://schemas.microsoft.com/office/drawing/2014/main" id="{4E01FA23-7489-21D5-ECCB-6458583EFFB9}"/>
              </a:ext>
            </a:extLst>
          </p:cNvPr>
          <p:cNvSpPr txBox="1"/>
          <p:nvPr/>
        </p:nvSpPr>
        <p:spPr>
          <a:xfrm>
            <a:off x="4258584" y="5063170"/>
            <a:ext cx="829463" cy="307777"/>
          </a:xfrm>
          <a:prstGeom prst="rect">
            <a:avLst/>
          </a:prstGeom>
          <a:solidFill>
            <a:schemeClr val="bg1"/>
          </a:solidFill>
        </p:spPr>
        <p:txBody>
          <a:bodyPr wrap="square" rtlCol="0">
            <a:spAutoFit/>
          </a:bodyPr>
          <a:lstStyle/>
          <a:p>
            <a:r>
              <a:rPr lang="en-US" sz="1400"/>
              <a:t>Entrance</a:t>
            </a:r>
          </a:p>
        </p:txBody>
      </p:sp>
      <p:sp>
        <p:nvSpPr>
          <p:cNvPr id="4" name="TextBox 3">
            <a:extLst>
              <a:ext uri="{FF2B5EF4-FFF2-40B4-BE49-F238E27FC236}">
                <a16:creationId xmlns:a16="http://schemas.microsoft.com/office/drawing/2014/main" id="{39302DFA-5F16-0954-9401-53AA266FE95E}"/>
              </a:ext>
            </a:extLst>
          </p:cNvPr>
          <p:cNvSpPr txBox="1"/>
          <p:nvPr/>
        </p:nvSpPr>
        <p:spPr>
          <a:xfrm>
            <a:off x="4258585" y="3400606"/>
            <a:ext cx="762000" cy="307777"/>
          </a:xfrm>
          <a:prstGeom prst="rect">
            <a:avLst/>
          </a:prstGeom>
          <a:solidFill>
            <a:schemeClr val="bg1"/>
          </a:solidFill>
        </p:spPr>
        <p:txBody>
          <a:bodyPr wrap="square" rtlCol="0">
            <a:spAutoFit/>
          </a:bodyPr>
          <a:lstStyle/>
          <a:p>
            <a:r>
              <a:rPr lang="en-US" sz="1400"/>
              <a:t>Office</a:t>
            </a:r>
          </a:p>
        </p:txBody>
      </p:sp>
      <p:sp>
        <p:nvSpPr>
          <p:cNvPr id="5" name="TextBox 4">
            <a:extLst>
              <a:ext uri="{FF2B5EF4-FFF2-40B4-BE49-F238E27FC236}">
                <a16:creationId xmlns:a16="http://schemas.microsoft.com/office/drawing/2014/main" id="{246020F7-5790-ED10-F25D-8143AD7EB1CC}"/>
              </a:ext>
            </a:extLst>
          </p:cNvPr>
          <p:cNvSpPr txBox="1"/>
          <p:nvPr/>
        </p:nvSpPr>
        <p:spPr>
          <a:xfrm>
            <a:off x="2383035" y="6073609"/>
            <a:ext cx="1253120" cy="307777"/>
          </a:xfrm>
          <a:prstGeom prst="rect">
            <a:avLst/>
          </a:prstGeom>
          <a:solidFill>
            <a:schemeClr val="bg1"/>
          </a:solidFill>
        </p:spPr>
        <p:txBody>
          <a:bodyPr wrap="square" rtlCol="0">
            <a:spAutoFit/>
          </a:bodyPr>
          <a:lstStyle/>
          <a:p>
            <a:r>
              <a:rPr lang="en-US" sz="1400"/>
              <a:t>Indoor Parking</a:t>
            </a:r>
          </a:p>
        </p:txBody>
      </p:sp>
      <p:sp>
        <p:nvSpPr>
          <p:cNvPr id="7" name="TextBox 6">
            <a:extLst>
              <a:ext uri="{FF2B5EF4-FFF2-40B4-BE49-F238E27FC236}">
                <a16:creationId xmlns:a16="http://schemas.microsoft.com/office/drawing/2014/main" id="{6024A30D-933D-874D-3350-1C279B6AA7E7}"/>
              </a:ext>
            </a:extLst>
          </p:cNvPr>
          <p:cNvSpPr txBox="1"/>
          <p:nvPr/>
        </p:nvSpPr>
        <p:spPr>
          <a:xfrm>
            <a:off x="5517690" y="3922678"/>
            <a:ext cx="1344837" cy="307777"/>
          </a:xfrm>
          <a:prstGeom prst="rect">
            <a:avLst/>
          </a:prstGeom>
          <a:solidFill>
            <a:schemeClr val="bg1"/>
          </a:solidFill>
        </p:spPr>
        <p:txBody>
          <a:bodyPr wrap="square" rtlCol="0">
            <a:spAutoFit/>
          </a:bodyPr>
          <a:lstStyle/>
          <a:p>
            <a:r>
              <a:rPr lang="en-US" sz="1400"/>
              <a:t>Emergency Exit</a:t>
            </a:r>
          </a:p>
        </p:txBody>
      </p:sp>
    </p:spTree>
    <p:extLst>
      <p:ext uri="{BB962C8B-B14F-4D97-AF65-F5344CB8AC3E}">
        <p14:creationId xmlns:p14="http://schemas.microsoft.com/office/powerpoint/2010/main" val="22689269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Commercial Building: Applications vs Locations</a:t>
            </a:r>
          </a:p>
        </p:txBody>
      </p:sp>
      <p:graphicFrame>
        <p:nvGraphicFramePr>
          <p:cNvPr id="2" name="Table 1">
            <a:extLst>
              <a:ext uri="{FF2B5EF4-FFF2-40B4-BE49-F238E27FC236}">
                <a16:creationId xmlns:a16="http://schemas.microsoft.com/office/drawing/2014/main" id="{867C4B84-0410-ECF6-9114-7001C0D14196}"/>
              </a:ext>
            </a:extLst>
          </p:cNvPr>
          <p:cNvGraphicFramePr>
            <a:graphicFrameLocks noGrp="1"/>
          </p:cNvGraphicFramePr>
          <p:nvPr>
            <p:extLst>
              <p:ext uri="{D42A27DB-BD31-4B8C-83A1-F6EECF244321}">
                <p14:modId xmlns:p14="http://schemas.microsoft.com/office/powerpoint/2010/main" val="1378774672"/>
              </p:ext>
            </p:extLst>
          </p:nvPr>
        </p:nvGraphicFramePr>
        <p:xfrm>
          <a:off x="83507" y="1680575"/>
          <a:ext cx="8939881" cy="4973332"/>
        </p:xfrm>
        <a:graphic>
          <a:graphicData uri="http://schemas.openxmlformats.org/drawingml/2006/table">
            <a:tbl>
              <a:tblPr firstRow="1" bandRow="1">
                <a:tableStyleId>{5C22544A-7EE6-4342-B048-85BDC9FD1C3A}</a:tableStyleId>
              </a:tblPr>
              <a:tblGrid>
                <a:gridCol w="1956632">
                  <a:extLst>
                    <a:ext uri="{9D8B030D-6E8A-4147-A177-3AD203B41FA5}">
                      <a16:colId xmlns:a16="http://schemas.microsoft.com/office/drawing/2014/main" val="2167205820"/>
                    </a:ext>
                  </a:extLst>
                </a:gridCol>
                <a:gridCol w="946252">
                  <a:extLst>
                    <a:ext uri="{9D8B030D-6E8A-4147-A177-3AD203B41FA5}">
                      <a16:colId xmlns:a16="http://schemas.microsoft.com/office/drawing/2014/main" val="2565856468"/>
                    </a:ext>
                  </a:extLst>
                </a:gridCol>
                <a:gridCol w="749030">
                  <a:extLst>
                    <a:ext uri="{9D8B030D-6E8A-4147-A177-3AD203B41FA5}">
                      <a16:colId xmlns:a16="http://schemas.microsoft.com/office/drawing/2014/main" val="3900648050"/>
                    </a:ext>
                  </a:extLst>
                </a:gridCol>
                <a:gridCol w="885217">
                  <a:extLst>
                    <a:ext uri="{9D8B030D-6E8A-4147-A177-3AD203B41FA5}">
                      <a16:colId xmlns:a16="http://schemas.microsoft.com/office/drawing/2014/main" val="2122113404"/>
                    </a:ext>
                  </a:extLst>
                </a:gridCol>
                <a:gridCol w="875490">
                  <a:extLst>
                    <a:ext uri="{9D8B030D-6E8A-4147-A177-3AD203B41FA5}">
                      <a16:colId xmlns:a16="http://schemas.microsoft.com/office/drawing/2014/main" val="905671876"/>
                    </a:ext>
                  </a:extLst>
                </a:gridCol>
                <a:gridCol w="885217">
                  <a:extLst>
                    <a:ext uri="{9D8B030D-6E8A-4147-A177-3AD203B41FA5}">
                      <a16:colId xmlns:a16="http://schemas.microsoft.com/office/drawing/2014/main" val="3155535811"/>
                    </a:ext>
                  </a:extLst>
                </a:gridCol>
                <a:gridCol w="761839">
                  <a:extLst>
                    <a:ext uri="{9D8B030D-6E8A-4147-A177-3AD203B41FA5}">
                      <a16:colId xmlns:a16="http://schemas.microsoft.com/office/drawing/2014/main" val="2748578960"/>
                    </a:ext>
                  </a:extLst>
                </a:gridCol>
                <a:gridCol w="814042">
                  <a:extLst>
                    <a:ext uri="{9D8B030D-6E8A-4147-A177-3AD203B41FA5}">
                      <a16:colId xmlns:a16="http://schemas.microsoft.com/office/drawing/2014/main" val="2393102404"/>
                    </a:ext>
                  </a:extLst>
                </a:gridCol>
                <a:gridCol w="1066162">
                  <a:extLst>
                    <a:ext uri="{9D8B030D-6E8A-4147-A177-3AD203B41FA5}">
                      <a16:colId xmlns:a16="http://schemas.microsoft.com/office/drawing/2014/main" val="3567203134"/>
                    </a:ext>
                  </a:extLst>
                </a:gridCol>
              </a:tblGrid>
              <a:tr h="450769">
                <a:tc>
                  <a:txBody>
                    <a:bodyPr/>
                    <a:lstStyle/>
                    <a:p>
                      <a:endParaRPr lang="en-US" sz="1300">
                        <a:solidFill>
                          <a:schemeClr val="tx1">
                            <a:lumMod val="76000"/>
                            <a:lumOff val="24000"/>
                          </a:schemeClr>
                        </a:solidFill>
                      </a:endParaRPr>
                    </a:p>
                  </a:txBody>
                  <a:tcPr/>
                </a:tc>
                <a:tc>
                  <a:txBody>
                    <a:bodyPr/>
                    <a:lstStyle/>
                    <a:p>
                      <a:r>
                        <a:rPr lang="en-US" sz="1300">
                          <a:solidFill>
                            <a:schemeClr val="bg1"/>
                          </a:solidFill>
                        </a:rPr>
                        <a:t>Entrance</a:t>
                      </a:r>
                    </a:p>
                  </a:txBody>
                  <a:tcPr/>
                </a:tc>
                <a:tc>
                  <a:txBody>
                    <a:bodyPr/>
                    <a:lstStyle/>
                    <a:p>
                      <a:r>
                        <a:rPr lang="en-US" sz="1300">
                          <a:solidFill>
                            <a:schemeClr val="bg1"/>
                          </a:solidFill>
                        </a:rPr>
                        <a:t>Gate</a:t>
                      </a:r>
                    </a:p>
                  </a:txBody>
                  <a:tcPr/>
                </a:tc>
                <a:tc>
                  <a:txBody>
                    <a:bodyPr/>
                    <a:lstStyle/>
                    <a:p>
                      <a:r>
                        <a:rPr lang="en-US" sz="1300">
                          <a:solidFill>
                            <a:schemeClr val="bg1"/>
                          </a:solidFill>
                        </a:rPr>
                        <a:t>Control Room</a:t>
                      </a:r>
                    </a:p>
                  </a:txBody>
                  <a:tcPr/>
                </a:tc>
                <a:tc>
                  <a:txBody>
                    <a:bodyPr/>
                    <a:lstStyle/>
                    <a:p>
                      <a:r>
                        <a:rPr lang="en-US" sz="1300">
                          <a:solidFill>
                            <a:schemeClr val="bg1"/>
                          </a:solidFill>
                        </a:rPr>
                        <a:t>Office</a:t>
                      </a:r>
                    </a:p>
                  </a:txBody>
                  <a:tcPr/>
                </a:tc>
                <a:tc>
                  <a:txBody>
                    <a:bodyPr/>
                    <a:lstStyle/>
                    <a:p>
                      <a:r>
                        <a:rPr lang="en-US" sz="1300">
                          <a:solidFill>
                            <a:schemeClr val="bg1"/>
                          </a:solidFill>
                        </a:rPr>
                        <a:t>Service Desk</a:t>
                      </a:r>
                    </a:p>
                  </a:txBody>
                  <a:tcPr/>
                </a:tc>
                <a:tc>
                  <a:txBody>
                    <a:bodyPr/>
                    <a:lstStyle/>
                    <a:p>
                      <a:r>
                        <a:rPr lang="en-US" sz="1300">
                          <a:solidFill>
                            <a:schemeClr val="bg1"/>
                          </a:solidFill>
                        </a:rPr>
                        <a:t>Corridor</a:t>
                      </a:r>
                    </a:p>
                  </a:txBody>
                  <a:tcPr/>
                </a:tc>
                <a:tc>
                  <a:txBody>
                    <a:bodyPr/>
                    <a:lstStyle/>
                    <a:p>
                      <a:r>
                        <a:rPr lang="en-US" sz="1300">
                          <a:solidFill>
                            <a:schemeClr val="bg1"/>
                          </a:solidFill>
                        </a:rPr>
                        <a:t>Parking</a:t>
                      </a:r>
                    </a:p>
                  </a:txBody>
                  <a:tcPr/>
                </a:tc>
                <a:tc>
                  <a:txBody>
                    <a:bodyPr/>
                    <a:lstStyle/>
                    <a:p>
                      <a:r>
                        <a:rPr lang="en-US" sz="1300">
                          <a:solidFill>
                            <a:schemeClr val="bg1"/>
                          </a:solidFill>
                        </a:rPr>
                        <a:t>Surrounding</a:t>
                      </a:r>
                    </a:p>
                  </a:txBody>
                  <a:tcPr/>
                </a:tc>
                <a:extLst>
                  <a:ext uri="{0D108BD9-81ED-4DB2-BD59-A6C34878D82A}">
                    <a16:rowId xmlns:a16="http://schemas.microsoft.com/office/drawing/2014/main" val="2090737549"/>
                  </a:ext>
                </a:extLst>
              </a:tr>
              <a:tr h="450769">
                <a:tc>
                  <a:txBody>
                    <a:bodyPr/>
                    <a:lstStyle/>
                    <a:p>
                      <a:r>
                        <a:rPr lang="en-US" sz="1300">
                          <a:solidFill>
                            <a:schemeClr val="tx1">
                              <a:lumMod val="76000"/>
                              <a:lumOff val="24000"/>
                            </a:schemeClr>
                          </a:solidFill>
                        </a:rPr>
                        <a:t>Unauthorized Access Detection</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2078924313"/>
                  </a:ext>
                </a:extLst>
              </a:tr>
              <a:tr h="439423">
                <a:tc>
                  <a:txBody>
                    <a:bodyPr/>
                    <a:lstStyle/>
                    <a:p>
                      <a:r>
                        <a:rPr lang="en-US" sz="1300">
                          <a:solidFill>
                            <a:schemeClr val="tx1">
                              <a:lumMod val="76000"/>
                              <a:lumOff val="24000"/>
                            </a:schemeClr>
                          </a:solidFill>
                        </a:rPr>
                        <a:t>Tailgating Detection</a:t>
                      </a: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2461784252"/>
                  </a:ext>
                </a:extLst>
              </a:tr>
              <a:tr h="45076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a:solidFill>
                            <a:schemeClr val="tx1">
                              <a:lumMod val="76000"/>
                              <a:lumOff val="24000"/>
                            </a:schemeClr>
                          </a:solidFill>
                        </a:rPr>
                        <a:t>Real-time Suspect Tracking</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extLst>
                  <a:ext uri="{0D108BD9-81ED-4DB2-BD59-A6C34878D82A}">
                    <a16:rowId xmlns:a16="http://schemas.microsoft.com/office/drawing/2014/main" val="2210431295"/>
                  </a:ext>
                </a:extLst>
              </a:tr>
              <a:tr h="43942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a:solidFill>
                            <a:schemeClr val="tx1">
                              <a:lumMod val="76000"/>
                              <a:lumOff val="24000"/>
                            </a:schemeClr>
                          </a:solidFill>
                        </a:rPr>
                        <a:t>Vehicle Access Control</a:t>
                      </a: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2674638168"/>
                  </a:ext>
                </a:extLst>
              </a:tr>
              <a:tr h="439423">
                <a:tc>
                  <a:txBody>
                    <a:bodyPr/>
                    <a:lstStyle/>
                    <a:p>
                      <a:r>
                        <a:rPr lang="en-US" sz="1300">
                          <a:solidFill>
                            <a:schemeClr val="tx1">
                              <a:lumMod val="76000"/>
                              <a:lumOff val="24000"/>
                            </a:schemeClr>
                          </a:solidFill>
                        </a:rPr>
                        <a:t>Intercom Service</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2253065483"/>
                  </a:ext>
                </a:extLst>
              </a:tr>
              <a:tr h="450769">
                <a:tc>
                  <a:txBody>
                    <a:bodyPr/>
                    <a:lstStyle/>
                    <a:p>
                      <a:r>
                        <a:rPr lang="en-US" sz="1300">
                          <a:solidFill>
                            <a:schemeClr val="tx1">
                              <a:lumMod val="76000"/>
                              <a:lumOff val="24000"/>
                            </a:schemeClr>
                          </a:solidFill>
                        </a:rPr>
                        <a:t>Human Body Temperature Detection</a:t>
                      </a: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1261085878"/>
                  </a:ext>
                </a:extLst>
              </a:tr>
              <a:tr h="450769">
                <a:tc>
                  <a:txBody>
                    <a:bodyPr/>
                    <a:lstStyle/>
                    <a:p>
                      <a:r>
                        <a:rPr lang="en-US" sz="1300">
                          <a:solidFill>
                            <a:schemeClr val="tx1">
                              <a:lumMod val="76000"/>
                              <a:lumOff val="24000"/>
                            </a:schemeClr>
                          </a:solidFill>
                        </a:rPr>
                        <a:t>Suspicious Items Detection</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2250837835"/>
                  </a:ext>
                </a:extLst>
              </a:tr>
              <a:tr h="439423">
                <a:tc>
                  <a:txBody>
                    <a:bodyPr/>
                    <a:lstStyle/>
                    <a:p>
                      <a:pPr lvl="0">
                        <a:buNone/>
                      </a:pPr>
                      <a:r>
                        <a:rPr lang="en-US" sz="1300">
                          <a:solidFill>
                            <a:schemeClr val="tx1">
                              <a:lumMod val="76000"/>
                              <a:lumOff val="24000"/>
                            </a:schemeClr>
                          </a:solidFill>
                        </a:rPr>
                        <a:t>On-the-Go Surveillance</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extLst>
                  <a:ext uri="{0D108BD9-81ED-4DB2-BD59-A6C34878D82A}">
                    <a16:rowId xmlns:a16="http://schemas.microsoft.com/office/drawing/2014/main" val="2091576229"/>
                  </a:ext>
                </a:extLst>
              </a:tr>
              <a:tr h="267644">
                <a:tc>
                  <a:txBody>
                    <a:bodyPr/>
                    <a:lstStyle/>
                    <a:p>
                      <a:pPr lvl="0">
                        <a:buNone/>
                      </a:pPr>
                      <a:r>
                        <a:rPr lang="en-US" sz="1300">
                          <a:solidFill>
                            <a:schemeClr val="tx1">
                              <a:lumMod val="76000"/>
                              <a:lumOff val="24000"/>
                            </a:schemeClr>
                          </a:solidFill>
                        </a:rPr>
                        <a:t>Safety Assurance</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extLst>
                  <a:ext uri="{0D108BD9-81ED-4DB2-BD59-A6C34878D82A}">
                    <a16:rowId xmlns:a16="http://schemas.microsoft.com/office/drawing/2014/main" val="2188733179"/>
                  </a:ext>
                </a:extLst>
              </a:tr>
              <a:tr h="450769">
                <a:tc>
                  <a:txBody>
                    <a:bodyPr/>
                    <a:lstStyle/>
                    <a:p>
                      <a:pPr lvl="0">
                        <a:buNone/>
                      </a:pPr>
                      <a:r>
                        <a:rPr lang="en-US" sz="1300">
                          <a:solidFill>
                            <a:schemeClr val="tx1">
                              <a:lumMod val="76000"/>
                              <a:lumOff val="24000"/>
                            </a:schemeClr>
                          </a:solidFill>
                        </a:rPr>
                        <a:t>Video Evidence Push to NVR by Mobile Phone</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extLst>
                  <a:ext uri="{0D108BD9-81ED-4DB2-BD59-A6C34878D82A}">
                    <a16:rowId xmlns:a16="http://schemas.microsoft.com/office/drawing/2014/main" val="2290535640"/>
                  </a:ext>
                </a:extLst>
              </a:tr>
            </a:tbl>
          </a:graphicData>
        </a:graphic>
      </p:graphicFrame>
    </p:spTree>
    <p:extLst>
      <p:ext uri="{BB962C8B-B14F-4D97-AF65-F5344CB8AC3E}">
        <p14:creationId xmlns:p14="http://schemas.microsoft.com/office/powerpoint/2010/main" val="8799639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Commercial Building: Applications</a:t>
            </a:r>
          </a:p>
        </p:txBody>
      </p:sp>
      <p:pic>
        <p:nvPicPr>
          <p:cNvPr id="3" name="Picture 2">
            <a:extLst>
              <a:ext uri="{FF2B5EF4-FFF2-40B4-BE49-F238E27FC236}">
                <a16:creationId xmlns:a16="http://schemas.microsoft.com/office/drawing/2014/main" id="{D336DDB3-AB5F-4D1D-85F7-368CB1A4E729}"/>
              </a:ext>
            </a:extLst>
          </p:cNvPr>
          <p:cNvPicPr>
            <a:picLocks noChangeAspect="1"/>
          </p:cNvPicPr>
          <p:nvPr/>
        </p:nvPicPr>
        <p:blipFill>
          <a:blip r:embed="rId3"/>
          <a:srcRect l="-1251" t="-183" r="-505" b="51738"/>
          <a:stretch/>
        </p:blipFill>
        <p:spPr>
          <a:xfrm>
            <a:off x="243810" y="2147809"/>
            <a:ext cx="1718610" cy="1191226"/>
          </a:xfrm>
          <a:prstGeom prst="rect">
            <a:avLst/>
          </a:prstGeom>
        </p:spPr>
      </p:pic>
      <p:pic>
        <p:nvPicPr>
          <p:cNvPr id="5" name="Picture 4">
            <a:extLst>
              <a:ext uri="{FF2B5EF4-FFF2-40B4-BE49-F238E27FC236}">
                <a16:creationId xmlns:a16="http://schemas.microsoft.com/office/drawing/2014/main" id="{5FE932CA-1F25-81E2-F59A-E98058F20F23}"/>
              </a:ext>
            </a:extLst>
          </p:cNvPr>
          <p:cNvPicPr>
            <a:picLocks noChangeAspect="1"/>
          </p:cNvPicPr>
          <p:nvPr/>
        </p:nvPicPr>
        <p:blipFill>
          <a:blip r:embed="rId4"/>
          <a:srcRect l="-4094" t="119" r="689" b="57242"/>
          <a:stretch/>
        </p:blipFill>
        <p:spPr>
          <a:xfrm>
            <a:off x="1964358" y="2145925"/>
            <a:ext cx="1697588" cy="1193471"/>
          </a:xfrm>
          <a:prstGeom prst="rect">
            <a:avLst/>
          </a:prstGeom>
        </p:spPr>
      </p:pic>
      <p:pic>
        <p:nvPicPr>
          <p:cNvPr id="7" name="Picture 6">
            <a:extLst>
              <a:ext uri="{FF2B5EF4-FFF2-40B4-BE49-F238E27FC236}">
                <a16:creationId xmlns:a16="http://schemas.microsoft.com/office/drawing/2014/main" id="{4D3C4267-0BE9-D355-5473-5BA9A68E3446}"/>
              </a:ext>
            </a:extLst>
          </p:cNvPr>
          <p:cNvPicPr>
            <a:picLocks noChangeAspect="1"/>
          </p:cNvPicPr>
          <p:nvPr/>
        </p:nvPicPr>
        <p:blipFill>
          <a:blip r:embed="rId5"/>
          <a:srcRect l="143" t="-163" r="680" b="49522"/>
          <a:stretch/>
        </p:blipFill>
        <p:spPr>
          <a:xfrm>
            <a:off x="5475018" y="2143138"/>
            <a:ext cx="1605260" cy="1194486"/>
          </a:xfrm>
          <a:prstGeom prst="rect">
            <a:avLst/>
          </a:prstGeom>
        </p:spPr>
      </p:pic>
      <p:pic>
        <p:nvPicPr>
          <p:cNvPr id="9" name="Picture 8">
            <a:extLst>
              <a:ext uri="{FF2B5EF4-FFF2-40B4-BE49-F238E27FC236}">
                <a16:creationId xmlns:a16="http://schemas.microsoft.com/office/drawing/2014/main" id="{67FD8430-B833-2518-B2C1-C6E7172E3984}"/>
              </a:ext>
            </a:extLst>
          </p:cNvPr>
          <p:cNvPicPr>
            <a:picLocks noChangeAspect="1"/>
          </p:cNvPicPr>
          <p:nvPr/>
        </p:nvPicPr>
        <p:blipFill>
          <a:blip r:embed="rId6"/>
          <a:srcRect l="-145" t="161" r="-996" b="49795"/>
          <a:stretch/>
        </p:blipFill>
        <p:spPr>
          <a:xfrm>
            <a:off x="7187451" y="2146409"/>
            <a:ext cx="1708436" cy="1189240"/>
          </a:xfrm>
          <a:prstGeom prst="rect">
            <a:avLst/>
          </a:prstGeom>
        </p:spPr>
      </p:pic>
      <p:pic>
        <p:nvPicPr>
          <p:cNvPr id="10" name="Picture 9">
            <a:extLst>
              <a:ext uri="{FF2B5EF4-FFF2-40B4-BE49-F238E27FC236}">
                <a16:creationId xmlns:a16="http://schemas.microsoft.com/office/drawing/2014/main" id="{3B42C688-7187-21C0-031C-38995C5101F4}"/>
              </a:ext>
            </a:extLst>
          </p:cNvPr>
          <p:cNvPicPr>
            <a:picLocks noChangeAspect="1"/>
          </p:cNvPicPr>
          <p:nvPr/>
        </p:nvPicPr>
        <p:blipFill>
          <a:blip r:embed="rId7"/>
          <a:srcRect l="-823" t="-184" r="823" b="57714"/>
          <a:stretch/>
        </p:blipFill>
        <p:spPr>
          <a:xfrm>
            <a:off x="3732529" y="2147156"/>
            <a:ext cx="1714223" cy="1188770"/>
          </a:xfrm>
          <a:prstGeom prst="rect">
            <a:avLst/>
          </a:prstGeom>
        </p:spPr>
      </p:pic>
      <p:sp>
        <p:nvSpPr>
          <p:cNvPr id="2" name="TextBox 1">
            <a:extLst>
              <a:ext uri="{FF2B5EF4-FFF2-40B4-BE49-F238E27FC236}">
                <a16:creationId xmlns:a16="http://schemas.microsoft.com/office/drawing/2014/main" id="{6D0B0B4A-6428-507D-E6D4-7DC9B763601D}"/>
              </a:ext>
            </a:extLst>
          </p:cNvPr>
          <p:cNvSpPr txBox="1"/>
          <p:nvPr/>
        </p:nvSpPr>
        <p:spPr>
          <a:xfrm>
            <a:off x="240748"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Unauthorized Access Detection</a:t>
            </a:r>
          </a:p>
          <a:p>
            <a:endParaRPr lang="en-US" sz="1200" b="1">
              <a:solidFill>
                <a:srgbClr val="535353"/>
              </a:solidFill>
              <a:latin typeface="Open Sans"/>
              <a:ea typeface="Open Sans"/>
              <a:cs typeface="Open Sans"/>
            </a:endParaRPr>
          </a:p>
          <a:p>
            <a:r>
              <a:rPr lang="en-US" sz="1200">
                <a:solidFill>
                  <a:srgbClr val="535353"/>
                </a:solidFill>
                <a:latin typeface="Open Sans"/>
                <a:ea typeface="Open Sans"/>
                <a:cs typeface="Open Sans"/>
              </a:rPr>
              <a:t>Detect the intrusion attempts using video analytics and notify the security personnel.</a:t>
            </a:r>
          </a:p>
        </p:txBody>
      </p:sp>
      <p:sp>
        <p:nvSpPr>
          <p:cNvPr id="4" name="TextBox 3">
            <a:extLst>
              <a:ext uri="{FF2B5EF4-FFF2-40B4-BE49-F238E27FC236}">
                <a16:creationId xmlns:a16="http://schemas.microsoft.com/office/drawing/2014/main" id="{3F0F19C8-778E-4CFE-78B3-2072BA058733}"/>
              </a:ext>
            </a:extLst>
          </p:cNvPr>
          <p:cNvSpPr txBox="1"/>
          <p:nvPr/>
        </p:nvSpPr>
        <p:spPr>
          <a:xfrm>
            <a:off x="1952487" y="3332922"/>
            <a:ext cx="1716158" cy="2123658"/>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Tailgating Detection</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Detect tailgating at the entrance of restricted area by comparing the detected head count with number of presented access credentials.</a:t>
            </a:r>
            <a:endParaRPr lang="en-US">
              <a:cs typeface="Calibri"/>
            </a:endParaRPr>
          </a:p>
          <a:p>
            <a:endParaRPr lang="en-US" sz="1200">
              <a:solidFill>
                <a:srgbClr val="535353"/>
              </a:solidFill>
              <a:latin typeface="Open Sans"/>
              <a:ea typeface="Open Sans"/>
              <a:cs typeface="Open Sans"/>
            </a:endParaRPr>
          </a:p>
        </p:txBody>
      </p:sp>
      <p:sp>
        <p:nvSpPr>
          <p:cNvPr id="6" name="TextBox 5">
            <a:extLst>
              <a:ext uri="{FF2B5EF4-FFF2-40B4-BE49-F238E27FC236}">
                <a16:creationId xmlns:a16="http://schemas.microsoft.com/office/drawing/2014/main" id="{09484214-3B42-9EE7-2FA7-CEAC720486B0}"/>
              </a:ext>
            </a:extLst>
          </p:cNvPr>
          <p:cNvSpPr txBox="1"/>
          <p:nvPr/>
        </p:nvSpPr>
        <p:spPr>
          <a:xfrm>
            <a:off x="3730487" y="3332922"/>
            <a:ext cx="1716158" cy="2308324"/>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Real-time Suspect Tracking</a:t>
            </a:r>
            <a:endParaRPr lang="en-US"/>
          </a:p>
          <a:p>
            <a:endParaRPr lang="en-US" sz="1200" b="1">
              <a:solidFill>
                <a:srgbClr val="535353"/>
              </a:solidFill>
              <a:latin typeface="Open Sans"/>
              <a:ea typeface="Open Sans"/>
              <a:cs typeface="Open Sans"/>
            </a:endParaRPr>
          </a:p>
          <a:p>
            <a:r>
              <a:rPr lang="en-US" sz="1200">
                <a:solidFill>
                  <a:srgbClr val="535353"/>
                </a:solidFill>
                <a:latin typeface="Open Sans"/>
                <a:ea typeface="Open Sans"/>
                <a:cs typeface="Open Sans"/>
              </a:rPr>
              <a:t>Track the suspect seamlessly by switching between video channels using transparent video overlay buttons in video management system.</a:t>
            </a:r>
            <a:endParaRPr lang="en-US"/>
          </a:p>
          <a:p>
            <a:endParaRPr lang="en-US" sz="1200" b="1">
              <a:solidFill>
                <a:srgbClr val="535353"/>
              </a:solidFill>
              <a:latin typeface="Open Sans"/>
              <a:ea typeface="Open Sans"/>
              <a:cs typeface="Open Sans"/>
            </a:endParaRPr>
          </a:p>
        </p:txBody>
      </p:sp>
      <p:sp>
        <p:nvSpPr>
          <p:cNvPr id="8" name="TextBox 7">
            <a:extLst>
              <a:ext uri="{FF2B5EF4-FFF2-40B4-BE49-F238E27FC236}">
                <a16:creationId xmlns:a16="http://schemas.microsoft.com/office/drawing/2014/main" id="{27ACEB61-FDD8-9498-8F70-E9E5AAC984C1}"/>
              </a:ext>
            </a:extLst>
          </p:cNvPr>
          <p:cNvSpPr txBox="1"/>
          <p:nvPr/>
        </p:nvSpPr>
        <p:spPr>
          <a:xfrm>
            <a:off x="5475356"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Vehicle Access Control</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The access control at the gate can be done conveniently using ALPR technology.</a:t>
            </a:r>
            <a:endParaRPr lang="en-US">
              <a:cs typeface="Calibri"/>
            </a:endParaRPr>
          </a:p>
          <a:p>
            <a:endParaRPr lang="en-US" sz="1200">
              <a:solidFill>
                <a:srgbClr val="535353"/>
              </a:solidFill>
              <a:latin typeface="Open Sans"/>
              <a:ea typeface="Open Sans"/>
              <a:cs typeface="Open Sans"/>
            </a:endParaRPr>
          </a:p>
        </p:txBody>
      </p:sp>
      <p:sp>
        <p:nvSpPr>
          <p:cNvPr id="11" name="TextBox 10">
            <a:extLst>
              <a:ext uri="{FF2B5EF4-FFF2-40B4-BE49-F238E27FC236}">
                <a16:creationId xmlns:a16="http://schemas.microsoft.com/office/drawing/2014/main" id="{94B7643E-3DF3-D87A-96A2-148535A80B6B}"/>
              </a:ext>
            </a:extLst>
          </p:cNvPr>
          <p:cNvSpPr txBox="1"/>
          <p:nvPr/>
        </p:nvSpPr>
        <p:spPr>
          <a:xfrm>
            <a:off x="7187095"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Intercom Service</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Interact with other individuals by local voice-based communication system.</a:t>
            </a:r>
            <a:endParaRPr lang="en-US">
              <a:cs typeface="Calibri"/>
            </a:endParaRPr>
          </a:p>
          <a:p>
            <a:endParaRPr lang="en-US" sz="1200">
              <a:solidFill>
                <a:srgbClr val="535353"/>
              </a:solidFill>
              <a:latin typeface="Open Sans"/>
              <a:ea typeface="Open Sans"/>
              <a:cs typeface="Open Sans"/>
            </a:endParaRPr>
          </a:p>
        </p:txBody>
      </p:sp>
    </p:spTree>
    <p:extLst>
      <p:ext uri="{BB962C8B-B14F-4D97-AF65-F5344CB8AC3E}">
        <p14:creationId xmlns:p14="http://schemas.microsoft.com/office/powerpoint/2010/main" val="2460583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Commercial Building: Applications</a:t>
            </a:r>
          </a:p>
        </p:txBody>
      </p:sp>
      <p:pic>
        <p:nvPicPr>
          <p:cNvPr id="9" name="Picture 8">
            <a:hlinkClick r:id="rId3" action="ppaction://hlinksldjump"/>
            <a:extLst>
              <a:ext uri="{FF2B5EF4-FFF2-40B4-BE49-F238E27FC236}">
                <a16:creationId xmlns:a16="http://schemas.microsoft.com/office/drawing/2014/main" id="{7B4AEDA4-F673-3615-3E2B-ECE4D143B73C}"/>
              </a:ext>
            </a:extLst>
          </p:cNvPr>
          <p:cNvPicPr>
            <a:picLocks noChangeAspect="1"/>
          </p:cNvPicPr>
          <p:nvPr/>
        </p:nvPicPr>
        <p:blipFill>
          <a:blip r:embed="rId4"/>
          <a:srcRect l="-1662" t="-658" r="1048" b="44909"/>
          <a:stretch/>
        </p:blipFill>
        <p:spPr>
          <a:xfrm>
            <a:off x="5512582" y="2128581"/>
            <a:ext cx="1705858" cy="1194773"/>
          </a:xfrm>
          <a:prstGeom prst="rect">
            <a:avLst/>
          </a:prstGeom>
        </p:spPr>
      </p:pic>
      <p:pic>
        <p:nvPicPr>
          <p:cNvPr id="8" name="Picture 7">
            <a:extLst>
              <a:ext uri="{FF2B5EF4-FFF2-40B4-BE49-F238E27FC236}">
                <a16:creationId xmlns:a16="http://schemas.microsoft.com/office/drawing/2014/main" id="{E9922D8C-8CBF-0F53-F14D-F832E520A697}"/>
              </a:ext>
            </a:extLst>
          </p:cNvPr>
          <p:cNvPicPr>
            <a:picLocks noChangeAspect="1"/>
          </p:cNvPicPr>
          <p:nvPr/>
        </p:nvPicPr>
        <p:blipFill>
          <a:blip r:embed="rId5"/>
          <a:srcRect l="730" t="-220" r="-648" b="59088"/>
          <a:stretch/>
        </p:blipFill>
        <p:spPr>
          <a:xfrm>
            <a:off x="3794937" y="2126538"/>
            <a:ext cx="1706916" cy="1209135"/>
          </a:xfrm>
          <a:prstGeom prst="rect">
            <a:avLst/>
          </a:prstGeom>
        </p:spPr>
      </p:pic>
      <p:pic>
        <p:nvPicPr>
          <p:cNvPr id="15" name="Picture 14">
            <a:hlinkClick r:id="rId3" action="ppaction://hlinksldjump"/>
            <a:extLst>
              <a:ext uri="{FF2B5EF4-FFF2-40B4-BE49-F238E27FC236}">
                <a16:creationId xmlns:a16="http://schemas.microsoft.com/office/drawing/2014/main" id="{3F8F990D-7E81-73E1-FC51-5771342BB3DC}"/>
              </a:ext>
            </a:extLst>
          </p:cNvPr>
          <p:cNvPicPr>
            <a:picLocks noChangeAspect="1"/>
          </p:cNvPicPr>
          <p:nvPr/>
        </p:nvPicPr>
        <p:blipFill>
          <a:blip r:embed="rId6"/>
          <a:srcRect l="1675" t="-117" r="2656" b="56962"/>
          <a:stretch/>
        </p:blipFill>
        <p:spPr>
          <a:xfrm>
            <a:off x="7252752" y="2124463"/>
            <a:ext cx="1707754" cy="1197459"/>
          </a:xfrm>
          <a:prstGeom prst="rect">
            <a:avLst/>
          </a:prstGeom>
        </p:spPr>
      </p:pic>
      <p:pic>
        <p:nvPicPr>
          <p:cNvPr id="3" name="Picture 2">
            <a:extLst>
              <a:ext uri="{FF2B5EF4-FFF2-40B4-BE49-F238E27FC236}">
                <a16:creationId xmlns:a16="http://schemas.microsoft.com/office/drawing/2014/main" id="{C26FC2D5-B77E-F79A-D49A-0FB4B011334B}"/>
              </a:ext>
            </a:extLst>
          </p:cNvPr>
          <p:cNvPicPr>
            <a:picLocks noChangeAspect="1"/>
          </p:cNvPicPr>
          <p:nvPr/>
        </p:nvPicPr>
        <p:blipFill>
          <a:blip r:embed="rId7"/>
          <a:stretch>
            <a:fillRect/>
          </a:stretch>
        </p:blipFill>
        <p:spPr>
          <a:xfrm>
            <a:off x="204759" y="2118053"/>
            <a:ext cx="1791389" cy="3132958"/>
          </a:xfrm>
          <a:prstGeom prst="rect">
            <a:avLst/>
          </a:prstGeom>
        </p:spPr>
      </p:pic>
      <p:pic>
        <p:nvPicPr>
          <p:cNvPr id="5" name="Picture 4">
            <a:extLst>
              <a:ext uri="{FF2B5EF4-FFF2-40B4-BE49-F238E27FC236}">
                <a16:creationId xmlns:a16="http://schemas.microsoft.com/office/drawing/2014/main" id="{A02C3A2A-3DED-F47A-A018-DB4F42590079}"/>
              </a:ext>
            </a:extLst>
          </p:cNvPr>
          <p:cNvPicPr>
            <a:picLocks noChangeAspect="1"/>
          </p:cNvPicPr>
          <p:nvPr/>
        </p:nvPicPr>
        <p:blipFill>
          <a:blip r:embed="rId8"/>
          <a:stretch>
            <a:fillRect/>
          </a:stretch>
        </p:blipFill>
        <p:spPr>
          <a:xfrm>
            <a:off x="2010026" y="3363600"/>
            <a:ext cx="1786270" cy="1518723"/>
          </a:xfrm>
          <a:prstGeom prst="rect">
            <a:avLst/>
          </a:prstGeom>
        </p:spPr>
      </p:pic>
      <p:pic>
        <p:nvPicPr>
          <p:cNvPr id="7" name="Picture 6">
            <a:extLst>
              <a:ext uri="{FF2B5EF4-FFF2-40B4-BE49-F238E27FC236}">
                <a16:creationId xmlns:a16="http://schemas.microsoft.com/office/drawing/2014/main" id="{F3477CF6-6A0E-F9DB-2A76-5FECFA9814D5}"/>
              </a:ext>
            </a:extLst>
          </p:cNvPr>
          <p:cNvPicPr>
            <a:picLocks noChangeAspect="1"/>
          </p:cNvPicPr>
          <p:nvPr/>
        </p:nvPicPr>
        <p:blipFill>
          <a:blip r:embed="rId9"/>
          <a:stretch>
            <a:fillRect/>
          </a:stretch>
        </p:blipFill>
        <p:spPr>
          <a:xfrm>
            <a:off x="2086254" y="2207014"/>
            <a:ext cx="1569878" cy="1079394"/>
          </a:xfrm>
          <a:prstGeom prst="rect">
            <a:avLst/>
          </a:prstGeom>
        </p:spPr>
      </p:pic>
      <p:pic>
        <p:nvPicPr>
          <p:cNvPr id="10" name="Picture 9">
            <a:extLst>
              <a:ext uri="{FF2B5EF4-FFF2-40B4-BE49-F238E27FC236}">
                <a16:creationId xmlns:a16="http://schemas.microsoft.com/office/drawing/2014/main" id="{0E2BF92B-57A9-A98D-4C92-C51BBC8FEDA9}"/>
              </a:ext>
            </a:extLst>
          </p:cNvPr>
          <p:cNvPicPr>
            <a:picLocks noChangeAspect="1"/>
          </p:cNvPicPr>
          <p:nvPr/>
        </p:nvPicPr>
        <p:blipFill>
          <a:blip r:embed="rId10"/>
          <a:srcRect r="14152"/>
          <a:stretch/>
        </p:blipFill>
        <p:spPr>
          <a:xfrm>
            <a:off x="264920" y="2189739"/>
            <a:ext cx="1647238" cy="1096669"/>
          </a:xfrm>
          <a:prstGeom prst="rect">
            <a:avLst/>
          </a:prstGeom>
        </p:spPr>
      </p:pic>
      <p:sp>
        <p:nvSpPr>
          <p:cNvPr id="4" name="TextBox 3">
            <a:extLst>
              <a:ext uri="{FF2B5EF4-FFF2-40B4-BE49-F238E27FC236}">
                <a16:creationId xmlns:a16="http://schemas.microsoft.com/office/drawing/2014/main" id="{11455A16-7023-CDE4-77C0-781C4FA52086}"/>
              </a:ext>
            </a:extLst>
          </p:cNvPr>
          <p:cNvSpPr txBox="1"/>
          <p:nvPr/>
        </p:nvSpPr>
        <p:spPr>
          <a:xfrm>
            <a:off x="196574" y="3332922"/>
            <a:ext cx="1716158" cy="2308324"/>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Human Body Temperature Detection</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Detect abnormal human body temperature by using a high accuracy thermal camera together with built-in face detection AI.</a:t>
            </a:r>
            <a:endParaRPr lang="en-US">
              <a:cs typeface="Calibri"/>
            </a:endParaRPr>
          </a:p>
          <a:p>
            <a:endParaRPr lang="en-US" sz="1200">
              <a:solidFill>
                <a:srgbClr val="535353"/>
              </a:solidFill>
              <a:latin typeface="Open Sans"/>
              <a:ea typeface="Open Sans"/>
              <a:cs typeface="Open Sans"/>
            </a:endParaRPr>
          </a:p>
        </p:txBody>
      </p:sp>
      <p:sp>
        <p:nvSpPr>
          <p:cNvPr id="6" name="TextBox 5">
            <a:extLst>
              <a:ext uri="{FF2B5EF4-FFF2-40B4-BE49-F238E27FC236}">
                <a16:creationId xmlns:a16="http://schemas.microsoft.com/office/drawing/2014/main" id="{AEF0D944-6C88-9D54-30CA-3B1FB6197CFB}"/>
              </a:ext>
            </a:extLst>
          </p:cNvPr>
          <p:cNvSpPr txBox="1"/>
          <p:nvPr/>
        </p:nvSpPr>
        <p:spPr>
          <a:xfrm>
            <a:off x="2007704" y="3332922"/>
            <a:ext cx="1716158" cy="1754326"/>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Suspicious Items Detection</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Detect the items that are left unattended to prevent serious security and safety hazards.</a:t>
            </a:r>
            <a:endParaRPr lang="en-US">
              <a:cs typeface="Calibri"/>
            </a:endParaRPr>
          </a:p>
          <a:p>
            <a:endParaRPr lang="en-US" sz="1200">
              <a:solidFill>
                <a:srgbClr val="535353"/>
              </a:solidFill>
              <a:latin typeface="Open Sans"/>
              <a:ea typeface="Open Sans"/>
              <a:cs typeface="Open Sans"/>
            </a:endParaRPr>
          </a:p>
        </p:txBody>
      </p:sp>
      <p:sp>
        <p:nvSpPr>
          <p:cNvPr id="11" name="TextBox 10">
            <a:extLst>
              <a:ext uri="{FF2B5EF4-FFF2-40B4-BE49-F238E27FC236}">
                <a16:creationId xmlns:a16="http://schemas.microsoft.com/office/drawing/2014/main" id="{C04BAFB2-4500-C3F8-5D05-FDEFED3DECE3}"/>
              </a:ext>
            </a:extLst>
          </p:cNvPr>
          <p:cNvSpPr txBox="1"/>
          <p:nvPr/>
        </p:nvSpPr>
        <p:spPr>
          <a:xfrm>
            <a:off x="3796747" y="3332922"/>
            <a:ext cx="1716158" cy="2123658"/>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On-the-Go Surveillance</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Monitor the views from surveillance cameras using a mobile device while walking around the premises, to respond to incidents instantly.</a:t>
            </a:r>
            <a:endParaRPr lang="en-US">
              <a:cs typeface="Calibri"/>
            </a:endParaRPr>
          </a:p>
          <a:p>
            <a:endParaRPr lang="en-US" sz="1200">
              <a:solidFill>
                <a:srgbClr val="535353"/>
              </a:solidFill>
              <a:latin typeface="Open Sans"/>
              <a:ea typeface="Open Sans"/>
              <a:cs typeface="Open Sans"/>
            </a:endParaRPr>
          </a:p>
        </p:txBody>
      </p:sp>
      <p:sp>
        <p:nvSpPr>
          <p:cNvPr id="12" name="TextBox 11">
            <a:extLst>
              <a:ext uri="{FF2B5EF4-FFF2-40B4-BE49-F238E27FC236}">
                <a16:creationId xmlns:a16="http://schemas.microsoft.com/office/drawing/2014/main" id="{ADFE13EC-47F4-8967-01CB-69F605EC3F9A}"/>
              </a:ext>
            </a:extLst>
          </p:cNvPr>
          <p:cNvSpPr txBox="1"/>
          <p:nvPr/>
        </p:nvSpPr>
        <p:spPr>
          <a:xfrm>
            <a:off x="5541616" y="3288748"/>
            <a:ext cx="1716158" cy="1200329"/>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Safety Assurance</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Ensure safety of people using video surveillance system.</a:t>
            </a:r>
            <a:endParaRPr lang="en-US">
              <a:cs typeface="Calibri"/>
            </a:endParaRPr>
          </a:p>
          <a:p>
            <a:endParaRPr lang="en-US" sz="1200">
              <a:solidFill>
                <a:srgbClr val="535353"/>
              </a:solidFill>
              <a:latin typeface="Open Sans"/>
              <a:ea typeface="Open Sans"/>
              <a:cs typeface="Open Sans"/>
            </a:endParaRPr>
          </a:p>
        </p:txBody>
      </p:sp>
      <p:sp>
        <p:nvSpPr>
          <p:cNvPr id="13" name="TextBox 12">
            <a:extLst>
              <a:ext uri="{FF2B5EF4-FFF2-40B4-BE49-F238E27FC236}">
                <a16:creationId xmlns:a16="http://schemas.microsoft.com/office/drawing/2014/main" id="{7872E5A7-AD5B-6BC9-9F81-9499A9F95F61}"/>
              </a:ext>
            </a:extLst>
          </p:cNvPr>
          <p:cNvSpPr txBox="1"/>
          <p:nvPr/>
        </p:nvSpPr>
        <p:spPr>
          <a:xfrm>
            <a:off x="7253355" y="3288748"/>
            <a:ext cx="1716158" cy="1938992"/>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Video Evidence Push to NVR by Mobile Phone</a:t>
            </a:r>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Use the built-in camera of the mobile phone to stream the video evidence of the incident to NVR.</a:t>
            </a:r>
            <a:endParaRPr lang="en-US">
              <a:cs typeface="Calibri"/>
            </a:endParaRPr>
          </a:p>
          <a:p>
            <a:endParaRPr lang="en-US" sz="1200" b="1">
              <a:solidFill>
                <a:srgbClr val="535353"/>
              </a:solidFill>
              <a:latin typeface="Open Sans"/>
              <a:ea typeface="Open Sans"/>
              <a:cs typeface="Open Sans"/>
            </a:endParaRPr>
          </a:p>
        </p:txBody>
      </p:sp>
    </p:spTree>
    <p:extLst>
      <p:ext uri="{BB962C8B-B14F-4D97-AF65-F5344CB8AC3E}">
        <p14:creationId xmlns:p14="http://schemas.microsoft.com/office/powerpoint/2010/main" val="17504183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Commercial Building: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848119" y="1641141"/>
            <a:ext cx="4572000" cy="830997"/>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Unauthorized Access Detection</a:t>
            </a:r>
          </a:p>
        </p:txBody>
      </p:sp>
      <p:sp>
        <p:nvSpPr>
          <p:cNvPr id="12" name="TextBox 11">
            <a:extLst>
              <a:ext uri="{FF2B5EF4-FFF2-40B4-BE49-F238E27FC236}">
                <a16:creationId xmlns:a16="http://schemas.microsoft.com/office/drawing/2014/main" id="{F53F4863-0DA7-2D22-AB2C-86A6EB62A94E}"/>
              </a:ext>
            </a:extLst>
          </p:cNvPr>
          <p:cNvSpPr txBox="1"/>
          <p:nvPr/>
        </p:nvSpPr>
        <p:spPr>
          <a:xfrm>
            <a:off x="3842426" y="2478332"/>
            <a:ext cx="5050053" cy="584775"/>
          </a:xfrm>
          <a:prstGeom prst="rect">
            <a:avLst/>
          </a:prstGeom>
          <a:noFill/>
        </p:spPr>
        <p:txBody>
          <a:bodyPr wrap="square">
            <a:spAutoFit/>
          </a:bodyPr>
          <a:lstStyle/>
          <a:p>
            <a:r>
              <a:rPr lang="en-US" sz="1600">
                <a:solidFill>
                  <a:schemeClr val="tx1">
                    <a:lumMod val="50000"/>
                    <a:lumOff val="50000"/>
                  </a:schemeClr>
                </a:solidFill>
                <a:latin typeface="Open Sans" panose="020B0606030504020204" pitchFamily="34" charset="0"/>
              </a:rPr>
              <a:t>Detect the intrusion attempts using video analytics and notify the security personnel.</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323439"/>
          </a:xfrm>
          <a:prstGeom prst="rect">
            <a:avLst/>
          </a:prstGeom>
          <a:noFill/>
        </p:spPr>
        <p:txBody>
          <a:bodyPr wrap="square">
            <a:spAutoFit/>
          </a:bodyPr>
          <a:lstStyle/>
          <a:p>
            <a:pPr algn="l"/>
            <a:r>
              <a:rPr lang="en-US" sz="1600" b="0" i="0">
                <a:solidFill>
                  <a:srgbClr val="535353"/>
                </a:solidFill>
                <a:effectLst/>
                <a:latin typeface="Open Sans" panose="020B0606030504020204" pitchFamily="34" charset="0"/>
              </a:rPr>
              <a:t>Without surveillance videos, it is hard to be sure if the identity shown in the entry log matches the accessing person. Access control integrated with the surveillance system can remarkably prevent the crises and loss resulted from unauthorized access.</a:t>
            </a:r>
          </a:p>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i="0">
                <a:solidFill>
                  <a:srgbClr val="535353"/>
                </a:solidFill>
                <a:effectLst/>
                <a:latin typeface="Open Sans" panose="020B0606030504020204" pitchFamily="34" charset="0"/>
              </a:rPr>
              <a:t>Face </a:t>
            </a:r>
            <a:r>
              <a:rPr lang="en-US" sz="1600" b="1">
                <a:solidFill>
                  <a:srgbClr val="535353"/>
                </a:solidFill>
                <a:latin typeface="Open Sans" panose="020B0606030504020204" pitchFamily="34" charset="0"/>
              </a:rPr>
              <a:t>Recognition </a:t>
            </a:r>
            <a:r>
              <a:rPr lang="en-US" sz="1600" b="0" i="0">
                <a:solidFill>
                  <a:srgbClr val="535353"/>
                </a:solidFill>
                <a:effectLst/>
                <a:latin typeface="Open Sans" panose="020B0606030504020204" pitchFamily="34" charset="0"/>
              </a:rPr>
              <a:t>analytics in ACTi’s Door Stations.</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3"/>
          <a:stretch>
            <a:fillRect/>
          </a:stretch>
        </p:blipFill>
        <p:spPr>
          <a:xfrm>
            <a:off x="190079" y="6052382"/>
            <a:ext cx="1824307" cy="577697"/>
          </a:xfrm>
          <a:prstGeom prst="rect">
            <a:avLst/>
          </a:prstGeom>
        </p:spPr>
      </p:pic>
      <p:sp>
        <p:nvSpPr>
          <p:cNvPr id="2" name="TextBox 1">
            <a:hlinkClick r:id="rId4"/>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a:solidFill>
                  <a:srgbClr val="0000FF"/>
                </a:solidFill>
                <a:hlinkClick r:id="rId4"/>
              </a:rPr>
              <a:t>Read</a:t>
            </a:r>
            <a:endParaRPr lang="en-US" sz="1200" i="1">
              <a:solidFill>
                <a:srgbClr val="0000FF"/>
              </a:solidFill>
            </a:endParaRPr>
          </a:p>
        </p:txBody>
      </p:sp>
      <p:pic>
        <p:nvPicPr>
          <p:cNvPr id="5" name="Picture 4" descr="A person and person standing in a doorway&#10;&#10;Description automatically generated">
            <a:extLst>
              <a:ext uri="{FF2B5EF4-FFF2-40B4-BE49-F238E27FC236}">
                <a16:creationId xmlns:a16="http://schemas.microsoft.com/office/drawing/2014/main" id="{5FA79F7E-51B5-BBDF-1F21-29D8778006F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8801" y="1641141"/>
            <a:ext cx="3454717" cy="2324083"/>
          </a:xfrm>
          <a:prstGeom prst="rect">
            <a:avLst/>
          </a:prstGeom>
        </p:spPr>
      </p:pic>
    </p:spTree>
    <p:extLst>
      <p:ext uri="{BB962C8B-B14F-4D97-AF65-F5344CB8AC3E}">
        <p14:creationId xmlns:p14="http://schemas.microsoft.com/office/powerpoint/2010/main" val="15586819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Commercial Building: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848119" y="1641141"/>
            <a:ext cx="4572000" cy="461665"/>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Tailgating Detection</a:t>
            </a:r>
          </a:p>
        </p:txBody>
      </p:sp>
      <p:sp>
        <p:nvSpPr>
          <p:cNvPr id="12" name="TextBox 11">
            <a:extLst>
              <a:ext uri="{FF2B5EF4-FFF2-40B4-BE49-F238E27FC236}">
                <a16:creationId xmlns:a16="http://schemas.microsoft.com/office/drawing/2014/main" id="{F53F4863-0DA7-2D22-AB2C-86A6EB62A94E}"/>
              </a:ext>
            </a:extLst>
          </p:cNvPr>
          <p:cNvSpPr txBox="1"/>
          <p:nvPr/>
        </p:nvSpPr>
        <p:spPr>
          <a:xfrm>
            <a:off x="3842426" y="2429692"/>
            <a:ext cx="5050053" cy="830997"/>
          </a:xfrm>
          <a:prstGeom prst="rect">
            <a:avLst/>
          </a:prstGeom>
          <a:noFill/>
        </p:spPr>
        <p:txBody>
          <a:bodyPr wrap="square">
            <a:spAutoFit/>
          </a:bodyPr>
          <a:lstStyle/>
          <a:p>
            <a:r>
              <a:rPr lang="en-US" sz="1600">
                <a:solidFill>
                  <a:schemeClr val="tx1">
                    <a:lumMod val="50000"/>
                    <a:lumOff val="50000"/>
                  </a:schemeClr>
                </a:solidFill>
                <a:latin typeface="Open Sans" panose="020B0606030504020204" pitchFamily="34" charset="0"/>
              </a:rPr>
              <a:t>Detect tailgating at the entrance of restricted area by comparing the detected head count with number of presented access credentials.</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323439"/>
          </a:xfrm>
          <a:prstGeom prst="rect">
            <a:avLst/>
          </a:prstGeom>
          <a:noFill/>
        </p:spPr>
        <p:txBody>
          <a:bodyPr wrap="square">
            <a:spAutoFit/>
          </a:bodyPr>
          <a:lstStyle/>
          <a:p>
            <a:pPr algn="l"/>
            <a:r>
              <a:rPr lang="en-US" sz="1600" b="0" i="0">
                <a:solidFill>
                  <a:srgbClr val="535353"/>
                </a:solidFill>
                <a:effectLst/>
                <a:latin typeface="Open Sans" panose="020B0606030504020204" pitchFamily="34" charset="0"/>
              </a:rPr>
              <a:t>Whenever the RFID card is swiped, the system will count the number of the actual entries. When mismatched, the system will create the alarm. This prevents both tailgating and piggybacking.</a:t>
            </a:r>
          </a:p>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a:solidFill>
                  <a:srgbClr val="535353"/>
                </a:solidFill>
                <a:latin typeface="Open Sans" panose="020B0606030504020204" pitchFamily="34" charset="0"/>
              </a:rPr>
              <a:t>People Counting</a:t>
            </a:r>
            <a:r>
              <a:rPr lang="en-US" sz="1600" b="1" i="0">
                <a:solidFill>
                  <a:srgbClr val="535353"/>
                </a:solidFill>
                <a:effectLst/>
                <a:latin typeface="Open Sans" panose="020B0606030504020204" pitchFamily="34" charset="0"/>
              </a:rPr>
              <a:t> </a:t>
            </a:r>
            <a:r>
              <a:rPr lang="en-US" sz="1600" b="0" i="0">
                <a:solidFill>
                  <a:srgbClr val="535353"/>
                </a:solidFill>
                <a:effectLst/>
                <a:latin typeface="Open Sans" panose="020B0606030504020204" pitchFamily="34" charset="0"/>
              </a:rPr>
              <a:t>analytics and </a:t>
            </a:r>
            <a:r>
              <a:rPr lang="en-US" sz="1600" b="1" i="0">
                <a:solidFill>
                  <a:srgbClr val="535353"/>
                </a:solidFill>
                <a:effectLst/>
                <a:latin typeface="Open Sans" panose="020B0606030504020204" pitchFamily="34" charset="0"/>
              </a:rPr>
              <a:t>RFID</a:t>
            </a:r>
            <a:r>
              <a:rPr lang="en-US" sz="1600" b="0" i="0">
                <a:solidFill>
                  <a:srgbClr val="535353"/>
                </a:solidFill>
                <a:effectLst/>
                <a:latin typeface="Open Sans" panose="020B0606030504020204" pitchFamily="34" charset="0"/>
              </a:rPr>
              <a:t> technology. </a:t>
            </a:r>
            <a:r>
              <a:rPr lang="en-US" sz="1600" b="0" i="0">
                <a:solidFill>
                  <a:schemeClr val="tx2">
                    <a:lumMod val="60000"/>
                    <a:lumOff val="40000"/>
                  </a:schemeClr>
                </a:solidFill>
                <a:effectLst/>
                <a:latin typeface="Open Sans" panose="020B0606030504020204" pitchFamily="34" charset="0"/>
                <a:hlinkClick r:id="rId3" action="ppaction://hlinksldjump"/>
              </a:rPr>
              <a:t>Read More</a:t>
            </a:r>
            <a:r>
              <a:rPr lang="en-US" sz="1600" b="0" i="0">
                <a:solidFill>
                  <a:srgbClr val="535353"/>
                </a:solidFill>
                <a:effectLst/>
                <a:latin typeface="Open Sans" panose="020B0606030504020204" pitchFamily="34" charset="0"/>
              </a:rPr>
              <a:t>.</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4"/>
          <a:stretch>
            <a:fillRect/>
          </a:stretch>
        </p:blipFill>
        <p:spPr>
          <a:xfrm>
            <a:off x="190079" y="6052382"/>
            <a:ext cx="1824307" cy="577697"/>
          </a:xfrm>
          <a:prstGeom prst="rect">
            <a:avLst/>
          </a:prstGeom>
        </p:spPr>
      </p:pic>
      <p:sp>
        <p:nvSpPr>
          <p:cNvPr id="2" name="TextBox 1">
            <a:hlinkClick r:id="rId5"/>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a:solidFill>
                  <a:srgbClr val="0000FF"/>
                </a:solidFill>
                <a:hlinkClick r:id="rId5"/>
              </a:rPr>
              <a:t>Read</a:t>
            </a:r>
            <a:endParaRPr lang="en-US" sz="1200" i="1">
              <a:solidFill>
                <a:srgbClr val="0000FF"/>
              </a:solidFill>
            </a:endParaRPr>
          </a:p>
        </p:txBody>
      </p:sp>
      <p:pic>
        <p:nvPicPr>
          <p:cNvPr id="4" name="Picture 3">
            <a:extLst>
              <a:ext uri="{FF2B5EF4-FFF2-40B4-BE49-F238E27FC236}">
                <a16:creationId xmlns:a16="http://schemas.microsoft.com/office/drawing/2014/main" id="{8C4D9743-2A1B-4407-A67F-925ECD86414A}"/>
              </a:ext>
            </a:extLst>
          </p:cNvPr>
          <p:cNvPicPr>
            <a:picLocks noChangeAspect="1"/>
          </p:cNvPicPr>
          <p:nvPr/>
        </p:nvPicPr>
        <p:blipFill>
          <a:blip r:embed="rId6"/>
          <a:stretch>
            <a:fillRect/>
          </a:stretch>
        </p:blipFill>
        <p:spPr>
          <a:xfrm>
            <a:off x="381668" y="1660908"/>
            <a:ext cx="3265436" cy="2285805"/>
          </a:xfrm>
          <a:prstGeom prst="rect">
            <a:avLst/>
          </a:prstGeom>
        </p:spPr>
      </p:pic>
    </p:spTree>
    <p:extLst>
      <p:ext uri="{BB962C8B-B14F-4D97-AF65-F5344CB8AC3E}">
        <p14:creationId xmlns:p14="http://schemas.microsoft.com/office/powerpoint/2010/main" val="26834113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Commercial Building: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80030" y="1660597"/>
            <a:ext cx="4572000" cy="738664"/>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Real-Time Suspect Tracking</a:t>
            </a:r>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76628" y="2478332"/>
            <a:ext cx="5192274" cy="830997"/>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Track the suspect seamlessly by switching between video channels using transparent video overlay buttons in video management system.</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323439"/>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Track the suspect using the video management system interface by using the convenient feature of switching the views with 1 click on the video which opens up the next view of the area the suspect is moving towards to. This method works for both live view and playback. By this method it is possible to instantly find out where the suspect is going and dispatch officers to handle the situation immediately.</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85472"/>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unique </a:t>
            </a:r>
            <a:r>
              <a:rPr lang="en-US" sz="1600" b="1" i="0">
                <a:solidFill>
                  <a:srgbClr val="535353"/>
                </a:solidFill>
                <a:effectLst/>
                <a:latin typeface="Open Sans" panose="020B0606030504020204" pitchFamily="34" charset="0"/>
              </a:rPr>
              <a:t>Visual Tracking</a:t>
            </a:r>
            <a:r>
              <a:rPr lang="en-US" sz="1600" b="0" i="0">
                <a:solidFill>
                  <a:srgbClr val="535353"/>
                </a:solidFill>
                <a:effectLst/>
                <a:latin typeface="Open Sans" panose="020B0606030504020204" pitchFamily="34" charset="0"/>
              </a:rPr>
              <a:t> feature of ACTi’s </a:t>
            </a:r>
            <a:r>
              <a:rPr lang="en-US" sz="1600" b="1" i="0">
                <a:solidFill>
                  <a:srgbClr val="535353"/>
                </a:solidFill>
                <a:effectLst/>
                <a:latin typeface="Open Sans" panose="020B0606030504020204" pitchFamily="34" charset="0"/>
              </a:rPr>
              <a:t>NVR 3 and CMS 2</a:t>
            </a:r>
            <a:r>
              <a:rPr lang="en-US" sz="1600" b="0" i="0">
                <a:solidFill>
                  <a:srgbClr val="535353"/>
                </a:solidFill>
                <a:effectLst/>
                <a:latin typeface="Open Sans" panose="020B0606030504020204" pitchFamily="34" charset="0"/>
              </a:rPr>
              <a:t>.</a:t>
            </a:r>
          </a:p>
        </p:txBody>
      </p:sp>
      <p:sp>
        <p:nvSpPr>
          <p:cNvPr id="4" name="Rectangle 3">
            <a:extLst>
              <a:ext uri="{FF2B5EF4-FFF2-40B4-BE49-F238E27FC236}">
                <a16:creationId xmlns:a16="http://schemas.microsoft.com/office/drawing/2014/main" id="{F8990411-D8DA-EF9A-BC71-EFD786F79530}"/>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A2302945-B1B0-5E1D-2137-92EA4FB22EB1}"/>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F1390C0F-792D-E2F2-C5FE-D0DDEC9E0D49}"/>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52E4C18-3ACB-7B48-2E92-AFCEDD94DE65}"/>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46456697-B05A-BAB9-96A5-601275BB31BC}"/>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2A889F36-3627-6608-7DB2-4590CBB9CAE5}"/>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0D63B255-147D-080D-4A80-4374BE40BBB8}"/>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C95F7AB7-7ABE-029E-6E15-4086D7C80BE3}"/>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616B749C-083A-973A-E32C-926B1A3878D4}"/>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44BBA257-4012-DB4D-B7FC-95EBA82A4D60}"/>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0EEA76E-90DB-2D6C-D01F-E7824EB15F26}"/>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pic>
        <p:nvPicPr>
          <p:cNvPr id="15" name="Picture 14" descr="A person running in a parking lot with a person pointing at him&#10;&#10;Description automatically generated">
            <a:extLst>
              <a:ext uri="{FF2B5EF4-FFF2-40B4-BE49-F238E27FC236}">
                <a16:creationId xmlns:a16="http://schemas.microsoft.com/office/drawing/2014/main" id="{095D3F7B-EF3D-0433-27D2-CC3219560CB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2249" y="1698944"/>
            <a:ext cx="3384806" cy="2272485"/>
          </a:xfrm>
          <a:prstGeom prst="rect">
            <a:avLst/>
          </a:prstGeom>
        </p:spPr>
      </p:pic>
    </p:spTree>
    <p:extLst>
      <p:ext uri="{BB962C8B-B14F-4D97-AF65-F5344CB8AC3E}">
        <p14:creationId xmlns:p14="http://schemas.microsoft.com/office/powerpoint/2010/main" val="3560206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a:extLst>
              <a:ext uri="{FF2B5EF4-FFF2-40B4-BE49-F238E27FC236}">
                <a16:creationId xmlns:a16="http://schemas.microsoft.com/office/drawing/2014/main" id="{87334A66-2EC8-C6B6-9AA8-3095C5788CF3}"/>
              </a:ext>
            </a:extLst>
          </p:cNvPr>
          <p:cNvPicPr>
            <a:picLocks noChangeAspect="1"/>
          </p:cNvPicPr>
          <p:nvPr/>
        </p:nvPicPr>
        <p:blipFill>
          <a:blip r:embed="rId3"/>
          <a:stretch>
            <a:fillRect/>
          </a:stretch>
        </p:blipFill>
        <p:spPr>
          <a:xfrm>
            <a:off x="251519" y="1611956"/>
            <a:ext cx="3809999" cy="2358433"/>
          </a:xfrm>
          <a:prstGeom prst="rect">
            <a:avLst/>
          </a:prstGeom>
        </p:spPr>
      </p:pic>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Commercial Building: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4139952" y="1611957"/>
            <a:ext cx="4572000"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Vehicle Access Control</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4136550" y="2429692"/>
            <a:ext cx="4755929" cy="584775"/>
          </a:xfrm>
          <a:prstGeom prst="rect">
            <a:avLst/>
          </a:prstGeom>
          <a:noFill/>
        </p:spPr>
        <p:txBody>
          <a:bodyPr wrap="square">
            <a:spAutoFit/>
          </a:bodyPr>
          <a:lstStyle/>
          <a:p>
            <a:r>
              <a:rPr lang="en-US" sz="1600">
                <a:solidFill>
                  <a:schemeClr val="tx1">
                    <a:lumMod val="50000"/>
                    <a:lumOff val="50000"/>
                  </a:schemeClr>
                </a:solidFill>
                <a:latin typeface="Open Sans" panose="020B0606030504020204" pitchFamily="34" charset="0"/>
              </a:rPr>
              <a:t>The access control at the gate can be done conveniently using ALPR technology.</a:t>
            </a:r>
            <a:endParaRPr lang="en-US" sz="1600">
              <a:solidFill>
                <a:schemeClr val="tx1">
                  <a:lumMod val="50000"/>
                  <a:lumOff val="50000"/>
                </a:schemeClr>
              </a:solidFill>
            </a:endParaRP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569660"/>
          </a:xfrm>
          <a:prstGeom prst="rect">
            <a:avLst/>
          </a:prstGeom>
          <a:noFill/>
        </p:spPr>
        <p:txBody>
          <a:bodyPr wrap="square">
            <a:spAutoFit/>
          </a:bodyPr>
          <a:lstStyle/>
          <a:p>
            <a:pPr algn="l"/>
            <a:r>
              <a:rPr lang="en-US" sz="1600">
                <a:solidFill>
                  <a:srgbClr val="535353"/>
                </a:solidFill>
                <a:latin typeface="Open Sans" panose="020B0606030504020204" pitchFamily="34" charset="0"/>
              </a:rPr>
              <a:t>Except for the highest security facilities, most locations can benefit from the automatic gate control without requiring the gate officer to be present all the time. Only the white-listed vehicles can enter the premises. Furthermore, it is possible to set up a blacklist which alerts the security officers instantly when the blacklisted vehicle appears.</a:t>
            </a:r>
          </a:p>
          <a:p>
            <a:pPr algn="l"/>
            <a:r>
              <a:rPr lang="en-US" sz="1600" b="0" i="0">
                <a:solidFill>
                  <a:srgbClr val="535353"/>
                </a:solidFill>
                <a:effectLst/>
                <a:latin typeface="Open Sans" panose="020B0606030504020204" pitchFamily="34" charset="0"/>
              </a:rPr>
              <a:t>This is based on the </a:t>
            </a:r>
            <a:r>
              <a:rPr lang="en-US" sz="1600" b="1" i="0">
                <a:solidFill>
                  <a:srgbClr val="535353"/>
                </a:solidFill>
                <a:effectLst/>
                <a:latin typeface="Open Sans" panose="020B0606030504020204" pitchFamily="34" charset="0"/>
              </a:rPr>
              <a:t>ALPR </a:t>
            </a:r>
            <a:r>
              <a:rPr lang="en-US" sz="1600" b="0" i="0">
                <a:solidFill>
                  <a:srgbClr val="535353"/>
                </a:solidFill>
                <a:effectLst/>
                <a:latin typeface="Open Sans" panose="020B0606030504020204" pitchFamily="34" charset="0"/>
              </a:rPr>
              <a:t>analytics inside ACTi cameras. </a:t>
            </a:r>
            <a:r>
              <a:rPr lang="en-US" sz="1600" b="0" i="0">
                <a:solidFill>
                  <a:schemeClr val="tx2">
                    <a:lumMod val="60000"/>
                    <a:lumOff val="40000"/>
                  </a:schemeClr>
                </a:solidFill>
                <a:effectLst/>
                <a:latin typeface="Open Sans" panose="020B0606030504020204" pitchFamily="34" charset="0"/>
                <a:hlinkClick r:id="rId4" action="ppaction://hlinksldjump"/>
              </a:rPr>
              <a:t>Read More</a:t>
            </a:r>
            <a:r>
              <a:rPr lang="en-US" sz="1600" b="0" i="0">
                <a:solidFill>
                  <a:srgbClr val="535353"/>
                </a:solidFill>
                <a:effectLst/>
                <a:latin typeface="Open Sans" panose="020B0606030504020204" pitchFamily="34" charset="0"/>
              </a:rPr>
              <a:t>.</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5"/>
          <a:stretch>
            <a:fillRect/>
          </a:stretch>
        </p:blipFill>
        <p:spPr>
          <a:xfrm>
            <a:off x="190079" y="6052382"/>
            <a:ext cx="1824307" cy="577697"/>
          </a:xfrm>
          <a:prstGeom prst="rect">
            <a:avLst/>
          </a:prstGeom>
        </p:spPr>
      </p:pic>
      <p:sp>
        <p:nvSpPr>
          <p:cNvPr id="2" name="TextBox 1">
            <a:hlinkClick r:id="rId6"/>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spTree>
    <p:extLst>
      <p:ext uri="{BB962C8B-B14F-4D97-AF65-F5344CB8AC3E}">
        <p14:creationId xmlns:p14="http://schemas.microsoft.com/office/powerpoint/2010/main" val="30549436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Commercial Building: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53120" y="1626144"/>
            <a:ext cx="4572000" cy="738664"/>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Intercom Service</a:t>
            </a:r>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64807" y="2340738"/>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Interact with other individuals by local voice-based communication system.</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830997"/>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There will be voice access points as intercoms in various locations across the Commercial Building, such as gates and entrances, loading area, parking lot and others. The employees and the visitors can talk to the security staff immediately using that feature.</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4715821"/>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i="0">
                <a:solidFill>
                  <a:srgbClr val="535353"/>
                </a:solidFill>
                <a:effectLst/>
                <a:latin typeface="Open Sans" panose="020B0606030504020204" pitchFamily="34" charset="0"/>
              </a:rPr>
              <a:t>NVR 3</a:t>
            </a:r>
            <a:r>
              <a:rPr lang="en-US" sz="1600" b="1">
                <a:solidFill>
                  <a:srgbClr val="535353"/>
                </a:solidFill>
                <a:latin typeface="Open Sans" panose="020B0606030504020204" pitchFamily="34" charset="0"/>
              </a:rPr>
              <a:t> or</a:t>
            </a:r>
            <a:r>
              <a:rPr lang="en-US" sz="1600" b="1" i="0">
                <a:solidFill>
                  <a:srgbClr val="535353"/>
                </a:solidFill>
                <a:effectLst/>
                <a:latin typeface="Open Sans" panose="020B0606030504020204" pitchFamily="34" charset="0"/>
              </a:rPr>
              <a:t> </a:t>
            </a:r>
            <a:r>
              <a:rPr lang="en-US" sz="1600" b="1">
                <a:solidFill>
                  <a:srgbClr val="535353"/>
                </a:solidFill>
                <a:latin typeface="Open Sans" panose="020B0606030504020204" pitchFamily="34" charset="0"/>
              </a:rPr>
              <a:t>CMS 2 </a:t>
            </a:r>
            <a:r>
              <a:rPr lang="en-US" sz="1600" b="0" i="0">
                <a:solidFill>
                  <a:srgbClr val="535353"/>
                </a:solidFill>
                <a:effectLst/>
                <a:latin typeface="Open Sans" panose="020B0606030504020204" pitchFamily="34" charset="0"/>
              </a:rPr>
              <a:t>along with intercom devices such as </a:t>
            </a:r>
            <a:r>
              <a:rPr lang="en-US" sz="1600" b="1" i="0">
                <a:solidFill>
                  <a:srgbClr val="535353"/>
                </a:solidFill>
                <a:effectLst/>
                <a:latin typeface="Open Sans" panose="020B0606030504020204" pitchFamily="34" charset="0"/>
              </a:rPr>
              <a:t>Q950</a:t>
            </a:r>
            <a:r>
              <a:rPr lang="en-US" sz="1600" b="0" i="0">
                <a:solidFill>
                  <a:srgbClr val="535353"/>
                </a:solidFill>
                <a:effectLst/>
                <a:latin typeface="Open Sans" panose="020B0606030504020204" pitchFamily="34" charset="0"/>
              </a:rPr>
              <a:t>.</a:t>
            </a:r>
          </a:p>
        </p:txBody>
      </p:sp>
      <p:sp>
        <p:nvSpPr>
          <p:cNvPr id="4" name="Rectangle 3">
            <a:extLst>
              <a:ext uri="{FF2B5EF4-FFF2-40B4-BE49-F238E27FC236}">
                <a16:creationId xmlns:a16="http://schemas.microsoft.com/office/drawing/2014/main" id="{936E61F5-509E-DFBE-9BC5-FB4CED380DB3}"/>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C14ABDC-CB22-E793-83D3-046F4C4E88C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D1AB7976-314A-B17E-4A17-3A68F8FC3233}"/>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97447C0-6294-0EA9-BEBF-4A706B2FCFD4}"/>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598B3B00-CA5D-15AF-B76F-CA3643EE02B1}"/>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8BC3AAB3-FBFF-4692-479A-14338F582E47}"/>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BB5D0970-CDFF-4A72-558A-13D950D41C46}"/>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3989E523-ACB0-EA6D-AC24-AE3C217CC1AA}"/>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92206306-D4E1-0D00-6658-F79BFD342861}"/>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8BCB72DC-4966-83F1-686C-202946D11B65}"/>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DC6D8C9-26C6-C3A5-91EA-C9B5C95E7D82}"/>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pic>
        <p:nvPicPr>
          <p:cNvPr id="15" name="Picture 14" descr="A person in a red cap holding a pen&#10;&#10;Description automatically generated">
            <a:extLst>
              <a:ext uri="{FF2B5EF4-FFF2-40B4-BE49-F238E27FC236}">
                <a16:creationId xmlns:a16="http://schemas.microsoft.com/office/drawing/2014/main" id="{BAF1160A-5368-E0C8-413E-A6F46E5B9D51}"/>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87356" y="1763797"/>
            <a:ext cx="3443571" cy="2047529"/>
          </a:xfrm>
          <a:prstGeom prst="rect">
            <a:avLst/>
          </a:prstGeom>
        </p:spPr>
      </p:pic>
    </p:spTree>
    <p:extLst>
      <p:ext uri="{BB962C8B-B14F-4D97-AF65-F5344CB8AC3E}">
        <p14:creationId xmlns:p14="http://schemas.microsoft.com/office/powerpoint/2010/main" val="14507828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Commercial Building: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76239" y="1761865"/>
            <a:ext cx="5055528" cy="830997"/>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Human Body Temperature Detection</a:t>
            </a: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76239" y="2601763"/>
            <a:ext cx="4755929" cy="830997"/>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Detect abnormal human body temperature by using a high accuracy thermal camera together with built-in face detection AI.</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28988" y="3616580"/>
            <a:ext cx="9007772" cy="1323439"/>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To prevent the spread of diseases, there are smart surveillance devices that can detect high body temperature from the distance using specially designed high precision thermal imagers. These cameras will first detect human faces using its deep learning AI and then analyze each face using the thermal image and get the exact temperature reading of the face. The temperature above the threshold will trigger an event.</a:t>
            </a:r>
          </a:p>
        </p:txBody>
      </p:sp>
      <p:sp>
        <p:nvSpPr>
          <p:cNvPr id="2" name="TextBox 1">
            <a:extLst>
              <a:ext uri="{FF2B5EF4-FFF2-40B4-BE49-F238E27FC236}">
                <a16:creationId xmlns:a16="http://schemas.microsoft.com/office/drawing/2014/main" id="{7FDBAC82-1375-FEDA-303C-F3357C49D712}"/>
              </a:ext>
            </a:extLst>
          </p:cNvPr>
          <p:cNvSpPr txBox="1"/>
          <p:nvPr/>
        </p:nvSpPr>
        <p:spPr>
          <a:xfrm>
            <a:off x="242884" y="4788245"/>
            <a:ext cx="8855846" cy="830997"/>
          </a:xfrm>
          <a:prstGeom prst="rect">
            <a:avLst/>
          </a:prstGeom>
          <a:noFill/>
        </p:spPr>
        <p:txBody>
          <a:bodyPr wrap="square">
            <a:spAutoFit/>
          </a:bodyPr>
          <a:lstStyle/>
          <a:p>
            <a:pPr algn="l"/>
            <a:endParaRPr lang="en-US" sz="1600">
              <a:solidFill>
                <a:schemeClr val="tx1">
                  <a:lumMod val="50000"/>
                  <a:lumOff val="50000"/>
                </a:schemeClr>
              </a:solidFill>
              <a:latin typeface="Open Sans" panose="020B0606030504020204" pitchFamily="34" charset="0"/>
            </a:endParaRPr>
          </a:p>
          <a:p>
            <a:pPr algn="l"/>
            <a:r>
              <a:rPr lang="en-US" sz="1600">
                <a:solidFill>
                  <a:schemeClr val="tx1">
                    <a:lumMod val="50000"/>
                    <a:lumOff val="50000"/>
                  </a:schemeClr>
                </a:solidFill>
                <a:latin typeface="Open Sans" panose="020B0606030504020204" pitchFamily="34" charset="0"/>
              </a:rPr>
              <a:t>This is based on the </a:t>
            </a:r>
            <a:r>
              <a:rPr lang="en-US" sz="1600" b="1">
                <a:solidFill>
                  <a:schemeClr val="tx1">
                    <a:lumMod val="50000"/>
                    <a:lumOff val="50000"/>
                  </a:schemeClr>
                </a:solidFill>
                <a:latin typeface="Open Sans" panose="020B0606030504020204" pitchFamily="34" charset="0"/>
              </a:rPr>
              <a:t>Temperature Detection </a:t>
            </a:r>
            <a:r>
              <a:rPr lang="en-US" sz="1600">
                <a:solidFill>
                  <a:schemeClr val="tx1">
                    <a:lumMod val="50000"/>
                    <a:lumOff val="50000"/>
                  </a:schemeClr>
                </a:solidFill>
                <a:latin typeface="Open Sans" panose="020B0606030504020204" pitchFamily="34" charset="0"/>
              </a:rPr>
              <a:t>analytics inside ACTi thermal cameras, such as </a:t>
            </a:r>
            <a:r>
              <a:rPr lang="en-US" sz="1600" b="0" i="0">
                <a:solidFill>
                  <a:srgbClr val="535353"/>
                </a:solidFill>
                <a:effectLst/>
                <a:latin typeface="Open Sans" panose="020B0606030504020204" pitchFamily="34" charset="0"/>
                <a:hlinkClick r:id="rId3"/>
              </a:rPr>
              <a:t>VMGB-370</a:t>
            </a:r>
            <a:r>
              <a:rPr lang="en-US" sz="1600" b="0" i="0">
                <a:solidFill>
                  <a:srgbClr val="535353"/>
                </a:solidFill>
                <a:effectLst/>
                <a:latin typeface="Open Sans" panose="020B0606030504020204" pitchFamily="34" charset="0"/>
              </a:rPr>
              <a:t>, </a:t>
            </a:r>
            <a:r>
              <a:rPr lang="en-US" sz="1600" b="0" i="0">
                <a:solidFill>
                  <a:srgbClr val="535353"/>
                </a:solidFill>
                <a:effectLst/>
                <a:latin typeface="Open Sans" panose="020B0606030504020204" pitchFamily="34" charset="0"/>
                <a:hlinkClick r:id="rId4"/>
              </a:rPr>
              <a:t>VMGB-371</a:t>
            </a:r>
            <a:r>
              <a:rPr lang="en-US" sz="1600" b="0" i="0">
                <a:solidFill>
                  <a:srgbClr val="535353"/>
                </a:solidFill>
                <a:effectLst/>
                <a:latin typeface="Open Sans" panose="020B0606030504020204" pitchFamily="34" charset="0"/>
              </a:rPr>
              <a:t>.</a:t>
            </a:r>
          </a:p>
        </p:txBody>
      </p:sp>
      <p:sp>
        <p:nvSpPr>
          <p:cNvPr id="4" name="Rectangle 3">
            <a:extLst>
              <a:ext uri="{FF2B5EF4-FFF2-40B4-BE49-F238E27FC236}">
                <a16:creationId xmlns:a16="http://schemas.microsoft.com/office/drawing/2014/main" id="{51B9E008-B9B7-1DFD-B3D0-0AA38F8CA974}"/>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146E03F7-993F-E22D-8E7E-0FE2861EFE25}"/>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60744448-F8DB-7AE8-477C-0F868ADC2C23}"/>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9F042EC9-A5F2-FFC3-CCDA-63816DC0145B}"/>
                </a:ext>
              </a:extLst>
            </p:cNvPr>
            <p:cNvPicPr>
              <a:picLocks noChangeAspect="1"/>
            </p:cNvPicPr>
            <p:nvPr/>
          </p:nvPicPr>
          <p:blipFill>
            <a:blip r:embed="rId5"/>
            <a:stretch>
              <a:fillRect/>
            </a:stretch>
          </p:blipFill>
          <p:spPr>
            <a:xfrm>
              <a:off x="228988" y="6093296"/>
              <a:ext cx="1819275" cy="581025"/>
            </a:xfrm>
            <a:prstGeom prst="rect">
              <a:avLst/>
            </a:prstGeom>
          </p:spPr>
        </p:pic>
        <p:sp>
          <p:nvSpPr>
            <p:cNvPr id="9" name="TextBox 8">
              <a:hlinkClick r:id="rId6"/>
              <a:extLst>
                <a:ext uri="{FF2B5EF4-FFF2-40B4-BE49-F238E27FC236}">
                  <a16:creationId xmlns:a16="http://schemas.microsoft.com/office/drawing/2014/main" id="{BEC6CF9D-DF64-70DC-93BD-EC6B2AB78EDF}"/>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EEA75872-37CE-BEBC-95EB-02DEA46D254D}"/>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583584DD-23E3-0865-3BE7-DDE42239D275}"/>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A1663275-4CEA-4273-2690-CEA2A626200C}"/>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610CC668-87D7-D6C1-4B5C-664D5354A112}"/>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B5F491BF-D727-D5DC-146F-EBD80E960F3E}"/>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BC193297-7FD9-B4A0-F897-A715EB43103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10"/>
                </a:rPr>
                <a:t>Read</a:t>
              </a:r>
              <a:endParaRPr lang="en-US" sz="1200" i="1">
                <a:solidFill>
                  <a:srgbClr val="0000FF"/>
                </a:solidFill>
              </a:endParaRPr>
            </a:p>
          </p:txBody>
        </p:sp>
      </p:grpSp>
      <p:grpSp>
        <p:nvGrpSpPr>
          <p:cNvPr id="25" name="Group 24">
            <a:extLst>
              <a:ext uri="{FF2B5EF4-FFF2-40B4-BE49-F238E27FC236}">
                <a16:creationId xmlns:a16="http://schemas.microsoft.com/office/drawing/2014/main" id="{131260BC-6296-8AB5-0E1A-5CC3907F29F2}"/>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0F509B80-01F1-14BD-AA74-7FF0FBBC08E2}"/>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D2568C60-F779-2B69-5925-BB4DF114F3FB}"/>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2"/>
                </a:rPr>
                <a:t>Read</a:t>
              </a:r>
              <a:endParaRPr lang="en-US" sz="1200" i="1">
                <a:solidFill>
                  <a:srgbClr val="0000FF"/>
                </a:solidFill>
              </a:endParaRPr>
            </a:p>
          </p:txBody>
        </p:sp>
      </p:grpSp>
      <p:grpSp>
        <p:nvGrpSpPr>
          <p:cNvPr id="28" name="Group 27">
            <a:extLst>
              <a:ext uri="{FF2B5EF4-FFF2-40B4-BE49-F238E27FC236}">
                <a16:creationId xmlns:a16="http://schemas.microsoft.com/office/drawing/2014/main" id="{36D3D98B-E458-78F9-6154-DB0675664136}"/>
              </a:ext>
            </a:extLst>
          </p:cNvPr>
          <p:cNvGrpSpPr/>
          <p:nvPr/>
        </p:nvGrpSpPr>
        <p:grpSpPr>
          <a:xfrm>
            <a:off x="7260522" y="6019647"/>
            <a:ext cx="1541830" cy="657225"/>
            <a:chOff x="7260522" y="6019647"/>
            <a:chExt cx="1541830" cy="657225"/>
          </a:xfrm>
        </p:grpSpPr>
        <p:pic>
          <p:nvPicPr>
            <p:cNvPr id="29" name="Picture 28">
              <a:extLst>
                <a:ext uri="{FF2B5EF4-FFF2-40B4-BE49-F238E27FC236}">
                  <a16:creationId xmlns:a16="http://schemas.microsoft.com/office/drawing/2014/main" id="{787D4569-A916-DD74-B1F7-960E706E4902}"/>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30" name="TextBox 29">
              <a:extLst>
                <a:ext uri="{FF2B5EF4-FFF2-40B4-BE49-F238E27FC236}">
                  <a16:creationId xmlns:a16="http://schemas.microsoft.com/office/drawing/2014/main" id="{655CC198-D2BF-30FB-4E58-B4E5DA4172F1}"/>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4"/>
                </a:rPr>
                <a:t>Read</a:t>
              </a:r>
              <a:endParaRPr lang="en-US" sz="1200" i="1">
                <a:solidFill>
                  <a:srgbClr val="0000FF"/>
                </a:solidFill>
              </a:endParaRPr>
            </a:p>
          </p:txBody>
        </p:sp>
      </p:grpSp>
      <p:pic>
        <p:nvPicPr>
          <p:cNvPr id="16" name="Picture 15">
            <a:extLst>
              <a:ext uri="{FF2B5EF4-FFF2-40B4-BE49-F238E27FC236}">
                <a16:creationId xmlns:a16="http://schemas.microsoft.com/office/drawing/2014/main" id="{0D2D8E6B-C9C9-F036-713F-6B969A01DEEC}"/>
              </a:ext>
            </a:extLst>
          </p:cNvPr>
          <p:cNvPicPr>
            <a:picLocks noChangeAspect="1"/>
          </p:cNvPicPr>
          <p:nvPr/>
        </p:nvPicPr>
        <p:blipFill>
          <a:blip r:embed="rId15"/>
          <a:srcRect t="9996" r="14152"/>
          <a:stretch/>
        </p:blipFill>
        <p:spPr>
          <a:xfrm>
            <a:off x="336669" y="1642920"/>
            <a:ext cx="3306927" cy="1981549"/>
          </a:xfrm>
          <a:prstGeom prst="rect">
            <a:avLst/>
          </a:prstGeom>
        </p:spPr>
      </p:pic>
    </p:spTree>
    <p:extLst>
      <p:ext uri="{BB962C8B-B14F-4D97-AF65-F5344CB8AC3E}">
        <p14:creationId xmlns:p14="http://schemas.microsoft.com/office/powerpoint/2010/main" val="26731901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238041" y="3726190"/>
            <a:ext cx="8873953" cy="1323439"/>
          </a:xfrm>
          <a:prstGeom prst="rect">
            <a:avLst/>
          </a:prstGeom>
          <a:noFill/>
        </p:spPr>
        <p:txBody>
          <a:bodyPr wrap="square" lIns="91440" tIns="45720" rIns="91440" bIns="45720" anchor="t">
            <a:spAutoFit/>
          </a:bodyPr>
          <a:lstStyle/>
          <a:p>
            <a:r>
              <a:rPr lang="en-US" sz="160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rPr>
              <a:t>The unattended objects, such as bags, boxes, suitcases, strollers, carts, are considered risk items that should be handled quickly. Those objects can sometimes be accidentally forgotten  there. An early detection saves them from being stolen. Rarely, these items could also pose threats as being malicious. They could disguise explosives or other dangerous substances.</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Commercial Building: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96136"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Suspicious Items Detection</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811006" y="235198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Detect the items that are left unattended to prevent serious security and safety hazards.</a:t>
            </a:r>
          </a:p>
        </p:txBody>
      </p:sp>
      <p:sp>
        <p:nvSpPr>
          <p:cNvPr id="4" name="Rectangle 3">
            <a:extLst>
              <a:ext uri="{FF2B5EF4-FFF2-40B4-BE49-F238E27FC236}">
                <a16:creationId xmlns:a16="http://schemas.microsoft.com/office/drawing/2014/main" id="{00BD1F0F-142A-CF54-1169-44D4C831C5EA}"/>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F428937F-5F51-4FF7-64AE-5932D17C5455}"/>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6E977E42-739C-BE60-D0EA-97F20890BEC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72FE7FFF-2235-22C8-3962-4F7BD5438E77}"/>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822D3FCF-0245-554B-4584-0EFF62B5BFAD}"/>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396291E7-5AE5-F000-C18F-7EB6230E745D}"/>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AC5A4879-855E-005E-DF5A-0521DBFA7321}"/>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6E334D82-5F34-417C-B792-78845205FB6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B012F25D-9854-FA3B-71BF-A247D48FDAE6}"/>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B7AA6CCA-2E49-6BD0-7C6C-28A6B2507D9B}"/>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D460952B-6BDF-BE33-3575-FE487B3A46B3}"/>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grpSp>
        <p:nvGrpSpPr>
          <p:cNvPr id="25" name="Group 24">
            <a:extLst>
              <a:ext uri="{FF2B5EF4-FFF2-40B4-BE49-F238E27FC236}">
                <a16:creationId xmlns:a16="http://schemas.microsoft.com/office/drawing/2014/main" id="{B6670035-84BF-BC84-EBF2-A7F6E5692F41}"/>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A1C3B6CF-6FC5-5D7C-0CE5-A55D8FC67DEF}"/>
                </a:ext>
              </a:extLst>
            </p:cNvPr>
            <p:cNvPicPr>
              <a:picLocks noChangeAspect="1"/>
            </p:cNvPicPr>
            <p:nvPr/>
          </p:nvPicPr>
          <p:blipFill>
            <a:blip r:embed="rId9"/>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0F5C0591-13FF-20CD-E2D1-213E37422A55}"/>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0"/>
                </a:rPr>
                <a:t>Read</a:t>
              </a:r>
              <a:endParaRPr lang="en-US" sz="1200" i="1">
                <a:solidFill>
                  <a:srgbClr val="0000FF"/>
                </a:solidFill>
              </a:endParaRPr>
            </a:p>
          </p:txBody>
        </p:sp>
      </p:grpSp>
      <p:pic>
        <p:nvPicPr>
          <p:cNvPr id="15" name="Picture 14">
            <a:extLst>
              <a:ext uri="{FF2B5EF4-FFF2-40B4-BE49-F238E27FC236}">
                <a16:creationId xmlns:a16="http://schemas.microsoft.com/office/drawing/2014/main" id="{D6F10228-0E08-948C-FE2E-B88E34074BEC}"/>
              </a:ext>
            </a:extLst>
          </p:cNvPr>
          <p:cNvPicPr>
            <a:picLocks noChangeAspect="1"/>
          </p:cNvPicPr>
          <p:nvPr/>
        </p:nvPicPr>
        <p:blipFill>
          <a:blip r:embed="rId11"/>
          <a:srcRect b="8390"/>
          <a:stretch/>
        </p:blipFill>
        <p:spPr>
          <a:xfrm>
            <a:off x="316306" y="1864435"/>
            <a:ext cx="3494700" cy="1831978"/>
          </a:xfrm>
          <a:prstGeom prst="rect">
            <a:avLst/>
          </a:prstGeom>
        </p:spPr>
      </p:pic>
      <p:sp>
        <p:nvSpPr>
          <p:cNvPr id="16" name="TextBox 15">
            <a:extLst>
              <a:ext uri="{FF2B5EF4-FFF2-40B4-BE49-F238E27FC236}">
                <a16:creationId xmlns:a16="http://schemas.microsoft.com/office/drawing/2014/main" id="{4020DE54-FE0E-9463-1DE5-FDAFF466DE35}"/>
              </a:ext>
            </a:extLst>
          </p:cNvPr>
          <p:cNvSpPr txBox="1"/>
          <p:nvPr/>
        </p:nvSpPr>
        <p:spPr>
          <a:xfrm>
            <a:off x="233830" y="4869160"/>
            <a:ext cx="8964488" cy="830997"/>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chemeClr val="tx1">
                    <a:lumMod val="50000"/>
                    <a:lumOff val="50000"/>
                  </a:schemeClr>
                </a:solidFill>
                <a:effectLst/>
                <a:latin typeface="Open Sans" panose="020B0606030504020204" pitchFamily="34" charset="0"/>
              </a:rPr>
              <a:t>This is based on the </a:t>
            </a:r>
            <a:r>
              <a:rPr lang="en-US" sz="1600" b="1">
                <a:solidFill>
                  <a:schemeClr val="tx1">
                    <a:lumMod val="50000"/>
                    <a:lumOff val="50000"/>
                  </a:schemeClr>
                </a:solidFill>
                <a:latin typeface="Open Sans" panose="020B0606030504020204" pitchFamily="34" charset="0"/>
              </a:rPr>
              <a:t>Unattended Object </a:t>
            </a:r>
            <a:r>
              <a:rPr lang="en-US" sz="1600" b="1" i="0">
                <a:solidFill>
                  <a:schemeClr val="tx1">
                    <a:lumMod val="50000"/>
                    <a:lumOff val="50000"/>
                  </a:schemeClr>
                </a:solidFill>
                <a:effectLst/>
                <a:latin typeface="Open Sans" panose="020B0606030504020204" pitchFamily="34" charset="0"/>
              </a:rPr>
              <a:t>Detection </a:t>
            </a:r>
            <a:r>
              <a:rPr lang="en-US" sz="1600" b="0" i="0">
                <a:solidFill>
                  <a:schemeClr val="tx1">
                    <a:lumMod val="50000"/>
                    <a:lumOff val="50000"/>
                  </a:schemeClr>
                </a:solidFill>
                <a:effectLst/>
                <a:latin typeface="Open Sans" panose="020B0606030504020204" pitchFamily="34" charset="0"/>
              </a:rPr>
              <a:t>analytics inside ACTi cameras.</a:t>
            </a:r>
            <a:r>
              <a:rPr lang="en-US" sz="1600" b="0" i="0">
                <a:solidFill>
                  <a:srgbClr val="535353"/>
                </a:solidFill>
                <a:effectLst/>
                <a:latin typeface="Open Sans" panose="020B0606030504020204" pitchFamily="34" charset="0"/>
              </a:rPr>
              <a:t> </a:t>
            </a:r>
            <a:r>
              <a:rPr lang="en-US" sz="1600" b="0" i="0">
                <a:solidFill>
                  <a:schemeClr val="tx2">
                    <a:lumMod val="60000"/>
                    <a:lumOff val="40000"/>
                  </a:schemeClr>
                </a:solidFill>
                <a:effectLst/>
                <a:latin typeface="Open Sans" panose="020B0606030504020204" pitchFamily="34" charset="0"/>
                <a:hlinkClick r:id="rId12" action="ppaction://hlinksldjump"/>
              </a:rPr>
              <a:t>Read More</a:t>
            </a:r>
            <a:r>
              <a:rPr lang="en-US" sz="1600" b="0" i="0">
                <a:solidFill>
                  <a:srgbClr val="535353"/>
                </a:solidFill>
                <a:effectLst/>
                <a:latin typeface="Open Sans" panose="020B0606030504020204" pitchFamily="34" charset="0"/>
              </a:rPr>
              <a:t>.</a:t>
            </a:r>
          </a:p>
        </p:txBody>
      </p:sp>
    </p:spTree>
    <p:extLst>
      <p:ext uri="{BB962C8B-B14F-4D97-AF65-F5344CB8AC3E}">
        <p14:creationId xmlns:p14="http://schemas.microsoft.com/office/powerpoint/2010/main" val="3379247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077218"/>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Universal mobile application designed to remotely access NVR, CMS or camera for video playback and management. </a:t>
            </a:r>
          </a:p>
          <a:p>
            <a:pPr algn="l"/>
            <a:r>
              <a:rPr lang="en-US" sz="1600">
                <a:solidFill>
                  <a:schemeClr val="tx1">
                    <a:lumMod val="50000"/>
                    <a:lumOff val="50000"/>
                  </a:schemeClr>
                </a:solidFill>
                <a:latin typeface="Open Sans" panose="020B0606030504020204" pitchFamily="34" charset="0"/>
              </a:rPr>
              <a:t>Features: Live view and playback, Search video recordings by events, PTZ Control, Google Maps, Activate Digital Output, Playback from camera's memory card</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Commercial Building: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37773"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On-the-Go Surveillance</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52643" y="2351983"/>
            <a:ext cx="4755929" cy="1077218"/>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Monitor the views from surveillance cameras using a mobile device while walking around the premises, in order to respond to incidents instantly.</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34532"/>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i="0">
                <a:solidFill>
                  <a:srgbClr val="535353"/>
                </a:solidFill>
                <a:effectLst/>
                <a:latin typeface="Open Sans" panose="020B0606030504020204" pitchFamily="34" charset="0"/>
              </a:rPr>
              <a:t>ACTi Mobile Client, </a:t>
            </a:r>
            <a:r>
              <a:rPr lang="en-US" sz="1600" b="0" i="0">
                <a:solidFill>
                  <a:srgbClr val="535353"/>
                </a:solidFill>
                <a:effectLst/>
                <a:latin typeface="Open Sans" panose="020B0606030504020204" pitchFamily="34" charset="0"/>
              </a:rPr>
              <a:t>both for Android and iOS. It is free.</a:t>
            </a:r>
          </a:p>
        </p:txBody>
      </p:sp>
      <p:sp>
        <p:nvSpPr>
          <p:cNvPr id="4" name="Rectangle 3">
            <a:extLst>
              <a:ext uri="{FF2B5EF4-FFF2-40B4-BE49-F238E27FC236}">
                <a16:creationId xmlns:a16="http://schemas.microsoft.com/office/drawing/2014/main" id="{4A3E48D5-296B-BD8E-9935-C7A382E5AC25}"/>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DCF279A-147A-C0D8-091D-0AC2E3AC2DEB}"/>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1E394987-E07E-7634-F137-DDEAF5DFF58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3C3BA3D-A4EB-56E1-D3A5-B5A1DD56A622}"/>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C163922C-9F01-B439-53AB-E4433A01A5B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6C39ED0B-89E5-B9BC-1403-2DC9DC8255A4}"/>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37FC7610-0959-3996-65D2-59CE8DB82EA0}"/>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F29A8174-71B8-5E30-6935-A80624E32B2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1772C71B-BD01-24BF-92A6-906FB37ACB0E}"/>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A49F478D-A7E3-99C1-436A-CC01E322C142}"/>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3A81EFD3-EB23-55C1-D483-74B275F3696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pic>
        <p:nvPicPr>
          <p:cNvPr id="15" name="Picture 14" descr="A person holding a cell phone&#10;&#10;Description automatically generated">
            <a:extLst>
              <a:ext uri="{FF2B5EF4-FFF2-40B4-BE49-F238E27FC236}">
                <a16:creationId xmlns:a16="http://schemas.microsoft.com/office/drawing/2014/main" id="{2C7BCEE3-AD54-C798-2EF2-FCF8276052F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28987" y="1681001"/>
            <a:ext cx="3350791" cy="2254168"/>
          </a:xfrm>
          <a:prstGeom prst="rect">
            <a:avLst/>
          </a:prstGeom>
        </p:spPr>
      </p:pic>
    </p:spTree>
    <p:extLst>
      <p:ext uri="{BB962C8B-B14F-4D97-AF65-F5344CB8AC3E}">
        <p14:creationId xmlns:p14="http://schemas.microsoft.com/office/powerpoint/2010/main" val="3361034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600438"/>
          </a:xfrm>
          <a:prstGeom prst="rect">
            <a:avLst/>
          </a:prstGeom>
          <a:noFill/>
        </p:spPr>
        <p:txBody>
          <a:bodyPr wrap="square">
            <a:spAutoFit/>
          </a:bodyPr>
          <a:lstStyle/>
          <a:p>
            <a:r>
              <a:rPr lang="en-US" sz="1400">
                <a:solidFill>
                  <a:schemeClr val="tx1">
                    <a:lumMod val="50000"/>
                    <a:lumOff val="50000"/>
                  </a:schemeClr>
                </a:solidFill>
                <a:latin typeface="Open Sans" panose="020B0606030504020204" pitchFamily="34" charset="0"/>
              </a:rPr>
              <a:t>ACTi provides surveillance solution for ensuring the safety with both overview and details monitoring. By installing a camera with wide viewing angle at the center or the corner of the store, the whole area can be perfectly covered. Meanwhile, the faces of people entering the premises can be captured by the covert camera discreetly installed into the height strip at the entrance.</a:t>
            </a:r>
          </a:p>
          <a:p>
            <a:endParaRPr lang="en-US" sz="1400">
              <a:solidFill>
                <a:schemeClr val="tx1">
                  <a:lumMod val="50000"/>
                  <a:lumOff val="50000"/>
                </a:schemeClr>
              </a:solidFill>
              <a:latin typeface="Open Sans" panose="020B0606030504020204" pitchFamily="34" charset="0"/>
            </a:endParaRPr>
          </a:p>
          <a:p>
            <a:r>
              <a:rPr lang="en-US" sz="1400">
                <a:solidFill>
                  <a:schemeClr val="tx1">
                    <a:lumMod val="50000"/>
                    <a:lumOff val="50000"/>
                  </a:schemeClr>
                </a:solidFill>
                <a:latin typeface="Open Sans" panose="020B0606030504020204" pitchFamily="34" charset="0"/>
              </a:rPr>
              <a:t>For large scale projects, ACTi TV Wall enables multiple views to be displayed on different monitors at the same time. Get the complete overview to improve situational awareness and operational efficiency.</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Commercial Building: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47503"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Safety Assurance</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62373" y="235198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Ensure safety of people using video surveillance system.</a:t>
            </a:r>
          </a:p>
        </p:txBody>
      </p:sp>
      <p:pic>
        <p:nvPicPr>
          <p:cNvPr id="17410" name="Picture 2">
            <a:extLst>
              <a:ext uri="{FF2B5EF4-FFF2-40B4-BE49-F238E27FC236}">
                <a16:creationId xmlns:a16="http://schemas.microsoft.com/office/drawing/2014/main" id="{8ABFDE6B-AAEE-7902-2940-29FB2E856E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7445" y="1700373"/>
            <a:ext cx="3378451" cy="227200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A5CFF509-4B4A-47E0-8899-51FBCE93EB5D}"/>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9F1E766-FF2C-1BEA-CC7C-CD7D83E39A8A}"/>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5" name="Group 4">
            <a:extLst>
              <a:ext uri="{FF2B5EF4-FFF2-40B4-BE49-F238E27FC236}">
                <a16:creationId xmlns:a16="http://schemas.microsoft.com/office/drawing/2014/main" id="{9BD572B2-94DF-0EB2-7B60-C7C45960B1F8}"/>
              </a:ext>
            </a:extLst>
          </p:cNvPr>
          <p:cNvGrpSpPr/>
          <p:nvPr/>
        </p:nvGrpSpPr>
        <p:grpSpPr>
          <a:xfrm>
            <a:off x="228988" y="6093296"/>
            <a:ext cx="1901340" cy="581025"/>
            <a:chOff x="228988" y="6093296"/>
            <a:chExt cx="1901340" cy="581025"/>
          </a:xfrm>
        </p:grpSpPr>
        <p:pic>
          <p:nvPicPr>
            <p:cNvPr id="6" name="Picture 5">
              <a:extLst>
                <a:ext uri="{FF2B5EF4-FFF2-40B4-BE49-F238E27FC236}">
                  <a16:creationId xmlns:a16="http://schemas.microsoft.com/office/drawing/2014/main" id="{EC62B205-9C4C-669C-DD41-5278F27A53E8}"/>
                </a:ext>
              </a:extLst>
            </p:cNvPr>
            <p:cNvPicPr>
              <a:picLocks noChangeAspect="1"/>
            </p:cNvPicPr>
            <p:nvPr/>
          </p:nvPicPr>
          <p:blipFill>
            <a:blip r:embed="rId4"/>
            <a:stretch>
              <a:fillRect/>
            </a:stretch>
          </p:blipFill>
          <p:spPr>
            <a:xfrm>
              <a:off x="228988" y="6093296"/>
              <a:ext cx="1819275" cy="581025"/>
            </a:xfrm>
            <a:prstGeom prst="rect">
              <a:avLst/>
            </a:prstGeom>
          </p:spPr>
        </p:pic>
        <p:sp>
          <p:nvSpPr>
            <p:cNvPr id="7" name="TextBox 6">
              <a:hlinkClick r:id="rId5"/>
              <a:extLst>
                <a:ext uri="{FF2B5EF4-FFF2-40B4-BE49-F238E27FC236}">
                  <a16:creationId xmlns:a16="http://schemas.microsoft.com/office/drawing/2014/main" id="{9FA55966-9C41-023C-89C9-B9C793A6A7B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9" name="Group 8">
            <a:extLst>
              <a:ext uri="{FF2B5EF4-FFF2-40B4-BE49-F238E27FC236}">
                <a16:creationId xmlns:a16="http://schemas.microsoft.com/office/drawing/2014/main" id="{3A2A4313-24AB-F2CF-84E2-055CDCF889D5}"/>
              </a:ext>
            </a:extLst>
          </p:cNvPr>
          <p:cNvGrpSpPr/>
          <p:nvPr/>
        </p:nvGrpSpPr>
        <p:grpSpPr>
          <a:xfrm>
            <a:off x="2162445" y="6055196"/>
            <a:ext cx="1704857" cy="625400"/>
            <a:chOff x="2162445" y="6055196"/>
            <a:chExt cx="1704857" cy="625400"/>
          </a:xfrm>
        </p:grpSpPr>
        <p:pic>
          <p:nvPicPr>
            <p:cNvPr id="10" name="Picture 9">
              <a:extLst>
                <a:ext uri="{FF2B5EF4-FFF2-40B4-BE49-F238E27FC236}">
                  <a16:creationId xmlns:a16="http://schemas.microsoft.com/office/drawing/2014/main" id="{67CF68B1-FC09-ED59-5E84-DFCCEBDAC629}"/>
                </a:ext>
              </a:extLst>
            </p:cNvPr>
            <p:cNvPicPr>
              <a:picLocks noChangeAspect="1"/>
            </p:cNvPicPr>
            <p:nvPr/>
          </p:nvPicPr>
          <p:blipFill>
            <a:blip r:embed="rId6"/>
            <a:stretch>
              <a:fillRect/>
            </a:stretch>
          </p:blipFill>
          <p:spPr>
            <a:xfrm>
              <a:off x="2162445" y="6055196"/>
              <a:ext cx="1590675" cy="619125"/>
            </a:xfrm>
            <a:prstGeom prst="rect">
              <a:avLst/>
            </a:prstGeom>
          </p:spPr>
        </p:pic>
        <p:sp>
          <p:nvSpPr>
            <p:cNvPr id="11" name="TextBox 10">
              <a:extLst>
                <a:ext uri="{FF2B5EF4-FFF2-40B4-BE49-F238E27FC236}">
                  <a16:creationId xmlns:a16="http://schemas.microsoft.com/office/drawing/2014/main" id="{88341B09-1B2E-E2A1-5479-020F011C40FD}"/>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7"/>
                </a:rPr>
                <a:t>Read</a:t>
              </a:r>
              <a:endParaRPr lang="en-US" sz="1200" i="1">
                <a:solidFill>
                  <a:srgbClr val="0000FF"/>
                </a:solidFill>
              </a:endParaRPr>
            </a:p>
          </p:txBody>
        </p:sp>
      </p:grpSp>
      <p:grpSp>
        <p:nvGrpSpPr>
          <p:cNvPr id="14" name="Group 13">
            <a:extLst>
              <a:ext uri="{FF2B5EF4-FFF2-40B4-BE49-F238E27FC236}">
                <a16:creationId xmlns:a16="http://schemas.microsoft.com/office/drawing/2014/main" id="{356D89EB-9481-7A16-5345-0C187B110326}"/>
              </a:ext>
            </a:extLst>
          </p:cNvPr>
          <p:cNvGrpSpPr/>
          <p:nvPr/>
        </p:nvGrpSpPr>
        <p:grpSpPr>
          <a:xfrm>
            <a:off x="3884029" y="6102821"/>
            <a:ext cx="1606065" cy="573257"/>
            <a:chOff x="3884029" y="6102821"/>
            <a:chExt cx="1606065" cy="573257"/>
          </a:xfrm>
        </p:grpSpPr>
        <p:pic>
          <p:nvPicPr>
            <p:cNvPr id="19" name="Picture 18">
              <a:extLst>
                <a:ext uri="{FF2B5EF4-FFF2-40B4-BE49-F238E27FC236}">
                  <a16:creationId xmlns:a16="http://schemas.microsoft.com/office/drawing/2014/main" id="{B1DDD0BB-BF33-B22A-C0AD-81B9609D8C20}"/>
                </a:ext>
              </a:extLst>
            </p:cNvPr>
            <p:cNvPicPr>
              <a:picLocks noChangeAspect="1"/>
            </p:cNvPicPr>
            <p:nvPr/>
          </p:nvPicPr>
          <p:blipFill>
            <a:blip r:embed="rId8"/>
            <a:stretch>
              <a:fillRect/>
            </a:stretch>
          </p:blipFill>
          <p:spPr>
            <a:xfrm>
              <a:off x="3884029" y="6102821"/>
              <a:ext cx="1485900" cy="571500"/>
            </a:xfrm>
            <a:prstGeom prst="rect">
              <a:avLst/>
            </a:prstGeom>
          </p:spPr>
        </p:pic>
        <p:sp>
          <p:nvSpPr>
            <p:cNvPr id="21" name="TextBox 20">
              <a:extLst>
                <a:ext uri="{FF2B5EF4-FFF2-40B4-BE49-F238E27FC236}">
                  <a16:creationId xmlns:a16="http://schemas.microsoft.com/office/drawing/2014/main" id="{C4A51674-9B89-C840-1DC3-72BF33D827C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9"/>
                </a:rPr>
                <a:t>Read</a:t>
              </a:r>
              <a:endParaRPr lang="en-US" sz="1200" i="1">
                <a:solidFill>
                  <a:srgbClr val="0000FF"/>
                </a:solidFill>
              </a:endParaRPr>
            </a:p>
          </p:txBody>
        </p:sp>
      </p:grpSp>
      <p:grpSp>
        <p:nvGrpSpPr>
          <p:cNvPr id="23" name="Group 22">
            <a:extLst>
              <a:ext uri="{FF2B5EF4-FFF2-40B4-BE49-F238E27FC236}">
                <a16:creationId xmlns:a16="http://schemas.microsoft.com/office/drawing/2014/main" id="{0DF17F37-4524-3428-E1E4-C48EF495C655}"/>
              </a:ext>
            </a:extLst>
          </p:cNvPr>
          <p:cNvGrpSpPr/>
          <p:nvPr/>
        </p:nvGrpSpPr>
        <p:grpSpPr>
          <a:xfrm>
            <a:off x="5500838" y="6030580"/>
            <a:ext cx="1694229" cy="642229"/>
            <a:chOff x="5500838" y="6030580"/>
            <a:chExt cx="1694229" cy="642229"/>
          </a:xfrm>
        </p:grpSpPr>
        <p:pic>
          <p:nvPicPr>
            <p:cNvPr id="25" name="Picture 24">
              <a:extLst>
                <a:ext uri="{FF2B5EF4-FFF2-40B4-BE49-F238E27FC236}">
                  <a16:creationId xmlns:a16="http://schemas.microsoft.com/office/drawing/2014/main" id="{69B86A23-B48F-DEE9-F1C4-C1A961EDB1C9}"/>
                </a:ext>
              </a:extLst>
            </p:cNvPr>
            <p:cNvPicPr>
              <a:picLocks noChangeAspect="1"/>
            </p:cNvPicPr>
            <p:nvPr/>
          </p:nvPicPr>
          <p:blipFill>
            <a:blip r:embed="rId10"/>
            <a:stretch>
              <a:fillRect/>
            </a:stretch>
          </p:blipFill>
          <p:spPr>
            <a:xfrm>
              <a:off x="5500838" y="6030580"/>
              <a:ext cx="1628775" cy="628650"/>
            </a:xfrm>
            <a:prstGeom prst="rect">
              <a:avLst/>
            </a:prstGeom>
          </p:spPr>
        </p:pic>
        <p:sp>
          <p:nvSpPr>
            <p:cNvPr id="26" name="TextBox 25">
              <a:extLst>
                <a:ext uri="{FF2B5EF4-FFF2-40B4-BE49-F238E27FC236}">
                  <a16:creationId xmlns:a16="http://schemas.microsoft.com/office/drawing/2014/main" id="{617C50F2-6CA4-F178-9863-2A4A131E241A}"/>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1"/>
                </a:rPr>
                <a:t>Read</a:t>
              </a:r>
              <a:endParaRPr lang="en-US" sz="1200" i="1">
                <a:solidFill>
                  <a:srgbClr val="0000FF"/>
                </a:solidFill>
              </a:endParaRPr>
            </a:p>
          </p:txBody>
        </p:sp>
      </p:grpSp>
      <p:grpSp>
        <p:nvGrpSpPr>
          <p:cNvPr id="27" name="Group 26">
            <a:extLst>
              <a:ext uri="{FF2B5EF4-FFF2-40B4-BE49-F238E27FC236}">
                <a16:creationId xmlns:a16="http://schemas.microsoft.com/office/drawing/2014/main" id="{E3B58580-1680-06F3-B7D1-76489FF54AD1}"/>
              </a:ext>
            </a:extLst>
          </p:cNvPr>
          <p:cNvGrpSpPr/>
          <p:nvPr/>
        </p:nvGrpSpPr>
        <p:grpSpPr>
          <a:xfrm>
            <a:off x="7260522" y="6019647"/>
            <a:ext cx="1541830" cy="657225"/>
            <a:chOff x="7260522" y="6019647"/>
            <a:chExt cx="1541830" cy="657225"/>
          </a:xfrm>
        </p:grpSpPr>
        <p:pic>
          <p:nvPicPr>
            <p:cNvPr id="28" name="Picture 27">
              <a:extLst>
                <a:ext uri="{FF2B5EF4-FFF2-40B4-BE49-F238E27FC236}">
                  <a16:creationId xmlns:a16="http://schemas.microsoft.com/office/drawing/2014/main" id="{DE4D9EB8-00C0-F946-8523-64FC5EAECC34}"/>
                </a:ext>
              </a:extLst>
            </p:cNvPr>
            <p:cNvPicPr>
              <a:picLocks noChangeAspect="1"/>
            </p:cNvPicPr>
            <p:nvPr/>
          </p:nvPicPr>
          <p:blipFill>
            <a:blip r:embed="rId12"/>
            <a:stretch>
              <a:fillRect/>
            </a:stretch>
          </p:blipFill>
          <p:spPr>
            <a:xfrm>
              <a:off x="7260522" y="6019647"/>
              <a:ext cx="1476375" cy="657225"/>
            </a:xfrm>
            <a:prstGeom prst="rect">
              <a:avLst/>
            </a:prstGeom>
          </p:spPr>
        </p:pic>
        <p:sp>
          <p:nvSpPr>
            <p:cNvPr id="29" name="TextBox 28">
              <a:extLst>
                <a:ext uri="{FF2B5EF4-FFF2-40B4-BE49-F238E27FC236}">
                  <a16:creationId xmlns:a16="http://schemas.microsoft.com/office/drawing/2014/main" id="{CB2843FC-3432-41E2-02E6-2A9EBEC87903}"/>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3"/>
                </a:rPr>
                <a:t>Read</a:t>
              </a:r>
              <a:endParaRPr lang="en-US" sz="1200" i="1">
                <a:solidFill>
                  <a:srgbClr val="0000FF"/>
                </a:solidFill>
              </a:endParaRPr>
            </a:p>
          </p:txBody>
        </p:sp>
      </p:grpSp>
    </p:spTree>
    <p:extLst>
      <p:ext uri="{BB962C8B-B14F-4D97-AF65-F5344CB8AC3E}">
        <p14:creationId xmlns:p14="http://schemas.microsoft.com/office/powerpoint/2010/main" val="39287703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Commercial Building: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53120" y="1759949"/>
            <a:ext cx="5283376" cy="1384995"/>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Video Evidence Push to NVR by Mobile Phone</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71516" y="2567806"/>
            <a:ext cx="4755929" cy="830997"/>
          </a:xfrm>
          <a:prstGeom prst="rect">
            <a:avLst/>
          </a:prstGeom>
          <a:noFill/>
        </p:spPr>
        <p:txBody>
          <a:bodyPr wrap="square" lIns="91440" tIns="45720" rIns="91440" bIns="45720" anchor="t">
            <a:spAutoFit/>
          </a:bodyPr>
          <a:lstStyle/>
          <a:p>
            <a:r>
              <a:rPr lang="en-US" altLang="zh-TW" sz="1600">
                <a:solidFill>
                  <a:schemeClr val="tx1">
                    <a:lumMod val="50000"/>
                    <a:lumOff val="50000"/>
                  </a:schemeClr>
                </a:solidFill>
                <a:latin typeface="Open Sans"/>
                <a:ea typeface="Open Sans"/>
                <a:cs typeface="Open Sans"/>
              </a:rPr>
              <a:t>Use the built-in camera of the mobile phone to stream the video evidence of the incident to </a:t>
            </a:r>
            <a:r>
              <a:rPr lang="en-US" sz="1600" b="0" i="0">
                <a:solidFill>
                  <a:schemeClr val="tx1">
                    <a:lumMod val="50000"/>
                    <a:lumOff val="50000"/>
                  </a:schemeClr>
                </a:solidFill>
                <a:effectLst/>
                <a:latin typeface="Open Sans"/>
                <a:ea typeface="Open Sans"/>
                <a:cs typeface="Open Sans"/>
              </a:rPr>
              <a:t>NVR</a:t>
            </a:r>
            <a:r>
              <a:rPr lang="en-US" sz="1600">
                <a:solidFill>
                  <a:schemeClr val="tx1">
                    <a:lumMod val="50000"/>
                    <a:lumOff val="50000"/>
                  </a:schemeClr>
                </a:solidFill>
                <a:latin typeface="Open Sans"/>
                <a:ea typeface="Open Sans"/>
                <a:cs typeface="Open Sans"/>
              </a:rPr>
              <a:t>.</a:t>
            </a:r>
            <a:endParaRPr lang="zh-TW" altLang="en-US">
              <a:solidFill>
                <a:schemeClr val="tx1">
                  <a:lumMod val="50000"/>
                  <a:lumOff val="50000"/>
                </a:schemeClr>
              </a:solidFill>
            </a:endParaRP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894147"/>
            <a:ext cx="9007772" cy="1323439"/>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The patrolling security guard can now use his smartphone with ACTi Mobile Client to capture live video and "push" it through wireless network to NVR 3 in real time. Moreover, the recording can be reviewed later during incident investigation using advanced features that apply to surveillance cameras including synchronized playback, bookmarks, timeline search, and more.</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04465"/>
            <a:ext cx="8964488"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i="0">
                <a:solidFill>
                  <a:srgbClr val="535353"/>
                </a:solidFill>
                <a:effectLst/>
                <a:latin typeface="Open Sans" panose="020B0606030504020204" pitchFamily="34" charset="0"/>
              </a:rPr>
              <a:t>ACTi Mobile Client, </a:t>
            </a:r>
            <a:r>
              <a:rPr lang="en-US" sz="1600" b="0" i="0">
                <a:solidFill>
                  <a:srgbClr val="535353"/>
                </a:solidFill>
                <a:effectLst/>
                <a:latin typeface="Open Sans" panose="020B0606030504020204" pitchFamily="34" charset="0"/>
              </a:rPr>
              <a:t>both for Android and iOS. It is a free app.</a:t>
            </a:r>
          </a:p>
        </p:txBody>
      </p:sp>
      <p:pic>
        <p:nvPicPr>
          <p:cNvPr id="26626" name="Picture 2">
            <a:extLst>
              <a:ext uri="{FF2B5EF4-FFF2-40B4-BE49-F238E27FC236}">
                <a16:creationId xmlns:a16="http://schemas.microsoft.com/office/drawing/2014/main" id="{F675E9BF-92A5-4B70-0B64-F79554DF4D1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1789683"/>
            <a:ext cx="3005020" cy="2020876"/>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9A728809-4DED-88C7-38AD-C8125CA14E2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E026417A-247F-8AA7-9924-395F2B93D240}"/>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5" name="Group 4">
            <a:extLst>
              <a:ext uri="{FF2B5EF4-FFF2-40B4-BE49-F238E27FC236}">
                <a16:creationId xmlns:a16="http://schemas.microsoft.com/office/drawing/2014/main" id="{8067DCB8-AC1D-F3EF-84DF-E4F4DD281DF7}"/>
              </a:ext>
            </a:extLst>
          </p:cNvPr>
          <p:cNvGrpSpPr/>
          <p:nvPr/>
        </p:nvGrpSpPr>
        <p:grpSpPr>
          <a:xfrm>
            <a:off x="228988" y="6093296"/>
            <a:ext cx="1901340" cy="581025"/>
            <a:chOff x="228988" y="6093296"/>
            <a:chExt cx="1901340" cy="581025"/>
          </a:xfrm>
        </p:grpSpPr>
        <p:pic>
          <p:nvPicPr>
            <p:cNvPr id="6" name="Picture 5">
              <a:extLst>
                <a:ext uri="{FF2B5EF4-FFF2-40B4-BE49-F238E27FC236}">
                  <a16:creationId xmlns:a16="http://schemas.microsoft.com/office/drawing/2014/main" id="{2E5AFC12-F633-DA49-23D0-9DC74063156C}"/>
                </a:ext>
              </a:extLst>
            </p:cNvPr>
            <p:cNvPicPr>
              <a:picLocks noChangeAspect="1"/>
            </p:cNvPicPr>
            <p:nvPr/>
          </p:nvPicPr>
          <p:blipFill>
            <a:blip r:embed="rId4"/>
            <a:stretch>
              <a:fillRect/>
            </a:stretch>
          </p:blipFill>
          <p:spPr>
            <a:xfrm>
              <a:off x="228988" y="6093296"/>
              <a:ext cx="1819275" cy="581025"/>
            </a:xfrm>
            <a:prstGeom prst="rect">
              <a:avLst/>
            </a:prstGeom>
          </p:spPr>
        </p:pic>
        <p:sp>
          <p:nvSpPr>
            <p:cNvPr id="7" name="TextBox 6">
              <a:hlinkClick r:id="rId5"/>
              <a:extLst>
                <a:ext uri="{FF2B5EF4-FFF2-40B4-BE49-F238E27FC236}">
                  <a16:creationId xmlns:a16="http://schemas.microsoft.com/office/drawing/2014/main" id="{26DB8DC7-5AFA-1752-E5FF-1040C9CBBB36}"/>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9" name="Group 8">
            <a:extLst>
              <a:ext uri="{FF2B5EF4-FFF2-40B4-BE49-F238E27FC236}">
                <a16:creationId xmlns:a16="http://schemas.microsoft.com/office/drawing/2014/main" id="{23C4407A-D19A-9E4B-3373-6F5045E6C713}"/>
              </a:ext>
            </a:extLst>
          </p:cNvPr>
          <p:cNvGrpSpPr/>
          <p:nvPr/>
        </p:nvGrpSpPr>
        <p:grpSpPr>
          <a:xfrm>
            <a:off x="2162445" y="6055196"/>
            <a:ext cx="1704857" cy="625400"/>
            <a:chOff x="2162445" y="6055196"/>
            <a:chExt cx="1704857" cy="625400"/>
          </a:xfrm>
        </p:grpSpPr>
        <p:pic>
          <p:nvPicPr>
            <p:cNvPr id="10" name="Picture 9">
              <a:extLst>
                <a:ext uri="{FF2B5EF4-FFF2-40B4-BE49-F238E27FC236}">
                  <a16:creationId xmlns:a16="http://schemas.microsoft.com/office/drawing/2014/main" id="{1CD6D6A0-96AE-85CB-2A60-739D1A8EF63A}"/>
                </a:ext>
              </a:extLst>
            </p:cNvPr>
            <p:cNvPicPr>
              <a:picLocks noChangeAspect="1"/>
            </p:cNvPicPr>
            <p:nvPr/>
          </p:nvPicPr>
          <p:blipFill>
            <a:blip r:embed="rId6"/>
            <a:stretch>
              <a:fillRect/>
            </a:stretch>
          </p:blipFill>
          <p:spPr>
            <a:xfrm>
              <a:off x="2162445" y="6055196"/>
              <a:ext cx="1590675" cy="619125"/>
            </a:xfrm>
            <a:prstGeom prst="rect">
              <a:avLst/>
            </a:prstGeom>
          </p:spPr>
        </p:pic>
        <p:sp>
          <p:nvSpPr>
            <p:cNvPr id="11" name="TextBox 10">
              <a:extLst>
                <a:ext uri="{FF2B5EF4-FFF2-40B4-BE49-F238E27FC236}">
                  <a16:creationId xmlns:a16="http://schemas.microsoft.com/office/drawing/2014/main" id="{1D2CCBC6-9006-98C6-5EC9-F7F0C3885160}"/>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7"/>
                </a:rPr>
                <a:t>Read</a:t>
              </a:r>
              <a:endParaRPr lang="en-US" sz="1200" i="1">
                <a:solidFill>
                  <a:srgbClr val="0000FF"/>
                </a:solidFill>
              </a:endParaRPr>
            </a:p>
          </p:txBody>
        </p:sp>
      </p:grpSp>
    </p:spTree>
    <p:extLst>
      <p:ext uri="{BB962C8B-B14F-4D97-AF65-F5344CB8AC3E}">
        <p14:creationId xmlns:p14="http://schemas.microsoft.com/office/powerpoint/2010/main" val="35411053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Project References</a:t>
            </a:r>
          </a:p>
        </p:txBody>
      </p:sp>
      <p:sp>
        <p:nvSpPr>
          <p:cNvPr id="2" name="TextBox 1">
            <a:extLst>
              <a:ext uri="{FF2B5EF4-FFF2-40B4-BE49-F238E27FC236}">
                <a16:creationId xmlns:a16="http://schemas.microsoft.com/office/drawing/2014/main" id="{61542433-E598-5628-F48A-6D5EDCC19DCE}"/>
              </a:ext>
            </a:extLst>
          </p:cNvPr>
          <p:cNvSpPr txBox="1"/>
          <p:nvPr/>
        </p:nvSpPr>
        <p:spPr>
          <a:xfrm>
            <a:off x="325926" y="3835595"/>
            <a:ext cx="1756372" cy="307777"/>
          </a:xfrm>
          <a:prstGeom prst="rect">
            <a:avLst/>
          </a:prstGeom>
          <a:noFill/>
        </p:spPr>
        <p:txBody>
          <a:bodyPr wrap="square" rtlCol="0">
            <a:spAutoFit/>
          </a:bodyPr>
          <a:lstStyle/>
          <a:p>
            <a:r>
              <a:rPr lang="en-US" sz="1400"/>
              <a:t>Taiwan</a:t>
            </a:r>
          </a:p>
        </p:txBody>
      </p:sp>
      <p:sp>
        <p:nvSpPr>
          <p:cNvPr id="3" name="TextBox 2">
            <a:extLst>
              <a:ext uri="{FF2B5EF4-FFF2-40B4-BE49-F238E27FC236}">
                <a16:creationId xmlns:a16="http://schemas.microsoft.com/office/drawing/2014/main" id="{3BC8BC76-993F-7728-0C2F-8E13808A5536}"/>
              </a:ext>
            </a:extLst>
          </p:cNvPr>
          <p:cNvSpPr txBox="1"/>
          <p:nvPr/>
        </p:nvSpPr>
        <p:spPr>
          <a:xfrm>
            <a:off x="3049510" y="3859660"/>
            <a:ext cx="1756372" cy="307777"/>
          </a:xfrm>
          <a:prstGeom prst="rect">
            <a:avLst/>
          </a:prstGeom>
          <a:noFill/>
        </p:spPr>
        <p:txBody>
          <a:bodyPr wrap="square" rtlCol="0">
            <a:spAutoFit/>
          </a:bodyPr>
          <a:lstStyle/>
          <a:p>
            <a:r>
              <a:rPr lang="en-US" sz="1400"/>
              <a:t>Taiwan</a:t>
            </a:r>
          </a:p>
        </p:txBody>
      </p:sp>
      <p:sp>
        <p:nvSpPr>
          <p:cNvPr id="4" name="TextBox 3">
            <a:extLst>
              <a:ext uri="{FF2B5EF4-FFF2-40B4-BE49-F238E27FC236}">
                <a16:creationId xmlns:a16="http://schemas.microsoft.com/office/drawing/2014/main" id="{0FF15349-FB34-3C9E-CB6B-A4BF55DB7FED}"/>
              </a:ext>
            </a:extLst>
          </p:cNvPr>
          <p:cNvSpPr txBox="1"/>
          <p:nvPr/>
        </p:nvSpPr>
        <p:spPr>
          <a:xfrm>
            <a:off x="4767433" y="3835595"/>
            <a:ext cx="1756372" cy="307777"/>
          </a:xfrm>
          <a:prstGeom prst="rect">
            <a:avLst/>
          </a:prstGeom>
          <a:noFill/>
        </p:spPr>
        <p:txBody>
          <a:bodyPr wrap="square" rtlCol="0">
            <a:spAutoFit/>
          </a:bodyPr>
          <a:lstStyle/>
          <a:p>
            <a:r>
              <a:rPr lang="en-US" sz="1400"/>
              <a:t>Taiwan</a:t>
            </a:r>
          </a:p>
        </p:txBody>
      </p:sp>
      <p:pic>
        <p:nvPicPr>
          <p:cNvPr id="2050" name="Picture 2">
            <a:extLst>
              <a:ext uri="{FF2B5EF4-FFF2-40B4-BE49-F238E27FC236}">
                <a16:creationId xmlns:a16="http://schemas.microsoft.com/office/drawing/2014/main" id="{D9A9406C-F12F-065B-DE75-B45119F177B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13756" y="2008581"/>
            <a:ext cx="2505953" cy="187859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DD51490A-2749-7333-33D6-7EB1B1D52D0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155918" y="2008581"/>
            <a:ext cx="1416080" cy="188869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a:extLst>
              <a:ext uri="{FF2B5EF4-FFF2-40B4-BE49-F238E27FC236}">
                <a16:creationId xmlns:a16="http://schemas.microsoft.com/office/drawing/2014/main" id="{3F525AD2-0CD1-702A-161B-A691C5F601C3}"/>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870761" y="2000697"/>
            <a:ext cx="1416080" cy="1888689"/>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a:extLst>
              <a:ext uri="{FF2B5EF4-FFF2-40B4-BE49-F238E27FC236}">
                <a16:creationId xmlns:a16="http://schemas.microsoft.com/office/drawing/2014/main" id="{8D988198-7E82-7288-BB41-EEC7A72E893C}"/>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598878" y="1995639"/>
            <a:ext cx="1416517" cy="1888689"/>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BE4BB5FC-314E-CE8A-448A-D13F36EC2414}"/>
              </a:ext>
            </a:extLst>
          </p:cNvPr>
          <p:cNvSpPr txBox="1"/>
          <p:nvPr/>
        </p:nvSpPr>
        <p:spPr>
          <a:xfrm>
            <a:off x="6504666" y="3843161"/>
            <a:ext cx="1756372" cy="307777"/>
          </a:xfrm>
          <a:prstGeom prst="rect">
            <a:avLst/>
          </a:prstGeom>
          <a:noFill/>
        </p:spPr>
        <p:txBody>
          <a:bodyPr wrap="square" rtlCol="0">
            <a:spAutoFit/>
          </a:bodyPr>
          <a:lstStyle/>
          <a:p>
            <a:r>
              <a:rPr lang="en-US" sz="1400"/>
              <a:t>Taiwan</a:t>
            </a:r>
          </a:p>
        </p:txBody>
      </p:sp>
    </p:spTree>
    <p:extLst>
      <p:ext uri="{BB962C8B-B14F-4D97-AF65-F5344CB8AC3E}">
        <p14:creationId xmlns:p14="http://schemas.microsoft.com/office/powerpoint/2010/main" val="740705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Recommended Products vs Locations</a:t>
            </a:r>
          </a:p>
        </p:txBody>
      </p:sp>
      <p:graphicFrame>
        <p:nvGraphicFramePr>
          <p:cNvPr id="2" name="Table 1">
            <a:extLst>
              <a:ext uri="{FF2B5EF4-FFF2-40B4-BE49-F238E27FC236}">
                <a16:creationId xmlns:a16="http://schemas.microsoft.com/office/drawing/2014/main" id="{867C4B84-0410-ECF6-9114-7001C0D14196}"/>
              </a:ext>
            </a:extLst>
          </p:cNvPr>
          <p:cNvGraphicFramePr>
            <a:graphicFrameLocks noGrp="1"/>
          </p:cNvGraphicFramePr>
          <p:nvPr>
            <p:extLst>
              <p:ext uri="{D42A27DB-BD31-4B8C-83A1-F6EECF244321}">
                <p14:modId xmlns:p14="http://schemas.microsoft.com/office/powerpoint/2010/main" val="1567580135"/>
              </p:ext>
            </p:extLst>
          </p:nvPr>
        </p:nvGraphicFramePr>
        <p:xfrm>
          <a:off x="83507" y="1680575"/>
          <a:ext cx="8939881" cy="4447543"/>
        </p:xfrm>
        <a:graphic>
          <a:graphicData uri="http://schemas.openxmlformats.org/drawingml/2006/table">
            <a:tbl>
              <a:tblPr firstRow="1" bandRow="1">
                <a:tableStyleId>{5C22544A-7EE6-4342-B048-85BDC9FD1C3A}</a:tableStyleId>
              </a:tblPr>
              <a:tblGrid>
                <a:gridCol w="1956632">
                  <a:extLst>
                    <a:ext uri="{9D8B030D-6E8A-4147-A177-3AD203B41FA5}">
                      <a16:colId xmlns:a16="http://schemas.microsoft.com/office/drawing/2014/main" val="2167205820"/>
                    </a:ext>
                  </a:extLst>
                </a:gridCol>
                <a:gridCol w="946252">
                  <a:extLst>
                    <a:ext uri="{9D8B030D-6E8A-4147-A177-3AD203B41FA5}">
                      <a16:colId xmlns:a16="http://schemas.microsoft.com/office/drawing/2014/main" val="2565856468"/>
                    </a:ext>
                  </a:extLst>
                </a:gridCol>
                <a:gridCol w="749030">
                  <a:extLst>
                    <a:ext uri="{9D8B030D-6E8A-4147-A177-3AD203B41FA5}">
                      <a16:colId xmlns:a16="http://schemas.microsoft.com/office/drawing/2014/main" val="3900648050"/>
                    </a:ext>
                  </a:extLst>
                </a:gridCol>
                <a:gridCol w="885217">
                  <a:extLst>
                    <a:ext uri="{9D8B030D-6E8A-4147-A177-3AD203B41FA5}">
                      <a16:colId xmlns:a16="http://schemas.microsoft.com/office/drawing/2014/main" val="2122113404"/>
                    </a:ext>
                  </a:extLst>
                </a:gridCol>
                <a:gridCol w="875490">
                  <a:extLst>
                    <a:ext uri="{9D8B030D-6E8A-4147-A177-3AD203B41FA5}">
                      <a16:colId xmlns:a16="http://schemas.microsoft.com/office/drawing/2014/main" val="905671876"/>
                    </a:ext>
                  </a:extLst>
                </a:gridCol>
                <a:gridCol w="885217">
                  <a:extLst>
                    <a:ext uri="{9D8B030D-6E8A-4147-A177-3AD203B41FA5}">
                      <a16:colId xmlns:a16="http://schemas.microsoft.com/office/drawing/2014/main" val="3155535811"/>
                    </a:ext>
                  </a:extLst>
                </a:gridCol>
                <a:gridCol w="761839">
                  <a:extLst>
                    <a:ext uri="{9D8B030D-6E8A-4147-A177-3AD203B41FA5}">
                      <a16:colId xmlns:a16="http://schemas.microsoft.com/office/drawing/2014/main" val="2748578960"/>
                    </a:ext>
                  </a:extLst>
                </a:gridCol>
                <a:gridCol w="814042">
                  <a:extLst>
                    <a:ext uri="{9D8B030D-6E8A-4147-A177-3AD203B41FA5}">
                      <a16:colId xmlns:a16="http://schemas.microsoft.com/office/drawing/2014/main" val="2393102404"/>
                    </a:ext>
                  </a:extLst>
                </a:gridCol>
                <a:gridCol w="1066162">
                  <a:extLst>
                    <a:ext uri="{9D8B030D-6E8A-4147-A177-3AD203B41FA5}">
                      <a16:colId xmlns:a16="http://schemas.microsoft.com/office/drawing/2014/main" val="3567203134"/>
                    </a:ext>
                  </a:extLst>
                </a:gridCol>
              </a:tblGrid>
              <a:tr h="450769">
                <a:tc>
                  <a:txBody>
                    <a:bodyPr/>
                    <a:lstStyle/>
                    <a:p>
                      <a:endParaRPr lang="en-US" sz="1300">
                        <a:solidFill>
                          <a:schemeClr val="tx1">
                            <a:lumMod val="76000"/>
                            <a:lumOff val="24000"/>
                          </a:schemeClr>
                        </a:solidFill>
                      </a:endParaRPr>
                    </a:p>
                  </a:txBody>
                  <a:tcPr/>
                </a:tc>
                <a:tc>
                  <a:txBody>
                    <a:bodyPr/>
                    <a:lstStyle/>
                    <a:p>
                      <a:r>
                        <a:rPr lang="en-US" sz="1300">
                          <a:solidFill>
                            <a:schemeClr val="bg1"/>
                          </a:solidFill>
                        </a:rPr>
                        <a:t>Entrance</a:t>
                      </a:r>
                    </a:p>
                  </a:txBody>
                  <a:tcPr/>
                </a:tc>
                <a:tc>
                  <a:txBody>
                    <a:bodyPr/>
                    <a:lstStyle/>
                    <a:p>
                      <a:r>
                        <a:rPr lang="en-US" sz="1300">
                          <a:solidFill>
                            <a:schemeClr val="bg1"/>
                          </a:solidFill>
                        </a:rPr>
                        <a:t>Gate</a:t>
                      </a:r>
                    </a:p>
                  </a:txBody>
                  <a:tcPr/>
                </a:tc>
                <a:tc>
                  <a:txBody>
                    <a:bodyPr/>
                    <a:lstStyle/>
                    <a:p>
                      <a:r>
                        <a:rPr lang="en-US" sz="1300">
                          <a:solidFill>
                            <a:schemeClr val="bg1"/>
                          </a:solidFill>
                        </a:rPr>
                        <a:t>Control Room</a:t>
                      </a:r>
                    </a:p>
                  </a:txBody>
                  <a:tcPr/>
                </a:tc>
                <a:tc>
                  <a:txBody>
                    <a:bodyPr/>
                    <a:lstStyle/>
                    <a:p>
                      <a:r>
                        <a:rPr lang="en-US" sz="1300">
                          <a:solidFill>
                            <a:schemeClr val="bg1"/>
                          </a:solidFill>
                        </a:rPr>
                        <a:t>Office</a:t>
                      </a:r>
                    </a:p>
                  </a:txBody>
                  <a:tcPr/>
                </a:tc>
                <a:tc>
                  <a:txBody>
                    <a:bodyPr/>
                    <a:lstStyle/>
                    <a:p>
                      <a:r>
                        <a:rPr lang="en-US" sz="1300">
                          <a:solidFill>
                            <a:schemeClr val="bg1"/>
                          </a:solidFill>
                        </a:rPr>
                        <a:t>Service Desk</a:t>
                      </a:r>
                    </a:p>
                  </a:txBody>
                  <a:tcPr/>
                </a:tc>
                <a:tc>
                  <a:txBody>
                    <a:bodyPr/>
                    <a:lstStyle/>
                    <a:p>
                      <a:r>
                        <a:rPr lang="en-US" sz="1300">
                          <a:solidFill>
                            <a:schemeClr val="bg1"/>
                          </a:solidFill>
                        </a:rPr>
                        <a:t>Corridor</a:t>
                      </a:r>
                    </a:p>
                  </a:txBody>
                  <a:tcPr/>
                </a:tc>
                <a:tc>
                  <a:txBody>
                    <a:bodyPr/>
                    <a:lstStyle/>
                    <a:p>
                      <a:r>
                        <a:rPr lang="en-US" sz="1300">
                          <a:solidFill>
                            <a:schemeClr val="bg1"/>
                          </a:solidFill>
                        </a:rPr>
                        <a:t>Parking</a:t>
                      </a:r>
                    </a:p>
                  </a:txBody>
                  <a:tcPr/>
                </a:tc>
                <a:tc>
                  <a:txBody>
                    <a:bodyPr/>
                    <a:lstStyle/>
                    <a:p>
                      <a:r>
                        <a:rPr lang="en-US" sz="1300">
                          <a:solidFill>
                            <a:schemeClr val="bg1"/>
                          </a:solidFill>
                        </a:rPr>
                        <a:t>Surrounding</a:t>
                      </a:r>
                    </a:p>
                  </a:txBody>
                  <a:tcPr/>
                </a:tc>
                <a:extLst>
                  <a:ext uri="{0D108BD9-81ED-4DB2-BD59-A6C34878D82A}">
                    <a16:rowId xmlns:a16="http://schemas.microsoft.com/office/drawing/2014/main" val="2090737549"/>
                  </a:ext>
                </a:extLst>
              </a:tr>
              <a:tr h="450769">
                <a:tc>
                  <a:txBody>
                    <a:bodyPr/>
                    <a:lstStyle/>
                    <a:p>
                      <a:r>
                        <a:rPr lang="en-US" sz="1300">
                          <a:solidFill>
                            <a:schemeClr val="tx1">
                              <a:lumMod val="76000"/>
                              <a:lumOff val="24000"/>
                            </a:schemeClr>
                          </a:solidFill>
                        </a:rPr>
                        <a:t>Thermal Cameras (</a:t>
                      </a:r>
                      <a:r>
                        <a:rPr lang="en-US" sz="1300">
                          <a:solidFill>
                            <a:schemeClr val="tx1">
                              <a:lumMod val="76000"/>
                              <a:lumOff val="24000"/>
                            </a:schemeClr>
                          </a:solidFill>
                          <a:hlinkClick r:id="rId3"/>
                        </a:rPr>
                        <a:t>VMGB-370</a:t>
                      </a:r>
                      <a:r>
                        <a:rPr lang="en-US" sz="1300">
                          <a:solidFill>
                            <a:schemeClr val="tx1">
                              <a:lumMod val="76000"/>
                              <a:lumOff val="24000"/>
                            </a:schemeClr>
                          </a:solidFill>
                        </a:rPr>
                        <a:t>, </a:t>
                      </a:r>
                      <a:r>
                        <a:rPr lang="en-US" sz="1300">
                          <a:solidFill>
                            <a:schemeClr val="tx1">
                              <a:lumMod val="76000"/>
                              <a:lumOff val="24000"/>
                            </a:schemeClr>
                          </a:solidFill>
                          <a:hlinkClick r:id="rId4"/>
                        </a:rPr>
                        <a:t>VMGB-371</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extLst>
                  <a:ext uri="{0D108BD9-81ED-4DB2-BD59-A6C34878D82A}">
                    <a16:rowId xmlns:a16="http://schemas.microsoft.com/office/drawing/2014/main" val="2078924313"/>
                  </a:ext>
                </a:extLst>
              </a:tr>
              <a:tr h="439423">
                <a:tc>
                  <a:txBody>
                    <a:bodyPr/>
                    <a:lstStyle/>
                    <a:p>
                      <a:r>
                        <a:rPr lang="en-US" sz="1300">
                          <a:solidFill>
                            <a:schemeClr val="tx1">
                              <a:lumMod val="76000"/>
                              <a:lumOff val="24000"/>
                            </a:schemeClr>
                          </a:solidFill>
                        </a:rPr>
                        <a:t>Intercom (</a:t>
                      </a:r>
                      <a:r>
                        <a:rPr lang="en-US" sz="1300">
                          <a:solidFill>
                            <a:schemeClr val="tx1">
                              <a:lumMod val="76000"/>
                              <a:lumOff val="24000"/>
                            </a:schemeClr>
                          </a:solidFill>
                          <a:hlinkClick r:id="rId5"/>
                        </a:rPr>
                        <a:t>Q950</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extLst>
                  <a:ext uri="{0D108BD9-81ED-4DB2-BD59-A6C34878D82A}">
                    <a16:rowId xmlns:a16="http://schemas.microsoft.com/office/drawing/2014/main" val="2461784252"/>
                  </a:ext>
                </a:extLst>
              </a:tr>
              <a:tr h="450769">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ALPR Bullet Camera (</a:t>
                      </a:r>
                      <a:r>
                        <a:rPr lang="en-US" sz="1300">
                          <a:solidFill>
                            <a:schemeClr val="tx1">
                              <a:lumMod val="76000"/>
                              <a:lumOff val="24000"/>
                            </a:schemeClr>
                          </a:solidFill>
                          <a:hlinkClick r:id="rId6"/>
                        </a:rPr>
                        <a:t>A426</a:t>
                      </a:r>
                      <a:r>
                        <a:rPr lang="en-US" sz="1300">
                          <a:solidFill>
                            <a:schemeClr val="tx1">
                              <a:lumMod val="76000"/>
                              <a:lumOff val="24000"/>
                            </a:schemeClr>
                          </a:solidFill>
                        </a:rPr>
                        <a:t>)</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extLst>
                  <a:ext uri="{0D108BD9-81ED-4DB2-BD59-A6C34878D82A}">
                    <a16:rowId xmlns:a16="http://schemas.microsoft.com/office/drawing/2014/main" val="2210431295"/>
                  </a:ext>
                </a:extLst>
              </a:tr>
              <a:tr h="439423">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Access Control Door Station (</a:t>
                      </a:r>
                      <a:r>
                        <a:rPr lang="en-US" sz="1300">
                          <a:solidFill>
                            <a:schemeClr val="tx1">
                              <a:lumMod val="76000"/>
                              <a:lumOff val="24000"/>
                            </a:schemeClr>
                          </a:solidFill>
                          <a:hlinkClick r:id="rId7"/>
                        </a:rPr>
                        <a:t>R1- R7- series readers/controllers</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extLst>
                  <a:ext uri="{0D108BD9-81ED-4DB2-BD59-A6C34878D82A}">
                    <a16:rowId xmlns:a16="http://schemas.microsoft.com/office/drawing/2014/main" val="2674638168"/>
                  </a:ext>
                </a:extLst>
              </a:tr>
              <a:tr h="439423">
                <a:tc>
                  <a:txBody>
                    <a:bodyPr/>
                    <a:lstStyle/>
                    <a:p>
                      <a:r>
                        <a:rPr lang="en-US" sz="1300">
                          <a:solidFill>
                            <a:schemeClr val="tx1">
                              <a:lumMod val="76000"/>
                              <a:lumOff val="24000"/>
                            </a:schemeClr>
                          </a:solidFill>
                        </a:rPr>
                        <a:t>People Counter for Tailgating prevention (</a:t>
                      </a:r>
                      <a:r>
                        <a:rPr lang="en-US" sz="1300">
                          <a:solidFill>
                            <a:schemeClr val="tx1">
                              <a:lumMod val="76000"/>
                              <a:lumOff val="24000"/>
                            </a:schemeClr>
                          </a:solidFill>
                          <a:hlinkClick r:id="rId8"/>
                        </a:rPr>
                        <a:t>Q963</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extLst>
                  <a:ext uri="{0D108BD9-81ED-4DB2-BD59-A6C34878D82A}">
                    <a16:rowId xmlns:a16="http://schemas.microsoft.com/office/drawing/2014/main" val="2253065483"/>
                  </a:ext>
                </a:extLst>
              </a:tr>
              <a:tr h="450769">
                <a:tc>
                  <a:txBody>
                    <a:bodyPr/>
                    <a:lstStyle/>
                    <a:p>
                      <a:r>
                        <a:rPr lang="en-US" sz="1300">
                          <a:solidFill>
                            <a:schemeClr val="tx1">
                              <a:lumMod val="76000"/>
                              <a:lumOff val="24000"/>
                            </a:schemeClr>
                          </a:solidFill>
                        </a:rPr>
                        <a:t>General Surveillance Bullets (</a:t>
                      </a:r>
                      <a:r>
                        <a:rPr lang="en-US" sz="1300">
                          <a:solidFill>
                            <a:schemeClr val="tx1">
                              <a:lumMod val="76000"/>
                              <a:lumOff val="24000"/>
                            </a:schemeClr>
                          </a:solidFill>
                          <a:hlinkClick r:id="rId9"/>
                        </a:rPr>
                        <a:t>3xx, 4xx series</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1261085878"/>
                  </a:ext>
                </a:extLst>
              </a:tr>
              <a:tr h="450769">
                <a:tc>
                  <a:txBody>
                    <a:bodyPr/>
                    <a:lstStyle/>
                    <a:p>
                      <a:r>
                        <a:rPr lang="en-US" sz="1300">
                          <a:solidFill>
                            <a:schemeClr val="tx1">
                              <a:lumMod val="76000"/>
                              <a:lumOff val="24000"/>
                            </a:schemeClr>
                          </a:solidFill>
                        </a:rPr>
                        <a:t>General Surveillance Domes (</a:t>
                      </a:r>
                      <a:r>
                        <a:rPr lang="en-US" sz="1300">
                          <a:solidFill>
                            <a:schemeClr val="tx1">
                              <a:lumMod val="76000"/>
                              <a:lumOff val="24000"/>
                            </a:schemeClr>
                          </a:solidFill>
                          <a:hlinkClick r:id="rId10"/>
                        </a:rPr>
                        <a:t>91x, 7xx, 8xx series</a:t>
                      </a:r>
                      <a:r>
                        <a:rPr lang="en-US" sz="1300">
                          <a:solidFill>
                            <a:schemeClr val="tx1">
                              <a:lumMod val="76000"/>
                              <a:lumOff val="24000"/>
                            </a:schemeClr>
                          </a:solidFill>
                        </a:rPr>
                        <a:t>) </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250837835"/>
                  </a:ext>
                </a:extLst>
              </a:tr>
            </a:tbl>
          </a:graphicData>
        </a:graphic>
      </p:graphicFrame>
    </p:spTree>
    <p:extLst>
      <p:ext uri="{BB962C8B-B14F-4D97-AF65-F5344CB8AC3E}">
        <p14:creationId xmlns:p14="http://schemas.microsoft.com/office/powerpoint/2010/main" val="22440273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CEFD5B-9252-8B0C-13EE-3606AD35C5D9}"/>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id="{9A51EC23-242D-29C0-CE00-2EEB35E76D8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Products vs Management Servers</a:t>
            </a:r>
          </a:p>
        </p:txBody>
      </p:sp>
      <p:graphicFrame>
        <p:nvGraphicFramePr>
          <p:cNvPr id="2" name="Table 1">
            <a:extLst>
              <a:ext uri="{FF2B5EF4-FFF2-40B4-BE49-F238E27FC236}">
                <a16:creationId xmlns:a16="http://schemas.microsoft.com/office/drawing/2014/main" id="{5E5C7C0C-2BE7-FBC9-FCB0-5EB06CF8FBAE}"/>
              </a:ext>
            </a:extLst>
          </p:cNvPr>
          <p:cNvGraphicFramePr>
            <a:graphicFrameLocks noGrp="1"/>
          </p:cNvGraphicFramePr>
          <p:nvPr/>
        </p:nvGraphicFramePr>
        <p:xfrm>
          <a:off x="463752" y="2078928"/>
          <a:ext cx="8028398" cy="3620371"/>
        </p:xfrm>
        <a:graphic>
          <a:graphicData uri="http://schemas.openxmlformats.org/drawingml/2006/table">
            <a:tbl>
              <a:tblPr firstRow="1" bandRow="1">
                <a:tableStyleId>{5C22544A-7EE6-4342-B048-85BDC9FD1C3A}</a:tableStyleId>
              </a:tblPr>
              <a:tblGrid>
                <a:gridCol w="3646521">
                  <a:extLst>
                    <a:ext uri="{9D8B030D-6E8A-4147-A177-3AD203B41FA5}">
                      <a16:colId xmlns:a16="http://schemas.microsoft.com/office/drawing/2014/main" val="2167205820"/>
                    </a:ext>
                  </a:extLst>
                </a:gridCol>
                <a:gridCol w="2136618">
                  <a:extLst>
                    <a:ext uri="{9D8B030D-6E8A-4147-A177-3AD203B41FA5}">
                      <a16:colId xmlns:a16="http://schemas.microsoft.com/office/drawing/2014/main" val="2565856468"/>
                    </a:ext>
                  </a:extLst>
                </a:gridCol>
                <a:gridCol w="2245259">
                  <a:extLst>
                    <a:ext uri="{9D8B030D-6E8A-4147-A177-3AD203B41FA5}">
                      <a16:colId xmlns:a16="http://schemas.microsoft.com/office/drawing/2014/main" val="3900648050"/>
                    </a:ext>
                  </a:extLst>
                </a:gridCol>
              </a:tblGrid>
              <a:tr h="450769">
                <a:tc>
                  <a:txBody>
                    <a:bodyPr/>
                    <a:lstStyle/>
                    <a:p>
                      <a:endParaRPr lang="en-US" sz="1300" b="1" kern="1200">
                        <a:solidFill>
                          <a:schemeClr val="bg1"/>
                        </a:solidFill>
                        <a:latin typeface="+mn-lt"/>
                        <a:ea typeface="+mn-ea"/>
                        <a:cs typeface="+mn-cs"/>
                      </a:endParaRPr>
                    </a:p>
                  </a:txBody>
                  <a:tcPr/>
                </a:tc>
                <a:tc>
                  <a:txBody>
                    <a:bodyPr/>
                    <a:lstStyle/>
                    <a:p>
                      <a:r>
                        <a:rPr lang="en-US" sz="1300">
                          <a:solidFill>
                            <a:schemeClr val="bg1"/>
                          </a:solidFill>
                        </a:rPr>
                        <a:t>Windows NVR (NVR 3)</a:t>
                      </a:r>
                    </a:p>
                  </a:txBody>
                  <a:tcPr/>
                </a:tc>
                <a:tc>
                  <a:txBody>
                    <a:bodyPr/>
                    <a:lstStyle/>
                    <a:p>
                      <a:r>
                        <a:rPr lang="en-US" sz="1300">
                          <a:solidFill>
                            <a:schemeClr val="bg1"/>
                          </a:solidFill>
                        </a:rPr>
                        <a:t>Access Control Smart Server</a:t>
                      </a:r>
                    </a:p>
                  </a:txBody>
                  <a:tcPr/>
                </a:tc>
                <a:extLst>
                  <a:ext uri="{0D108BD9-81ED-4DB2-BD59-A6C34878D82A}">
                    <a16:rowId xmlns:a16="http://schemas.microsoft.com/office/drawing/2014/main" val="2090737549"/>
                  </a:ext>
                </a:extLst>
              </a:tr>
              <a:tr h="450769">
                <a:tc>
                  <a:txBody>
                    <a:bodyPr/>
                    <a:lstStyle/>
                    <a:p>
                      <a:r>
                        <a:rPr lang="en-US" sz="1300">
                          <a:solidFill>
                            <a:schemeClr val="tx1">
                              <a:lumMod val="76000"/>
                              <a:lumOff val="24000"/>
                            </a:schemeClr>
                          </a:solidFill>
                        </a:rPr>
                        <a:t>Thermal Cameras (</a:t>
                      </a:r>
                      <a:r>
                        <a:rPr lang="en-US" sz="1300">
                          <a:solidFill>
                            <a:schemeClr val="tx1">
                              <a:lumMod val="76000"/>
                              <a:lumOff val="24000"/>
                            </a:schemeClr>
                          </a:solidFill>
                          <a:hlinkClick r:id="rId3"/>
                        </a:rPr>
                        <a:t>VMGB-370</a:t>
                      </a:r>
                      <a:r>
                        <a:rPr lang="en-US" sz="1300">
                          <a:solidFill>
                            <a:schemeClr val="tx1">
                              <a:lumMod val="76000"/>
                              <a:lumOff val="24000"/>
                            </a:schemeClr>
                          </a:solidFill>
                        </a:rPr>
                        <a:t>, </a:t>
                      </a:r>
                      <a:r>
                        <a:rPr lang="en-US" sz="1300">
                          <a:solidFill>
                            <a:schemeClr val="tx1">
                              <a:lumMod val="76000"/>
                              <a:lumOff val="24000"/>
                            </a:schemeClr>
                          </a:solidFill>
                          <a:hlinkClick r:id="rId4"/>
                        </a:rPr>
                        <a:t>VMGB-371</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078924313"/>
                  </a:ext>
                </a:extLst>
              </a:tr>
              <a:tr h="439423">
                <a:tc>
                  <a:txBody>
                    <a:bodyPr/>
                    <a:lstStyle/>
                    <a:p>
                      <a:r>
                        <a:rPr lang="en-US" sz="1300">
                          <a:solidFill>
                            <a:schemeClr val="tx1">
                              <a:lumMod val="76000"/>
                              <a:lumOff val="24000"/>
                            </a:schemeClr>
                          </a:solidFill>
                        </a:rPr>
                        <a:t>Intercom (</a:t>
                      </a:r>
                      <a:r>
                        <a:rPr lang="en-US" sz="1300">
                          <a:solidFill>
                            <a:schemeClr val="tx1">
                              <a:lumMod val="76000"/>
                              <a:lumOff val="24000"/>
                            </a:schemeClr>
                          </a:solidFill>
                          <a:hlinkClick r:id="rId5"/>
                        </a:rPr>
                        <a:t>Q950</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extLst>
                  <a:ext uri="{0D108BD9-81ED-4DB2-BD59-A6C34878D82A}">
                    <a16:rowId xmlns:a16="http://schemas.microsoft.com/office/drawing/2014/main" val="2461784252"/>
                  </a:ext>
                </a:extLst>
              </a:tr>
              <a:tr h="450769">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ALPR Bullet Camera (</a:t>
                      </a:r>
                      <a:r>
                        <a:rPr lang="en-US" sz="1300">
                          <a:solidFill>
                            <a:schemeClr val="tx1">
                              <a:lumMod val="76000"/>
                              <a:lumOff val="24000"/>
                            </a:schemeClr>
                          </a:solidFill>
                          <a:hlinkClick r:id="rId6"/>
                        </a:rPr>
                        <a:t>A426</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210431295"/>
                  </a:ext>
                </a:extLst>
              </a:tr>
              <a:tr h="439423">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Access Control Door Station (</a:t>
                      </a:r>
                      <a:r>
                        <a:rPr lang="en-US" sz="1300">
                          <a:solidFill>
                            <a:schemeClr val="tx1">
                              <a:lumMod val="76000"/>
                              <a:lumOff val="24000"/>
                            </a:schemeClr>
                          </a:solidFill>
                          <a:hlinkClick r:id="rId7"/>
                        </a:rPr>
                        <a:t>R1- R7- series readers/controllers</a:t>
                      </a:r>
                      <a:r>
                        <a:rPr lang="en-US" sz="1300">
                          <a:solidFill>
                            <a:schemeClr val="tx1">
                              <a:lumMod val="76000"/>
                              <a:lumOff val="24000"/>
                            </a:schemeClr>
                          </a:solidFill>
                        </a:rPr>
                        <a:t>)</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674638168"/>
                  </a:ext>
                </a:extLst>
              </a:tr>
              <a:tr h="439423">
                <a:tc>
                  <a:txBody>
                    <a:bodyPr/>
                    <a:lstStyle/>
                    <a:p>
                      <a:r>
                        <a:rPr lang="en-US" sz="1300">
                          <a:solidFill>
                            <a:schemeClr val="tx1">
                              <a:lumMod val="76000"/>
                              <a:lumOff val="24000"/>
                            </a:schemeClr>
                          </a:solidFill>
                        </a:rPr>
                        <a:t>People Counter for Tailgating prevention (</a:t>
                      </a:r>
                      <a:r>
                        <a:rPr lang="en-US" sz="1300">
                          <a:solidFill>
                            <a:schemeClr val="tx1">
                              <a:lumMod val="76000"/>
                              <a:lumOff val="24000"/>
                            </a:schemeClr>
                          </a:solidFill>
                          <a:hlinkClick r:id="rId8"/>
                        </a:rPr>
                        <a:t>Q963</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253065483"/>
                  </a:ext>
                </a:extLst>
              </a:tr>
              <a:tr h="450769">
                <a:tc>
                  <a:txBody>
                    <a:bodyPr/>
                    <a:lstStyle/>
                    <a:p>
                      <a:r>
                        <a:rPr lang="en-US" sz="1300">
                          <a:solidFill>
                            <a:schemeClr val="tx1">
                              <a:lumMod val="76000"/>
                              <a:lumOff val="24000"/>
                            </a:schemeClr>
                          </a:solidFill>
                        </a:rPr>
                        <a:t>General Surveillance Bullets (</a:t>
                      </a:r>
                      <a:r>
                        <a:rPr lang="en-US" sz="1300">
                          <a:solidFill>
                            <a:schemeClr val="tx1">
                              <a:lumMod val="76000"/>
                              <a:lumOff val="24000"/>
                            </a:schemeClr>
                          </a:solidFill>
                          <a:hlinkClick r:id="rId9"/>
                        </a:rPr>
                        <a:t>3xx, 4xx series</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1261085878"/>
                  </a:ext>
                </a:extLst>
              </a:tr>
              <a:tr h="450769">
                <a:tc>
                  <a:txBody>
                    <a:bodyPr/>
                    <a:lstStyle/>
                    <a:p>
                      <a:r>
                        <a:rPr lang="en-US" sz="1300">
                          <a:solidFill>
                            <a:schemeClr val="tx1">
                              <a:lumMod val="76000"/>
                              <a:lumOff val="24000"/>
                            </a:schemeClr>
                          </a:solidFill>
                        </a:rPr>
                        <a:t>General Surveillance Domes (</a:t>
                      </a:r>
                      <a:r>
                        <a:rPr lang="en-US" sz="1300">
                          <a:solidFill>
                            <a:schemeClr val="tx1">
                              <a:lumMod val="76000"/>
                              <a:lumOff val="24000"/>
                            </a:schemeClr>
                          </a:solidFill>
                          <a:hlinkClick r:id="rId10"/>
                        </a:rPr>
                        <a:t>91x, 7xx, 8xx series</a:t>
                      </a:r>
                      <a:r>
                        <a:rPr lang="en-US" sz="1300">
                          <a:solidFill>
                            <a:schemeClr val="tx1">
                              <a:lumMod val="76000"/>
                              <a:lumOff val="24000"/>
                            </a:schemeClr>
                          </a:solidFill>
                        </a:rPr>
                        <a:t>) </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250837835"/>
                  </a:ext>
                </a:extLst>
              </a:tr>
            </a:tbl>
          </a:graphicData>
        </a:graphic>
      </p:graphicFrame>
    </p:spTree>
    <p:extLst>
      <p:ext uri="{BB962C8B-B14F-4D97-AF65-F5344CB8AC3E}">
        <p14:creationId xmlns:p14="http://schemas.microsoft.com/office/powerpoint/2010/main" val="278731393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Windows NVR (NVR 3)</a:t>
            </a:r>
          </a:p>
        </p:txBody>
      </p:sp>
      <p:graphicFrame>
        <p:nvGraphicFramePr>
          <p:cNvPr id="2" name="Table 1">
            <a:extLst>
              <a:ext uri="{FF2B5EF4-FFF2-40B4-BE49-F238E27FC236}">
                <a16:creationId xmlns:a16="http://schemas.microsoft.com/office/drawing/2014/main" id="{AAE5D16D-00F8-0576-61EF-850747E8ECC4}"/>
              </a:ext>
            </a:extLst>
          </p:cNvPr>
          <p:cNvGraphicFramePr>
            <a:graphicFrameLocks noGrp="1"/>
          </p:cNvGraphicFramePr>
          <p:nvPr/>
        </p:nvGraphicFramePr>
        <p:xfrm>
          <a:off x="503548" y="2727504"/>
          <a:ext cx="8136904" cy="3962400"/>
        </p:xfrm>
        <a:graphic>
          <a:graphicData uri="http://schemas.openxmlformats.org/drawingml/2006/table">
            <a:tbl>
              <a:tblPr firstRow="1" bandRow="1">
                <a:tableStyleId>{5940675A-B579-460E-94D1-54222C63F5DA}</a:tableStyleId>
              </a:tblPr>
              <a:tblGrid>
                <a:gridCol w="4068451">
                  <a:extLst>
                    <a:ext uri="{9D8B030D-6E8A-4147-A177-3AD203B41FA5}">
                      <a16:colId xmlns:a16="http://schemas.microsoft.com/office/drawing/2014/main" val="20001"/>
                    </a:ext>
                  </a:extLst>
                </a:gridCol>
                <a:gridCol w="1989021">
                  <a:extLst>
                    <a:ext uri="{9D8B030D-6E8A-4147-A177-3AD203B41FA5}">
                      <a16:colId xmlns:a16="http://schemas.microsoft.com/office/drawing/2014/main" val="468612955"/>
                    </a:ext>
                  </a:extLst>
                </a:gridCol>
                <a:gridCol w="2079432">
                  <a:extLst>
                    <a:ext uri="{9D8B030D-6E8A-4147-A177-3AD203B41FA5}">
                      <a16:colId xmlns:a16="http://schemas.microsoft.com/office/drawing/2014/main" val="866930826"/>
                    </a:ext>
                  </a:extLst>
                </a:gridCol>
              </a:tblGrid>
              <a:tr h="273647">
                <a:tc>
                  <a:txBody>
                    <a:bodyPr/>
                    <a:lstStyle/>
                    <a:p>
                      <a:r>
                        <a:rPr lang="en-US" sz="1400" b="1"/>
                        <a:t>Feature</a:t>
                      </a:r>
                    </a:p>
                  </a:txBody>
                  <a:tcPr>
                    <a:solidFill>
                      <a:schemeClr val="bg1">
                        <a:lumMod val="95000"/>
                      </a:schemeClr>
                    </a:solidFill>
                  </a:tcPr>
                </a:tc>
                <a:tc>
                  <a:txBody>
                    <a:bodyPr/>
                    <a:lstStyle/>
                    <a:p>
                      <a:r>
                        <a:rPr lang="en-US" sz="1400" b="1"/>
                        <a:t>NVR 3 Business</a:t>
                      </a:r>
                    </a:p>
                  </a:txBody>
                  <a:tcPr>
                    <a:solidFill>
                      <a:schemeClr val="bg1">
                        <a:lumMod val="95000"/>
                      </a:schemeClr>
                    </a:solidFill>
                  </a:tcPr>
                </a:tc>
                <a:tc>
                  <a:txBody>
                    <a:bodyPr/>
                    <a:lstStyle/>
                    <a:p>
                      <a:r>
                        <a:rPr lang="en-US" sz="1400" b="1"/>
                        <a:t>NVR 3 Corporate</a:t>
                      </a:r>
                    </a:p>
                  </a:txBody>
                  <a:tcPr>
                    <a:solidFill>
                      <a:schemeClr val="bg1">
                        <a:lumMod val="95000"/>
                      </a:schemeClr>
                    </a:solidFill>
                  </a:tcPr>
                </a:tc>
                <a:extLst>
                  <a:ext uri="{0D108BD9-81ED-4DB2-BD59-A6C34878D82A}">
                    <a16:rowId xmlns:a16="http://schemas.microsoft.com/office/drawing/2014/main" val="10000"/>
                  </a:ext>
                </a:extLst>
              </a:tr>
              <a:tr h="273647">
                <a:tc>
                  <a:txBody>
                    <a:bodyPr/>
                    <a:lstStyle/>
                    <a:p>
                      <a:r>
                        <a:rPr lang="en-US" sz="1400"/>
                        <a:t>Maximum Number of Channels</a:t>
                      </a:r>
                    </a:p>
                  </a:txBody>
                  <a:tcPr anchor="ctr"/>
                </a:tc>
                <a:tc>
                  <a:txBody>
                    <a:bodyPr/>
                    <a:lstStyle/>
                    <a:p>
                      <a:r>
                        <a:rPr lang="en-US" sz="1400"/>
                        <a:t>100</a:t>
                      </a:r>
                    </a:p>
                  </a:txBody>
                  <a:tcPr anchor="ctr"/>
                </a:tc>
                <a:tc>
                  <a:txBody>
                    <a:bodyPr/>
                    <a:lstStyle/>
                    <a:p>
                      <a:r>
                        <a:rPr lang="en-US" sz="1400"/>
                        <a:t>200 </a:t>
                      </a:r>
                      <a:r>
                        <a:rPr lang="en-US" sz="1200">
                          <a:solidFill>
                            <a:schemeClr val="tx1">
                              <a:lumMod val="65000"/>
                              <a:lumOff val="35000"/>
                            </a:schemeClr>
                          </a:solidFill>
                        </a:rPr>
                        <a:t>(Standalone NVR 256)</a:t>
                      </a:r>
                      <a:endParaRPr lang="en-US" sz="1400">
                        <a:solidFill>
                          <a:schemeClr val="tx1">
                            <a:lumMod val="65000"/>
                            <a:lumOff val="35000"/>
                          </a:schemeClr>
                        </a:solidFill>
                      </a:endParaRPr>
                    </a:p>
                  </a:txBody>
                  <a:tcPr anchor="ctr"/>
                </a:tc>
                <a:extLst>
                  <a:ext uri="{0D108BD9-81ED-4DB2-BD59-A6C34878D82A}">
                    <a16:rowId xmlns:a16="http://schemas.microsoft.com/office/drawing/2014/main" val="10001"/>
                  </a:ext>
                </a:extLst>
              </a:tr>
              <a:tr h="273647">
                <a:tc>
                  <a:txBody>
                    <a:bodyPr/>
                    <a:lstStyle/>
                    <a:p>
                      <a:r>
                        <a:rPr lang="en-US" sz="1400"/>
                        <a:t>Free ACTi Camera Channels Included</a:t>
                      </a:r>
                    </a:p>
                  </a:txBody>
                  <a:tcPr anchor="ctr"/>
                </a:tc>
                <a:tc>
                  <a:txBody>
                    <a:bodyPr/>
                    <a:lstStyle/>
                    <a:p>
                      <a:r>
                        <a:rPr lang="en-US" sz="1400"/>
                        <a:t>32</a:t>
                      </a:r>
                    </a:p>
                  </a:txBody>
                  <a:tcPr anchor="ctr"/>
                </a:tc>
                <a:tc>
                  <a:txBody>
                    <a:bodyPr/>
                    <a:lstStyle/>
                    <a:p>
                      <a:r>
                        <a:rPr lang="en-US" sz="1400"/>
                        <a:t>1</a:t>
                      </a:r>
                    </a:p>
                  </a:txBody>
                  <a:tcPr anchor="ctr"/>
                </a:tc>
                <a:extLst>
                  <a:ext uri="{0D108BD9-81ED-4DB2-BD59-A6C34878D82A}">
                    <a16:rowId xmlns:a16="http://schemas.microsoft.com/office/drawing/2014/main" val="10002"/>
                  </a:ext>
                </a:extLst>
              </a:tr>
              <a:tr h="273647">
                <a:tc>
                  <a:txBody>
                    <a:bodyPr/>
                    <a:lstStyle/>
                    <a:p>
                      <a:r>
                        <a:rPr lang="en-US" sz="1400"/>
                        <a:t>Free 3</a:t>
                      </a:r>
                      <a:r>
                        <a:rPr lang="en-US" sz="1400" baseline="30000"/>
                        <a:t>rd</a:t>
                      </a:r>
                      <a:r>
                        <a:rPr lang="en-US" sz="1400"/>
                        <a:t> Party Camera Channels Included</a:t>
                      </a: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400"/>
                        <a:t>1</a:t>
                      </a:r>
                    </a:p>
                  </a:txBody>
                  <a:tcPr anchor="ctr"/>
                </a:tc>
                <a:tc>
                  <a:txBody>
                    <a:bodyPr/>
                    <a:lstStyle/>
                    <a:p>
                      <a:r>
                        <a:rPr lang="en-US" altLang="zh-TW" sz="1400"/>
                        <a:t>1</a:t>
                      </a:r>
                    </a:p>
                  </a:txBody>
                  <a:tcPr anchor="ctr"/>
                </a:tc>
                <a:extLst>
                  <a:ext uri="{0D108BD9-81ED-4DB2-BD59-A6C34878D82A}">
                    <a16:rowId xmlns:a16="http://schemas.microsoft.com/office/drawing/2014/main" val="3732438586"/>
                  </a:ext>
                </a:extLst>
              </a:tr>
              <a:tr h="273647">
                <a:tc>
                  <a:txBody>
                    <a:bodyPr/>
                    <a:lstStyle/>
                    <a:p>
                      <a:r>
                        <a:rPr lang="en-US" sz="1400"/>
                        <a:t>CMS Support</a:t>
                      </a:r>
                    </a:p>
                  </a:txBody>
                  <a:tcPr anchor="ctr"/>
                </a:tc>
                <a:tc>
                  <a:txBody>
                    <a:bodyPr/>
                    <a:lstStyle/>
                    <a:p>
                      <a:r>
                        <a:rPr lang="en-US" sz="1400"/>
                        <a:t>No</a:t>
                      </a:r>
                    </a:p>
                  </a:txBody>
                  <a:tcPr anchor="ctr"/>
                </a:tc>
                <a:tc>
                  <a:txBody>
                    <a:bodyPr/>
                    <a:lstStyle/>
                    <a:p>
                      <a:r>
                        <a:rPr lang="en-US" sz="1400"/>
                        <a:t>Yes</a:t>
                      </a:r>
                    </a:p>
                  </a:txBody>
                  <a:tcPr anchor="ctr"/>
                </a:tc>
                <a:extLst>
                  <a:ext uri="{0D108BD9-81ED-4DB2-BD59-A6C34878D82A}">
                    <a16:rowId xmlns:a16="http://schemas.microsoft.com/office/drawing/2014/main" val="1080548930"/>
                  </a:ext>
                </a:extLst>
              </a:tr>
              <a:tr h="273647">
                <a:tc>
                  <a:txBody>
                    <a:bodyPr/>
                    <a:lstStyle/>
                    <a:p>
                      <a:r>
                        <a:rPr lang="en-US" sz="1400"/>
                        <a:t>POS, Access Control, Network IO Support</a:t>
                      </a:r>
                    </a:p>
                  </a:txBody>
                  <a:tcPr anchor="ctr"/>
                </a:tc>
                <a:tc>
                  <a:txBody>
                    <a:bodyPr/>
                    <a:lstStyle/>
                    <a:p>
                      <a:r>
                        <a:rPr lang="en-US" sz="1400"/>
                        <a:t>No</a:t>
                      </a:r>
                    </a:p>
                  </a:txBody>
                  <a:tcPr anchor="ctr"/>
                </a:tc>
                <a:tc>
                  <a:txBody>
                    <a:bodyPr/>
                    <a:lstStyle/>
                    <a:p>
                      <a:r>
                        <a:rPr lang="en-US" sz="1400"/>
                        <a:t>Yes</a:t>
                      </a:r>
                    </a:p>
                  </a:txBody>
                  <a:tcPr anchor="ctr"/>
                </a:tc>
                <a:extLst>
                  <a:ext uri="{0D108BD9-81ED-4DB2-BD59-A6C34878D82A}">
                    <a16:rowId xmlns:a16="http://schemas.microsoft.com/office/drawing/2014/main" val="10003"/>
                  </a:ext>
                </a:extLst>
              </a:tr>
              <a:tr h="273647">
                <a:tc>
                  <a:txBody>
                    <a:bodyPr/>
                    <a:lstStyle/>
                    <a:p>
                      <a:r>
                        <a:rPr lang="en-US" sz="1400" err="1"/>
                        <a:t>eMap</a:t>
                      </a:r>
                      <a:endParaRPr lang="en-US" sz="1400"/>
                    </a:p>
                  </a:txBody>
                  <a:tcPr anchor="ctr"/>
                </a:tc>
                <a:tc>
                  <a:txBody>
                    <a:bodyPr/>
                    <a:lstStyle/>
                    <a:p>
                      <a:r>
                        <a:rPr lang="en-US" sz="1400"/>
                        <a:t>Yes</a:t>
                      </a:r>
                    </a:p>
                  </a:txBody>
                  <a:tcPr anchor="ctr"/>
                </a:tc>
                <a:tc>
                  <a:txBody>
                    <a:bodyPr/>
                    <a:lstStyle/>
                    <a:p>
                      <a:r>
                        <a:rPr lang="en-US" sz="1400"/>
                        <a:t>Yes</a:t>
                      </a:r>
                    </a:p>
                  </a:txBody>
                  <a:tcPr anchor="ctr"/>
                </a:tc>
                <a:extLst>
                  <a:ext uri="{0D108BD9-81ED-4DB2-BD59-A6C34878D82A}">
                    <a16:rowId xmlns:a16="http://schemas.microsoft.com/office/drawing/2014/main" val="10004"/>
                  </a:ext>
                </a:extLst>
              </a:tr>
              <a:tr h="273647">
                <a:tc>
                  <a:txBody>
                    <a:bodyPr/>
                    <a:lstStyle/>
                    <a:p>
                      <a:r>
                        <a:rPr lang="en-US" sz="1400"/>
                        <a:t>Google Map</a:t>
                      </a:r>
                    </a:p>
                  </a:txBody>
                  <a:tcPr anchor="ctr"/>
                </a:tc>
                <a:tc>
                  <a:txBody>
                    <a:bodyPr/>
                    <a:lstStyle/>
                    <a:p>
                      <a:r>
                        <a:rPr lang="en-US" sz="1400"/>
                        <a:t>No</a:t>
                      </a:r>
                    </a:p>
                  </a:txBody>
                  <a:tcPr anchor="ctr"/>
                </a:tc>
                <a:tc>
                  <a:txBody>
                    <a:bodyPr/>
                    <a:lstStyle/>
                    <a:p>
                      <a:r>
                        <a:rPr lang="en-US" sz="1400"/>
                        <a:t>Yes</a:t>
                      </a:r>
                    </a:p>
                  </a:txBody>
                  <a:tcPr anchor="ctr"/>
                </a:tc>
                <a:extLst>
                  <a:ext uri="{0D108BD9-81ED-4DB2-BD59-A6C34878D82A}">
                    <a16:rowId xmlns:a16="http://schemas.microsoft.com/office/drawing/2014/main" val="420238445"/>
                  </a:ext>
                </a:extLst>
              </a:tr>
              <a:tr h="273647">
                <a:tc>
                  <a:txBody>
                    <a:bodyPr/>
                    <a:lstStyle/>
                    <a:p>
                      <a:r>
                        <a:rPr lang="en-US" sz="1400"/>
                        <a:t>Embedded Websites within Display</a:t>
                      </a:r>
                    </a:p>
                  </a:txBody>
                  <a:tcPr anchor="ctr"/>
                </a:tc>
                <a:tc>
                  <a:txBody>
                    <a:bodyPr/>
                    <a:lstStyle/>
                    <a:p>
                      <a:r>
                        <a:rPr lang="en-US" sz="1400"/>
                        <a:t>No</a:t>
                      </a:r>
                    </a:p>
                  </a:txBody>
                  <a:tcPr anchor="ctr"/>
                </a:tc>
                <a:tc>
                  <a:txBody>
                    <a:bodyPr/>
                    <a:lstStyle/>
                    <a:p>
                      <a:r>
                        <a:rPr lang="en-US" sz="1400"/>
                        <a:t>Yes</a:t>
                      </a:r>
                    </a:p>
                  </a:txBody>
                  <a:tcPr anchor="ctr"/>
                </a:tc>
                <a:extLst>
                  <a:ext uri="{0D108BD9-81ED-4DB2-BD59-A6C34878D82A}">
                    <a16:rowId xmlns:a16="http://schemas.microsoft.com/office/drawing/2014/main" val="3112262903"/>
                  </a:ext>
                </a:extLst>
              </a:tr>
              <a:tr h="273647">
                <a:tc>
                  <a:txBody>
                    <a:bodyPr/>
                    <a:lstStyle/>
                    <a:p>
                      <a:r>
                        <a:rPr lang="en-US" sz="1400"/>
                        <a:t>PTZ Control</a:t>
                      </a:r>
                    </a:p>
                  </a:txBody>
                  <a:tcPr anchor="ctr"/>
                </a:tc>
                <a:tc>
                  <a:txBody>
                    <a:bodyPr/>
                    <a:lstStyle/>
                    <a:p>
                      <a:r>
                        <a:rPr lang="en-US" sz="1400"/>
                        <a:t>Yes</a:t>
                      </a:r>
                    </a:p>
                  </a:txBody>
                  <a:tcPr anchor="ctr"/>
                </a:tc>
                <a:tc>
                  <a:txBody>
                    <a:bodyPr/>
                    <a:lstStyle/>
                    <a:p>
                      <a:r>
                        <a:rPr lang="en-US" sz="1400"/>
                        <a:t>Yes</a:t>
                      </a:r>
                    </a:p>
                  </a:txBody>
                  <a:tcPr anchor="ctr"/>
                </a:tc>
                <a:extLst>
                  <a:ext uri="{0D108BD9-81ED-4DB2-BD59-A6C34878D82A}">
                    <a16:rowId xmlns:a16="http://schemas.microsoft.com/office/drawing/2014/main" val="284105931"/>
                  </a:ext>
                </a:extLst>
              </a:tr>
              <a:tr h="273647">
                <a:tc>
                  <a:txBody>
                    <a:bodyPr/>
                    <a:lstStyle/>
                    <a:p>
                      <a:r>
                        <a:rPr lang="en-US" sz="1400"/>
                        <a:t>Redundancy Support (N+1, N-to-N)</a:t>
                      </a:r>
                    </a:p>
                  </a:txBody>
                  <a:tcPr anchor="ctr"/>
                </a:tc>
                <a:tc>
                  <a:txBody>
                    <a:bodyPr/>
                    <a:lstStyle/>
                    <a:p>
                      <a:r>
                        <a:rPr lang="en-US" sz="1400"/>
                        <a:t>Yes</a:t>
                      </a:r>
                    </a:p>
                  </a:txBody>
                  <a:tcPr anchor="ctr"/>
                </a:tc>
                <a:tc>
                  <a:txBody>
                    <a:bodyPr/>
                    <a:lstStyle/>
                    <a:p>
                      <a:r>
                        <a:rPr lang="en-US" sz="1400"/>
                        <a:t>Yes</a:t>
                      </a:r>
                    </a:p>
                  </a:txBody>
                  <a:tcPr anchor="ctr"/>
                </a:tc>
                <a:extLst>
                  <a:ext uri="{0D108BD9-81ED-4DB2-BD59-A6C34878D82A}">
                    <a16:rowId xmlns:a16="http://schemas.microsoft.com/office/drawing/2014/main" val="510118436"/>
                  </a:ext>
                </a:extLst>
              </a:tr>
              <a:tr h="273647">
                <a:tc>
                  <a:txBody>
                    <a:bodyPr/>
                    <a:lstStyle/>
                    <a:p>
                      <a:r>
                        <a:rPr lang="en-US" sz="1400"/>
                        <a:t>Workstation, Web Client, Mobile Client</a:t>
                      </a:r>
                    </a:p>
                  </a:txBody>
                  <a:tcPr anchor="ctr"/>
                </a:tc>
                <a:tc>
                  <a:txBody>
                    <a:bodyPr/>
                    <a:lstStyle/>
                    <a:p>
                      <a:r>
                        <a:rPr lang="en-US" sz="1400"/>
                        <a:t>Yes</a:t>
                      </a:r>
                    </a:p>
                  </a:txBody>
                  <a:tcPr anchor="ctr"/>
                </a:tc>
                <a:tc>
                  <a:txBody>
                    <a:bodyPr/>
                    <a:lstStyle/>
                    <a:p>
                      <a:r>
                        <a:rPr lang="en-US" sz="1400"/>
                        <a:t>Yes</a:t>
                      </a:r>
                    </a:p>
                  </a:txBody>
                  <a:tcPr anchor="ctr"/>
                </a:tc>
                <a:extLst>
                  <a:ext uri="{0D108BD9-81ED-4DB2-BD59-A6C34878D82A}">
                    <a16:rowId xmlns:a16="http://schemas.microsoft.com/office/drawing/2014/main" val="1761452278"/>
                  </a:ext>
                </a:extLst>
              </a:tr>
              <a:tr h="273647">
                <a:tc>
                  <a:txBody>
                    <a:bodyPr/>
                    <a:lstStyle/>
                    <a:p>
                      <a:r>
                        <a:rPr lang="en-US" sz="1400"/>
                        <a:t>Display Layouts (maximum grid size)</a:t>
                      </a:r>
                    </a:p>
                  </a:txBody>
                  <a:tcPr anchor="ctr"/>
                </a:tc>
                <a:tc>
                  <a:txBody>
                    <a:bodyPr/>
                    <a:lstStyle/>
                    <a:p>
                      <a:r>
                        <a:rPr lang="en-US" sz="1400">
                          <a:solidFill>
                            <a:schemeClr val="tx1">
                              <a:lumMod val="65000"/>
                              <a:lumOff val="35000"/>
                            </a:schemeClr>
                          </a:solidFill>
                        </a:rPr>
                        <a:t>225</a:t>
                      </a:r>
                    </a:p>
                  </a:txBody>
                  <a:tcPr anchor="ctr"/>
                </a:tc>
                <a:tc>
                  <a:txBody>
                    <a:bodyPr/>
                    <a:lstStyle/>
                    <a:p>
                      <a:r>
                        <a:rPr lang="en-US" sz="1400"/>
                        <a:t>225</a:t>
                      </a:r>
                      <a:endParaRPr lang="en-US" sz="1400">
                        <a:solidFill>
                          <a:schemeClr val="tx1">
                            <a:lumMod val="65000"/>
                            <a:lumOff val="35000"/>
                          </a:schemeClr>
                        </a:solidFill>
                      </a:endParaRPr>
                    </a:p>
                  </a:txBody>
                  <a:tcPr anchor="ctr"/>
                </a:tc>
                <a:extLst>
                  <a:ext uri="{0D108BD9-81ED-4DB2-BD59-A6C34878D82A}">
                    <a16:rowId xmlns:a16="http://schemas.microsoft.com/office/drawing/2014/main" val="3499283588"/>
                  </a:ext>
                </a:extLst>
              </a:tr>
            </a:tbl>
          </a:graphicData>
        </a:graphic>
      </p:graphicFrame>
      <p:sp>
        <p:nvSpPr>
          <p:cNvPr id="4" name="TextBox 3">
            <a:extLst>
              <a:ext uri="{FF2B5EF4-FFF2-40B4-BE49-F238E27FC236}">
                <a16:creationId xmlns:a16="http://schemas.microsoft.com/office/drawing/2014/main" id="{9B64A10C-7A36-30D5-5102-299E1FA141FB}"/>
              </a:ext>
            </a:extLst>
          </p:cNvPr>
          <p:cNvSpPr txBox="1"/>
          <p:nvPr/>
        </p:nvSpPr>
        <p:spPr>
          <a:xfrm>
            <a:off x="2258359" y="1717700"/>
            <a:ext cx="6382093" cy="830997"/>
          </a:xfrm>
          <a:prstGeom prst="rect">
            <a:avLst/>
          </a:prstGeom>
          <a:solidFill>
            <a:schemeClr val="bg1">
              <a:lumMod val="95000"/>
            </a:schemeClr>
          </a:solidFill>
        </p:spPr>
        <p:txBody>
          <a:bodyPr wrap="square" rtlCol="0">
            <a:spAutoFit/>
          </a:bodyPr>
          <a:lstStyle/>
          <a:p>
            <a:r>
              <a:rPr lang="en-US" sz="1600" b="1"/>
              <a:t>NVR 3 </a:t>
            </a:r>
            <a:r>
              <a:rPr lang="en-US" sz="1600"/>
              <a:t>is one of the most famous ACTi products – it is a professional and elegant network video recorder platform with wide range of features and extremely reliable performance, available in two editions (</a:t>
            </a:r>
            <a:r>
              <a:rPr lang="en-US" sz="1600">
                <a:hlinkClick r:id="rId3"/>
              </a:rPr>
              <a:t>read more</a:t>
            </a:r>
            <a:r>
              <a:rPr lang="en-US" sz="1600"/>
              <a:t>).</a:t>
            </a:r>
          </a:p>
        </p:txBody>
      </p:sp>
      <p:pic>
        <p:nvPicPr>
          <p:cNvPr id="5" name="Picture 2" descr="https://download.acti.com/corpweb/DownloadCenter/Ajax/MakeThumbImage.ashx?t=%5b%22Product+Images%22%5d&amp;p=%5b%22NVR%203%20Corporate%22%5d&amp;tDef=%5b%22Coming+Soon%22%5d&amp;ext=png&amp;maxWidth=1000&amp;toext=png">
            <a:extLst>
              <a:ext uri="{FF2B5EF4-FFF2-40B4-BE49-F238E27FC236}">
                <a16:creationId xmlns:a16="http://schemas.microsoft.com/office/drawing/2014/main" id="{AAB90E1D-61D4-5920-CB2F-72A526F02504}"/>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22512" b="24778"/>
          <a:stretch/>
        </p:blipFill>
        <p:spPr bwMode="auto">
          <a:xfrm>
            <a:off x="503548" y="1706725"/>
            <a:ext cx="1597380" cy="8419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5602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Access Control Smart Server</a:t>
            </a:r>
          </a:p>
        </p:txBody>
      </p:sp>
      <p:pic>
        <p:nvPicPr>
          <p:cNvPr id="3" name="Picture 2">
            <a:extLst>
              <a:ext uri="{FF2B5EF4-FFF2-40B4-BE49-F238E27FC236}">
                <a16:creationId xmlns:a16="http://schemas.microsoft.com/office/drawing/2014/main" id="{ADBE2E87-562F-54E2-0DE7-CECDCBF31D3D}"/>
              </a:ext>
            </a:extLst>
          </p:cNvPr>
          <p:cNvPicPr>
            <a:picLocks noChangeAspect="1"/>
          </p:cNvPicPr>
          <p:nvPr/>
        </p:nvPicPr>
        <p:blipFill>
          <a:blip r:embed="rId3"/>
          <a:stretch>
            <a:fillRect/>
          </a:stretch>
        </p:blipFill>
        <p:spPr>
          <a:xfrm>
            <a:off x="4906980" y="2525578"/>
            <a:ext cx="3826258" cy="1806844"/>
          </a:xfrm>
          <a:prstGeom prst="rect">
            <a:avLst/>
          </a:prstGeom>
          <a:ln>
            <a:noFill/>
          </a:ln>
          <a:effectLst>
            <a:outerShdw blurRad="292100" dist="139700" dir="2700000" algn="tl" rotWithShape="0">
              <a:srgbClr val="333333">
                <a:alpha val="65000"/>
              </a:srgbClr>
            </a:outerShdw>
          </a:effectLst>
        </p:spPr>
      </p:pic>
      <p:sp>
        <p:nvSpPr>
          <p:cNvPr id="11" name="TextBox 10">
            <a:extLst>
              <a:ext uri="{FF2B5EF4-FFF2-40B4-BE49-F238E27FC236}">
                <a16:creationId xmlns:a16="http://schemas.microsoft.com/office/drawing/2014/main" id="{1E8AC56A-747C-9F28-6B52-AD1AD91B1783}"/>
              </a:ext>
            </a:extLst>
          </p:cNvPr>
          <p:cNvSpPr txBox="1"/>
          <p:nvPr/>
        </p:nvSpPr>
        <p:spPr>
          <a:xfrm>
            <a:off x="611560" y="1743977"/>
            <a:ext cx="7771612" cy="523220"/>
          </a:xfrm>
          <a:prstGeom prst="rect">
            <a:avLst/>
          </a:prstGeom>
          <a:noFill/>
        </p:spPr>
        <p:txBody>
          <a:bodyPr wrap="square" rtlCol="0">
            <a:spAutoFit/>
          </a:bodyPr>
          <a:lstStyle/>
          <a:p>
            <a:r>
              <a:rPr lang="en-US" sz="1400"/>
              <a:t>Access Control Smart Server (ACSS) is an easy-to-use access control software for managing </a:t>
            </a:r>
            <a:r>
              <a:rPr lang="en-US" sz="1400" b="1"/>
              <a:t>employees and visitors access </a:t>
            </a:r>
            <a:r>
              <a:rPr lang="en-US" sz="1400"/>
              <a:t>through the doors and gates as well as managing </a:t>
            </a:r>
            <a:r>
              <a:rPr lang="en-US" sz="1400" b="1"/>
              <a:t>employee attendance</a:t>
            </a:r>
            <a:r>
              <a:rPr lang="en-US" sz="1400"/>
              <a:t>. (</a:t>
            </a:r>
            <a:r>
              <a:rPr lang="en-US" sz="1400">
                <a:hlinkClick r:id="rId4"/>
              </a:rPr>
              <a:t>read more</a:t>
            </a:r>
            <a:r>
              <a:rPr lang="en-US" sz="1400"/>
              <a:t>)</a:t>
            </a:r>
          </a:p>
        </p:txBody>
      </p:sp>
      <p:pic>
        <p:nvPicPr>
          <p:cNvPr id="13" name="Picture 12">
            <a:extLst>
              <a:ext uri="{FF2B5EF4-FFF2-40B4-BE49-F238E27FC236}">
                <a16:creationId xmlns:a16="http://schemas.microsoft.com/office/drawing/2014/main" id="{D61AB85C-4F55-9A5B-66D0-9D2C563C1822}"/>
              </a:ext>
            </a:extLst>
          </p:cNvPr>
          <p:cNvPicPr>
            <a:picLocks noChangeAspect="1"/>
          </p:cNvPicPr>
          <p:nvPr/>
        </p:nvPicPr>
        <p:blipFill>
          <a:blip r:embed="rId5"/>
          <a:stretch>
            <a:fillRect/>
          </a:stretch>
        </p:blipFill>
        <p:spPr>
          <a:xfrm>
            <a:off x="5848539" y="4590803"/>
            <a:ext cx="2154388" cy="2067233"/>
          </a:xfrm>
          <a:prstGeom prst="rect">
            <a:avLst/>
          </a:prstGeom>
          <a:ln>
            <a:noFill/>
          </a:ln>
          <a:effectLst>
            <a:outerShdw blurRad="292100" dist="139700" dir="2700000" algn="tl" rotWithShape="0">
              <a:srgbClr val="333333">
                <a:alpha val="65000"/>
              </a:srgbClr>
            </a:outerShdw>
          </a:effectLst>
        </p:spPr>
      </p:pic>
      <p:graphicFrame>
        <p:nvGraphicFramePr>
          <p:cNvPr id="2" name="Table 1">
            <a:extLst>
              <a:ext uri="{FF2B5EF4-FFF2-40B4-BE49-F238E27FC236}">
                <a16:creationId xmlns:a16="http://schemas.microsoft.com/office/drawing/2014/main" id="{CF1A87CB-6422-69BF-4301-9CC4ACA3E1A8}"/>
              </a:ext>
            </a:extLst>
          </p:cNvPr>
          <p:cNvGraphicFramePr>
            <a:graphicFrameLocks noGrp="1"/>
          </p:cNvGraphicFramePr>
          <p:nvPr/>
        </p:nvGraphicFramePr>
        <p:xfrm>
          <a:off x="720202" y="2509392"/>
          <a:ext cx="3969945" cy="4162824"/>
        </p:xfrm>
        <a:graphic>
          <a:graphicData uri="http://schemas.openxmlformats.org/drawingml/2006/table">
            <a:tbl>
              <a:tblPr firstRow="1" bandRow="1">
                <a:tableStyleId>{5C22544A-7EE6-4342-B048-85BDC9FD1C3A}</a:tableStyleId>
              </a:tblPr>
              <a:tblGrid>
                <a:gridCol w="3969945">
                  <a:extLst>
                    <a:ext uri="{9D8B030D-6E8A-4147-A177-3AD203B41FA5}">
                      <a16:colId xmlns:a16="http://schemas.microsoft.com/office/drawing/2014/main" val="2489653097"/>
                    </a:ext>
                  </a:extLst>
                </a:gridCol>
              </a:tblGrid>
              <a:tr h="474744">
                <a:tc>
                  <a:txBody>
                    <a:bodyPr/>
                    <a:lstStyle/>
                    <a:p>
                      <a:r>
                        <a:rPr lang="en-US" sz="1600"/>
                        <a:t>Core Function</a:t>
                      </a:r>
                    </a:p>
                  </a:txBody>
                  <a:tcPr anchor="ctr"/>
                </a:tc>
                <a:extLst>
                  <a:ext uri="{0D108BD9-81ED-4DB2-BD59-A6C34878D82A}">
                    <a16:rowId xmlns:a16="http://schemas.microsoft.com/office/drawing/2014/main" val="4120460234"/>
                  </a:ext>
                </a:extLst>
              </a:tr>
              <a:tr h="600747">
                <a:tc>
                  <a:txBody>
                    <a:bodyPr/>
                    <a:lstStyle/>
                    <a:p>
                      <a:r>
                        <a:rPr lang="en-US" sz="1600" b="1"/>
                        <a:t>Access Control Management</a:t>
                      </a:r>
                    </a:p>
                    <a:p>
                      <a:r>
                        <a:rPr kumimoji="0" lang="en-US" altLang="en-US" sz="1100" b="0" i="0" u="none" strike="noStrike" cap="none" normalizeH="0" baseline="0">
                          <a:ln>
                            <a:noFill/>
                          </a:ln>
                          <a:solidFill>
                            <a:srgbClr val="202124"/>
                          </a:solidFill>
                          <a:effectLst/>
                          <a:latin typeface="Arial Unicode MS"/>
                          <a:ea typeface="inherit"/>
                        </a:rPr>
                        <a:t>Doors, gates, locks, identification of face*, card, ALPR*, tailgating* detection</a:t>
                      </a:r>
                      <a:endParaRPr lang="en-US" sz="1100"/>
                    </a:p>
                  </a:txBody>
                  <a:tcPr anchor="ctr"/>
                </a:tc>
                <a:extLst>
                  <a:ext uri="{0D108BD9-81ED-4DB2-BD59-A6C34878D82A}">
                    <a16:rowId xmlns:a16="http://schemas.microsoft.com/office/drawing/2014/main" val="505928441"/>
                  </a:ext>
                </a:extLst>
              </a:tr>
              <a:tr h="474744">
                <a:tc>
                  <a:txBody>
                    <a:bodyPr/>
                    <a:lstStyle/>
                    <a:p>
                      <a:r>
                        <a:rPr lang="en-US" sz="1600" b="1"/>
                        <a:t>Attendance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a:ln>
                            <a:noFill/>
                          </a:ln>
                          <a:solidFill>
                            <a:srgbClr val="202124"/>
                          </a:solidFill>
                          <a:effectLst/>
                          <a:latin typeface="Arial Unicode MS"/>
                          <a:ea typeface="inherit"/>
                          <a:cs typeface="+mn-cs"/>
                        </a:rPr>
                        <a:t>Work shifts, clock-in, clock-out, late, absent</a:t>
                      </a:r>
                    </a:p>
                  </a:txBody>
                  <a:tcPr anchor="ctr"/>
                </a:tc>
                <a:extLst>
                  <a:ext uri="{0D108BD9-81ED-4DB2-BD59-A6C34878D82A}">
                    <a16:rowId xmlns:a16="http://schemas.microsoft.com/office/drawing/2014/main" val="2094369909"/>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a:solidFill>
                            <a:schemeClr val="dk1"/>
                          </a:solidFill>
                          <a:latin typeface="+mn-lt"/>
                          <a:ea typeface="+mn-ea"/>
                          <a:cs typeface="+mn-cs"/>
                        </a:rPr>
                        <a:t>Visitor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a:ln>
                            <a:noFill/>
                          </a:ln>
                          <a:solidFill>
                            <a:srgbClr val="202124"/>
                          </a:solidFill>
                          <a:effectLst/>
                          <a:latin typeface="Arial Unicode MS"/>
                          <a:ea typeface="+mn-ea"/>
                          <a:cs typeface="+mn-cs"/>
                        </a:rPr>
                        <a:t>Visitor enrollment for temporary access</a:t>
                      </a:r>
                    </a:p>
                  </a:txBody>
                  <a:tcPr anchor="ctr"/>
                </a:tc>
                <a:extLst>
                  <a:ext uri="{0D108BD9-81ED-4DB2-BD59-A6C34878D82A}">
                    <a16:rowId xmlns:a16="http://schemas.microsoft.com/office/drawing/2014/main" val="3814978310"/>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a:solidFill>
                            <a:schemeClr val="dk1"/>
                          </a:solidFill>
                          <a:latin typeface="+mn-lt"/>
                          <a:ea typeface="+mn-ea"/>
                          <a:cs typeface="+mn-cs"/>
                        </a:rPr>
                        <a:t>Construction site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a:ln>
                            <a:noFill/>
                          </a:ln>
                          <a:solidFill>
                            <a:srgbClr val="202124"/>
                          </a:solidFill>
                          <a:effectLst/>
                          <a:latin typeface="Arial Unicode MS"/>
                          <a:ea typeface="+mn-ea"/>
                          <a:cs typeface="+mn-cs"/>
                        </a:rPr>
                        <a:t>Temporary sites management</a:t>
                      </a:r>
                      <a:endParaRPr kumimoji="0" lang="en-US" sz="1100" b="0" i="0" u="none" strike="noStrike" kern="1200" cap="none" normalizeH="0" baseline="0">
                        <a:ln>
                          <a:noFill/>
                        </a:ln>
                        <a:solidFill>
                          <a:srgbClr val="202124"/>
                        </a:solidFill>
                        <a:effectLst/>
                        <a:latin typeface="Arial Unicode MS"/>
                        <a:ea typeface="+mn-ea"/>
                        <a:cs typeface="+mn-cs"/>
                      </a:endParaRPr>
                    </a:p>
                  </a:txBody>
                  <a:tcPr anchor="ctr"/>
                </a:tc>
                <a:extLst>
                  <a:ext uri="{0D108BD9-81ED-4DB2-BD59-A6C34878D82A}">
                    <a16:rowId xmlns:a16="http://schemas.microsoft.com/office/drawing/2014/main" val="472484050"/>
                  </a:ext>
                </a:extLst>
              </a:tr>
              <a:tr h="4747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600" b="1" kern="1200">
                          <a:solidFill>
                            <a:schemeClr val="dk1"/>
                          </a:solidFill>
                          <a:latin typeface="+mn-lt"/>
                          <a:ea typeface="+mn-ea"/>
                          <a:cs typeface="+mn-cs"/>
                        </a:rPr>
                        <a:t>Food ordering management</a:t>
                      </a:r>
                    </a:p>
                    <a:p>
                      <a:r>
                        <a:rPr kumimoji="0" lang="en-US" sz="1100" b="0" i="0" u="none" strike="noStrike" kern="1200" cap="none" normalizeH="0" baseline="0">
                          <a:ln>
                            <a:noFill/>
                          </a:ln>
                          <a:solidFill>
                            <a:srgbClr val="202124"/>
                          </a:solidFill>
                          <a:effectLst/>
                          <a:latin typeface="Arial Unicode MS"/>
                          <a:ea typeface="+mn-ea"/>
                          <a:cs typeface="+mn-cs"/>
                        </a:rPr>
                        <a:t>Conveniently manage the employee services</a:t>
                      </a:r>
                    </a:p>
                  </a:txBody>
                  <a:tcPr anchor="ctr"/>
                </a:tc>
                <a:extLst>
                  <a:ext uri="{0D108BD9-81ED-4DB2-BD59-A6C34878D82A}">
                    <a16:rowId xmlns:a16="http://schemas.microsoft.com/office/drawing/2014/main" val="268514037"/>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a:solidFill>
                            <a:schemeClr val="dk1"/>
                          </a:solidFill>
                          <a:latin typeface="+mn-lt"/>
                          <a:ea typeface="+mn-ea"/>
                          <a:cs typeface="+mn-cs"/>
                        </a:rPr>
                        <a:t>Conference room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a:ln>
                            <a:noFill/>
                          </a:ln>
                          <a:solidFill>
                            <a:srgbClr val="202124"/>
                          </a:solidFill>
                          <a:effectLst/>
                          <a:latin typeface="Arial Unicode MS"/>
                          <a:ea typeface="+mn-ea"/>
                          <a:cs typeface="+mn-cs"/>
                        </a:rPr>
                        <a:t>Book the available meeting rooms in your company</a:t>
                      </a:r>
                    </a:p>
                  </a:txBody>
                  <a:tcPr anchor="ctr"/>
                </a:tc>
                <a:extLst>
                  <a:ext uri="{0D108BD9-81ED-4DB2-BD59-A6C34878D82A}">
                    <a16:rowId xmlns:a16="http://schemas.microsoft.com/office/drawing/2014/main" val="1582750623"/>
                  </a:ext>
                </a:extLst>
              </a:tr>
              <a:tr h="4747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600" b="1" kern="1200">
                          <a:solidFill>
                            <a:schemeClr val="dk1"/>
                          </a:solidFill>
                          <a:latin typeface="+mn-lt"/>
                          <a:ea typeface="+mn-ea"/>
                          <a:cs typeface="+mn-cs"/>
                        </a:rPr>
                        <a:t>Customer arrival management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100" b="0" i="0" u="none" strike="noStrike" kern="1200" cap="none" normalizeH="0" baseline="0">
                          <a:ln>
                            <a:noFill/>
                          </a:ln>
                          <a:solidFill>
                            <a:srgbClr val="202124"/>
                          </a:solidFill>
                          <a:effectLst/>
                          <a:latin typeface="Arial Unicode MS"/>
                          <a:ea typeface="+mn-ea"/>
                          <a:cs typeface="+mn-cs"/>
                        </a:rPr>
                        <a:t>Track when the customers arrive to the appointments</a:t>
                      </a:r>
                    </a:p>
                  </a:txBody>
                  <a:tcPr anchor="ctr"/>
                </a:tc>
                <a:extLst>
                  <a:ext uri="{0D108BD9-81ED-4DB2-BD59-A6C34878D82A}">
                    <a16:rowId xmlns:a16="http://schemas.microsoft.com/office/drawing/2014/main" val="2542773268"/>
                  </a:ext>
                </a:extLst>
              </a:tr>
            </a:tbl>
          </a:graphicData>
        </a:graphic>
      </p:graphicFrame>
    </p:spTree>
    <p:extLst>
      <p:ext uri="{BB962C8B-B14F-4D97-AF65-F5344CB8AC3E}">
        <p14:creationId xmlns:p14="http://schemas.microsoft.com/office/powerpoint/2010/main" val="41892519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Deep Learning AI Camera Product Line</a:t>
            </a:r>
          </a:p>
        </p:txBody>
      </p:sp>
      <p:graphicFrame>
        <p:nvGraphicFramePr>
          <p:cNvPr id="2" name="Table 1">
            <a:extLst>
              <a:ext uri="{FF2B5EF4-FFF2-40B4-BE49-F238E27FC236}">
                <a16:creationId xmlns:a16="http://schemas.microsoft.com/office/drawing/2014/main" id="{5DBDD035-B764-C074-60EE-28C59271F544}"/>
              </a:ext>
            </a:extLst>
          </p:cNvPr>
          <p:cNvGraphicFramePr>
            <a:graphicFrameLocks noGrp="1"/>
          </p:cNvGraphicFramePr>
          <p:nvPr>
            <p:extLst>
              <p:ext uri="{D42A27DB-BD31-4B8C-83A1-F6EECF244321}">
                <p14:modId xmlns:p14="http://schemas.microsoft.com/office/powerpoint/2010/main" val="560158234"/>
              </p:ext>
            </p:extLst>
          </p:nvPr>
        </p:nvGraphicFramePr>
        <p:xfrm>
          <a:off x="683568" y="3025255"/>
          <a:ext cx="7704858" cy="3652881"/>
        </p:xfrm>
        <a:graphic>
          <a:graphicData uri="http://schemas.openxmlformats.org/drawingml/2006/table">
            <a:tbl>
              <a:tblPr firstRow="1" bandRow="1">
                <a:tableStyleId>{5C22544A-7EE6-4342-B048-85BDC9FD1C3A}</a:tableStyleId>
              </a:tblPr>
              <a:tblGrid>
                <a:gridCol w="1284143">
                  <a:extLst>
                    <a:ext uri="{9D8B030D-6E8A-4147-A177-3AD203B41FA5}">
                      <a16:colId xmlns:a16="http://schemas.microsoft.com/office/drawing/2014/main" val="190040314"/>
                    </a:ext>
                  </a:extLst>
                </a:gridCol>
                <a:gridCol w="1284143">
                  <a:extLst>
                    <a:ext uri="{9D8B030D-6E8A-4147-A177-3AD203B41FA5}">
                      <a16:colId xmlns:a16="http://schemas.microsoft.com/office/drawing/2014/main" val="3507972669"/>
                    </a:ext>
                  </a:extLst>
                </a:gridCol>
                <a:gridCol w="1284143">
                  <a:extLst>
                    <a:ext uri="{9D8B030D-6E8A-4147-A177-3AD203B41FA5}">
                      <a16:colId xmlns:a16="http://schemas.microsoft.com/office/drawing/2014/main" val="929578489"/>
                    </a:ext>
                  </a:extLst>
                </a:gridCol>
                <a:gridCol w="1284143">
                  <a:extLst>
                    <a:ext uri="{9D8B030D-6E8A-4147-A177-3AD203B41FA5}">
                      <a16:colId xmlns:a16="http://schemas.microsoft.com/office/drawing/2014/main" val="2664953495"/>
                    </a:ext>
                  </a:extLst>
                </a:gridCol>
                <a:gridCol w="1284143">
                  <a:extLst>
                    <a:ext uri="{9D8B030D-6E8A-4147-A177-3AD203B41FA5}">
                      <a16:colId xmlns:a16="http://schemas.microsoft.com/office/drawing/2014/main" val="902658920"/>
                    </a:ext>
                  </a:extLst>
                </a:gridCol>
                <a:gridCol w="1284143">
                  <a:extLst>
                    <a:ext uri="{9D8B030D-6E8A-4147-A177-3AD203B41FA5}">
                      <a16:colId xmlns:a16="http://schemas.microsoft.com/office/drawing/2014/main" val="3645536472"/>
                    </a:ext>
                  </a:extLst>
                </a:gridCol>
              </a:tblGrid>
              <a:tr h="470187">
                <a:tc>
                  <a:txBody>
                    <a:bodyPr/>
                    <a:lstStyle/>
                    <a:p>
                      <a:pPr algn="ctr"/>
                      <a:r>
                        <a:rPr lang="en-US" sz="1400"/>
                        <a:t>Model</a:t>
                      </a:r>
                    </a:p>
                  </a:txBody>
                  <a:tcPr anchor="ctr"/>
                </a:tc>
                <a:tc>
                  <a:txBody>
                    <a:bodyPr/>
                    <a:lstStyle/>
                    <a:p>
                      <a:pPr algn="ctr"/>
                      <a:r>
                        <a:rPr lang="en-US" sz="1400">
                          <a:solidFill>
                            <a:schemeClr val="bg1">
                              <a:lumMod val="95000"/>
                            </a:schemeClr>
                          </a:solidFill>
                          <a:hlinkClick r:id="rId3">
                            <a:extLst>
                              <a:ext uri="{A12FA001-AC4F-418D-AE19-62706E023703}">
                                <ahyp:hlinkClr xmlns:ahyp="http://schemas.microsoft.com/office/drawing/2018/hyperlinkcolor" val="tx"/>
                              </a:ext>
                            </a:extLst>
                          </a:hlinkClick>
                        </a:rPr>
                        <a:t>A426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4">
                            <a:extLst>
                              <a:ext uri="{A12FA001-AC4F-418D-AE19-62706E023703}">
                                <ahyp:hlinkClr xmlns:ahyp="http://schemas.microsoft.com/office/drawing/2018/hyperlinkcolor" val="tx"/>
                              </a:ext>
                            </a:extLst>
                          </a:hlinkClick>
                        </a:rPr>
                        <a:t>A826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5">
                            <a:extLst>
                              <a:ext uri="{A12FA001-AC4F-418D-AE19-62706E023703}">
                                <ahyp:hlinkClr xmlns:ahyp="http://schemas.microsoft.com/office/drawing/2018/hyperlinkcolor" val="tx"/>
                              </a:ext>
                            </a:extLst>
                          </a:hlinkClick>
                        </a:rPr>
                        <a:t>A952</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6">
                            <a:extLst>
                              <a:ext uri="{A12FA001-AC4F-418D-AE19-62706E023703}">
                                <ahyp:hlinkClr xmlns:ahyp="http://schemas.microsoft.com/office/drawing/2018/hyperlinkcolor" val="tx"/>
                              </a:ext>
                            </a:extLst>
                          </a:hlinkClick>
                        </a:rPr>
                        <a:t>A956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7">
                            <a:extLst>
                              <a:ext uri="{A12FA001-AC4F-418D-AE19-62706E023703}">
                                <ahyp:hlinkClr xmlns:ahyp="http://schemas.microsoft.com/office/drawing/2018/hyperlinkcolor" val="tx"/>
                              </a:ext>
                            </a:extLst>
                          </a:hlinkClick>
                        </a:rPr>
                        <a:t>Q83</a:t>
                      </a:r>
                      <a:endParaRPr lang="en-US" sz="1400">
                        <a:solidFill>
                          <a:schemeClr val="bg1">
                            <a:lumMod val="95000"/>
                          </a:schemeClr>
                        </a:solidFill>
                      </a:endParaRPr>
                    </a:p>
                  </a:txBody>
                  <a:tcPr anchor="ctr"/>
                </a:tc>
                <a:extLst>
                  <a:ext uri="{0D108BD9-81ED-4DB2-BD59-A6C34878D82A}">
                    <a16:rowId xmlns:a16="http://schemas.microsoft.com/office/drawing/2014/main" val="4249782590"/>
                  </a:ext>
                </a:extLst>
              </a:tr>
              <a:tr h="1173189">
                <a:tc>
                  <a:txBody>
                    <a:bodyPr/>
                    <a:lstStyle/>
                    <a:p>
                      <a:pPr algn="ctr"/>
                      <a:r>
                        <a:rPr lang="en-US" sz="1400"/>
                        <a:t>Photo</a:t>
                      </a:r>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extLst>
                  <a:ext uri="{0D108BD9-81ED-4DB2-BD59-A6C34878D82A}">
                    <a16:rowId xmlns:a16="http://schemas.microsoft.com/office/drawing/2014/main" val="2775280382"/>
                  </a:ext>
                </a:extLst>
              </a:tr>
              <a:tr h="344545">
                <a:tc>
                  <a:txBody>
                    <a:bodyPr/>
                    <a:lstStyle/>
                    <a:p>
                      <a:pPr algn="ctr"/>
                      <a:r>
                        <a:rPr lang="en-US" sz="1400"/>
                        <a:t>Type</a:t>
                      </a:r>
                    </a:p>
                  </a:txBody>
                  <a:tcPr anchor="ctr"/>
                </a:tc>
                <a:tc>
                  <a:txBody>
                    <a:bodyPr/>
                    <a:lstStyle/>
                    <a:p>
                      <a:pPr algn="ctr"/>
                      <a:r>
                        <a:rPr lang="en-US" sz="1400"/>
                        <a:t>Zoom Bullet</a:t>
                      </a:r>
                    </a:p>
                  </a:txBody>
                  <a:tcPr anchor="ctr"/>
                </a:tc>
                <a:tc>
                  <a:txBody>
                    <a:bodyPr/>
                    <a:lstStyle/>
                    <a:p>
                      <a:pPr algn="ctr"/>
                      <a:r>
                        <a:rPr lang="en-US" sz="1400"/>
                        <a:t>Zoom Dome</a:t>
                      </a:r>
                    </a:p>
                  </a:txBody>
                  <a:tcPr anchor="ctr"/>
                </a:tc>
                <a:tc>
                  <a:txBody>
                    <a:bodyPr/>
                    <a:lstStyle/>
                    <a:p>
                      <a:pPr algn="ctr"/>
                      <a:r>
                        <a:rPr lang="en-US" sz="1400"/>
                        <a:t>Speed Dome</a:t>
                      </a:r>
                    </a:p>
                  </a:txBody>
                  <a:tcPr anchor="ctr"/>
                </a:tc>
                <a:tc>
                  <a:txBody>
                    <a:bodyPr/>
                    <a:lstStyle/>
                    <a:p>
                      <a:pPr algn="ctr"/>
                      <a:r>
                        <a:rPr lang="en-US" sz="1400"/>
                        <a:t>Speed Dome</a:t>
                      </a:r>
                    </a:p>
                  </a:txBody>
                  <a:tcPr anchor="ctr"/>
                </a:tc>
                <a:tc>
                  <a:txBody>
                    <a:bodyPr/>
                    <a:lstStyle/>
                    <a:p>
                      <a:pPr algn="ctr"/>
                      <a:r>
                        <a:rPr lang="en-US" sz="1400"/>
                        <a:t>Multi-Imager</a:t>
                      </a:r>
                    </a:p>
                  </a:txBody>
                  <a:tcPr anchor="ctr"/>
                </a:tc>
                <a:extLst>
                  <a:ext uri="{0D108BD9-81ED-4DB2-BD59-A6C34878D82A}">
                    <a16:rowId xmlns:a16="http://schemas.microsoft.com/office/drawing/2014/main" val="2005870036"/>
                  </a:ext>
                </a:extLst>
              </a:tr>
              <a:tr h="360040">
                <a:tc>
                  <a:txBody>
                    <a:bodyPr/>
                    <a:lstStyle/>
                    <a:p>
                      <a:pPr algn="ctr"/>
                      <a:r>
                        <a:rPr lang="en-US" sz="1400"/>
                        <a:t>Resolution</a:t>
                      </a:r>
                    </a:p>
                  </a:txBody>
                  <a:tcPr anchor="ctr"/>
                </a:tc>
                <a:tc>
                  <a:txBody>
                    <a:bodyPr/>
                    <a:lstStyle/>
                    <a:p>
                      <a:pPr algn="ctr"/>
                      <a:r>
                        <a:rPr lang="en-US" sz="1400"/>
                        <a:t>5MP</a:t>
                      </a:r>
                    </a:p>
                  </a:txBody>
                  <a:tcPr anchor="ctr"/>
                </a:tc>
                <a:tc>
                  <a:txBody>
                    <a:bodyPr/>
                    <a:lstStyle/>
                    <a:p>
                      <a:pPr algn="ctr"/>
                      <a:r>
                        <a:rPr lang="en-US" sz="1400"/>
                        <a:t>5MP</a:t>
                      </a:r>
                    </a:p>
                  </a:txBody>
                  <a:tcPr anchor="ctr"/>
                </a:tc>
                <a:tc>
                  <a:txBody>
                    <a:bodyPr/>
                    <a:lstStyle/>
                    <a:p>
                      <a:pPr algn="ctr"/>
                      <a:r>
                        <a:rPr lang="en-US" sz="1400"/>
                        <a:t>8MP</a:t>
                      </a:r>
                    </a:p>
                  </a:txBody>
                  <a:tcPr anchor="ctr"/>
                </a:tc>
                <a:tc>
                  <a:txBody>
                    <a:bodyPr/>
                    <a:lstStyle/>
                    <a:p>
                      <a:pPr algn="ctr"/>
                      <a:r>
                        <a:rPr lang="en-US" sz="1400"/>
                        <a:t>2MP</a:t>
                      </a:r>
                    </a:p>
                  </a:txBody>
                  <a:tcPr anchor="ctr"/>
                </a:tc>
                <a:tc>
                  <a:txBody>
                    <a:bodyPr/>
                    <a:lstStyle/>
                    <a:p>
                      <a:pPr algn="ctr"/>
                      <a:r>
                        <a:rPr lang="en-US" sz="1400"/>
                        <a:t>20MP</a:t>
                      </a:r>
                    </a:p>
                  </a:txBody>
                  <a:tcPr anchor="ctr"/>
                </a:tc>
                <a:extLst>
                  <a:ext uri="{0D108BD9-81ED-4DB2-BD59-A6C34878D82A}">
                    <a16:rowId xmlns:a16="http://schemas.microsoft.com/office/drawing/2014/main" val="2488797483"/>
                  </a:ext>
                </a:extLst>
              </a:tr>
              <a:tr h="360040">
                <a:tc>
                  <a:txBody>
                    <a:bodyPr/>
                    <a:lstStyle/>
                    <a:p>
                      <a:pPr algn="ctr"/>
                      <a:r>
                        <a:rPr lang="en-US" sz="1400"/>
                        <a:t>Lens</a:t>
                      </a:r>
                    </a:p>
                  </a:txBody>
                  <a:tcPr anchor="ctr"/>
                </a:tc>
                <a:tc>
                  <a:txBody>
                    <a:bodyPr/>
                    <a:lstStyle/>
                    <a:p>
                      <a:pPr algn="ctr"/>
                      <a:r>
                        <a:rPr lang="en-US" sz="1400"/>
                        <a:t>4.4x Zoom</a:t>
                      </a:r>
                    </a:p>
                  </a:txBody>
                  <a:tcPr anchor="ctr"/>
                </a:tc>
                <a:tc>
                  <a:txBody>
                    <a:bodyPr/>
                    <a:lstStyle/>
                    <a:p>
                      <a:pPr algn="ctr"/>
                      <a:r>
                        <a:rPr lang="en-US" sz="1400"/>
                        <a:t>4.4x Zoom</a:t>
                      </a:r>
                    </a:p>
                  </a:txBody>
                  <a:tcPr anchor="ctr"/>
                </a:tc>
                <a:tc>
                  <a:txBody>
                    <a:bodyPr/>
                    <a:lstStyle/>
                    <a:p>
                      <a:pPr algn="ctr"/>
                      <a:r>
                        <a:rPr lang="en-US" sz="1400"/>
                        <a:t>22x Zoom</a:t>
                      </a:r>
                    </a:p>
                  </a:txBody>
                  <a:tcPr anchor="ctr"/>
                </a:tc>
                <a:tc>
                  <a:txBody>
                    <a:bodyPr/>
                    <a:lstStyle/>
                    <a:p>
                      <a:pPr algn="ctr"/>
                      <a:r>
                        <a:rPr lang="en-US" sz="1400"/>
                        <a:t>40x Zoom</a:t>
                      </a:r>
                    </a:p>
                  </a:txBody>
                  <a:tcPr anchor="ctr"/>
                </a:tc>
                <a:tc>
                  <a:txBody>
                    <a:bodyPr/>
                    <a:lstStyle/>
                    <a:p>
                      <a:pPr algn="ctr"/>
                      <a:r>
                        <a:rPr lang="en-US" sz="1400"/>
                        <a:t>4 zoom lenses</a:t>
                      </a:r>
                    </a:p>
                  </a:txBody>
                  <a:tcPr anchor="ctr"/>
                </a:tc>
                <a:extLst>
                  <a:ext uri="{0D108BD9-81ED-4DB2-BD59-A6C34878D82A}">
                    <a16:rowId xmlns:a16="http://schemas.microsoft.com/office/drawing/2014/main" val="3053785061"/>
                  </a:ext>
                </a:extLst>
              </a:tr>
              <a:tr h="470187">
                <a:tc>
                  <a:txBody>
                    <a:bodyPr/>
                    <a:lstStyle/>
                    <a:p>
                      <a:pPr algn="ctr"/>
                      <a:r>
                        <a:rPr lang="en-US" sz="1400"/>
                        <a:t>Built-in Vehicle Related Analytics</a:t>
                      </a:r>
                    </a:p>
                  </a:txBody>
                  <a:tcPr anchor="ctr"/>
                </a:tc>
                <a:tc gridSpan="5">
                  <a:txBody>
                    <a:bodyPr/>
                    <a:lstStyle/>
                    <a:p>
                      <a:pPr algn="ctr"/>
                      <a:r>
                        <a:rPr lang="en-US" sz="1400"/>
                        <a:t>Vehicle Counting, Vehicle Line Crossing Detection, Vehicle Enter Area Detection, Vehicle Incorrect Direction Detection, Vehicle Loitering Detection, Vehicle Tracking, Stopped vehicle detection, License Plate Detection, Automatic License Plate Recognition</a:t>
                      </a:r>
                      <a:endParaRPr lang="en-US" sz="1400" b="1"/>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extLst>
                  <a:ext uri="{0D108BD9-81ED-4DB2-BD59-A6C34878D82A}">
                    <a16:rowId xmlns:a16="http://schemas.microsoft.com/office/drawing/2014/main" val="1409207008"/>
                  </a:ext>
                </a:extLst>
              </a:tr>
            </a:tbl>
          </a:graphicData>
        </a:graphic>
      </p:graphicFrame>
      <p:pic>
        <p:nvPicPr>
          <p:cNvPr id="2050" name="Picture 2">
            <a:extLst>
              <a:ext uri="{FF2B5EF4-FFF2-40B4-BE49-F238E27FC236}">
                <a16:creationId xmlns:a16="http://schemas.microsoft.com/office/drawing/2014/main" id="{16155FA2-097C-148A-1F81-3FD707D39C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16642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D39BB76F-9099-7706-1470-7A3B8CA6908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411007" y="3593442"/>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a:extLst>
              <a:ext uri="{FF2B5EF4-FFF2-40B4-BE49-F238E27FC236}">
                <a16:creationId xmlns:a16="http://schemas.microsoft.com/office/drawing/2014/main" id="{37A6C267-06E8-04C3-142D-7072D2831A4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655587" y="3584923"/>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a:extLst>
              <a:ext uri="{FF2B5EF4-FFF2-40B4-BE49-F238E27FC236}">
                <a16:creationId xmlns:a16="http://schemas.microsoft.com/office/drawing/2014/main" id="{DD2EE02F-E4A5-9D7C-FFDC-FE0405ECFCF2}"/>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044869" y="3589588"/>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a:extLst>
              <a:ext uri="{FF2B5EF4-FFF2-40B4-BE49-F238E27FC236}">
                <a16:creationId xmlns:a16="http://schemas.microsoft.com/office/drawing/2014/main" id="{CEBC9330-6631-AF49-2479-2E6A821167BC}"/>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21664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06FB368-D4C7-EB88-80F1-7BF17BC1A6B3}"/>
              </a:ext>
            </a:extLst>
          </p:cNvPr>
          <p:cNvSpPr txBox="1"/>
          <p:nvPr/>
        </p:nvSpPr>
        <p:spPr>
          <a:xfrm>
            <a:off x="632188" y="1652607"/>
            <a:ext cx="7828244" cy="1200329"/>
          </a:xfrm>
          <a:prstGeom prst="rect">
            <a:avLst/>
          </a:prstGeom>
          <a:solidFill>
            <a:schemeClr val="bg1">
              <a:lumMod val="95000"/>
            </a:schemeClr>
          </a:solidFill>
        </p:spPr>
        <p:txBody>
          <a:bodyPr wrap="square">
            <a:spAutoFit/>
          </a:bodyPr>
          <a:lstStyle/>
          <a:p>
            <a:r>
              <a:rPr lang="en-US" b="1" i="0">
                <a:solidFill>
                  <a:srgbClr val="202124"/>
                </a:solidFill>
                <a:effectLst/>
                <a:latin typeface="Google Sans"/>
              </a:rPr>
              <a:t>Deep learning </a:t>
            </a:r>
            <a:r>
              <a:rPr lang="en-US" b="0" i="0">
                <a:solidFill>
                  <a:srgbClr val="202124"/>
                </a:solidFill>
                <a:effectLst/>
                <a:latin typeface="Google Sans"/>
              </a:rPr>
              <a:t>is </a:t>
            </a:r>
            <a:r>
              <a:rPr lang="en-US" b="0" i="0">
                <a:solidFill>
                  <a:srgbClr val="040C28"/>
                </a:solidFill>
                <a:effectLst/>
                <a:latin typeface="Google Sans"/>
              </a:rPr>
              <a:t>a method in artificial intelligence (AI) that teaches computers to process data in a way that is inspired by the human brain</a:t>
            </a:r>
            <a:r>
              <a:rPr lang="en-US" b="0" i="0">
                <a:solidFill>
                  <a:srgbClr val="202124"/>
                </a:solidFill>
                <a:effectLst/>
                <a:latin typeface="Google Sans"/>
              </a:rPr>
              <a:t>. Deep learning models can recognize complex patterns in pictures, text, sounds, and other data to produce accurate insights and predictions.</a:t>
            </a:r>
            <a:endParaRPr lang="en-US"/>
          </a:p>
        </p:txBody>
      </p:sp>
    </p:spTree>
    <p:extLst>
      <p:ext uri="{BB962C8B-B14F-4D97-AF65-F5344CB8AC3E}">
        <p14:creationId xmlns:p14="http://schemas.microsoft.com/office/powerpoint/2010/main" val="131807697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A426 Commercial Building Installation</a:t>
            </a:r>
          </a:p>
        </p:txBody>
      </p:sp>
      <p:pic>
        <p:nvPicPr>
          <p:cNvPr id="1026" name="Picture 2">
            <a:extLst>
              <a:ext uri="{FF2B5EF4-FFF2-40B4-BE49-F238E27FC236}">
                <a16:creationId xmlns:a16="http://schemas.microsoft.com/office/drawing/2014/main" id="{A4EC6CBC-7041-A867-DE10-088323C770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624" y="2286000"/>
            <a:ext cx="2286000" cy="2286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125DA21-823E-92D6-23C6-63A1F9F2CE4F}"/>
              </a:ext>
            </a:extLst>
          </p:cNvPr>
          <p:cNvSpPr txBox="1"/>
          <p:nvPr/>
        </p:nvSpPr>
        <p:spPr>
          <a:xfrm>
            <a:off x="1588707" y="4365104"/>
            <a:ext cx="2952328" cy="1200329"/>
          </a:xfrm>
          <a:prstGeom prst="rect">
            <a:avLst/>
          </a:prstGeom>
          <a:noFill/>
        </p:spPr>
        <p:txBody>
          <a:bodyPr wrap="square" rtlCol="0">
            <a:spAutoFit/>
          </a:bodyPr>
          <a:lstStyle/>
          <a:p>
            <a:r>
              <a:rPr lang="en-US" sz="2400" b="1"/>
              <a:t>PMAX-0534</a:t>
            </a:r>
          </a:p>
          <a:p>
            <a:endParaRPr lang="en-US" sz="1600"/>
          </a:p>
          <a:p>
            <a:r>
              <a:rPr lang="en-US" sz="1600"/>
              <a:t>Pole Mount with Junction Box, supports 3.25" to 7.0" Poles</a:t>
            </a:r>
          </a:p>
        </p:txBody>
      </p:sp>
      <p:pic>
        <p:nvPicPr>
          <p:cNvPr id="1028" name="Picture 4">
            <a:extLst>
              <a:ext uri="{FF2B5EF4-FFF2-40B4-BE49-F238E27FC236}">
                <a16:creationId xmlns:a16="http://schemas.microsoft.com/office/drawing/2014/main" id="{68645AA2-D288-60D9-B601-48D99364DC2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76056" y="2425927"/>
            <a:ext cx="2006146" cy="200614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8FFB193C-445C-D87D-7387-D92E12288B7B}"/>
              </a:ext>
            </a:extLst>
          </p:cNvPr>
          <p:cNvSpPr txBox="1"/>
          <p:nvPr/>
        </p:nvSpPr>
        <p:spPr>
          <a:xfrm>
            <a:off x="5148064" y="4350146"/>
            <a:ext cx="2952328" cy="1692771"/>
          </a:xfrm>
          <a:prstGeom prst="rect">
            <a:avLst/>
          </a:prstGeom>
          <a:noFill/>
        </p:spPr>
        <p:txBody>
          <a:bodyPr wrap="square" rtlCol="0">
            <a:spAutoFit/>
          </a:bodyPr>
          <a:lstStyle/>
          <a:p>
            <a:r>
              <a:rPr lang="en-US" sz="2400" b="1"/>
              <a:t>A426</a:t>
            </a:r>
          </a:p>
          <a:p>
            <a:endParaRPr lang="en-US" sz="1600"/>
          </a:p>
          <a:p>
            <a:r>
              <a:rPr lang="en-US" sz="1600"/>
              <a:t>5MP Zoom Bullet with D/N, Adaptive IR, Extreme WDR, SLLS, 4.4x Zoom Lens, </a:t>
            </a:r>
            <a:r>
              <a:rPr lang="en-US" sz="1600" b="1"/>
              <a:t>Deep Learning AI</a:t>
            </a:r>
            <a:endParaRPr lang="en-US" b="1"/>
          </a:p>
        </p:txBody>
      </p:sp>
    </p:spTree>
    <p:extLst>
      <p:ext uri="{BB962C8B-B14F-4D97-AF65-F5344CB8AC3E}">
        <p14:creationId xmlns:p14="http://schemas.microsoft.com/office/powerpoint/2010/main" val="275228368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21AF172E-E93F-94BD-B74C-771EF80AAFC8}"/>
              </a:ext>
            </a:extLst>
          </p:cNvPr>
          <p:cNvGrpSpPr/>
          <p:nvPr/>
        </p:nvGrpSpPr>
        <p:grpSpPr>
          <a:xfrm>
            <a:off x="323528" y="1196752"/>
            <a:ext cx="8136904" cy="2690660"/>
            <a:chOff x="323528" y="1367303"/>
            <a:chExt cx="8136904" cy="2690660"/>
          </a:xfrm>
        </p:grpSpPr>
        <p:sp>
          <p:nvSpPr>
            <p:cNvPr id="4" name="TextBox 3">
              <a:extLst>
                <a:ext uri="{FF2B5EF4-FFF2-40B4-BE49-F238E27FC236}">
                  <a16:creationId xmlns:a16="http://schemas.microsoft.com/office/drawing/2014/main" id="{0FAD06C3-4951-EA9F-6C9B-8C253D6D337D}"/>
                </a:ext>
              </a:extLst>
            </p:cNvPr>
            <p:cNvSpPr txBox="1"/>
            <p:nvPr/>
          </p:nvSpPr>
          <p:spPr>
            <a:xfrm>
              <a:off x="323528" y="1367303"/>
              <a:ext cx="3600400" cy="400110"/>
            </a:xfrm>
            <a:prstGeom prst="rect">
              <a:avLst/>
            </a:prstGeom>
            <a:noFill/>
          </p:spPr>
          <p:txBody>
            <a:bodyPr wrap="square" rtlCol="0">
              <a:spAutoFit/>
            </a:bodyPr>
            <a:lstStyle/>
            <a:p>
              <a:r>
                <a:rPr lang="en-US" sz="2000" b="1"/>
                <a:t>ALPR Camera (A426)</a:t>
              </a:r>
            </a:p>
          </p:txBody>
        </p:sp>
        <p:sp>
          <p:nvSpPr>
            <p:cNvPr id="6" name="Rectangle 5">
              <a:extLst>
                <a:ext uri="{FF2B5EF4-FFF2-40B4-BE49-F238E27FC236}">
                  <a16:creationId xmlns:a16="http://schemas.microsoft.com/office/drawing/2014/main" id="{4A1F9869-8455-A380-B3EA-96A32501F58B}"/>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a:solidFill>
                    <a:schemeClr val="tx1"/>
                  </a:solidFill>
                </a:rPr>
                <a:t>The AI camera can recognize multiple license plates across multiple lanes at the same time.</a:t>
              </a:r>
            </a:p>
            <a:p>
              <a:endParaRPr lang="en-US">
                <a:solidFill>
                  <a:schemeClr val="tx1"/>
                </a:solidFill>
              </a:endParaRPr>
            </a:p>
            <a:p>
              <a:r>
                <a:rPr lang="en-US">
                  <a:solidFill>
                    <a:schemeClr val="tx1"/>
                  </a:solidFill>
                  <a:hlinkClick r:id="rId2"/>
                </a:rPr>
                <a:t>WATCH THE VIDEO</a:t>
              </a:r>
              <a:endParaRPr lang="en-US">
                <a:solidFill>
                  <a:schemeClr val="tx1"/>
                </a:solidFill>
              </a:endParaRPr>
            </a:p>
          </p:txBody>
        </p:sp>
        <p:sp>
          <p:nvSpPr>
            <p:cNvPr id="8" name="TextBox 7">
              <a:extLst>
                <a:ext uri="{FF2B5EF4-FFF2-40B4-BE49-F238E27FC236}">
                  <a16:creationId xmlns:a16="http://schemas.microsoft.com/office/drawing/2014/main" id="{041463E0-0513-43F4-18F8-1E5377DBE273}"/>
                </a:ext>
              </a:extLst>
            </p:cNvPr>
            <p:cNvSpPr txBox="1"/>
            <p:nvPr/>
          </p:nvSpPr>
          <p:spPr>
            <a:xfrm>
              <a:off x="323528" y="3750186"/>
              <a:ext cx="3528393" cy="307777"/>
            </a:xfrm>
            <a:prstGeom prst="rect">
              <a:avLst/>
            </a:prstGeom>
            <a:noFill/>
          </p:spPr>
          <p:txBody>
            <a:bodyPr wrap="square">
              <a:spAutoFit/>
            </a:bodyPr>
            <a:lstStyle/>
            <a:p>
              <a:r>
                <a:rPr lang="en-US" sz="1400">
                  <a:hlinkClick r:id="rId2"/>
                </a:rPr>
                <a:t>https://www.acti.com/video/v2902</a:t>
              </a:r>
              <a:endParaRPr lang="en-US" sz="1400"/>
            </a:p>
          </p:txBody>
        </p:sp>
      </p:grpSp>
      <p:grpSp>
        <p:nvGrpSpPr>
          <p:cNvPr id="10" name="Group 9">
            <a:extLst>
              <a:ext uri="{FF2B5EF4-FFF2-40B4-BE49-F238E27FC236}">
                <a16:creationId xmlns:a16="http://schemas.microsoft.com/office/drawing/2014/main" id="{D4B9156E-C035-4287-9A38-E6508E77F04F}"/>
              </a:ext>
            </a:extLst>
          </p:cNvPr>
          <p:cNvGrpSpPr/>
          <p:nvPr/>
        </p:nvGrpSpPr>
        <p:grpSpPr>
          <a:xfrm>
            <a:off x="323528" y="4077072"/>
            <a:ext cx="8136904" cy="2690660"/>
            <a:chOff x="323528" y="1367303"/>
            <a:chExt cx="8136904" cy="2690660"/>
          </a:xfrm>
        </p:grpSpPr>
        <p:sp>
          <p:nvSpPr>
            <p:cNvPr id="12" name="TextBox 11">
              <a:extLst>
                <a:ext uri="{FF2B5EF4-FFF2-40B4-BE49-F238E27FC236}">
                  <a16:creationId xmlns:a16="http://schemas.microsoft.com/office/drawing/2014/main" id="{4EB60541-0A64-A0FA-7CD3-7EE152F39519}"/>
                </a:ext>
              </a:extLst>
            </p:cNvPr>
            <p:cNvSpPr txBox="1"/>
            <p:nvPr/>
          </p:nvSpPr>
          <p:spPr>
            <a:xfrm>
              <a:off x="323528" y="1367303"/>
              <a:ext cx="3600400" cy="400110"/>
            </a:xfrm>
            <a:prstGeom prst="rect">
              <a:avLst/>
            </a:prstGeom>
            <a:noFill/>
          </p:spPr>
          <p:txBody>
            <a:bodyPr wrap="square" rtlCol="0">
              <a:spAutoFit/>
            </a:bodyPr>
            <a:lstStyle/>
            <a:p>
              <a:r>
                <a:rPr lang="en-US" sz="2000" b="1"/>
                <a:t>ALPR Camera + NVR 3</a:t>
              </a:r>
            </a:p>
          </p:txBody>
        </p:sp>
        <p:sp>
          <p:nvSpPr>
            <p:cNvPr id="13" name="Rectangle 12">
              <a:extLst>
                <a:ext uri="{FF2B5EF4-FFF2-40B4-BE49-F238E27FC236}">
                  <a16:creationId xmlns:a16="http://schemas.microsoft.com/office/drawing/2014/main" id="{F9189177-BAF5-45DF-1850-975903DA6433}"/>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a:solidFill>
                    <a:schemeClr val="tx1"/>
                  </a:solidFill>
                </a:rPr>
                <a:t>ACTi NVR 3 supports the deep learning AI events and metadata. When the blacklisted vehicle is detected, the NVR will display instant alert.</a:t>
              </a:r>
            </a:p>
            <a:p>
              <a:endParaRPr lang="en-US">
                <a:solidFill>
                  <a:schemeClr val="tx1"/>
                </a:solidFill>
              </a:endParaRPr>
            </a:p>
            <a:p>
              <a:r>
                <a:rPr lang="en-US">
                  <a:solidFill>
                    <a:schemeClr val="tx1"/>
                  </a:solidFill>
                  <a:hlinkClick r:id="rId3"/>
                </a:rPr>
                <a:t>WATCH THE VIDEO</a:t>
              </a:r>
              <a:endParaRPr lang="en-US">
                <a:solidFill>
                  <a:schemeClr val="tx1"/>
                </a:solidFill>
              </a:endParaRPr>
            </a:p>
            <a:p>
              <a:endParaRPr lang="en-US"/>
            </a:p>
          </p:txBody>
        </p:sp>
        <p:sp>
          <p:nvSpPr>
            <p:cNvPr id="14" name="TextBox 13">
              <a:extLst>
                <a:ext uri="{FF2B5EF4-FFF2-40B4-BE49-F238E27FC236}">
                  <a16:creationId xmlns:a16="http://schemas.microsoft.com/office/drawing/2014/main" id="{AA12DCE8-6B76-00BF-7AB8-614420365560}"/>
                </a:ext>
              </a:extLst>
            </p:cNvPr>
            <p:cNvSpPr txBox="1"/>
            <p:nvPr/>
          </p:nvSpPr>
          <p:spPr>
            <a:xfrm>
              <a:off x="323528" y="3750186"/>
              <a:ext cx="3528393" cy="307777"/>
            </a:xfrm>
            <a:prstGeom prst="rect">
              <a:avLst/>
            </a:prstGeom>
            <a:noFill/>
          </p:spPr>
          <p:txBody>
            <a:bodyPr wrap="square">
              <a:spAutoFit/>
            </a:bodyPr>
            <a:lstStyle/>
            <a:p>
              <a:r>
                <a:rPr lang="en-US" sz="1400">
                  <a:hlinkClick r:id="rId3"/>
                </a:rPr>
                <a:t>https://www.acti.com/video/v2904</a:t>
              </a:r>
              <a:endParaRPr lang="en-US" sz="1400"/>
            </a:p>
          </p:txBody>
        </p:sp>
      </p:grpSp>
      <p:pic>
        <p:nvPicPr>
          <p:cNvPr id="3" name="Picture 2">
            <a:extLst>
              <a:ext uri="{FF2B5EF4-FFF2-40B4-BE49-F238E27FC236}">
                <a16:creationId xmlns:a16="http://schemas.microsoft.com/office/drawing/2014/main" id="{2BAC0146-F4A0-980B-2C30-5425AC8E12D9}"/>
              </a:ext>
            </a:extLst>
          </p:cNvPr>
          <p:cNvPicPr>
            <a:picLocks noChangeAspect="1"/>
          </p:cNvPicPr>
          <p:nvPr/>
        </p:nvPicPr>
        <p:blipFill>
          <a:blip r:embed="rId4"/>
          <a:stretch>
            <a:fillRect/>
          </a:stretch>
        </p:blipFill>
        <p:spPr>
          <a:xfrm>
            <a:off x="395536" y="1596862"/>
            <a:ext cx="3312367" cy="2018474"/>
          </a:xfrm>
          <a:prstGeom prst="rect">
            <a:avLst/>
          </a:prstGeom>
        </p:spPr>
      </p:pic>
      <p:pic>
        <p:nvPicPr>
          <p:cNvPr id="7" name="Picture 6">
            <a:extLst>
              <a:ext uri="{FF2B5EF4-FFF2-40B4-BE49-F238E27FC236}">
                <a16:creationId xmlns:a16="http://schemas.microsoft.com/office/drawing/2014/main" id="{83B57F3D-B2E3-B7EB-E336-095522A72F0E}"/>
              </a:ext>
            </a:extLst>
          </p:cNvPr>
          <p:cNvPicPr>
            <a:picLocks noChangeAspect="1"/>
          </p:cNvPicPr>
          <p:nvPr/>
        </p:nvPicPr>
        <p:blipFill rotWithShape="1">
          <a:blip r:embed="rId5"/>
          <a:srcRect r="14815"/>
          <a:stretch/>
        </p:blipFill>
        <p:spPr>
          <a:xfrm>
            <a:off x="395536" y="4416056"/>
            <a:ext cx="3312367" cy="2105025"/>
          </a:xfrm>
          <a:prstGeom prst="rect">
            <a:avLst/>
          </a:prstGeom>
        </p:spPr>
      </p:pic>
    </p:spTree>
    <p:extLst>
      <p:ext uri="{BB962C8B-B14F-4D97-AF65-F5344CB8AC3E}">
        <p14:creationId xmlns:p14="http://schemas.microsoft.com/office/powerpoint/2010/main" val="546217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AI Solution Architecture</a:t>
            </a:r>
          </a:p>
        </p:txBody>
      </p:sp>
      <p:pic>
        <p:nvPicPr>
          <p:cNvPr id="1028" name="Picture 4">
            <a:extLst>
              <a:ext uri="{FF2B5EF4-FFF2-40B4-BE49-F238E27FC236}">
                <a16:creationId xmlns:a16="http://schemas.microsoft.com/office/drawing/2014/main" id="{EB43065A-59B0-445D-D624-5EC661C11A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1640" y="3969759"/>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2FC96785-E8D8-9B62-E7BD-8C654378679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85531" y="3609719"/>
            <a:ext cx="1853952" cy="1853952"/>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a:extLst>
              <a:ext uri="{FF2B5EF4-FFF2-40B4-BE49-F238E27FC236}">
                <a16:creationId xmlns:a16="http://schemas.microsoft.com/office/drawing/2014/main" id="{F454592C-6FD0-A875-A998-F467E7B426DD}"/>
              </a:ext>
            </a:extLst>
          </p:cNvPr>
          <p:cNvPicPr>
            <a:picLocks noChangeAspect="1"/>
          </p:cNvPicPr>
          <p:nvPr/>
        </p:nvPicPr>
        <p:blipFill>
          <a:blip r:embed="rId5"/>
          <a:stretch>
            <a:fillRect/>
          </a:stretch>
        </p:blipFill>
        <p:spPr>
          <a:xfrm>
            <a:off x="6228184" y="4054769"/>
            <a:ext cx="1724224" cy="963852"/>
          </a:xfrm>
          <a:prstGeom prst="rect">
            <a:avLst/>
          </a:prstGeom>
        </p:spPr>
      </p:pic>
      <p:cxnSp>
        <p:nvCxnSpPr>
          <p:cNvPr id="27" name="Straight Arrow Connector 26">
            <a:extLst>
              <a:ext uri="{FF2B5EF4-FFF2-40B4-BE49-F238E27FC236}">
                <a16:creationId xmlns:a16="http://schemas.microsoft.com/office/drawing/2014/main" id="{BAF0199C-2A35-E209-74A4-8A3D3B1864E3}"/>
              </a:ext>
            </a:extLst>
          </p:cNvPr>
          <p:cNvCxnSpPr/>
          <p:nvPr/>
        </p:nvCxnSpPr>
        <p:spPr>
          <a:xfrm>
            <a:off x="212372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BE96C2D0-7482-1CA8-8AE1-609CEFD2C7F9}"/>
              </a:ext>
            </a:extLst>
          </p:cNvPr>
          <p:cNvCxnSpPr/>
          <p:nvPr/>
        </p:nvCxnSpPr>
        <p:spPr>
          <a:xfrm>
            <a:off x="500404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F1F90011-EA6C-DD6C-FC14-79C09CE91E0E}"/>
              </a:ext>
            </a:extLst>
          </p:cNvPr>
          <p:cNvCxnSpPr/>
          <p:nvPr/>
        </p:nvCxnSpPr>
        <p:spPr>
          <a:xfrm>
            <a:off x="212372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9007FF6D-B945-2E91-DF9C-5567141C81E6}"/>
              </a:ext>
            </a:extLst>
          </p:cNvPr>
          <p:cNvCxnSpPr/>
          <p:nvPr/>
        </p:nvCxnSpPr>
        <p:spPr>
          <a:xfrm>
            <a:off x="500404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7983AFA7-4BFA-8B1E-CD93-1BEB82D59552}"/>
              </a:ext>
            </a:extLst>
          </p:cNvPr>
          <p:cNvSpPr txBox="1"/>
          <p:nvPr/>
        </p:nvSpPr>
        <p:spPr>
          <a:xfrm>
            <a:off x="2310103" y="4054768"/>
            <a:ext cx="703684" cy="307777"/>
          </a:xfrm>
          <a:prstGeom prst="rect">
            <a:avLst/>
          </a:prstGeom>
          <a:noFill/>
        </p:spPr>
        <p:txBody>
          <a:bodyPr wrap="square" rtlCol="0">
            <a:spAutoFit/>
          </a:bodyPr>
          <a:lstStyle/>
          <a:p>
            <a:r>
              <a:rPr lang="en-US" sz="1400"/>
              <a:t>video</a:t>
            </a:r>
          </a:p>
        </p:txBody>
      </p:sp>
      <p:sp>
        <p:nvSpPr>
          <p:cNvPr id="36" name="TextBox 35">
            <a:extLst>
              <a:ext uri="{FF2B5EF4-FFF2-40B4-BE49-F238E27FC236}">
                <a16:creationId xmlns:a16="http://schemas.microsoft.com/office/drawing/2014/main" id="{ADBC1DF0-EFDF-C4EE-460E-1B664F63FC21}"/>
              </a:ext>
            </a:extLst>
          </p:cNvPr>
          <p:cNvSpPr txBox="1"/>
          <p:nvPr/>
        </p:nvSpPr>
        <p:spPr>
          <a:xfrm>
            <a:off x="2284140" y="4483687"/>
            <a:ext cx="1063724" cy="738664"/>
          </a:xfrm>
          <a:prstGeom prst="rect">
            <a:avLst/>
          </a:prstGeom>
          <a:noFill/>
        </p:spPr>
        <p:txBody>
          <a:bodyPr wrap="square" rtlCol="0">
            <a:spAutoFit/>
          </a:bodyPr>
          <a:lstStyle/>
          <a:p>
            <a:r>
              <a:rPr lang="en-US" sz="1400"/>
              <a:t>Realtime</a:t>
            </a:r>
          </a:p>
          <a:p>
            <a:r>
              <a:rPr lang="en-US" sz="1400"/>
              <a:t>analytics data</a:t>
            </a:r>
          </a:p>
        </p:txBody>
      </p:sp>
      <p:sp>
        <p:nvSpPr>
          <p:cNvPr id="50" name="TextBox 49">
            <a:extLst>
              <a:ext uri="{FF2B5EF4-FFF2-40B4-BE49-F238E27FC236}">
                <a16:creationId xmlns:a16="http://schemas.microsoft.com/office/drawing/2014/main" id="{EE6D84BD-FEFA-8F35-221B-BB8401F2FEDA}"/>
              </a:ext>
            </a:extLst>
          </p:cNvPr>
          <p:cNvSpPr txBox="1"/>
          <p:nvPr/>
        </p:nvSpPr>
        <p:spPr>
          <a:xfrm>
            <a:off x="5084254" y="4516584"/>
            <a:ext cx="1063724" cy="738664"/>
          </a:xfrm>
          <a:prstGeom prst="rect">
            <a:avLst/>
          </a:prstGeom>
          <a:noFill/>
        </p:spPr>
        <p:txBody>
          <a:bodyPr wrap="square" rtlCol="0">
            <a:spAutoFit/>
          </a:bodyPr>
          <a:lstStyle/>
          <a:p>
            <a:r>
              <a:rPr lang="en-US" sz="1400"/>
              <a:t>Realtime</a:t>
            </a:r>
          </a:p>
          <a:p>
            <a:r>
              <a:rPr lang="en-US" sz="1400"/>
              <a:t>analytics data, alerts</a:t>
            </a:r>
          </a:p>
        </p:txBody>
      </p:sp>
      <p:sp>
        <p:nvSpPr>
          <p:cNvPr id="51" name="TextBox 50">
            <a:extLst>
              <a:ext uri="{FF2B5EF4-FFF2-40B4-BE49-F238E27FC236}">
                <a16:creationId xmlns:a16="http://schemas.microsoft.com/office/drawing/2014/main" id="{950DF562-E559-6E8F-34CA-D20133FB24BF}"/>
              </a:ext>
            </a:extLst>
          </p:cNvPr>
          <p:cNvSpPr txBox="1"/>
          <p:nvPr/>
        </p:nvSpPr>
        <p:spPr>
          <a:xfrm>
            <a:off x="5195466" y="4031894"/>
            <a:ext cx="703684" cy="307777"/>
          </a:xfrm>
          <a:prstGeom prst="rect">
            <a:avLst/>
          </a:prstGeom>
          <a:noFill/>
        </p:spPr>
        <p:txBody>
          <a:bodyPr wrap="square" rtlCol="0">
            <a:spAutoFit/>
          </a:bodyPr>
          <a:lstStyle/>
          <a:p>
            <a:r>
              <a:rPr lang="en-US" sz="1400"/>
              <a:t>video</a:t>
            </a:r>
          </a:p>
        </p:txBody>
      </p:sp>
      <p:sp>
        <p:nvSpPr>
          <p:cNvPr id="52" name="TextBox 51">
            <a:extLst>
              <a:ext uri="{FF2B5EF4-FFF2-40B4-BE49-F238E27FC236}">
                <a16:creationId xmlns:a16="http://schemas.microsoft.com/office/drawing/2014/main" id="{2231CB92-CC8E-DC80-75DD-6F88844521BD}"/>
              </a:ext>
            </a:extLst>
          </p:cNvPr>
          <p:cNvSpPr txBox="1"/>
          <p:nvPr/>
        </p:nvSpPr>
        <p:spPr>
          <a:xfrm>
            <a:off x="1276028" y="5343493"/>
            <a:ext cx="1063723" cy="307777"/>
          </a:xfrm>
          <a:prstGeom prst="rect">
            <a:avLst/>
          </a:prstGeom>
          <a:noFill/>
        </p:spPr>
        <p:txBody>
          <a:bodyPr wrap="square" rtlCol="0">
            <a:spAutoFit/>
          </a:bodyPr>
          <a:lstStyle/>
          <a:p>
            <a:r>
              <a:rPr lang="en-US" sz="1400" b="1"/>
              <a:t>AI CAMERA</a:t>
            </a:r>
          </a:p>
        </p:txBody>
      </p:sp>
      <p:sp>
        <p:nvSpPr>
          <p:cNvPr id="55" name="TextBox 54">
            <a:extLst>
              <a:ext uri="{FF2B5EF4-FFF2-40B4-BE49-F238E27FC236}">
                <a16:creationId xmlns:a16="http://schemas.microsoft.com/office/drawing/2014/main" id="{FC1E104A-477E-C7D2-2909-AB111945DBA4}"/>
              </a:ext>
            </a:extLst>
          </p:cNvPr>
          <p:cNvSpPr txBox="1"/>
          <p:nvPr/>
        </p:nvSpPr>
        <p:spPr>
          <a:xfrm>
            <a:off x="3621151" y="5343493"/>
            <a:ext cx="1247079" cy="954107"/>
          </a:xfrm>
          <a:prstGeom prst="rect">
            <a:avLst/>
          </a:prstGeom>
          <a:noFill/>
        </p:spPr>
        <p:txBody>
          <a:bodyPr wrap="square" rtlCol="0">
            <a:spAutoFit/>
          </a:bodyPr>
          <a:lstStyle/>
          <a:p>
            <a:r>
              <a:rPr lang="en-US" sz="1400" b="1"/>
              <a:t>NVR SERVER</a:t>
            </a:r>
          </a:p>
          <a:p>
            <a:endParaRPr lang="en-US" sz="1400" b="1"/>
          </a:p>
          <a:p>
            <a:r>
              <a:rPr lang="en-US" sz="1400" b="1"/>
              <a:t>(ACTi NVR 3 Corporate)</a:t>
            </a:r>
          </a:p>
        </p:txBody>
      </p:sp>
      <p:cxnSp>
        <p:nvCxnSpPr>
          <p:cNvPr id="58" name="Straight Arrow Connector 57">
            <a:extLst>
              <a:ext uri="{FF2B5EF4-FFF2-40B4-BE49-F238E27FC236}">
                <a16:creationId xmlns:a16="http://schemas.microsoft.com/office/drawing/2014/main" id="{C3D14B8F-1262-1C45-AF70-44278E817103}"/>
              </a:ext>
            </a:extLst>
          </p:cNvPr>
          <p:cNvCxnSpPr>
            <a:cxnSpLocks/>
          </p:cNvCxnSpPr>
          <p:nvPr/>
        </p:nvCxnSpPr>
        <p:spPr>
          <a:xfrm flipV="1">
            <a:off x="4506331" y="3249679"/>
            <a:ext cx="57792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2" name="Picture 8">
            <a:extLst>
              <a:ext uri="{FF2B5EF4-FFF2-40B4-BE49-F238E27FC236}">
                <a16:creationId xmlns:a16="http://schemas.microsoft.com/office/drawing/2014/main" id="{AEF40E6F-FE7A-B6E6-D0DA-7323FA2CC192}"/>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868230" y="2843768"/>
            <a:ext cx="432048" cy="314285"/>
          </a:xfrm>
          <a:prstGeom prst="rect">
            <a:avLst/>
          </a:prstGeom>
          <a:noFill/>
          <a:extLst>
            <a:ext uri="{909E8E84-426E-40DD-AFC4-6F175D3DCCD1}">
              <a14:hiddenFill xmlns:a14="http://schemas.microsoft.com/office/drawing/2010/main">
                <a:solidFill>
                  <a:srgbClr val="FFFFFF"/>
                </a:solidFill>
              </a14:hiddenFill>
            </a:ext>
          </a:extLst>
        </p:spPr>
      </p:pic>
      <p:sp>
        <p:nvSpPr>
          <p:cNvPr id="62" name="TextBox 61">
            <a:extLst>
              <a:ext uri="{FF2B5EF4-FFF2-40B4-BE49-F238E27FC236}">
                <a16:creationId xmlns:a16="http://schemas.microsoft.com/office/drawing/2014/main" id="{A70B9190-064C-954E-C8C8-D20307641484}"/>
              </a:ext>
            </a:extLst>
          </p:cNvPr>
          <p:cNvSpPr txBox="1"/>
          <p:nvPr/>
        </p:nvSpPr>
        <p:spPr>
          <a:xfrm>
            <a:off x="4278262" y="3189389"/>
            <a:ext cx="703684" cy="307777"/>
          </a:xfrm>
          <a:prstGeom prst="rect">
            <a:avLst/>
          </a:prstGeom>
          <a:noFill/>
        </p:spPr>
        <p:txBody>
          <a:bodyPr wrap="square" rtlCol="0">
            <a:spAutoFit/>
          </a:bodyPr>
          <a:lstStyle/>
          <a:p>
            <a:r>
              <a:rPr lang="en-US" sz="1400"/>
              <a:t>alerts</a:t>
            </a:r>
          </a:p>
        </p:txBody>
      </p:sp>
      <p:sp>
        <p:nvSpPr>
          <p:cNvPr id="63" name="TextBox 62">
            <a:extLst>
              <a:ext uri="{FF2B5EF4-FFF2-40B4-BE49-F238E27FC236}">
                <a16:creationId xmlns:a16="http://schemas.microsoft.com/office/drawing/2014/main" id="{B35F9F41-DC49-B559-E548-24BD37ABCFBB}"/>
              </a:ext>
            </a:extLst>
          </p:cNvPr>
          <p:cNvSpPr txBox="1"/>
          <p:nvPr/>
        </p:nvSpPr>
        <p:spPr>
          <a:xfrm>
            <a:off x="6620893" y="5353471"/>
            <a:ext cx="1247079" cy="307777"/>
          </a:xfrm>
          <a:prstGeom prst="rect">
            <a:avLst/>
          </a:prstGeom>
          <a:noFill/>
        </p:spPr>
        <p:txBody>
          <a:bodyPr wrap="square" rtlCol="0">
            <a:spAutoFit/>
          </a:bodyPr>
          <a:lstStyle/>
          <a:p>
            <a:r>
              <a:rPr lang="en-US" sz="1400" b="1"/>
              <a:t>NVR CLIENT</a:t>
            </a:r>
          </a:p>
        </p:txBody>
      </p:sp>
      <p:sp>
        <p:nvSpPr>
          <p:cNvPr id="1024" name="TextBox 1023">
            <a:extLst>
              <a:ext uri="{FF2B5EF4-FFF2-40B4-BE49-F238E27FC236}">
                <a16:creationId xmlns:a16="http://schemas.microsoft.com/office/drawing/2014/main" id="{ED79E846-F4FA-048C-6021-83E9C0D5A990}"/>
              </a:ext>
            </a:extLst>
          </p:cNvPr>
          <p:cNvSpPr txBox="1"/>
          <p:nvPr/>
        </p:nvSpPr>
        <p:spPr>
          <a:xfrm>
            <a:off x="5329431" y="2847021"/>
            <a:ext cx="703684" cy="307777"/>
          </a:xfrm>
          <a:prstGeom prst="rect">
            <a:avLst/>
          </a:prstGeom>
          <a:noFill/>
        </p:spPr>
        <p:txBody>
          <a:bodyPr wrap="square" rtlCol="0">
            <a:spAutoFit/>
          </a:bodyPr>
          <a:lstStyle/>
          <a:p>
            <a:r>
              <a:rPr lang="en-US" sz="1400"/>
              <a:t>E-mail</a:t>
            </a:r>
          </a:p>
        </p:txBody>
      </p:sp>
      <p:cxnSp>
        <p:nvCxnSpPr>
          <p:cNvPr id="1025" name="Straight Arrow Connector 1024">
            <a:extLst>
              <a:ext uri="{FF2B5EF4-FFF2-40B4-BE49-F238E27FC236}">
                <a16:creationId xmlns:a16="http://schemas.microsoft.com/office/drawing/2014/main" id="{21667425-B5C0-A643-D87E-2DD52E4E1ADB}"/>
              </a:ext>
            </a:extLst>
          </p:cNvPr>
          <p:cNvCxnSpPr>
            <a:cxnSpLocks/>
          </p:cNvCxnSpPr>
          <p:nvPr/>
        </p:nvCxnSpPr>
        <p:spPr>
          <a:xfrm flipH="1" flipV="1">
            <a:off x="3319424" y="3270606"/>
            <a:ext cx="64014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4" name="Picture 10">
            <a:extLst>
              <a:ext uri="{FF2B5EF4-FFF2-40B4-BE49-F238E27FC236}">
                <a16:creationId xmlns:a16="http://schemas.microsoft.com/office/drawing/2014/main" id="{5DA9F9B0-D23C-19B8-DCB0-C9CA1086E73A}"/>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440300" y="2560632"/>
            <a:ext cx="862178" cy="862178"/>
          </a:xfrm>
          <a:prstGeom prst="rect">
            <a:avLst/>
          </a:prstGeom>
          <a:noFill/>
          <a:extLst>
            <a:ext uri="{909E8E84-426E-40DD-AFC4-6F175D3DCCD1}">
              <a14:hiddenFill xmlns:a14="http://schemas.microsoft.com/office/drawing/2010/main">
                <a:solidFill>
                  <a:srgbClr val="FFFFFF"/>
                </a:solidFill>
              </a14:hiddenFill>
            </a:ext>
          </a:extLst>
        </p:spPr>
      </p:pic>
      <p:sp>
        <p:nvSpPr>
          <p:cNvPr id="1027" name="TextBox 1026">
            <a:extLst>
              <a:ext uri="{FF2B5EF4-FFF2-40B4-BE49-F238E27FC236}">
                <a16:creationId xmlns:a16="http://schemas.microsoft.com/office/drawing/2014/main" id="{52CD7318-F2F0-72BE-F422-E6E0BF68D694}"/>
              </a:ext>
            </a:extLst>
          </p:cNvPr>
          <p:cNvSpPr txBox="1"/>
          <p:nvPr/>
        </p:nvSpPr>
        <p:spPr>
          <a:xfrm>
            <a:off x="2347693" y="2130344"/>
            <a:ext cx="1063724" cy="523220"/>
          </a:xfrm>
          <a:prstGeom prst="rect">
            <a:avLst/>
          </a:prstGeom>
          <a:noFill/>
        </p:spPr>
        <p:txBody>
          <a:bodyPr wrap="square" rtlCol="0">
            <a:spAutoFit/>
          </a:bodyPr>
          <a:lstStyle/>
          <a:p>
            <a:r>
              <a:rPr lang="en-US" sz="1400" b="1"/>
              <a:t>MOBILE CLIENT</a:t>
            </a:r>
          </a:p>
        </p:txBody>
      </p:sp>
      <p:sp>
        <p:nvSpPr>
          <p:cNvPr id="1029" name="TextBox 1028">
            <a:extLst>
              <a:ext uri="{FF2B5EF4-FFF2-40B4-BE49-F238E27FC236}">
                <a16:creationId xmlns:a16="http://schemas.microsoft.com/office/drawing/2014/main" id="{FFA5AED2-1648-03FF-45B5-CFA363911E10}"/>
              </a:ext>
            </a:extLst>
          </p:cNvPr>
          <p:cNvSpPr txBox="1"/>
          <p:nvPr/>
        </p:nvSpPr>
        <p:spPr>
          <a:xfrm>
            <a:off x="3411417" y="3221968"/>
            <a:ext cx="703684" cy="307777"/>
          </a:xfrm>
          <a:prstGeom prst="rect">
            <a:avLst/>
          </a:prstGeom>
          <a:noFill/>
        </p:spPr>
        <p:txBody>
          <a:bodyPr wrap="square" rtlCol="0">
            <a:spAutoFit/>
          </a:bodyPr>
          <a:lstStyle/>
          <a:p>
            <a:r>
              <a:rPr lang="en-US" sz="1400"/>
              <a:t>alerts</a:t>
            </a:r>
          </a:p>
        </p:txBody>
      </p:sp>
      <p:cxnSp>
        <p:nvCxnSpPr>
          <p:cNvPr id="1031" name="Straight Arrow Connector 1030">
            <a:extLst>
              <a:ext uri="{FF2B5EF4-FFF2-40B4-BE49-F238E27FC236}">
                <a16:creationId xmlns:a16="http://schemas.microsoft.com/office/drawing/2014/main" id="{E48F7122-CF4D-8FC5-19AB-FEBE5F3C024D}"/>
              </a:ext>
            </a:extLst>
          </p:cNvPr>
          <p:cNvCxnSpPr>
            <a:cxnSpLocks/>
          </p:cNvCxnSpPr>
          <p:nvPr/>
        </p:nvCxnSpPr>
        <p:spPr>
          <a:xfrm flipH="1" flipV="1">
            <a:off x="3131840" y="3375856"/>
            <a:ext cx="625970" cy="809926"/>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pic>
        <p:nvPicPr>
          <p:cNvPr id="2" name="Picture 4">
            <a:extLst>
              <a:ext uri="{FF2B5EF4-FFF2-40B4-BE49-F238E27FC236}">
                <a16:creationId xmlns:a16="http://schemas.microsoft.com/office/drawing/2014/main" id="{233A1D6E-4B0A-CBF3-5929-0586BBCEB60B}"/>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89107" y="4378037"/>
            <a:ext cx="819930" cy="8199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335633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825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Advantages compared to Server-Based AI Providers</a:t>
            </a:r>
          </a:p>
        </p:txBody>
      </p:sp>
      <p:sp>
        <p:nvSpPr>
          <p:cNvPr id="5" name="TextBox 4">
            <a:extLst>
              <a:ext uri="{FF2B5EF4-FFF2-40B4-BE49-F238E27FC236}">
                <a16:creationId xmlns:a16="http://schemas.microsoft.com/office/drawing/2014/main" id="{68D355FD-A240-DE8C-A511-1C08D1469D00}"/>
              </a:ext>
            </a:extLst>
          </p:cNvPr>
          <p:cNvSpPr txBox="1"/>
          <p:nvPr/>
        </p:nvSpPr>
        <p:spPr>
          <a:xfrm>
            <a:off x="683568" y="1772816"/>
            <a:ext cx="7632848" cy="4801314"/>
          </a:xfrm>
          <a:prstGeom prst="rect">
            <a:avLst/>
          </a:prstGeom>
          <a:noFill/>
        </p:spPr>
        <p:txBody>
          <a:bodyPr wrap="square" rtlCol="0">
            <a:spAutoFit/>
          </a:bodyPr>
          <a:lstStyle/>
          <a:p>
            <a:pPr marL="285750" indent="-285750">
              <a:buFont typeface="Arial" panose="020B0604020202020204" pitchFamily="34" charset="0"/>
              <a:buChar char="•"/>
            </a:pPr>
            <a:r>
              <a:rPr lang="en-US"/>
              <a:t>Hundreds of channels with deep learning analytics can be managed by a single VMS server, using just a common server hardware configuration. The Server-based AI solutions have limited number of channels and require very expensive hardware.</a:t>
            </a:r>
          </a:p>
          <a:p>
            <a:pPr marL="285750" indent="-285750">
              <a:buFont typeface="Arial" panose="020B0604020202020204" pitchFamily="34" charset="0"/>
              <a:buChar char="•"/>
            </a:pPr>
            <a:endParaRPr lang="en-US"/>
          </a:p>
          <a:p>
            <a:pPr marL="285750" indent="-285750">
              <a:buFont typeface="Arial" panose="020B0604020202020204" pitchFamily="34" charset="0"/>
              <a:buChar char="•"/>
            </a:pPr>
            <a:r>
              <a:rPr lang="en-US"/>
              <a:t>VMS video recording functionality is much better secured when the VMS does not have the burden of running the analytics that may consume the server resource to its limits. </a:t>
            </a:r>
          </a:p>
          <a:p>
            <a:pPr marL="285750" indent="-285750">
              <a:buFont typeface="Arial" panose="020B0604020202020204" pitchFamily="34" charset="0"/>
              <a:buChar char="•"/>
            </a:pPr>
            <a:endParaRPr lang="en-US"/>
          </a:p>
          <a:p>
            <a:pPr marL="285750" indent="-285750">
              <a:buFont typeface="Arial" panose="020B0604020202020204" pitchFamily="34" charset="0"/>
              <a:buChar char="•"/>
            </a:pPr>
            <a:r>
              <a:rPr lang="en-US"/>
              <a:t>Faster response to the events – AI cameras can control the other nearby PTZ cameras for instant response, to get better video coverage of the scene. The analyses that are processed on the VMS side will be too slow for proper response.</a:t>
            </a:r>
          </a:p>
          <a:p>
            <a:endParaRPr lang="en-US"/>
          </a:p>
          <a:p>
            <a:pPr marL="285750" indent="-285750">
              <a:buFont typeface="Arial" panose="020B0604020202020204" pitchFamily="34" charset="0"/>
              <a:buChar char="•"/>
            </a:pPr>
            <a:r>
              <a:rPr lang="en-US"/>
              <a:t>Since the AI features are inside the camera, there are no Analytics related licenses required on the server side. Therefore, the cost of VMS in some cases is up to 10 times lower than the server-side AI solutions.</a:t>
            </a:r>
          </a:p>
        </p:txBody>
      </p:sp>
    </p:spTree>
    <p:extLst>
      <p:ext uri="{BB962C8B-B14F-4D97-AF65-F5344CB8AC3E}">
        <p14:creationId xmlns:p14="http://schemas.microsoft.com/office/powerpoint/2010/main" val="397122309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NVR and CMS Features</a:t>
            </a:r>
          </a:p>
        </p:txBody>
      </p:sp>
      <p:sp>
        <p:nvSpPr>
          <p:cNvPr id="2" name="TextBox 1">
            <a:extLst>
              <a:ext uri="{FF2B5EF4-FFF2-40B4-BE49-F238E27FC236}">
                <a16:creationId xmlns:a16="http://schemas.microsoft.com/office/drawing/2014/main" id="{603F7B32-DEF8-F742-D770-3D14E044ABAC}"/>
              </a:ext>
            </a:extLst>
          </p:cNvPr>
          <p:cNvSpPr txBox="1"/>
          <p:nvPr/>
        </p:nvSpPr>
        <p:spPr>
          <a:xfrm>
            <a:off x="611560" y="1844824"/>
            <a:ext cx="8280920" cy="3693319"/>
          </a:xfrm>
          <a:prstGeom prst="rect">
            <a:avLst/>
          </a:prstGeom>
          <a:noFill/>
        </p:spPr>
        <p:txBody>
          <a:bodyPr wrap="square" rtlCol="0">
            <a:spAutoFit/>
          </a:bodyPr>
          <a:lstStyle/>
          <a:p>
            <a:r>
              <a:rPr lang="en-US"/>
              <a:t>ACTi NVR 3 Corporate (and CMS 2) manages the analytics events from the cameras as follows:</a:t>
            </a:r>
          </a:p>
          <a:p>
            <a:endParaRPr lang="en-US"/>
          </a:p>
          <a:p>
            <a:pPr marL="342900" indent="-342900">
              <a:buAutoNum type="arabicPeriod"/>
            </a:pPr>
            <a:r>
              <a:rPr lang="en-US"/>
              <a:t>Set up the analytic rules and thresholds – for example, how big is the crowd, how long time is considered loitering.</a:t>
            </a:r>
          </a:p>
          <a:p>
            <a:pPr marL="342900" indent="-342900">
              <a:buAutoNum type="arabicPeriod"/>
            </a:pPr>
            <a:endParaRPr lang="en-US"/>
          </a:p>
          <a:p>
            <a:pPr marL="342900" indent="-342900">
              <a:buAutoNum type="arabicPeriod"/>
            </a:pPr>
            <a:r>
              <a:rPr lang="en-US"/>
              <a:t>Receive real-time analytic events from all the cameras and respond by the pre-defined actions, such as send e-mail, instant pop-up of the video channel on the VMS screen and more.</a:t>
            </a:r>
          </a:p>
          <a:p>
            <a:pPr marL="342900" indent="-342900">
              <a:buAutoNum type="arabicPeriod"/>
            </a:pPr>
            <a:endParaRPr lang="en-US"/>
          </a:p>
          <a:p>
            <a:pPr marL="342900" indent="-342900">
              <a:buAutoNum type="arabicPeriod"/>
            </a:pPr>
            <a:r>
              <a:rPr lang="en-US"/>
              <a:t>Automatically push video to the mobile app of the patrolling security guards.</a:t>
            </a:r>
          </a:p>
          <a:p>
            <a:pPr marL="342900" indent="-342900">
              <a:buAutoNum type="arabicPeriod"/>
            </a:pPr>
            <a:endParaRPr lang="en-US"/>
          </a:p>
          <a:p>
            <a:pPr marL="342900" indent="-342900">
              <a:buAutoNum type="arabicPeriod"/>
            </a:pPr>
            <a:r>
              <a:rPr lang="en-US"/>
              <a:t>Search by the specific filter rules, bookmarks, thumbnails.</a:t>
            </a:r>
          </a:p>
        </p:txBody>
      </p:sp>
    </p:spTree>
    <p:extLst>
      <p:ext uri="{BB962C8B-B14F-4D97-AF65-F5344CB8AC3E}">
        <p14:creationId xmlns:p14="http://schemas.microsoft.com/office/powerpoint/2010/main" val="199252797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Where to Buy</a:t>
            </a:r>
          </a:p>
        </p:txBody>
      </p:sp>
      <p:sp>
        <p:nvSpPr>
          <p:cNvPr id="2" name="TextBox 1">
            <a:extLst>
              <a:ext uri="{FF2B5EF4-FFF2-40B4-BE49-F238E27FC236}">
                <a16:creationId xmlns:a16="http://schemas.microsoft.com/office/drawing/2014/main" id="{37CDC294-4177-341A-D90F-C4484FB92B51}"/>
              </a:ext>
            </a:extLst>
          </p:cNvPr>
          <p:cNvSpPr txBox="1"/>
          <p:nvPr/>
        </p:nvSpPr>
        <p:spPr>
          <a:xfrm>
            <a:off x="179512" y="2032956"/>
            <a:ext cx="4574237" cy="3373359"/>
          </a:xfrm>
          <a:prstGeom prst="rect">
            <a:avLst/>
          </a:prstGeom>
          <a:solidFill>
            <a:schemeClr val="bg2"/>
          </a:solidFill>
        </p:spPr>
        <p:txBody>
          <a:bodyPr wrap="square">
            <a:spAutoFit/>
          </a:bodyPr>
          <a:lstStyle/>
          <a:p>
            <a:pPr>
              <a:lnSpc>
                <a:spcPct val="150000"/>
              </a:lnSpc>
            </a:pPr>
            <a:r>
              <a:rPr lang="en-US" b="1"/>
              <a:t>Via Authorized Resellers</a:t>
            </a:r>
          </a:p>
          <a:p>
            <a:pPr>
              <a:lnSpc>
                <a:spcPct val="150000"/>
              </a:lnSpc>
            </a:pPr>
            <a:r>
              <a:rPr lang="en-US">
                <a:hlinkClick r:id="rId3"/>
              </a:rPr>
              <a:t>https://www.acti.com/Corporate/WhereToBuy</a:t>
            </a:r>
            <a:endParaRPr lang="en-US"/>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r>
              <a:rPr lang="en-US" b="1"/>
              <a:t>	</a:t>
            </a:r>
          </a:p>
        </p:txBody>
      </p:sp>
      <p:pic>
        <p:nvPicPr>
          <p:cNvPr id="5" name="Picture 4">
            <a:hlinkClick r:id="rId3"/>
            <a:extLst>
              <a:ext uri="{FF2B5EF4-FFF2-40B4-BE49-F238E27FC236}">
                <a16:creationId xmlns:a16="http://schemas.microsoft.com/office/drawing/2014/main" id="{430356B0-A764-31DF-0452-8670D5F8DEA6}"/>
              </a:ext>
            </a:extLst>
          </p:cNvPr>
          <p:cNvPicPr>
            <a:picLocks noChangeAspect="1"/>
          </p:cNvPicPr>
          <p:nvPr/>
        </p:nvPicPr>
        <p:blipFill>
          <a:blip r:embed="rId4"/>
          <a:stretch>
            <a:fillRect/>
          </a:stretch>
        </p:blipFill>
        <p:spPr>
          <a:xfrm>
            <a:off x="289000" y="2864899"/>
            <a:ext cx="4319412" cy="2292294"/>
          </a:xfrm>
          <a:prstGeom prst="rect">
            <a:avLst/>
          </a:prstGeom>
        </p:spPr>
      </p:pic>
      <p:sp>
        <p:nvSpPr>
          <p:cNvPr id="6" name="TextBox 5">
            <a:extLst>
              <a:ext uri="{FF2B5EF4-FFF2-40B4-BE49-F238E27FC236}">
                <a16:creationId xmlns:a16="http://schemas.microsoft.com/office/drawing/2014/main" id="{372F3089-43AD-6ACE-79B8-2225C67A36F4}"/>
              </a:ext>
            </a:extLst>
          </p:cNvPr>
          <p:cNvSpPr txBox="1"/>
          <p:nvPr/>
        </p:nvSpPr>
        <p:spPr>
          <a:xfrm>
            <a:off x="4932040" y="2032956"/>
            <a:ext cx="3709887" cy="3373359"/>
          </a:xfrm>
          <a:prstGeom prst="rect">
            <a:avLst/>
          </a:prstGeom>
          <a:solidFill>
            <a:schemeClr val="bg2"/>
          </a:solidFill>
        </p:spPr>
        <p:txBody>
          <a:bodyPr wrap="square">
            <a:spAutoFit/>
          </a:bodyPr>
          <a:lstStyle/>
          <a:p>
            <a:pPr>
              <a:lnSpc>
                <a:spcPct val="150000"/>
              </a:lnSpc>
            </a:pPr>
            <a:r>
              <a:rPr lang="en-US" b="1"/>
              <a:t>From ACTi Corporation Directly</a:t>
            </a:r>
          </a:p>
          <a:p>
            <a:pPr>
              <a:lnSpc>
                <a:spcPct val="150000"/>
              </a:lnSpc>
            </a:pPr>
            <a:r>
              <a:rPr lang="en-US"/>
              <a:t>E-Mail: </a:t>
            </a:r>
            <a:r>
              <a:rPr lang="en-US">
                <a:hlinkClick r:id="rId5"/>
              </a:rPr>
              <a:t>sales@acti.com</a:t>
            </a:r>
            <a:endParaRPr lang="en-US"/>
          </a:p>
          <a:p>
            <a:pPr>
              <a:lnSpc>
                <a:spcPct val="150000"/>
              </a:lnSpc>
            </a:pPr>
            <a:r>
              <a:rPr lang="en-US"/>
              <a:t>Tel (US):  +1-866-410-2284 (Toll Free)</a:t>
            </a:r>
          </a:p>
          <a:p>
            <a:pPr>
              <a:lnSpc>
                <a:spcPct val="150000"/>
              </a:lnSpc>
            </a:pPr>
            <a:r>
              <a:rPr lang="en-US"/>
              <a:t>Tel (Non-US):  +886-2-2656-2588 </a:t>
            </a:r>
          </a:p>
          <a:p>
            <a:pPr>
              <a:lnSpc>
                <a:spcPct val="150000"/>
              </a:lnSpc>
            </a:pPr>
            <a:endParaRPr lang="en-US"/>
          </a:p>
          <a:p>
            <a:pPr>
              <a:lnSpc>
                <a:spcPct val="150000"/>
              </a:lnSpc>
            </a:pPr>
            <a:endParaRPr lang="en-US"/>
          </a:p>
          <a:p>
            <a:pPr>
              <a:lnSpc>
                <a:spcPct val="150000"/>
              </a:lnSpc>
            </a:pPr>
            <a:endParaRPr lang="en-US"/>
          </a:p>
          <a:p>
            <a:pPr>
              <a:lnSpc>
                <a:spcPct val="150000"/>
              </a:lnSpc>
            </a:pPr>
            <a:endParaRPr lang="en-US"/>
          </a:p>
        </p:txBody>
      </p:sp>
    </p:spTree>
    <p:extLst>
      <p:ext uri="{BB962C8B-B14F-4D97-AF65-F5344CB8AC3E}">
        <p14:creationId xmlns:p14="http://schemas.microsoft.com/office/powerpoint/2010/main" val="52907903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Support &amp; Services</a:t>
            </a:r>
          </a:p>
        </p:txBody>
      </p:sp>
      <p:sp>
        <p:nvSpPr>
          <p:cNvPr id="3" name="TextBox 2">
            <a:extLst>
              <a:ext uri="{FF2B5EF4-FFF2-40B4-BE49-F238E27FC236}">
                <a16:creationId xmlns:a16="http://schemas.microsoft.com/office/drawing/2014/main" id="{E258E66F-A3F8-E1F4-C313-4C04249A155C}"/>
              </a:ext>
            </a:extLst>
          </p:cNvPr>
          <p:cNvSpPr txBox="1"/>
          <p:nvPr/>
        </p:nvSpPr>
        <p:spPr>
          <a:xfrm>
            <a:off x="1331640" y="1988840"/>
            <a:ext cx="6624736" cy="4204356"/>
          </a:xfrm>
          <a:prstGeom prst="rect">
            <a:avLst/>
          </a:prstGeom>
          <a:solidFill>
            <a:schemeClr val="bg2"/>
          </a:solidFill>
        </p:spPr>
        <p:txBody>
          <a:bodyPr wrap="square">
            <a:spAutoFit/>
          </a:bodyPr>
          <a:lstStyle/>
          <a:p>
            <a:pPr>
              <a:lnSpc>
                <a:spcPct val="150000"/>
              </a:lnSpc>
            </a:pPr>
            <a:r>
              <a:rPr lang="en-US" b="1"/>
              <a:t>Technical Support</a:t>
            </a:r>
          </a:p>
          <a:p>
            <a:pPr>
              <a:lnSpc>
                <a:spcPct val="150000"/>
              </a:lnSpc>
            </a:pPr>
            <a:r>
              <a:rPr lang="en-US"/>
              <a:t>	- Online Customer Helpdesk - </a:t>
            </a:r>
            <a:r>
              <a:rPr lang="en-US">
                <a:hlinkClick r:id="rId3"/>
              </a:rPr>
              <a:t>https://www.acti.com/chd</a:t>
            </a:r>
            <a:endParaRPr lang="en-US"/>
          </a:p>
          <a:p>
            <a:pPr>
              <a:lnSpc>
                <a:spcPct val="150000"/>
              </a:lnSpc>
            </a:pPr>
            <a:r>
              <a:rPr lang="en-US"/>
              <a:t>	- Phone support</a:t>
            </a:r>
          </a:p>
          <a:p>
            <a:pPr>
              <a:lnSpc>
                <a:spcPct val="150000"/>
              </a:lnSpc>
            </a:pPr>
            <a:r>
              <a:rPr lang="en-US"/>
              <a:t>		US: +1-866-410-2284 (Toll Free)</a:t>
            </a:r>
          </a:p>
          <a:p>
            <a:pPr>
              <a:lnSpc>
                <a:spcPct val="150000"/>
              </a:lnSpc>
            </a:pPr>
            <a:r>
              <a:rPr lang="en-US"/>
              <a:t>		Other Regions:  +886-2-2656-5200</a:t>
            </a:r>
          </a:p>
          <a:p>
            <a:pPr>
              <a:lnSpc>
                <a:spcPct val="150000"/>
              </a:lnSpc>
            </a:pPr>
            <a:r>
              <a:rPr lang="en-US" b="1"/>
              <a:t>RMA Services</a:t>
            </a:r>
          </a:p>
          <a:p>
            <a:pPr>
              <a:lnSpc>
                <a:spcPct val="150000"/>
              </a:lnSpc>
            </a:pPr>
            <a:r>
              <a:rPr lang="en-US"/>
              <a:t>	- </a:t>
            </a:r>
            <a:r>
              <a:rPr lang="en-US">
                <a:hlinkClick r:id="rId4"/>
              </a:rPr>
              <a:t>Warranty</a:t>
            </a:r>
            <a:endParaRPr lang="en-US"/>
          </a:p>
          <a:p>
            <a:pPr>
              <a:lnSpc>
                <a:spcPct val="150000"/>
              </a:lnSpc>
            </a:pPr>
            <a:r>
              <a:rPr lang="en-US"/>
              <a:t>	- </a:t>
            </a:r>
            <a:r>
              <a:rPr lang="en-US">
                <a:hlinkClick r:id="rId5"/>
              </a:rPr>
              <a:t>Repair services</a:t>
            </a:r>
            <a:endParaRPr lang="en-US"/>
          </a:p>
          <a:p>
            <a:pPr>
              <a:lnSpc>
                <a:spcPct val="150000"/>
              </a:lnSpc>
            </a:pPr>
            <a:r>
              <a:rPr lang="en-US" b="1"/>
              <a:t>Training</a:t>
            </a:r>
          </a:p>
          <a:p>
            <a:pPr>
              <a:lnSpc>
                <a:spcPct val="150000"/>
              </a:lnSpc>
            </a:pPr>
            <a:r>
              <a:rPr lang="en-US"/>
              <a:t>	- </a:t>
            </a:r>
            <a:r>
              <a:rPr lang="en-US">
                <a:hlinkClick r:id="rId6"/>
              </a:rPr>
              <a:t>Self-learning</a:t>
            </a:r>
            <a:endParaRPr lang="en-US"/>
          </a:p>
        </p:txBody>
      </p:sp>
    </p:spTree>
    <p:extLst>
      <p:ext uri="{BB962C8B-B14F-4D97-AF65-F5344CB8AC3E}">
        <p14:creationId xmlns:p14="http://schemas.microsoft.com/office/powerpoint/2010/main" val="470326181"/>
      </p:ext>
    </p:extLst>
  </p:cSld>
  <p:clrMapOvr>
    <a:masterClrMapping/>
  </p:clrMapOvr>
</p:sld>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4d3a89d7-38cc-4995-998c-0b0b8fa3c8d8"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ABBC632F8FE28D41880BF9AFB149351A" ma:contentTypeVersion="16" ma:contentTypeDescription="Create a new document." ma:contentTypeScope="" ma:versionID="ce240c5dd7fcf5e50137385007e7043d">
  <xsd:schema xmlns:xsd="http://www.w3.org/2001/XMLSchema" xmlns:xs="http://www.w3.org/2001/XMLSchema" xmlns:p="http://schemas.microsoft.com/office/2006/metadata/properties" xmlns:ns3="ac087e28-3f76-4647-895f-aa0c543fee8a" xmlns:ns4="4d3a89d7-38cc-4995-998c-0b0b8fa3c8d8" targetNamespace="http://schemas.microsoft.com/office/2006/metadata/properties" ma:root="true" ma:fieldsID="44b46848a3374476c0037ab12db32c1e" ns3:_="" ns4:_="">
    <xsd:import namespace="ac087e28-3f76-4647-895f-aa0c543fee8a"/>
    <xsd:import namespace="4d3a89d7-38cc-4995-998c-0b0b8fa3c8d8"/>
    <xsd:element name="properties">
      <xsd:complexType>
        <xsd:sequence>
          <xsd:element name="documentManagement">
            <xsd:complexType>
              <xsd:all>
                <xsd:element ref="ns3:SharedWithUsers" minOccurs="0"/>
                <xsd:element ref="ns3:SharedWithDetails" minOccurs="0"/>
                <xsd:element ref="ns3:SharingHintHash" minOccurs="0"/>
                <xsd:element ref="ns4:_activity" minOccurs="0"/>
                <xsd:element ref="ns4:MediaServiceMetadata" minOccurs="0"/>
                <xsd:element ref="ns4:MediaServiceFastMetadata" minOccurs="0"/>
                <xsd:element ref="ns4:MediaServiceDateTaken" minOccurs="0"/>
                <xsd:element ref="ns4:MediaServiceAutoTags" minOccurs="0"/>
                <xsd:element ref="ns4:MediaLengthInSeconds" minOccurs="0"/>
                <xsd:element ref="ns4:MediaServiceObjectDetectorVersions" minOccurs="0"/>
                <xsd:element ref="ns4:MediaServiceLocation" minOccurs="0"/>
                <xsd:element ref="ns4:MediaServiceGenerationTime" minOccurs="0"/>
                <xsd:element ref="ns4:MediaServiceEventHashCode" minOccurs="0"/>
                <xsd:element ref="ns4:MediaServiceOCR" minOccurs="0"/>
                <xsd:element ref="ns4:MediaServiceSystemTags" minOccurs="0"/>
                <xsd:element ref="ns4: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087e28-3f76-4647-895f-aa0c543fee8a"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d3a89d7-38cc-4995-998c-0b0b8fa3c8d8" elementFormDefault="qualified">
    <xsd:import namespace="http://schemas.microsoft.com/office/2006/documentManagement/types"/>
    <xsd:import namespace="http://schemas.microsoft.com/office/infopath/2007/PartnerControls"/>
    <xsd:element name="_activity" ma:index="11" nillable="true" ma:displayName="_activity" ma:hidden="true" ma:internalName="_activity">
      <xsd:simpleType>
        <xsd:restriction base="dms:Note"/>
      </xsd:simpleType>
    </xsd:element>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ObjectDetectorVersions" ma:index="17" nillable="true" ma:displayName="MediaServiceObjectDetectorVersions" ma:hidden="true" ma:indexed="true" ma:internalName="MediaServiceObjectDetectorVersions"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SystemTags" ma:index="22" nillable="true" ma:displayName="MediaServiceSystemTags" ma:hidden="true" ma:internalName="MediaServiceSystemTags" ma:readOnly="true">
      <xsd:simpleType>
        <xsd:restriction base="dms:Note"/>
      </xsd:simpleType>
    </xsd:element>
    <xsd:element name="MediaServiceSearchProperties" ma:index="23"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6830114-0219-420B-B36C-F85BBFED20DB}">
  <ds:schemaRefs>
    <ds:schemaRef ds:uri="4d3a89d7-38cc-4995-998c-0b0b8fa3c8d8"/>
    <ds:schemaRef ds:uri="ac087e28-3f76-4647-895f-aa0c543fee8a"/>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79CDBA6B-0526-41A5-B6DF-5BD35C17D17F}">
  <ds:schemaRefs>
    <ds:schemaRef ds:uri="http://schemas.microsoft.com/sharepoint/v3/contenttype/forms"/>
  </ds:schemaRefs>
</ds:datastoreItem>
</file>

<file path=customXml/itemProps3.xml><?xml version="1.0" encoding="utf-8"?>
<ds:datastoreItem xmlns:ds="http://schemas.openxmlformats.org/officeDocument/2006/customXml" ds:itemID="{F69F7AA9-EDD3-46E9-BC00-99CA7FF0A8E6}">
  <ds:schemaRefs>
    <ds:schemaRef ds:uri="4d3a89d7-38cc-4995-998c-0b0b8fa3c8d8"/>
    <ds:schemaRef ds:uri="ac087e28-3f76-4647-895f-aa0c543fee8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On-screen Show (4:3)</PresentationFormat>
  <Slides>29</Slides>
  <Notes>25</Notes>
  <HiddenSlides>0</HiddenSlides>
  <ScaleCrop>false</ScaleCrop>
  <HeadingPairs>
    <vt:vector size="4" baseType="variant">
      <vt:variant>
        <vt:lpstr>Theme</vt:lpstr>
      </vt:variant>
      <vt:variant>
        <vt:i4>2</vt:i4>
      </vt:variant>
      <vt:variant>
        <vt:lpstr>Slide Titles</vt:lpstr>
      </vt:variant>
      <vt:variant>
        <vt:i4>29</vt:i4>
      </vt:variant>
    </vt:vector>
  </HeadingPairs>
  <TitlesOfParts>
    <vt:vector size="31" baseType="lpstr">
      <vt:lpstr>自訂設計</vt:lpstr>
      <vt:lpstr>1_自訂設計</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Ando.Meritee</dc:creator>
  <cp:revision>1</cp:revision>
  <dcterms:created xsi:type="dcterms:W3CDTF">2015-08-31T10:30:03Z</dcterms:created>
  <dcterms:modified xsi:type="dcterms:W3CDTF">2024-11-08T03:11:15Z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0x010100ABBC632F8FE28D41880BF9AFB149351A</vt:lpwstr>
  </property>
</Properties>
</file>