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0"/>
  </p:notesMasterIdLst>
  <p:sldIdLst>
    <p:sldId id="279" r:id="rId3"/>
    <p:sldId id="376" r:id="rId4"/>
    <p:sldId id="413" r:id="rId5"/>
    <p:sldId id="414" r:id="rId6"/>
    <p:sldId id="434" r:id="rId7"/>
    <p:sldId id="416" r:id="rId8"/>
    <p:sldId id="462" r:id="rId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0339F1-093D-557B-C04F-9E29C3530327}" v="8" dt="2024-08-15T06:32:40.163"/>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76" d="100"/>
          <a:sy n="76" d="100"/>
        </p:scale>
        <p:origin x="1627"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S::bella.liu@acti.com::6122b3cf-428f-4cd4-a3fb-11ae43be01db" providerId="AD" clId="Web-{DC0339F1-093D-557B-C04F-9E29C3530327}"/>
    <pc:docChg chg="modSld">
      <pc:chgData name="Bella.Liu (劉家瑀)" userId="S::bella.liu@acti.com::6122b3cf-428f-4cd4-a3fb-11ae43be01db" providerId="AD" clId="Web-{DC0339F1-093D-557B-C04F-9E29C3530327}" dt="2024-08-15T06:32:40.163" v="7"/>
      <pc:docMkLst>
        <pc:docMk/>
      </pc:docMkLst>
      <pc:sldChg chg="modSp">
        <pc:chgData name="Bella.Liu (劉家瑀)" userId="S::bella.liu@acti.com::6122b3cf-428f-4cd4-a3fb-11ae43be01db" providerId="AD" clId="Web-{DC0339F1-093D-557B-C04F-9E29C3530327}" dt="2024-08-15T06:32:40.163" v="7"/>
        <pc:sldMkLst>
          <pc:docMk/>
          <pc:sldMk cId="2752283685" sldId="462"/>
        </pc:sldMkLst>
        <pc:graphicFrameChg chg="mod modGraphic">
          <ac:chgData name="Bella.Liu (劉家瑀)" userId="S::bella.liu@acti.com::6122b3cf-428f-4cd4-a3fb-11ae43be01db" providerId="AD" clId="Web-{DC0339F1-093D-557B-C04F-9E29C3530327}" dt="2024-08-15T06:32:40.163" v="7"/>
          <ac:graphicFrameMkLst>
            <pc:docMk/>
            <pc:sldMk cId="2752283685" sldId="462"/>
            <ac:graphicFrameMk id="3" creationId="{8180BCE9-1E30-9C21-3FE0-67ECC6498775}"/>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2024/8/14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2024/8/14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2024/8/14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2024/8/14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4" Type="http://schemas.openxmlformats.org/officeDocument/2006/relationships/hyperlink" Target="https://www.acti.com/solutions/windows-based-NVR-solution?sid=S111"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product/INR-470?tab=related-products"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INR-490</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267778" y="1126450"/>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E93B392A-7C4B-6726-55FA-4900FA691C3D}"/>
              </a:ext>
            </a:extLst>
          </p:cNvPr>
          <p:cNvGrpSpPr/>
          <p:nvPr/>
        </p:nvGrpSpPr>
        <p:grpSpPr>
          <a:xfrm>
            <a:off x="611560" y="1844824"/>
            <a:ext cx="8064896" cy="4608513"/>
            <a:chOff x="611560" y="1844824"/>
            <a:chExt cx="8064896" cy="2551449"/>
          </a:xfrm>
        </p:grpSpPr>
        <p:sp>
          <p:nvSpPr>
            <p:cNvPr id="7" name="Rectangle 6">
              <a:extLst>
                <a:ext uri="{FF2B5EF4-FFF2-40B4-BE49-F238E27FC236}">
                  <a16:creationId xmlns:a16="http://schemas.microsoft.com/office/drawing/2014/main" id="{E62D6401-38DC-0C2F-A57F-0338A813C535}"/>
                </a:ext>
              </a:extLst>
            </p:cNvPr>
            <p:cNvSpPr/>
            <p:nvPr/>
          </p:nvSpPr>
          <p:spPr>
            <a:xfrm>
              <a:off x="611560" y="1844824"/>
              <a:ext cx="8064896" cy="255144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7FBB9D-158B-F32D-299A-E2FD3194CA98}"/>
                </a:ext>
              </a:extLst>
            </p:cNvPr>
            <p:cNvSpPr txBox="1"/>
            <p:nvPr/>
          </p:nvSpPr>
          <p:spPr>
            <a:xfrm>
              <a:off x="3203848" y="2220657"/>
              <a:ext cx="5403068" cy="2095882"/>
            </a:xfrm>
            <a:prstGeom prst="rect">
              <a:avLst/>
            </a:prstGeom>
            <a:solidFill>
              <a:schemeClr val="bg1">
                <a:lumMod val="95000"/>
              </a:schemeClr>
            </a:solidFill>
          </p:spPr>
          <p:txBody>
            <a:bodyPr wrap="square">
              <a:spAutoFit/>
            </a:bodyPr>
            <a:lstStyle/>
            <a:p>
              <a:r>
                <a:rPr lang="en-US" sz="2000" b="1" dirty="0">
                  <a:solidFill>
                    <a:srgbClr val="FF0000"/>
                  </a:solidFill>
                </a:rPr>
                <a:t>256-Channel 12-Bay RAID </a:t>
              </a:r>
              <a:r>
                <a:rPr lang="en-US" sz="2000" b="1" dirty="0"/>
                <a:t>Rackmount Standalone NVR with Redundant Power Supply, Additional Computing Power, Recording </a:t>
              </a:r>
              <a:r>
                <a:rPr lang="en-US" sz="2000" b="1" dirty="0">
                  <a:solidFill>
                    <a:srgbClr val="FF0000"/>
                  </a:solidFill>
                </a:rPr>
                <a:t>Throughput 550 Mbps</a:t>
              </a:r>
              <a:r>
                <a:rPr lang="en-US" sz="2000" b="1" dirty="0"/>
                <a:t>, Instant Playback, e-Map, VGA Port, Remote Access, Video Export, </a:t>
              </a:r>
              <a:r>
                <a:rPr lang="en-US" sz="2000" b="1" dirty="0">
                  <a:solidFill>
                    <a:srgbClr val="FF0000"/>
                  </a:solidFill>
                </a:rPr>
                <a:t>225-Channel Live View Layout</a:t>
              </a:r>
              <a:r>
                <a:rPr lang="en-US" sz="2000" b="1" dirty="0"/>
                <a:t>, 225-Channel Synchronized Playback, </a:t>
              </a:r>
              <a:r>
                <a:rPr lang="en-US" sz="2000" b="1" dirty="0">
                  <a:solidFill>
                    <a:srgbClr val="FF0000"/>
                  </a:solidFill>
                </a:rPr>
                <a:t>64-channel free license </a:t>
              </a:r>
              <a:r>
                <a:rPr lang="en-US" sz="2000" b="1" dirty="0"/>
                <a:t>included (for ACTi video devices) and additional license required (for integration with POS, access control and extended devices), Supports External Storage (iSCSI), Hardware RAID 0, 1, 5, 6, 10, 50, 60, 12-Bay (Storage Disks not included), AC 100-240V</a:t>
              </a:r>
            </a:p>
          </p:txBody>
        </p:sp>
        <p:sp>
          <p:nvSpPr>
            <p:cNvPr id="8" name="TextBox 7">
              <a:extLst>
                <a:ext uri="{FF2B5EF4-FFF2-40B4-BE49-F238E27FC236}">
                  <a16:creationId xmlns:a16="http://schemas.microsoft.com/office/drawing/2014/main" id="{8B6F4D26-3CD1-E053-5855-88376E39C786}"/>
                </a:ext>
              </a:extLst>
            </p:cNvPr>
            <p:cNvSpPr txBox="1"/>
            <p:nvPr/>
          </p:nvSpPr>
          <p:spPr>
            <a:xfrm>
              <a:off x="3203848" y="1901652"/>
              <a:ext cx="2376264" cy="584775"/>
            </a:xfrm>
            <a:prstGeom prst="rect">
              <a:avLst/>
            </a:prstGeom>
            <a:noFill/>
          </p:spPr>
          <p:txBody>
            <a:bodyPr wrap="square" rtlCol="0">
              <a:spAutoFit/>
            </a:bodyPr>
            <a:lstStyle/>
            <a:p>
              <a:r>
                <a:rPr lang="en-US" sz="3200" b="1" dirty="0">
                  <a:solidFill>
                    <a:srgbClr val="00B050"/>
                  </a:solidFill>
                </a:rPr>
                <a:t>INR-490</a:t>
              </a:r>
            </a:p>
          </p:txBody>
        </p:sp>
      </p:grpSp>
      <p:pic>
        <p:nvPicPr>
          <p:cNvPr id="1026" name="Picture 2">
            <a:extLst>
              <a:ext uri="{FF2B5EF4-FFF2-40B4-BE49-F238E27FC236}">
                <a16:creationId xmlns:a16="http://schemas.microsoft.com/office/drawing/2014/main" id="{2829BF5F-EE80-12C1-322E-FF12C8D615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391" y="2871192"/>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0C0410-8683-4BB4-88CA-354E225AEA1F}"/>
              </a:ext>
            </a:extLst>
          </p:cNvPr>
          <p:cNvPicPr>
            <a:picLocks noChangeAspect="1"/>
          </p:cNvPicPr>
          <p:nvPr/>
        </p:nvPicPr>
        <p:blipFill>
          <a:blip r:embed="rId3"/>
          <a:stretch>
            <a:fillRect/>
          </a:stretch>
        </p:blipFill>
        <p:spPr>
          <a:xfrm>
            <a:off x="264904" y="2420888"/>
            <a:ext cx="8742696" cy="3118163"/>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8" name="Rectangle 7">
            <a:extLst>
              <a:ext uri="{FF2B5EF4-FFF2-40B4-BE49-F238E27FC236}">
                <a16:creationId xmlns:a16="http://schemas.microsoft.com/office/drawing/2014/main" id="{2FC72F87-0AC3-3AE9-31C8-C4D7FA1FB258}"/>
              </a:ext>
            </a:extLst>
          </p:cNvPr>
          <p:cNvSpPr/>
          <p:nvPr/>
        </p:nvSpPr>
        <p:spPr>
          <a:xfrm>
            <a:off x="7147644" y="5085184"/>
            <a:ext cx="736724" cy="375592"/>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09C280F-B4A1-E864-D5AB-F1B37C3E3CF7}"/>
              </a:ext>
            </a:extLst>
          </p:cNvPr>
          <p:cNvSpPr txBox="1"/>
          <p:nvPr/>
        </p:nvSpPr>
        <p:spPr>
          <a:xfrm>
            <a:off x="251520" y="1844824"/>
            <a:ext cx="7560840" cy="369332"/>
          </a:xfrm>
          <a:prstGeom prst="rect">
            <a:avLst/>
          </a:prstGeom>
          <a:noFill/>
        </p:spPr>
        <p:txBody>
          <a:bodyPr wrap="square" rtlCol="0">
            <a:spAutoFit/>
          </a:bodyPr>
          <a:lstStyle/>
          <a:p>
            <a:r>
              <a:rPr lang="en-US" b="1" dirty="0"/>
              <a:t>INR-490</a:t>
            </a:r>
            <a:r>
              <a:rPr lang="en-US" dirty="0"/>
              <a:t> is the next generation version of a popular </a:t>
            </a:r>
            <a:r>
              <a:rPr lang="en-US" b="1" dirty="0"/>
              <a:t>INR-470</a:t>
            </a:r>
            <a:r>
              <a:rPr lang="en-US" dirty="0"/>
              <a:t>. </a:t>
            </a:r>
          </a:p>
        </p:txBody>
      </p:sp>
      <p:cxnSp>
        <p:nvCxnSpPr>
          <p:cNvPr id="9" name="Straight Arrow Connector 8">
            <a:extLst>
              <a:ext uri="{FF2B5EF4-FFF2-40B4-BE49-F238E27FC236}">
                <a16:creationId xmlns:a16="http://schemas.microsoft.com/office/drawing/2014/main" id="{AAF62E3A-1A45-B97B-1A9C-3F5BD66D37C8}"/>
              </a:ext>
            </a:extLst>
          </p:cNvPr>
          <p:cNvCxnSpPr/>
          <p:nvPr/>
        </p:nvCxnSpPr>
        <p:spPr>
          <a:xfrm>
            <a:off x="7236296" y="5085184"/>
            <a:ext cx="0" cy="288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3547744166"/>
              </p:ext>
            </p:extLst>
          </p:nvPr>
        </p:nvGraphicFramePr>
        <p:xfrm>
          <a:off x="467544" y="1945640"/>
          <a:ext cx="8208912" cy="4372992"/>
        </p:xfrm>
        <a:graphic>
          <a:graphicData uri="http://schemas.openxmlformats.org/drawingml/2006/table">
            <a:tbl>
              <a:tblPr firstRow="1" bandRow="1">
                <a:tableStyleId>{5940675A-B579-460E-94D1-54222C63F5DA}</a:tableStyleId>
              </a:tblPr>
              <a:tblGrid>
                <a:gridCol w="2736304">
                  <a:extLst>
                    <a:ext uri="{9D8B030D-6E8A-4147-A177-3AD203B41FA5}">
                      <a16:colId xmlns:a16="http://schemas.microsoft.com/office/drawing/2014/main" val="1674525478"/>
                    </a:ext>
                  </a:extLst>
                </a:gridCol>
                <a:gridCol w="2736304">
                  <a:extLst>
                    <a:ext uri="{9D8B030D-6E8A-4147-A177-3AD203B41FA5}">
                      <a16:colId xmlns:a16="http://schemas.microsoft.com/office/drawing/2014/main" val="1729072205"/>
                    </a:ext>
                  </a:extLst>
                </a:gridCol>
                <a:gridCol w="2736304">
                  <a:extLst>
                    <a:ext uri="{9D8B030D-6E8A-4147-A177-3AD203B41FA5}">
                      <a16:colId xmlns:a16="http://schemas.microsoft.com/office/drawing/2014/main" val="4000711029"/>
                    </a:ext>
                  </a:extLst>
                </a:gridCol>
              </a:tblGrid>
              <a:tr h="370840">
                <a:tc>
                  <a:txBody>
                    <a:bodyPr/>
                    <a:lstStyle/>
                    <a:p>
                      <a:r>
                        <a:rPr lang="en-US" dirty="0"/>
                        <a:t>Model</a:t>
                      </a:r>
                    </a:p>
                  </a:txBody>
                  <a:tcPr>
                    <a:solidFill>
                      <a:schemeClr val="bg1">
                        <a:lumMod val="95000"/>
                      </a:schemeClr>
                    </a:solidFill>
                  </a:tcPr>
                </a:tc>
                <a:tc>
                  <a:txBody>
                    <a:bodyPr/>
                    <a:lstStyle/>
                    <a:p>
                      <a:r>
                        <a:rPr lang="en-US" dirty="0"/>
                        <a:t>INR-470</a:t>
                      </a:r>
                    </a:p>
                  </a:txBody>
                  <a:tcPr>
                    <a:solidFill>
                      <a:schemeClr val="bg1">
                        <a:lumMod val="95000"/>
                      </a:schemeClr>
                    </a:solidFill>
                  </a:tcPr>
                </a:tc>
                <a:tc>
                  <a:txBody>
                    <a:bodyPr/>
                    <a:lstStyle/>
                    <a:p>
                      <a:r>
                        <a:rPr lang="en-US" b="1" dirty="0">
                          <a:solidFill>
                            <a:schemeClr val="tx1"/>
                          </a:solidFill>
                        </a:rPr>
                        <a:t>INR-490</a:t>
                      </a:r>
                    </a:p>
                  </a:txBody>
                  <a:tcPr>
                    <a:solidFill>
                      <a:schemeClr val="accent3">
                        <a:lumMod val="40000"/>
                        <a:lumOff val="60000"/>
                      </a:schemeClr>
                    </a:solidFill>
                  </a:tcPr>
                </a:tc>
                <a:extLst>
                  <a:ext uri="{0D108BD9-81ED-4DB2-BD59-A6C34878D82A}">
                    <a16:rowId xmlns:a16="http://schemas.microsoft.com/office/drawing/2014/main" val="2842435519"/>
                  </a:ext>
                </a:extLst>
              </a:tr>
              <a:tr h="1040512">
                <a:tc>
                  <a:txBody>
                    <a:bodyPr/>
                    <a:lstStyle/>
                    <a:p>
                      <a:r>
                        <a:rPr lang="en-US" dirty="0"/>
                        <a:t>Photo</a:t>
                      </a:r>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09142187"/>
                  </a:ext>
                </a:extLst>
              </a:tr>
              <a:tr h="370840">
                <a:tc>
                  <a:txBody>
                    <a:bodyPr/>
                    <a:lstStyle/>
                    <a:p>
                      <a:r>
                        <a:rPr lang="en-US" dirty="0"/>
                        <a:t>Maximum Channels</a:t>
                      </a:r>
                    </a:p>
                  </a:txBody>
                  <a:tcPr/>
                </a:tc>
                <a:tc>
                  <a:txBody>
                    <a:bodyPr/>
                    <a:lstStyle/>
                    <a:p>
                      <a:r>
                        <a:rPr lang="en-US" dirty="0"/>
                        <a:t>256</a:t>
                      </a:r>
                    </a:p>
                  </a:txBody>
                  <a:tcPr/>
                </a:tc>
                <a:tc>
                  <a:txBody>
                    <a:bodyPr/>
                    <a:lstStyle/>
                    <a:p>
                      <a:r>
                        <a:rPr lang="en-US" dirty="0"/>
                        <a:t>256</a:t>
                      </a:r>
                    </a:p>
                  </a:txBody>
                  <a:tcPr/>
                </a:tc>
                <a:extLst>
                  <a:ext uri="{0D108BD9-81ED-4DB2-BD59-A6C34878D82A}">
                    <a16:rowId xmlns:a16="http://schemas.microsoft.com/office/drawing/2014/main" val="411042822"/>
                  </a:ext>
                </a:extLst>
              </a:tr>
              <a:tr h="370840">
                <a:tc>
                  <a:txBody>
                    <a:bodyPr/>
                    <a:lstStyle/>
                    <a:p>
                      <a:r>
                        <a:rPr lang="en-US" dirty="0"/>
                        <a:t>Storage Bays</a:t>
                      </a:r>
                    </a:p>
                  </a:txBody>
                  <a:tcPr/>
                </a:tc>
                <a:tc>
                  <a:txBody>
                    <a:bodyPr/>
                    <a:lstStyle/>
                    <a:p>
                      <a:r>
                        <a:rPr lang="en-US" dirty="0"/>
                        <a:t>12</a:t>
                      </a:r>
                    </a:p>
                  </a:txBody>
                  <a:tcPr/>
                </a:tc>
                <a:tc>
                  <a:txBody>
                    <a:bodyPr/>
                    <a:lstStyle/>
                    <a:p>
                      <a:r>
                        <a:rPr lang="en-US" sz="1800" kern="1200" dirty="0">
                          <a:solidFill>
                            <a:schemeClr val="tx1"/>
                          </a:solidFill>
                          <a:latin typeface="+mn-lt"/>
                          <a:ea typeface="+mn-ea"/>
                          <a:cs typeface="+mn-cs"/>
                        </a:rPr>
                        <a:t>12</a:t>
                      </a:r>
                    </a:p>
                  </a:txBody>
                  <a:tcPr/>
                </a:tc>
                <a:extLst>
                  <a:ext uri="{0D108BD9-81ED-4DB2-BD59-A6C34878D82A}">
                    <a16:rowId xmlns:a16="http://schemas.microsoft.com/office/drawing/2014/main" val="1174545042"/>
                  </a:ext>
                </a:extLst>
              </a:tr>
              <a:tr h="370840">
                <a:tc>
                  <a:txBody>
                    <a:bodyPr/>
                    <a:lstStyle/>
                    <a:p>
                      <a:r>
                        <a:rPr lang="en-US" dirty="0"/>
                        <a:t>RAID</a:t>
                      </a:r>
                    </a:p>
                  </a:txBody>
                  <a:tcPr/>
                </a:tc>
                <a:tc>
                  <a:txBody>
                    <a:bodyPr/>
                    <a:lstStyle/>
                    <a:p>
                      <a:r>
                        <a:rPr lang="en-US" dirty="0"/>
                        <a:t>0, 1, 5, 6, 10, 50, 60</a:t>
                      </a:r>
                    </a:p>
                  </a:txBody>
                  <a:tcPr/>
                </a:tc>
                <a:tc>
                  <a:txBody>
                    <a:bodyPr/>
                    <a:lstStyle/>
                    <a:p>
                      <a:r>
                        <a:rPr lang="en-US" dirty="0"/>
                        <a:t>0, 1, 5, 6, 10, 50, 60</a:t>
                      </a:r>
                    </a:p>
                  </a:txBody>
                  <a:tcPr/>
                </a:tc>
                <a:extLst>
                  <a:ext uri="{0D108BD9-81ED-4DB2-BD59-A6C34878D82A}">
                    <a16:rowId xmlns:a16="http://schemas.microsoft.com/office/drawing/2014/main" val="1522604302"/>
                  </a:ext>
                </a:extLst>
              </a:tr>
              <a:tr h="370840">
                <a:tc>
                  <a:txBody>
                    <a:bodyPr/>
                    <a:lstStyle/>
                    <a:p>
                      <a:r>
                        <a:rPr lang="en-US" dirty="0"/>
                        <a:t>Recording Throughput</a:t>
                      </a:r>
                    </a:p>
                  </a:txBody>
                  <a:tcPr/>
                </a:tc>
                <a:tc>
                  <a:txBody>
                    <a:bodyPr/>
                    <a:lstStyle/>
                    <a:p>
                      <a:r>
                        <a:rPr lang="en-US" dirty="0"/>
                        <a:t>500 Mbps</a:t>
                      </a:r>
                    </a:p>
                  </a:txBody>
                  <a:tcPr/>
                </a:tc>
                <a:tc>
                  <a:txBody>
                    <a:bodyPr/>
                    <a:lstStyle/>
                    <a:p>
                      <a:r>
                        <a:rPr lang="en-US" b="1" dirty="0">
                          <a:solidFill>
                            <a:srgbClr val="00B050"/>
                          </a:solidFill>
                        </a:rPr>
                        <a:t>550 Mbps</a:t>
                      </a:r>
                    </a:p>
                  </a:txBody>
                  <a:tcPr/>
                </a:tc>
                <a:extLst>
                  <a:ext uri="{0D108BD9-81ED-4DB2-BD59-A6C34878D82A}">
                    <a16:rowId xmlns:a16="http://schemas.microsoft.com/office/drawing/2014/main" val="2777652312"/>
                  </a:ext>
                </a:extLst>
              </a:tr>
              <a:tr h="370840">
                <a:tc>
                  <a:txBody>
                    <a:bodyPr/>
                    <a:lstStyle/>
                    <a:p>
                      <a:r>
                        <a:rPr lang="en-US" dirty="0"/>
                        <a:t>CPU</a:t>
                      </a:r>
                    </a:p>
                  </a:txBody>
                  <a:tcPr/>
                </a:tc>
                <a:tc>
                  <a:txBody>
                    <a:bodyPr/>
                    <a:lstStyle/>
                    <a:p>
                      <a:r>
                        <a:rPr lang="en-US" dirty="0"/>
                        <a:t>Intel Xeon Silver 4210</a:t>
                      </a:r>
                    </a:p>
                  </a:txBody>
                  <a:tcPr/>
                </a:tc>
                <a:tc>
                  <a:txBody>
                    <a:bodyPr/>
                    <a:lstStyle/>
                    <a:p>
                      <a:r>
                        <a:rPr lang="en-US" b="1" dirty="0">
                          <a:solidFill>
                            <a:srgbClr val="00B050"/>
                          </a:solidFill>
                        </a:rPr>
                        <a:t>Intel Xeon Silver 4309Y </a:t>
                      </a:r>
                    </a:p>
                  </a:txBody>
                  <a:tcPr/>
                </a:tc>
                <a:extLst>
                  <a:ext uri="{0D108BD9-81ED-4DB2-BD59-A6C34878D82A}">
                    <a16:rowId xmlns:a16="http://schemas.microsoft.com/office/drawing/2014/main" val="2506643403"/>
                  </a:ext>
                </a:extLst>
              </a:tr>
              <a:tr h="370840">
                <a:tc>
                  <a:txBody>
                    <a:bodyPr/>
                    <a:lstStyle/>
                    <a:p>
                      <a:r>
                        <a:rPr lang="en-US" dirty="0"/>
                        <a:t>RAM</a:t>
                      </a:r>
                    </a:p>
                  </a:txBody>
                  <a:tcPr/>
                </a:tc>
                <a:tc>
                  <a:txBody>
                    <a:bodyPr/>
                    <a:lstStyle/>
                    <a:p>
                      <a:r>
                        <a:rPr lang="en-US" dirty="0"/>
                        <a:t>16GB, DDR4, 2666MT/s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16GB, DDR4, </a:t>
                      </a:r>
                      <a:r>
                        <a:rPr kumimoji="0" lang="en-US" sz="1800" b="1" i="0" u="none" strike="noStrike" kern="1200" cap="none" spc="0" normalizeH="0" baseline="0" noProof="0" dirty="0">
                          <a:ln>
                            <a:noFill/>
                          </a:ln>
                          <a:solidFill>
                            <a:srgbClr val="00B050"/>
                          </a:solidFill>
                          <a:effectLst/>
                          <a:uLnTx/>
                          <a:uFillTx/>
                          <a:latin typeface="+mn-lt"/>
                          <a:ea typeface="+mn-ea"/>
                          <a:cs typeface="+mn-cs"/>
                        </a:rPr>
                        <a:t>3200MT/s </a:t>
                      </a:r>
                      <a:endParaRPr kumimoji="0" lang="en-US" sz="1800" b="1" i="0" u="none" strike="noStrike" kern="1200" cap="none" spc="0" normalizeH="0" baseline="0" noProof="0" dirty="0">
                        <a:ln>
                          <a:noFill/>
                        </a:ln>
                        <a:solidFill>
                          <a:srgbClr val="00B050"/>
                        </a:solidFill>
                        <a:effectLst/>
                        <a:uLnTx/>
                        <a:uFillTx/>
                        <a:latin typeface="Calibri"/>
                        <a:ea typeface="+mn-ea"/>
                        <a:cs typeface="+mn-cs"/>
                      </a:endParaRPr>
                    </a:p>
                  </a:txBody>
                  <a:tcPr/>
                </a:tc>
                <a:extLst>
                  <a:ext uri="{0D108BD9-81ED-4DB2-BD59-A6C34878D82A}">
                    <a16:rowId xmlns:a16="http://schemas.microsoft.com/office/drawing/2014/main" val="1480851632"/>
                  </a:ext>
                </a:extLst>
              </a:tr>
              <a:tr h="370840">
                <a:tc>
                  <a:txBody>
                    <a:bodyPr/>
                    <a:lstStyle/>
                    <a:p>
                      <a:r>
                        <a:rPr lang="en-US" dirty="0"/>
                        <a:t>Operating System</a:t>
                      </a:r>
                    </a:p>
                  </a:txBody>
                  <a:tcPr/>
                </a:tc>
                <a:tc>
                  <a:txBody>
                    <a:bodyPr/>
                    <a:lstStyle/>
                    <a:p>
                      <a:r>
                        <a:rPr lang="en-US" dirty="0"/>
                        <a:t>Windows 10 IoT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mn-lt"/>
                          <a:ea typeface="+mn-ea"/>
                          <a:cs typeface="+mn-cs"/>
                        </a:rPr>
                        <a:t>Windows Server 2022</a:t>
                      </a:r>
                      <a:endParaRPr kumimoji="0" lang="en-US" sz="1800" b="1" i="0" u="none" strike="noStrike" kern="1200" cap="none" spc="0" normalizeH="0" baseline="0" noProof="0" dirty="0">
                        <a:ln>
                          <a:noFill/>
                        </a:ln>
                        <a:solidFill>
                          <a:srgbClr val="00B050"/>
                        </a:solidFill>
                        <a:effectLst/>
                        <a:uLnTx/>
                        <a:uFillTx/>
                        <a:latin typeface="Calibri"/>
                        <a:ea typeface="+mn-ea"/>
                        <a:cs typeface="+mn-cs"/>
                      </a:endParaRPr>
                    </a:p>
                  </a:txBody>
                  <a:tcPr/>
                </a:tc>
                <a:extLst>
                  <a:ext uri="{0D108BD9-81ED-4DB2-BD59-A6C34878D82A}">
                    <a16:rowId xmlns:a16="http://schemas.microsoft.com/office/drawing/2014/main" val="3782413204"/>
                  </a:ext>
                </a:extLst>
              </a:tr>
              <a:tr h="212432">
                <a:tc>
                  <a:txBody>
                    <a:bodyPr/>
                    <a:lstStyle/>
                    <a:p>
                      <a:r>
                        <a:rPr lang="en-US" dirty="0"/>
                        <a:t>Bundled NVR Software</a:t>
                      </a:r>
                    </a:p>
                  </a:txBody>
                  <a:tcPr/>
                </a:tc>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NVR 3 Corporate</a:t>
                      </a:r>
                    </a:p>
                  </a:txBody>
                  <a:tcPr/>
                </a:tc>
                <a:extLst>
                  <a:ext uri="{0D108BD9-81ED-4DB2-BD59-A6C34878D82A}">
                    <a16:rowId xmlns:a16="http://schemas.microsoft.com/office/drawing/2014/main" val="1787575535"/>
                  </a:ext>
                </a:extLst>
              </a:tr>
            </a:tbl>
          </a:graphicData>
        </a:graphic>
      </p:graphicFrame>
      <p:pic>
        <p:nvPicPr>
          <p:cNvPr id="2050" name="Picture 2">
            <a:extLst>
              <a:ext uri="{FF2B5EF4-FFF2-40B4-BE49-F238E27FC236}">
                <a16:creationId xmlns:a16="http://schemas.microsoft.com/office/drawing/2014/main" id="{13E28D48-48BE-47A7-D612-D2B3C675CF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888" y="1974989"/>
            <a:ext cx="1762021" cy="176202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33611B7C-6A6B-FC32-7567-35727983BC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1857079"/>
            <a:ext cx="1997839" cy="199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8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Typical High Level Solution Architecture</a:t>
            </a:r>
          </a:p>
        </p:txBody>
      </p:sp>
      <p:pic>
        <p:nvPicPr>
          <p:cNvPr id="3074" name="Picture 2">
            <a:extLst>
              <a:ext uri="{FF2B5EF4-FFF2-40B4-BE49-F238E27FC236}">
                <a16:creationId xmlns:a16="http://schemas.microsoft.com/office/drawing/2014/main" id="{73146075-0C01-1618-1227-FD338E63F8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492896"/>
            <a:ext cx="8316416" cy="38088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a:extLst>
              <a:ext uri="{FF2B5EF4-FFF2-40B4-BE49-F238E27FC236}">
                <a16:creationId xmlns:a16="http://schemas.microsoft.com/office/drawing/2014/main" id="{F6C6563C-5578-434A-32FB-68710C5381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3648" y="2708920"/>
            <a:ext cx="929974" cy="92997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EA70FFE0-76D5-EA38-2C22-AC74BA35B0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3648" y="3717032"/>
            <a:ext cx="929974" cy="9299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1079E07-D528-928B-258F-A02B563CA2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3648" y="4711215"/>
            <a:ext cx="929974" cy="9299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9F32B70-3962-9C22-E083-4250D1F91AAD}"/>
              </a:ext>
            </a:extLst>
          </p:cNvPr>
          <p:cNvSpPr txBox="1"/>
          <p:nvPr/>
        </p:nvSpPr>
        <p:spPr>
          <a:xfrm>
            <a:off x="251520" y="1700808"/>
            <a:ext cx="5400600" cy="646331"/>
          </a:xfrm>
          <a:prstGeom prst="rect">
            <a:avLst/>
          </a:prstGeom>
          <a:noFill/>
        </p:spPr>
        <p:txBody>
          <a:bodyPr wrap="square" rtlCol="0">
            <a:spAutoFit/>
          </a:bodyPr>
          <a:lstStyle/>
          <a:p>
            <a:r>
              <a:rPr lang="en-US" dirty="0"/>
              <a:t>INR-490 is most often used in the multi-site mission critical projects together with the Control Center.</a:t>
            </a:r>
          </a:p>
        </p:txBody>
      </p:sp>
    </p:spTree>
    <p:extLst>
      <p:ext uri="{BB962C8B-B14F-4D97-AF65-F5344CB8AC3E}">
        <p14:creationId xmlns:p14="http://schemas.microsoft.com/office/powerpoint/2010/main" val="3163356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graphicFrame>
        <p:nvGraphicFramePr>
          <p:cNvPr id="3" name="Table 2">
            <a:extLst>
              <a:ext uri="{FF2B5EF4-FFF2-40B4-BE49-F238E27FC236}">
                <a16:creationId xmlns:a16="http://schemas.microsoft.com/office/drawing/2014/main" id="{784A3463-6B23-4E08-1A08-567236CDEB21}"/>
              </a:ext>
            </a:extLst>
          </p:cNvPr>
          <p:cNvGraphicFramePr>
            <a:graphicFrameLocks noGrp="1"/>
          </p:cNvGraphicFramePr>
          <p:nvPr>
            <p:extLst>
              <p:ext uri="{D42A27DB-BD31-4B8C-83A1-F6EECF244321}">
                <p14:modId xmlns:p14="http://schemas.microsoft.com/office/powerpoint/2010/main" val="2899807701"/>
              </p:ext>
            </p:extLst>
          </p:nvPr>
        </p:nvGraphicFramePr>
        <p:xfrm>
          <a:off x="611560" y="2314848"/>
          <a:ext cx="8136904" cy="2590800"/>
        </p:xfrm>
        <a:graphic>
          <a:graphicData uri="http://schemas.openxmlformats.org/drawingml/2006/table">
            <a:tbl>
              <a:tblPr firstRow="1" bandRow="1">
                <a:tableStyleId>{5C22544A-7EE6-4342-B048-85BDC9FD1C3A}</a:tableStyleId>
              </a:tblPr>
              <a:tblGrid>
                <a:gridCol w="6624736">
                  <a:extLst>
                    <a:ext uri="{9D8B030D-6E8A-4147-A177-3AD203B41FA5}">
                      <a16:colId xmlns:a16="http://schemas.microsoft.com/office/drawing/2014/main" val="3232698814"/>
                    </a:ext>
                  </a:extLst>
                </a:gridCol>
                <a:gridCol w="1512168">
                  <a:extLst>
                    <a:ext uri="{9D8B030D-6E8A-4147-A177-3AD203B41FA5}">
                      <a16:colId xmlns:a16="http://schemas.microsoft.com/office/drawing/2014/main" val="829847545"/>
                    </a:ext>
                  </a:extLst>
                </a:gridCol>
              </a:tblGrid>
              <a:tr h="0">
                <a:tc>
                  <a:txBody>
                    <a:bodyPr/>
                    <a:lstStyle/>
                    <a:p>
                      <a:r>
                        <a:rPr lang="en-US" dirty="0"/>
                        <a:t>Solution Name</a:t>
                      </a:r>
                    </a:p>
                  </a:txBody>
                  <a:tcPr/>
                </a:tc>
                <a:tc>
                  <a:txBody>
                    <a:bodyPr/>
                    <a:lstStyle/>
                    <a:p>
                      <a:pPr algn="ctr"/>
                      <a:r>
                        <a:rPr lang="et-EE" dirty="0"/>
                        <a:t>Solution</a:t>
                      </a:r>
                      <a:r>
                        <a:rPr lang="en-US" dirty="0"/>
                        <a:t> ID</a:t>
                      </a:r>
                    </a:p>
                  </a:txBody>
                  <a:tcPr/>
                </a:tc>
                <a:extLst>
                  <a:ext uri="{0D108BD9-81ED-4DB2-BD59-A6C34878D82A}">
                    <a16:rowId xmlns:a16="http://schemas.microsoft.com/office/drawing/2014/main" val="1948259271"/>
                  </a:ext>
                </a:extLst>
              </a:tr>
              <a:tr h="370840">
                <a:tc>
                  <a:txBody>
                    <a:bodyPr/>
                    <a:lstStyle/>
                    <a:p>
                      <a:r>
                        <a:rPr lang="en-US" dirty="0"/>
                        <a:t>Windows-Based NVR Solution</a:t>
                      </a:r>
                    </a:p>
                  </a:txBody>
                  <a:tcPr/>
                </a:tc>
                <a:tc>
                  <a:txBody>
                    <a:bodyPr/>
                    <a:lstStyle/>
                    <a:p>
                      <a:pPr algn="ctr"/>
                      <a:r>
                        <a:rPr lang="et-EE" dirty="0">
                          <a:hlinkClick r:id="rId3"/>
                        </a:rPr>
                        <a:t>S110</a:t>
                      </a:r>
                      <a:endParaRPr lang="en-US" dirty="0"/>
                    </a:p>
                  </a:txBody>
                  <a:tcPr/>
                </a:tc>
                <a:extLst>
                  <a:ext uri="{0D108BD9-81ED-4DB2-BD59-A6C34878D82A}">
                    <a16:rowId xmlns:a16="http://schemas.microsoft.com/office/drawing/2014/main" val="4012422756"/>
                  </a:ext>
                </a:extLst>
              </a:tr>
              <a:tr h="370840">
                <a:tc>
                  <a:txBody>
                    <a:bodyPr/>
                    <a:lstStyle/>
                    <a:p>
                      <a:r>
                        <a:rPr lang="en-US" dirty="0"/>
                        <a:t>Windows-Based NVR and </a:t>
                      </a:r>
                      <a:r>
                        <a:rPr lang="en-US" b="1" dirty="0"/>
                        <a:t>Decoder Client </a:t>
                      </a:r>
                      <a:r>
                        <a:rPr lang="en-US" dirty="0"/>
                        <a:t>Solution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t-EE" dirty="0">
                          <a:hlinkClick r:id="rId4"/>
                        </a:rPr>
                        <a:t>S111</a:t>
                      </a:r>
                      <a:endParaRPr lang="en-US" dirty="0"/>
                    </a:p>
                  </a:txBody>
                  <a:tcPr/>
                </a:tc>
                <a:extLst>
                  <a:ext uri="{0D108BD9-81ED-4DB2-BD59-A6C34878D82A}">
                    <a16:rowId xmlns:a16="http://schemas.microsoft.com/office/drawing/2014/main" val="2522832999"/>
                  </a:ext>
                </a:extLst>
              </a:tr>
              <a:tr h="370840">
                <a:tc>
                  <a:txBody>
                    <a:bodyPr/>
                    <a:lstStyle/>
                    <a:p>
                      <a:r>
                        <a:rPr lang="en-US" dirty="0"/>
                        <a:t>Windows-Based NVR and </a:t>
                      </a:r>
                      <a:r>
                        <a:rPr lang="en-US" b="1" dirty="0"/>
                        <a:t>Redundancy </a:t>
                      </a:r>
                      <a:r>
                        <a:rPr lang="en-US" dirty="0"/>
                        <a:t>Solution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t-EE" dirty="0">
                          <a:hlinkClick r:id="rId5"/>
                        </a:rPr>
                        <a:t>S112</a:t>
                      </a:r>
                      <a:endParaRPr lang="en-US" dirty="0"/>
                    </a:p>
                  </a:txBody>
                  <a:tcPr/>
                </a:tc>
                <a:extLst>
                  <a:ext uri="{0D108BD9-81ED-4DB2-BD59-A6C34878D82A}">
                    <a16:rowId xmlns:a16="http://schemas.microsoft.com/office/drawing/2014/main" val="3940365641"/>
                  </a:ext>
                </a:extLst>
              </a:tr>
              <a:tr h="370840">
                <a:tc>
                  <a:txBody>
                    <a:bodyPr/>
                    <a:lstStyle/>
                    <a:p>
                      <a:r>
                        <a:rPr lang="en-US" dirty="0"/>
                        <a:t>Windows-Based NVR and </a:t>
                      </a:r>
                      <a:r>
                        <a:rPr lang="en-US" b="1" dirty="0"/>
                        <a:t>Control Center </a:t>
                      </a:r>
                      <a:r>
                        <a:rPr lang="en-US" dirty="0"/>
                        <a:t>Solution</a:t>
                      </a:r>
                    </a:p>
                  </a:txBody>
                  <a:tcPr/>
                </a:tc>
                <a:tc>
                  <a:txBody>
                    <a:bodyPr/>
                    <a:lstStyle/>
                    <a:p>
                      <a:pPr algn="ctr"/>
                      <a:r>
                        <a:rPr lang="et-EE" dirty="0">
                          <a:hlinkClick r:id="rId6"/>
                        </a:rPr>
                        <a:t>S120</a:t>
                      </a:r>
                      <a:endParaRPr lang="et-EE" dirty="0"/>
                    </a:p>
                  </a:txBody>
                  <a:tcPr/>
                </a:tc>
                <a:extLst>
                  <a:ext uri="{0D108BD9-81ED-4DB2-BD59-A6C34878D82A}">
                    <a16:rowId xmlns:a16="http://schemas.microsoft.com/office/drawing/2014/main" val="300474513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Windows-Based NVR, </a:t>
                      </a:r>
                      <a:r>
                        <a:rPr kumimoji="0" lang="en-US" sz="1800" b="1" i="0" u="none" strike="noStrike" kern="1200" cap="none" spc="0" normalizeH="0" baseline="0" noProof="0" dirty="0">
                          <a:ln>
                            <a:noFill/>
                          </a:ln>
                          <a:solidFill>
                            <a:prstClr val="black"/>
                          </a:solidFill>
                          <a:effectLst/>
                          <a:uLnTx/>
                          <a:uFillTx/>
                          <a:latin typeface="Calibri"/>
                          <a:ea typeface="+mn-ea"/>
                          <a:cs typeface="+mn-cs"/>
                        </a:rPr>
                        <a:t>Control Center and TV Wall </a:t>
                      </a:r>
                      <a:r>
                        <a:rPr kumimoji="0" lang="en-US" sz="1800" b="0" i="0" u="none" strike="noStrike" kern="1200" cap="none" spc="0" normalizeH="0" baseline="0" noProof="0" dirty="0">
                          <a:ln>
                            <a:noFill/>
                          </a:ln>
                          <a:solidFill>
                            <a:prstClr val="black"/>
                          </a:solidFill>
                          <a:effectLst/>
                          <a:uLnTx/>
                          <a:uFillTx/>
                          <a:latin typeface="Calibri"/>
                          <a:ea typeface="+mn-ea"/>
                          <a:cs typeface="+mn-cs"/>
                        </a:rPr>
                        <a:t>Solution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t-EE" sz="1800" b="0" i="0" u="none" strike="noStrike" kern="1200" cap="none" spc="0" normalizeH="0" baseline="0" noProof="0" dirty="0">
                          <a:ln>
                            <a:noFill/>
                          </a:ln>
                          <a:solidFill>
                            <a:prstClr val="black"/>
                          </a:solidFill>
                          <a:effectLst/>
                          <a:uLnTx/>
                          <a:uFillTx/>
                          <a:latin typeface="Calibri"/>
                          <a:ea typeface="+mn-ea"/>
                          <a:cs typeface="+mn-cs"/>
                          <a:hlinkClick r:id="rId7"/>
                        </a:rPr>
                        <a:t>S121</a:t>
                      </a:r>
                      <a:endParaRPr kumimoji="0" lang="et-EE"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416296717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Windows-Based NVR, </a:t>
                      </a:r>
                      <a:r>
                        <a:rPr kumimoji="0" lang="en-US" sz="1800" b="1" i="0" u="none" strike="noStrike" kern="1200" cap="none" spc="0" normalizeH="0" baseline="0" noProof="0" dirty="0">
                          <a:ln>
                            <a:noFill/>
                          </a:ln>
                          <a:solidFill>
                            <a:prstClr val="black"/>
                          </a:solidFill>
                          <a:effectLst/>
                          <a:uLnTx/>
                          <a:uFillTx/>
                          <a:latin typeface="Calibri"/>
                          <a:ea typeface="+mn-ea"/>
                          <a:cs typeface="+mn-cs"/>
                        </a:rPr>
                        <a:t>Control Center and Decoder Client </a:t>
                      </a:r>
                      <a:r>
                        <a:rPr kumimoji="0" lang="en-US" sz="1800" b="0" i="0" u="none" strike="noStrike" kern="1200" cap="none" spc="0" normalizeH="0" baseline="0" noProof="0" dirty="0">
                          <a:ln>
                            <a:noFill/>
                          </a:ln>
                          <a:solidFill>
                            <a:prstClr val="black"/>
                          </a:solidFill>
                          <a:effectLst/>
                          <a:uLnTx/>
                          <a:uFillTx/>
                          <a:latin typeface="Calibri"/>
                          <a:ea typeface="+mn-ea"/>
                          <a:cs typeface="+mn-cs"/>
                        </a:rPr>
                        <a:t>Solution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t-EE" sz="1800" b="0" i="0" u="none" strike="noStrike" kern="1200" cap="none" spc="0" normalizeH="0" baseline="0" noProof="0" dirty="0">
                          <a:ln>
                            <a:noFill/>
                          </a:ln>
                          <a:solidFill>
                            <a:prstClr val="black"/>
                          </a:solidFill>
                          <a:effectLst/>
                          <a:uLnTx/>
                          <a:uFillTx/>
                          <a:latin typeface="Calibri"/>
                          <a:ea typeface="+mn-ea"/>
                          <a:cs typeface="+mn-cs"/>
                          <a:hlinkClick r:id="rId8"/>
                        </a:rPr>
                        <a:t>S122</a:t>
                      </a:r>
                      <a:endParaRPr kumimoji="0" lang="et-EE"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4118223823"/>
                  </a:ext>
                </a:extLst>
              </a:tr>
            </a:tbl>
          </a:graphicData>
        </a:graphic>
      </p:graphicFrame>
      <p:sp>
        <p:nvSpPr>
          <p:cNvPr id="2" name="TextBox 1">
            <a:extLst>
              <a:ext uri="{FF2B5EF4-FFF2-40B4-BE49-F238E27FC236}">
                <a16:creationId xmlns:a16="http://schemas.microsoft.com/office/drawing/2014/main" id="{E9889E9E-AA15-B09C-8DED-EF44C616C292}"/>
              </a:ext>
            </a:extLst>
          </p:cNvPr>
          <p:cNvSpPr txBox="1"/>
          <p:nvPr/>
        </p:nvSpPr>
        <p:spPr>
          <a:xfrm>
            <a:off x="539552" y="1772816"/>
            <a:ext cx="7632848" cy="369332"/>
          </a:xfrm>
          <a:prstGeom prst="rect">
            <a:avLst/>
          </a:prstGeom>
          <a:noFill/>
        </p:spPr>
        <p:txBody>
          <a:bodyPr wrap="square" rtlCol="0">
            <a:spAutoFit/>
          </a:bodyPr>
          <a:lstStyle/>
          <a:p>
            <a:r>
              <a:rPr lang="en-US" dirty="0"/>
              <a:t>Both INR-470 and the new INR-490 are used in the following solutions:</a:t>
            </a:r>
          </a:p>
        </p:txBody>
      </p:sp>
    </p:spTree>
    <p:extLst>
      <p:ext uri="{BB962C8B-B14F-4D97-AF65-F5344CB8AC3E}">
        <p14:creationId xmlns:p14="http://schemas.microsoft.com/office/powerpoint/2010/main" val="4111692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180BCE9-1E30-9C21-3FE0-67ECC6498775}"/>
              </a:ext>
            </a:extLst>
          </p:cNvPr>
          <p:cNvGraphicFramePr>
            <a:graphicFrameLocks noGrp="1"/>
          </p:cNvGraphicFramePr>
          <p:nvPr>
            <p:extLst>
              <p:ext uri="{D42A27DB-BD31-4B8C-83A1-F6EECF244321}">
                <p14:modId xmlns:p14="http://schemas.microsoft.com/office/powerpoint/2010/main" val="1339471997"/>
              </p:ext>
            </p:extLst>
          </p:nvPr>
        </p:nvGraphicFramePr>
        <p:xfrm>
          <a:off x="1187624" y="2374690"/>
          <a:ext cx="6096000" cy="34397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497082545"/>
                    </a:ext>
                  </a:extLst>
                </a:gridCol>
                <a:gridCol w="3048000">
                  <a:extLst>
                    <a:ext uri="{9D8B030D-6E8A-4147-A177-3AD203B41FA5}">
                      <a16:colId xmlns:a16="http://schemas.microsoft.com/office/drawing/2014/main" val="890453336"/>
                    </a:ext>
                  </a:extLst>
                </a:gridCol>
              </a:tblGrid>
              <a:tr h="567460">
                <a:tc>
                  <a:txBody>
                    <a:bodyPr/>
                    <a:lstStyle/>
                    <a:p>
                      <a:r>
                        <a:rPr lang="en-US" dirty="0"/>
                        <a:t>Accessory Type</a:t>
                      </a:r>
                    </a:p>
                  </a:txBody>
                  <a:tcPr/>
                </a:tc>
                <a:tc>
                  <a:txBody>
                    <a:bodyPr/>
                    <a:lstStyle/>
                    <a:p>
                      <a:r>
                        <a:rPr lang="en-US" dirty="0"/>
                        <a:t>Part Number</a:t>
                      </a:r>
                    </a:p>
                  </a:txBody>
                  <a:tcPr/>
                </a:tc>
                <a:extLst>
                  <a:ext uri="{0D108BD9-81ED-4DB2-BD59-A6C34878D82A}">
                    <a16:rowId xmlns:a16="http://schemas.microsoft.com/office/drawing/2014/main" val="3251313425"/>
                  </a:ext>
                </a:extLst>
              </a:tr>
              <a:tr h="567460">
                <a:tc>
                  <a:txBody>
                    <a:bodyPr/>
                    <a:lstStyle/>
                    <a:p>
                      <a:r>
                        <a:rPr lang="en-US" dirty="0"/>
                        <a:t>Rackmount Rails</a:t>
                      </a:r>
                    </a:p>
                  </a:txBody>
                  <a:tcPr/>
                </a:tc>
                <a:tc>
                  <a:txBody>
                    <a:bodyPr/>
                    <a:lstStyle/>
                    <a:p>
                      <a:r>
                        <a:rPr lang="en-US" dirty="0"/>
                        <a:t>Bundled</a:t>
                      </a:r>
                    </a:p>
                  </a:txBody>
                  <a:tcPr/>
                </a:tc>
                <a:extLst>
                  <a:ext uri="{0D108BD9-81ED-4DB2-BD59-A6C34878D82A}">
                    <a16:rowId xmlns:a16="http://schemas.microsoft.com/office/drawing/2014/main" val="1867606569"/>
                  </a:ext>
                </a:extLst>
              </a:tr>
              <a:tr h="567460">
                <a:tc>
                  <a:txBody>
                    <a:bodyPr/>
                    <a:lstStyle/>
                    <a:p>
                      <a:r>
                        <a:rPr lang="en-US" dirty="0"/>
                        <a:t>Hard Drive Options</a:t>
                      </a:r>
                    </a:p>
                  </a:txBody>
                  <a:tcPr/>
                </a:tc>
                <a:tc>
                  <a:txBody>
                    <a:bodyPr/>
                    <a:lstStyle/>
                    <a:p>
                      <a:r>
                        <a:rPr lang="en-US" dirty="0"/>
                        <a:t>ACTi offers a wide range of Hard Drives for INR-490, up to 22TB. Read more: </a:t>
                      </a:r>
                      <a:r>
                        <a:rPr lang="en-US" dirty="0">
                          <a:hlinkClick r:id="rId3"/>
                        </a:rPr>
                        <a:t>https://www.acti.com/product/</a:t>
                      </a:r>
                      <a:r>
                        <a:rPr lang="en-US" dirty="0">
                          <a:hlinkClick r:id="rId3"/>
                        </a:rPr>
                        <a:t>INR-490</a:t>
                      </a:r>
                      <a:r>
                        <a:rPr lang="en-US" dirty="0">
                          <a:hlinkClick r:id="rId3"/>
                        </a:rPr>
                        <a:t>?tab=related-products</a:t>
                      </a:r>
                      <a:endParaRPr lang="en-US"/>
                    </a:p>
                  </a:txBody>
                  <a:tcPr/>
                </a:tc>
                <a:extLst>
                  <a:ext uri="{0D108BD9-81ED-4DB2-BD59-A6C34878D82A}">
                    <a16:rowId xmlns:a16="http://schemas.microsoft.com/office/drawing/2014/main" val="1418920618"/>
                  </a:ext>
                </a:extLst>
              </a:tr>
              <a:tr h="567460">
                <a:tc>
                  <a:txBody>
                    <a:bodyPr/>
                    <a:lstStyle/>
                    <a:p>
                      <a:r>
                        <a:rPr lang="en-US" dirty="0"/>
                        <a:t>Extended Storage</a:t>
                      </a:r>
                    </a:p>
                  </a:txBody>
                  <a:tcPr/>
                </a:tc>
                <a:tc>
                  <a:txBody>
                    <a:bodyPr/>
                    <a:lstStyle/>
                    <a:p>
                      <a:r>
                        <a:rPr lang="en-US" dirty="0"/>
                        <a:t>PSTR-0405</a:t>
                      </a:r>
                    </a:p>
                  </a:txBody>
                  <a:tcPr/>
                </a:tc>
                <a:extLst>
                  <a:ext uri="{0D108BD9-81ED-4DB2-BD59-A6C34878D82A}">
                    <a16:rowId xmlns:a16="http://schemas.microsoft.com/office/drawing/2014/main" val="3898500999"/>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Related Accessories</a:t>
            </a:r>
          </a:p>
        </p:txBody>
      </p:sp>
      <p:pic>
        <p:nvPicPr>
          <p:cNvPr id="4100" name="Picture 4">
            <a:extLst>
              <a:ext uri="{FF2B5EF4-FFF2-40B4-BE49-F238E27FC236}">
                <a16:creationId xmlns:a16="http://schemas.microsoft.com/office/drawing/2014/main" id="{BEED9B9E-1289-B54C-9F09-0EA7FD9E9C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3806810"/>
            <a:ext cx="1440160"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28368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36559</TotalTime>
  <Words>357</Words>
  <Application>Microsoft Office PowerPoint</Application>
  <PresentationFormat>如螢幕大小 (4:3)</PresentationFormat>
  <Paragraphs>70</Paragraphs>
  <Slides>7</Slides>
  <Notes>7</Notes>
  <HiddenSlides>0</HiddenSlides>
  <MMClips>0</MMClips>
  <ScaleCrop>false</ScaleCrop>
  <HeadingPairs>
    <vt:vector size="4" baseType="variant">
      <vt:variant>
        <vt:lpstr>佈景主題</vt:lpstr>
      </vt:variant>
      <vt:variant>
        <vt:i4>2</vt:i4>
      </vt:variant>
      <vt:variant>
        <vt:lpstr>投影片標題</vt:lpstr>
      </vt:variant>
      <vt:variant>
        <vt:i4>7</vt:i4>
      </vt:variant>
    </vt:vector>
  </HeadingPairs>
  <TitlesOfParts>
    <vt:vector size="9"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1621</cp:revision>
  <dcterms:created xsi:type="dcterms:W3CDTF">2015-08-31T10:30:03Z</dcterms:created>
  <dcterms:modified xsi:type="dcterms:W3CDTF">2024-08-15T06:32:58Z</dcterms:modified>
</cp:coreProperties>
</file>