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11"/>
  </p:notesMasterIdLst>
  <p:sldIdLst>
    <p:sldId id="279" r:id="rId3"/>
    <p:sldId id="422" r:id="rId4"/>
    <p:sldId id="413" r:id="rId5"/>
    <p:sldId id="418" r:id="rId6"/>
    <p:sldId id="416" r:id="rId7"/>
    <p:sldId id="419" r:id="rId8"/>
    <p:sldId id="420" r:id="rId9"/>
    <p:sldId id="421" r:id="rId10"/>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50"/>
    <a:srgbClr val="0000FF"/>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07B38CE-D691-4FE2-98B4-B5EC6F57BAAA}" v="2" dt="2025-09-19T07:11:50.692"/>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0717" autoAdjust="0"/>
  </p:normalViewPr>
  <p:slideViewPr>
    <p:cSldViewPr>
      <p:cViewPr varScale="1">
        <p:scale>
          <a:sx n="75" d="100"/>
          <a:sy n="75" d="100"/>
        </p:scale>
        <p:origin x="1651" y="43"/>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Master" Target="slideMasters/slideMaster2.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3A7C8228-0E87-4789-9130-9F11EC1B4292}"/>
    <pc:docChg chg="custSel modSld">
      <pc:chgData name="Bella.Liu (劉家瑀)" userId="6122b3cf-428f-4cd4-a3fb-11ae43be01db" providerId="ADAL" clId="{3A7C8228-0E87-4789-9130-9F11EC1B4292}" dt="2025-09-19T07:12:15.186" v="10" actId="20577"/>
      <pc:docMkLst>
        <pc:docMk/>
      </pc:docMkLst>
      <pc:sldChg chg="modSp mod">
        <pc:chgData name="Bella.Liu (劉家瑀)" userId="6122b3cf-428f-4cd4-a3fb-11ae43be01db" providerId="ADAL" clId="{3A7C8228-0E87-4789-9130-9F11EC1B4292}" dt="2025-09-19T07:12:15.186" v="10" actId="20577"/>
        <pc:sldMkLst>
          <pc:docMk/>
          <pc:sldMk cId="2998669500" sldId="418"/>
        </pc:sldMkLst>
        <pc:graphicFrameChg chg="mod modGraphic">
          <ac:chgData name="Bella.Liu (劉家瑀)" userId="6122b3cf-428f-4cd4-a3fb-11ae43be01db" providerId="ADAL" clId="{3A7C8228-0E87-4789-9130-9F11EC1B4292}" dt="2025-09-19T07:12:15.186" v="10" actId="20577"/>
          <ac:graphicFrameMkLst>
            <pc:docMk/>
            <pc:sldMk cId="2998669500" sldId="418"/>
            <ac:graphicFrameMk id="2" creationId="{CA4E805D-71C0-7FF6-B52B-9B1AB48FF76A}"/>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2025/9/19</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50FE8A-2B96-E54E-A541-2E1958B815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460DAF-EE85-2F9F-0691-FA583E34599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8397CB-9367-A609-5640-E09580EB71F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B8C4FDD-E652-74A8-F439-53BD7524E061}"/>
              </a:ext>
            </a:extLst>
          </p:cNvPr>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23984717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43897674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23437707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45545258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3B20B9-53D9-1B0D-FA88-1833CFB3AE9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06867A-1230-FAE5-892B-4278019A08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A7E7DAF-23E2-3FA4-B674-66BB36EAD66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111C126-7A93-A339-3313-5F4FCC0FD3C7}"/>
              </a:ext>
            </a:extLst>
          </p:cNvPr>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30609848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795BF3-3C9E-23E7-9A47-C692E8EFC90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3AF08C0-04D5-F0ED-C072-1944168BFD3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191B42B-F0EF-411D-3BA6-7F16900119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E2D2EE6-83D5-FC81-C2B9-11AFF4953DED}"/>
              </a:ext>
            </a:extLst>
          </p:cNvPr>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41484081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B33E87-5169-FB73-18C8-75CD7114F0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9AAA2E2-1D93-C941-68B9-8DFA37978C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55E084-7E16-0A30-CB00-4C9C6DCE98C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21B6BB-A112-787A-8F3E-569A5474D94B}"/>
              </a:ext>
            </a:extLst>
          </p:cNvPr>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403838443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2025/9/19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2025/9/19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2025/9/19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2025/9/19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2025/9/19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2025/9/19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2025/9/19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2025/9/19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2025/9/19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2025/9/19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2025/9/19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2025/9/19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2025/9/19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2025/9/19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2025/9/19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2025/9/19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2025/9/19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2025/9/19</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2025/9/19</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2025/9/19</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2025/9/19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2025/9/19</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2025/9/19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2025/9/19</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2025/9/19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2025/9/19</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8" Type="http://schemas.openxmlformats.org/officeDocument/2006/relationships/hyperlink" Target="https://www.acti.com/solutions/windows-based-NVR-and-CMS-solution?sid=S122" TargetMode="External"/><Relationship Id="rId3" Type="http://schemas.openxmlformats.org/officeDocument/2006/relationships/hyperlink" Target="https://www.acti.com/solutions/windows-based-NVR-solution?sid=S110" TargetMode="External"/><Relationship Id="rId7" Type="http://schemas.openxmlformats.org/officeDocument/2006/relationships/hyperlink" Target="https://www.acti.com/solutions/windows-based-NVR-and-CMS-solution?sid=S121" TargetMode="External"/><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hyperlink" Target="https://www.acti.com/solutions/windows-based-NVR-solution?sid=S112" TargetMode="External"/><Relationship Id="rId10" Type="http://schemas.openxmlformats.org/officeDocument/2006/relationships/hyperlink" Target="https://www.acti.com/solutions/linux-based-NVR-and-CMS-solution?sid=S72" TargetMode="External"/><Relationship Id="rId4" Type="http://schemas.openxmlformats.org/officeDocument/2006/relationships/hyperlink" Target="https://www.acti.com/solutions/windows-based-NVR-solution?sid=S111" TargetMode="External"/><Relationship Id="rId9" Type="http://schemas.openxmlformats.org/officeDocument/2006/relationships/hyperlink" Target="https://www.acti.com/solutions/linux-based-NVR-solution?sid=S60"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acti.com/technologies/smart-dual-light"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hyperlink" Target="https://www.acti.com/technologies/lightguard"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3" Type="http://schemas.openxmlformats.org/officeDocument/2006/relationships/hyperlink" Target="https://www.acti.com/technologies/colorguard"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460375" y="1844824"/>
            <a:ext cx="8568952"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Z330, Z330-P1, Z510</a:t>
            </a:r>
          </a:p>
          <a:p>
            <a:pPr algn="l">
              <a:lnSpc>
                <a:spcPct val="150000"/>
              </a:lnSpc>
            </a:pPr>
            <a:r>
              <a:rPr lang="en-US" sz="3200" dirty="0">
                <a:solidFill>
                  <a:schemeClr val="tx1">
                    <a:lumMod val="50000"/>
                    <a:lumOff val="50000"/>
                  </a:schemeClr>
                </a:solidFill>
                <a:ea typeface="新細明體" pitchFamily="18" charset="-120"/>
              </a:rPr>
              <a:t>New Product Introduction</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B36793-3284-1E7E-B0CA-FD9F4E190228}"/>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52A40A29-7B15-1BAD-9138-8E897D3178F0}"/>
              </a:ext>
            </a:extLst>
          </p:cNvPr>
          <p:cNvSpPr txBox="1"/>
          <p:nvPr/>
        </p:nvSpPr>
        <p:spPr>
          <a:xfrm>
            <a:off x="267778" y="1126450"/>
            <a:ext cx="6120680" cy="369332"/>
          </a:xfrm>
          <a:prstGeom prst="rect">
            <a:avLst/>
          </a:prstGeom>
          <a:noFill/>
        </p:spPr>
        <p:txBody>
          <a:bodyPr wrap="square" rtlCol="0">
            <a:spAutoFit/>
          </a:bodyPr>
          <a:lstStyle/>
          <a:p>
            <a:r>
              <a:rPr lang="en-US" dirty="0"/>
              <a:t>ACTi is introducing the newest products:</a:t>
            </a:r>
          </a:p>
        </p:txBody>
      </p:sp>
      <p:grpSp>
        <p:nvGrpSpPr>
          <p:cNvPr id="3" name="Group 2">
            <a:extLst>
              <a:ext uri="{FF2B5EF4-FFF2-40B4-BE49-F238E27FC236}">
                <a16:creationId xmlns:a16="http://schemas.microsoft.com/office/drawing/2014/main" id="{34775EAD-FB2E-2092-0B5C-77ED761BAFAC}"/>
              </a:ext>
            </a:extLst>
          </p:cNvPr>
          <p:cNvGrpSpPr/>
          <p:nvPr/>
        </p:nvGrpSpPr>
        <p:grpSpPr>
          <a:xfrm>
            <a:off x="611560" y="1556792"/>
            <a:ext cx="8064896" cy="1584176"/>
            <a:chOff x="611560" y="1844824"/>
            <a:chExt cx="8064896" cy="1584176"/>
          </a:xfrm>
        </p:grpSpPr>
        <p:sp>
          <p:nvSpPr>
            <p:cNvPr id="9" name="Rectangle 8">
              <a:extLst>
                <a:ext uri="{FF2B5EF4-FFF2-40B4-BE49-F238E27FC236}">
                  <a16:creationId xmlns:a16="http://schemas.microsoft.com/office/drawing/2014/main" id="{121A023B-D70F-8D23-F10D-F6F8F44F5183}"/>
                </a:ext>
              </a:extLst>
            </p:cNvPr>
            <p:cNvSpPr/>
            <p:nvPr/>
          </p:nvSpPr>
          <p:spPr>
            <a:xfrm>
              <a:off x="611560" y="1844824"/>
              <a:ext cx="8064896" cy="1584176"/>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7AF1DF82-A732-6D8F-F261-D26765E9110D}"/>
                </a:ext>
              </a:extLst>
            </p:cNvPr>
            <p:cNvSpPr txBox="1"/>
            <p:nvPr/>
          </p:nvSpPr>
          <p:spPr>
            <a:xfrm>
              <a:off x="3270920" y="2354140"/>
              <a:ext cx="5403068" cy="646331"/>
            </a:xfrm>
            <a:prstGeom prst="rect">
              <a:avLst/>
            </a:prstGeom>
            <a:solidFill>
              <a:schemeClr val="bg1">
                <a:lumMod val="95000"/>
              </a:schemeClr>
            </a:solidFill>
          </p:spPr>
          <p:txBody>
            <a:bodyPr wrap="square">
              <a:spAutoFit/>
            </a:bodyPr>
            <a:lstStyle/>
            <a:p>
              <a:r>
                <a:rPr lang="en-US" b="1" dirty="0">
                  <a:solidFill>
                    <a:srgbClr val="FF0000"/>
                  </a:solidFill>
                </a:rPr>
                <a:t>2MP</a:t>
              </a:r>
              <a:r>
                <a:rPr lang="en-US" b="1" dirty="0"/>
                <a:t> Deep Learning </a:t>
              </a:r>
              <a:r>
                <a:rPr lang="en-US" b="1" dirty="0">
                  <a:solidFill>
                    <a:srgbClr val="FF0000"/>
                  </a:solidFill>
                </a:rPr>
                <a:t>AI f2.8mm </a:t>
              </a:r>
              <a:r>
                <a:rPr lang="en-US" b="1" dirty="0"/>
                <a:t>Fixed Bullet with IR LED 50m, White LED 50m, </a:t>
              </a:r>
              <a:r>
                <a:rPr lang="en-US" b="1" dirty="0">
                  <a:solidFill>
                    <a:srgbClr val="FF0000"/>
                  </a:solidFill>
                </a:rPr>
                <a:t>Smart Dual Light</a:t>
              </a:r>
              <a:r>
                <a:rPr lang="en-US" b="1" dirty="0"/>
                <a:t>, WDR 120dB</a:t>
              </a:r>
            </a:p>
          </p:txBody>
        </p:sp>
        <p:sp>
          <p:nvSpPr>
            <p:cNvPr id="11" name="TextBox 10">
              <a:extLst>
                <a:ext uri="{FF2B5EF4-FFF2-40B4-BE49-F238E27FC236}">
                  <a16:creationId xmlns:a16="http://schemas.microsoft.com/office/drawing/2014/main" id="{B9C06390-29E5-F2AC-C13E-76F88DB9B625}"/>
                </a:ext>
              </a:extLst>
            </p:cNvPr>
            <p:cNvSpPr txBox="1"/>
            <p:nvPr/>
          </p:nvSpPr>
          <p:spPr>
            <a:xfrm>
              <a:off x="3275856" y="1901652"/>
              <a:ext cx="1368152" cy="584775"/>
            </a:xfrm>
            <a:prstGeom prst="rect">
              <a:avLst/>
            </a:prstGeom>
            <a:noFill/>
          </p:spPr>
          <p:txBody>
            <a:bodyPr wrap="square" rtlCol="0">
              <a:spAutoFit/>
            </a:bodyPr>
            <a:lstStyle/>
            <a:p>
              <a:r>
                <a:rPr lang="en-US" sz="3200" b="1" dirty="0">
                  <a:solidFill>
                    <a:srgbClr val="00B050"/>
                  </a:solidFill>
                </a:rPr>
                <a:t>Z330</a:t>
              </a:r>
            </a:p>
          </p:txBody>
        </p:sp>
      </p:grpSp>
      <p:pic>
        <p:nvPicPr>
          <p:cNvPr id="12" name="Picture 2">
            <a:extLst>
              <a:ext uri="{FF2B5EF4-FFF2-40B4-BE49-F238E27FC236}">
                <a16:creationId xmlns:a16="http://schemas.microsoft.com/office/drawing/2014/main" id="{855B6F5D-C586-ED40-91E3-2A7269B4FC6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5030" b="24801"/>
          <a:stretch>
            <a:fillRect/>
          </a:stretch>
        </p:blipFill>
        <p:spPr bwMode="auto">
          <a:xfrm>
            <a:off x="795772" y="1839916"/>
            <a:ext cx="2286000" cy="1146868"/>
          </a:xfrm>
          <a:prstGeom prst="rect">
            <a:avLst/>
          </a:prstGeom>
          <a:noFill/>
          <a:extLst>
            <a:ext uri="{909E8E84-426E-40DD-AFC4-6F175D3DCCD1}">
              <a14:hiddenFill xmlns:a14="http://schemas.microsoft.com/office/drawing/2010/main">
                <a:solidFill>
                  <a:srgbClr val="FFFFFF"/>
                </a:solidFill>
              </a14:hiddenFill>
            </a:ext>
          </a:extLst>
        </p:spPr>
      </p:pic>
      <p:grpSp>
        <p:nvGrpSpPr>
          <p:cNvPr id="13" name="Group 12">
            <a:extLst>
              <a:ext uri="{FF2B5EF4-FFF2-40B4-BE49-F238E27FC236}">
                <a16:creationId xmlns:a16="http://schemas.microsoft.com/office/drawing/2014/main" id="{ACCAAB0C-97DE-A29D-6B7C-7EE7E1613BF9}"/>
              </a:ext>
            </a:extLst>
          </p:cNvPr>
          <p:cNvGrpSpPr/>
          <p:nvPr/>
        </p:nvGrpSpPr>
        <p:grpSpPr>
          <a:xfrm>
            <a:off x="625277" y="3269908"/>
            <a:ext cx="8064896" cy="1584176"/>
            <a:chOff x="611560" y="1844824"/>
            <a:chExt cx="8064896" cy="1584176"/>
          </a:xfrm>
        </p:grpSpPr>
        <p:sp>
          <p:nvSpPr>
            <p:cNvPr id="14" name="Rectangle 13">
              <a:extLst>
                <a:ext uri="{FF2B5EF4-FFF2-40B4-BE49-F238E27FC236}">
                  <a16:creationId xmlns:a16="http://schemas.microsoft.com/office/drawing/2014/main" id="{F38E3366-0F1E-CB56-1669-843FCB92041C}"/>
                </a:ext>
              </a:extLst>
            </p:cNvPr>
            <p:cNvSpPr/>
            <p:nvPr/>
          </p:nvSpPr>
          <p:spPr>
            <a:xfrm>
              <a:off x="611560" y="1844824"/>
              <a:ext cx="8064896" cy="1584176"/>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5837E71B-90DB-7967-579A-3F113FF444FA}"/>
                </a:ext>
              </a:extLst>
            </p:cNvPr>
            <p:cNvSpPr txBox="1"/>
            <p:nvPr/>
          </p:nvSpPr>
          <p:spPr>
            <a:xfrm>
              <a:off x="3270920" y="2354140"/>
              <a:ext cx="5403068" cy="646331"/>
            </a:xfrm>
            <a:prstGeom prst="rect">
              <a:avLst/>
            </a:prstGeom>
            <a:solidFill>
              <a:schemeClr val="bg1">
                <a:lumMod val="95000"/>
              </a:schemeClr>
            </a:solidFill>
          </p:spPr>
          <p:txBody>
            <a:bodyPr wrap="square">
              <a:spAutoFit/>
            </a:bodyPr>
            <a:lstStyle/>
            <a:p>
              <a:r>
                <a:rPr lang="en-US" b="1" dirty="0">
                  <a:solidFill>
                    <a:srgbClr val="FF0000"/>
                  </a:solidFill>
                </a:rPr>
                <a:t>2MP</a:t>
              </a:r>
              <a:r>
                <a:rPr lang="en-US" b="1" dirty="0"/>
                <a:t> Deep Learning </a:t>
              </a:r>
              <a:r>
                <a:rPr lang="en-US" b="1" dirty="0">
                  <a:solidFill>
                    <a:srgbClr val="FF0000"/>
                  </a:solidFill>
                </a:rPr>
                <a:t>AI f4mm </a:t>
              </a:r>
              <a:r>
                <a:rPr lang="en-US" b="1" dirty="0"/>
                <a:t>Fixed Bullet with IR LED 50m, White LED 50m, </a:t>
              </a:r>
              <a:r>
                <a:rPr lang="en-US" b="1" dirty="0">
                  <a:solidFill>
                    <a:srgbClr val="FF0000"/>
                  </a:solidFill>
                </a:rPr>
                <a:t>Smart Dual Light</a:t>
              </a:r>
              <a:r>
                <a:rPr lang="en-US" b="1" dirty="0"/>
                <a:t>, WDR 120dB</a:t>
              </a:r>
            </a:p>
          </p:txBody>
        </p:sp>
        <p:sp>
          <p:nvSpPr>
            <p:cNvPr id="16" name="TextBox 15">
              <a:extLst>
                <a:ext uri="{FF2B5EF4-FFF2-40B4-BE49-F238E27FC236}">
                  <a16:creationId xmlns:a16="http://schemas.microsoft.com/office/drawing/2014/main" id="{D4D3C77A-0303-59A1-7F5E-4F433C605D3A}"/>
                </a:ext>
              </a:extLst>
            </p:cNvPr>
            <p:cNvSpPr txBox="1"/>
            <p:nvPr/>
          </p:nvSpPr>
          <p:spPr>
            <a:xfrm>
              <a:off x="3275855" y="1901652"/>
              <a:ext cx="2074515" cy="584775"/>
            </a:xfrm>
            <a:prstGeom prst="rect">
              <a:avLst/>
            </a:prstGeom>
            <a:noFill/>
          </p:spPr>
          <p:txBody>
            <a:bodyPr wrap="square" rtlCol="0">
              <a:spAutoFit/>
            </a:bodyPr>
            <a:lstStyle/>
            <a:p>
              <a:r>
                <a:rPr lang="en-US" sz="3200" b="1" dirty="0">
                  <a:solidFill>
                    <a:srgbClr val="00B050"/>
                  </a:solidFill>
                </a:rPr>
                <a:t>Z330-P1</a:t>
              </a:r>
            </a:p>
          </p:txBody>
        </p:sp>
      </p:grpSp>
      <p:pic>
        <p:nvPicPr>
          <p:cNvPr id="17" name="Picture 2">
            <a:extLst>
              <a:ext uri="{FF2B5EF4-FFF2-40B4-BE49-F238E27FC236}">
                <a16:creationId xmlns:a16="http://schemas.microsoft.com/office/drawing/2014/main" id="{18355465-796D-5F50-F760-088D4BEBF87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5030" b="24801"/>
          <a:stretch>
            <a:fillRect/>
          </a:stretch>
        </p:blipFill>
        <p:spPr bwMode="auto">
          <a:xfrm>
            <a:off x="809489" y="3553032"/>
            <a:ext cx="2286000" cy="1146868"/>
          </a:xfrm>
          <a:prstGeom prst="rect">
            <a:avLst/>
          </a:prstGeom>
          <a:noFill/>
          <a:extLst>
            <a:ext uri="{909E8E84-426E-40DD-AFC4-6F175D3DCCD1}">
              <a14:hiddenFill xmlns:a14="http://schemas.microsoft.com/office/drawing/2010/main">
                <a:solidFill>
                  <a:srgbClr val="FFFFFF"/>
                </a:solidFill>
              </a14:hiddenFill>
            </a:ext>
          </a:extLst>
        </p:spPr>
      </p:pic>
      <p:grpSp>
        <p:nvGrpSpPr>
          <p:cNvPr id="18" name="Group 17">
            <a:extLst>
              <a:ext uri="{FF2B5EF4-FFF2-40B4-BE49-F238E27FC236}">
                <a16:creationId xmlns:a16="http://schemas.microsoft.com/office/drawing/2014/main" id="{08AD413A-9743-D635-2A4F-191A9249FCEE}"/>
              </a:ext>
            </a:extLst>
          </p:cNvPr>
          <p:cNvGrpSpPr/>
          <p:nvPr/>
        </p:nvGrpSpPr>
        <p:grpSpPr>
          <a:xfrm>
            <a:off x="625277" y="4983024"/>
            <a:ext cx="8064896" cy="1584176"/>
            <a:chOff x="611560" y="1844824"/>
            <a:chExt cx="8064896" cy="1584176"/>
          </a:xfrm>
        </p:grpSpPr>
        <p:sp>
          <p:nvSpPr>
            <p:cNvPr id="19" name="Rectangle 18">
              <a:extLst>
                <a:ext uri="{FF2B5EF4-FFF2-40B4-BE49-F238E27FC236}">
                  <a16:creationId xmlns:a16="http://schemas.microsoft.com/office/drawing/2014/main" id="{C81A22C5-D85F-F16F-28AA-8EF9CA41DDF0}"/>
                </a:ext>
              </a:extLst>
            </p:cNvPr>
            <p:cNvSpPr/>
            <p:nvPr/>
          </p:nvSpPr>
          <p:spPr>
            <a:xfrm>
              <a:off x="611560" y="1844824"/>
              <a:ext cx="8064896" cy="1584176"/>
            </a:xfrm>
            <a:prstGeom prst="rect">
              <a:avLst/>
            </a:prstGeom>
            <a:solidFill>
              <a:schemeClr val="bg1">
                <a:lumMod val="9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D2002108-1FCE-5200-C908-1C4F61B7ED91}"/>
                </a:ext>
              </a:extLst>
            </p:cNvPr>
            <p:cNvSpPr txBox="1"/>
            <p:nvPr/>
          </p:nvSpPr>
          <p:spPr>
            <a:xfrm>
              <a:off x="3270920" y="2354140"/>
              <a:ext cx="5403068" cy="923330"/>
            </a:xfrm>
            <a:prstGeom prst="rect">
              <a:avLst/>
            </a:prstGeom>
            <a:solidFill>
              <a:schemeClr val="bg1">
                <a:lumMod val="95000"/>
              </a:schemeClr>
            </a:solidFill>
          </p:spPr>
          <p:txBody>
            <a:bodyPr wrap="square">
              <a:spAutoFit/>
            </a:bodyPr>
            <a:lstStyle/>
            <a:p>
              <a:r>
                <a:rPr lang="en-US" b="1" dirty="0">
                  <a:solidFill>
                    <a:srgbClr val="FF0000"/>
                  </a:solidFill>
                </a:rPr>
                <a:t>2MP</a:t>
              </a:r>
              <a:r>
                <a:rPr lang="en-US" b="1" dirty="0"/>
                <a:t> Deep Learning</a:t>
              </a:r>
              <a:r>
                <a:rPr lang="en-US" b="1" dirty="0">
                  <a:solidFill>
                    <a:srgbClr val="FF0000"/>
                  </a:solidFill>
                </a:rPr>
                <a:t> AI f2.8mm </a:t>
              </a:r>
              <a:r>
                <a:rPr lang="en-US" b="1" dirty="0"/>
                <a:t>Outdoor Fixed Turret with IR LED 50m, White LED 50m, </a:t>
              </a:r>
              <a:r>
                <a:rPr lang="en-US" b="1" dirty="0">
                  <a:solidFill>
                    <a:srgbClr val="FF0000"/>
                  </a:solidFill>
                </a:rPr>
                <a:t>Smart Dual Light</a:t>
              </a:r>
              <a:r>
                <a:rPr lang="en-US" b="1" dirty="0"/>
                <a:t>, WDR 120dB</a:t>
              </a:r>
            </a:p>
          </p:txBody>
        </p:sp>
        <p:sp>
          <p:nvSpPr>
            <p:cNvPr id="21" name="TextBox 20">
              <a:extLst>
                <a:ext uri="{FF2B5EF4-FFF2-40B4-BE49-F238E27FC236}">
                  <a16:creationId xmlns:a16="http://schemas.microsoft.com/office/drawing/2014/main" id="{A1C7B99E-8595-D496-BA8E-4D326C855D92}"/>
                </a:ext>
              </a:extLst>
            </p:cNvPr>
            <p:cNvSpPr txBox="1"/>
            <p:nvPr/>
          </p:nvSpPr>
          <p:spPr>
            <a:xfrm>
              <a:off x="3275855" y="1901652"/>
              <a:ext cx="2074515" cy="584775"/>
            </a:xfrm>
            <a:prstGeom prst="rect">
              <a:avLst/>
            </a:prstGeom>
            <a:noFill/>
          </p:spPr>
          <p:txBody>
            <a:bodyPr wrap="square" rtlCol="0">
              <a:spAutoFit/>
            </a:bodyPr>
            <a:lstStyle/>
            <a:p>
              <a:r>
                <a:rPr lang="en-US" sz="3200" b="1" dirty="0">
                  <a:solidFill>
                    <a:srgbClr val="00B050"/>
                  </a:solidFill>
                </a:rPr>
                <a:t>Z510</a:t>
              </a:r>
            </a:p>
          </p:txBody>
        </p:sp>
      </p:grpSp>
      <p:pic>
        <p:nvPicPr>
          <p:cNvPr id="23" name="Picture 4">
            <a:extLst>
              <a:ext uri="{FF2B5EF4-FFF2-40B4-BE49-F238E27FC236}">
                <a16:creationId xmlns:a16="http://schemas.microsoft.com/office/drawing/2014/main" id="{C5E24408-36B3-5043-BEF2-B53B983A3AF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19014" b="24944"/>
          <a:stretch>
            <a:fillRect/>
          </a:stretch>
        </p:blipFill>
        <p:spPr bwMode="auto">
          <a:xfrm>
            <a:off x="904063" y="5134554"/>
            <a:ext cx="2286000" cy="1281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547753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095280E-92AD-AA3E-178D-A9265486933F}"/>
              </a:ext>
            </a:extLst>
          </p:cNvPr>
          <p:cNvGraphicFramePr>
            <a:graphicFrameLocks noGrp="1"/>
          </p:cNvGraphicFramePr>
          <p:nvPr>
            <p:extLst>
              <p:ext uri="{D42A27DB-BD31-4B8C-83A1-F6EECF244321}">
                <p14:modId xmlns:p14="http://schemas.microsoft.com/office/powerpoint/2010/main" val="1838291942"/>
              </p:ext>
            </p:extLst>
          </p:nvPr>
        </p:nvGraphicFramePr>
        <p:xfrm>
          <a:off x="1475656" y="2198688"/>
          <a:ext cx="5795425" cy="3482340"/>
        </p:xfrm>
        <a:graphic>
          <a:graphicData uri="http://schemas.openxmlformats.org/drawingml/2006/table">
            <a:tbl>
              <a:tblPr>
                <a:tableStyleId>{616DA210-FB5B-4158-B5E0-FEB733F419BA}</a:tableStyleId>
              </a:tblPr>
              <a:tblGrid>
                <a:gridCol w="1978723">
                  <a:extLst>
                    <a:ext uri="{9D8B030D-6E8A-4147-A177-3AD203B41FA5}">
                      <a16:colId xmlns:a16="http://schemas.microsoft.com/office/drawing/2014/main" val="749586910"/>
                    </a:ext>
                  </a:extLst>
                </a:gridCol>
                <a:gridCol w="1872486">
                  <a:extLst>
                    <a:ext uri="{9D8B030D-6E8A-4147-A177-3AD203B41FA5}">
                      <a16:colId xmlns:a16="http://schemas.microsoft.com/office/drawing/2014/main" val="2909053437"/>
                    </a:ext>
                  </a:extLst>
                </a:gridCol>
                <a:gridCol w="1944216">
                  <a:extLst>
                    <a:ext uri="{9D8B030D-6E8A-4147-A177-3AD203B41FA5}">
                      <a16:colId xmlns:a16="http://schemas.microsoft.com/office/drawing/2014/main" val="3798153452"/>
                    </a:ext>
                  </a:extLst>
                </a:gridCol>
              </a:tblGrid>
              <a:tr h="0">
                <a:tc>
                  <a:txBody>
                    <a:bodyPr/>
                    <a:lstStyle/>
                    <a:p>
                      <a:pPr algn="ctr" fontAlgn="ctr">
                        <a:buNone/>
                      </a:pPr>
                      <a:r>
                        <a:rPr lang="en-US" sz="1500" u="none" strike="noStrike" dirty="0">
                          <a:effectLst/>
                        </a:rPr>
                        <a:t>Product Type</a:t>
                      </a:r>
                      <a:endParaRPr lang="en-US" sz="1500" b="0" i="0" u="none" strike="noStrike" dirty="0">
                        <a:solidFill>
                          <a:srgbClr val="353535"/>
                        </a:solidFill>
                        <a:effectLst/>
                        <a:latin typeface="Arial" panose="020B0604020202020204" pitchFamily="34" charset="0"/>
                      </a:endParaRPr>
                    </a:p>
                  </a:txBody>
                  <a:tcPr marL="7620" marR="7620" marT="7620" marB="0" anchor="ctr">
                    <a:solidFill>
                      <a:schemeClr val="bg1">
                        <a:lumMod val="95000"/>
                      </a:schemeClr>
                    </a:solidFill>
                  </a:tcPr>
                </a:tc>
                <a:tc>
                  <a:txBody>
                    <a:bodyPr/>
                    <a:lstStyle/>
                    <a:p>
                      <a:pPr algn="ctr" fontAlgn="ctr">
                        <a:buNone/>
                      </a:pPr>
                      <a:r>
                        <a:rPr lang="en-US" sz="1500" u="none" strike="noStrike" dirty="0">
                          <a:effectLst/>
                        </a:rPr>
                        <a:t>Fixed Bullet </a:t>
                      </a:r>
                      <a:endParaRPr lang="en-US" sz="1500" b="0" i="0" u="none" strike="noStrike" dirty="0">
                        <a:solidFill>
                          <a:srgbClr val="353535"/>
                        </a:solidFill>
                        <a:effectLst/>
                        <a:latin typeface="Arial" panose="020B0604020202020204" pitchFamily="34" charset="0"/>
                      </a:endParaRPr>
                    </a:p>
                  </a:txBody>
                  <a:tcPr marL="7620" marR="7620" marT="7620" marB="0" anchor="ctr">
                    <a:solidFill>
                      <a:schemeClr val="bg1">
                        <a:lumMod val="95000"/>
                      </a:schemeClr>
                    </a:solidFill>
                  </a:tcPr>
                </a:tc>
                <a:tc>
                  <a:txBody>
                    <a:bodyPr/>
                    <a:lstStyle/>
                    <a:p>
                      <a:pPr algn="ctr" fontAlgn="ctr">
                        <a:buNone/>
                      </a:pPr>
                      <a:r>
                        <a:rPr lang="en-US" sz="1500" u="none" strike="noStrike" dirty="0">
                          <a:effectLst/>
                        </a:rPr>
                        <a:t>Fixed Turret </a:t>
                      </a:r>
                      <a:endParaRPr lang="en-US" sz="1500" b="0" i="0" u="none" strike="noStrike" dirty="0">
                        <a:solidFill>
                          <a:srgbClr val="353535"/>
                        </a:solidFill>
                        <a:effectLst/>
                        <a:latin typeface="Arial" panose="020B0604020202020204" pitchFamily="34" charset="0"/>
                      </a:endParaRPr>
                    </a:p>
                  </a:txBody>
                  <a:tcPr marL="7620" marR="7620" marT="7620" marB="0" anchor="ctr">
                    <a:solidFill>
                      <a:schemeClr val="bg1">
                        <a:lumMod val="95000"/>
                      </a:schemeClr>
                    </a:solidFill>
                  </a:tcPr>
                </a:tc>
                <a:extLst>
                  <a:ext uri="{0D108BD9-81ED-4DB2-BD59-A6C34878D82A}">
                    <a16:rowId xmlns:a16="http://schemas.microsoft.com/office/drawing/2014/main" val="2999477387"/>
                  </a:ext>
                </a:extLst>
              </a:tr>
              <a:tr h="190500">
                <a:tc>
                  <a:txBody>
                    <a:bodyPr/>
                    <a:lstStyle/>
                    <a:p>
                      <a:pPr algn="ctr" fontAlgn="ctr">
                        <a:buNone/>
                      </a:pPr>
                      <a:r>
                        <a:rPr lang="en-US" sz="1500" u="none" strike="noStrike">
                          <a:effectLst/>
                        </a:rPr>
                        <a:t>Application Environment</a:t>
                      </a:r>
                      <a:endParaRPr lang="en-US" sz="1500" b="0" i="0" u="none" strike="noStrike">
                        <a:solidFill>
                          <a:srgbClr val="353535"/>
                        </a:solidFill>
                        <a:effectLst/>
                        <a:latin typeface="Arial" panose="020B0604020202020204" pitchFamily="34" charset="0"/>
                      </a:endParaRPr>
                    </a:p>
                  </a:txBody>
                  <a:tcPr marL="7620" marR="7620" marT="7620" marB="0" anchor="ctr">
                    <a:solidFill>
                      <a:schemeClr val="bg1">
                        <a:lumMod val="95000"/>
                      </a:schemeClr>
                    </a:solidFill>
                  </a:tcPr>
                </a:tc>
                <a:tc>
                  <a:txBody>
                    <a:bodyPr/>
                    <a:lstStyle/>
                    <a:p>
                      <a:pPr algn="ctr" fontAlgn="ctr">
                        <a:buNone/>
                      </a:pPr>
                      <a:r>
                        <a:rPr lang="en-US" sz="1500" u="none" strike="noStrike" dirty="0">
                          <a:effectLst/>
                        </a:rPr>
                        <a:t>Outdoor</a:t>
                      </a:r>
                      <a:endParaRPr lang="en-US" sz="1500" b="0" i="0" u="none" strike="noStrike" dirty="0">
                        <a:solidFill>
                          <a:srgbClr val="353535"/>
                        </a:solidFill>
                        <a:effectLst/>
                        <a:latin typeface="Arial" panose="020B0604020202020204" pitchFamily="34" charset="0"/>
                      </a:endParaRPr>
                    </a:p>
                  </a:txBody>
                  <a:tcPr marL="7620" marR="7620" marT="7620" marB="0" anchor="ctr">
                    <a:solidFill>
                      <a:schemeClr val="bg1">
                        <a:lumMod val="95000"/>
                      </a:schemeClr>
                    </a:solidFill>
                  </a:tcPr>
                </a:tc>
                <a:tc>
                  <a:txBody>
                    <a:bodyPr/>
                    <a:lstStyle/>
                    <a:p>
                      <a:pPr algn="ctr" fontAlgn="ctr">
                        <a:buNone/>
                      </a:pPr>
                      <a:r>
                        <a:rPr lang="en-US" sz="1500" u="none" strike="noStrike">
                          <a:effectLst/>
                        </a:rPr>
                        <a:t>Outdoor</a:t>
                      </a:r>
                      <a:endParaRPr lang="en-US" sz="1500" b="0" i="0" u="none" strike="noStrike">
                        <a:solidFill>
                          <a:srgbClr val="353535"/>
                        </a:solidFill>
                        <a:effectLst/>
                        <a:latin typeface="Arial" panose="020B0604020202020204" pitchFamily="34" charset="0"/>
                      </a:endParaRPr>
                    </a:p>
                  </a:txBody>
                  <a:tcPr marL="7620" marR="7620" marT="7620" marB="0" anchor="ctr">
                    <a:solidFill>
                      <a:schemeClr val="bg1">
                        <a:lumMod val="95000"/>
                      </a:schemeClr>
                    </a:solidFill>
                  </a:tcPr>
                </a:tc>
                <a:extLst>
                  <a:ext uri="{0D108BD9-81ED-4DB2-BD59-A6C34878D82A}">
                    <a16:rowId xmlns:a16="http://schemas.microsoft.com/office/drawing/2014/main" val="1227701670"/>
                  </a:ext>
                </a:extLst>
              </a:tr>
              <a:tr h="190500">
                <a:tc>
                  <a:txBody>
                    <a:bodyPr/>
                    <a:lstStyle/>
                    <a:p>
                      <a:pPr algn="ctr" fontAlgn="ctr">
                        <a:buNone/>
                      </a:pPr>
                      <a:r>
                        <a:rPr lang="en-US" sz="1500" u="none" strike="noStrike">
                          <a:effectLst/>
                        </a:rPr>
                        <a:t>Lens</a:t>
                      </a:r>
                      <a:endParaRPr lang="en-US" sz="1500" b="0" i="0" u="none" strike="noStrike">
                        <a:solidFill>
                          <a:srgbClr val="353535"/>
                        </a:solidFill>
                        <a:effectLst/>
                        <a:latin typeface="Arial" panose="020B0604020202020204" pitchFamily="34" charset="0"/>
                      </a:endParaRPr>
                    </a:p>
                  </a:txBody>
                  <a:tcPr marL="7620" marR="7620" marT="7620" marB="0" anchor="ctr">
                    <a:solidFill>
                      <a:schemeClr val="bg1">
                        <a:lumMod val="95000"/>
                      </a:schemeClr>
                    </a:solidFill>
                  </a:tcPr>
                </a:tc>
                <a:tc>
                  <a:txBody>
                    <a:bodyPr/>
                    <a:lstStyle/>
                    <a:p>
                      <a:pPr algn="ctr" fontAlgn="ctr">
                        <a:buNone/>
                      </a:pPr>
                      <a:r>
                        <a:rPr lang="en-US" sz="1500" u="none" strike="noStrike">
                          <a:effectLst/>
                        </a:rPr>
                        <a:t>Fixed focal</a:t>
                      </a:r>
                      <a:endParaRPr lang="en-US" sz="1500" b="0" i="0" u="none" strike="noStrike">
                        <a:solidFill>
                          <a:srgbClr val="353535"/>
                        </a:solidFill>
                        <a:effectLst/>
                        <a:latin typeface="Arial" panose="020B0604020202020204" pitchFamily="34" charset="0"/>
                      </a:endParaRPr>
                    </a:p>
                  </a:txBody>
                  <a:tcPr marL="7620" marR="7620" marT="7620" marB="0" anchor="ctr">
                    <a:solidFill>
                      <a:schemeClr val="bg1">
                        <a:lumMod val="95000"/>
                      </a:schemeClr>
                    </a:solidFill>
                  </a:tcPr>
                </a:tc>
                <a:tc>
                  <a:txBody>
                    <a:bodyPr/>
                    <a:lstStyle/>
                    <a:p>
                      <a:pPr algn="ctr" fontAlgn="ctr">
                        <a:buNone/>
                      </a:pPr>
                      <a:r>
                        <a:rPr lang="en-US" sz="1500" u="none" strike="noStrike" dirty="0">
                          <a:effectLst/>
                        </a:rPr>
                        <a:t>Fixed focal</a:t>
                      </a:r>
                      <a:endParaRPr lang="en-US" sz="1500" b="0" i="0" u="none" strike="noStrike" dirty="0">
                        <a:solidFill>
                          <a:srgbClr val="353535"/>
                        </a:solidFill>
                        <a:effectLst/>
                        <a:latin typeface="Arial" panose="020B0604020202020204" pitchFamily="34" charset="0"/>
                      </a:endParaRPr>
                    </a:p>
                  </a:txBody>
                  <a:tcPr marL="7620" marR="7620" marT="7620" marB="0" anchor="ctr">
                    <a:solidFill>
                      <a:schemeClr val="bg1">
                        <a:lumMod val="95000"/>
                      </a:schemeClr>
                    </a:solidFill>
                  </a:tcPr>
                </a:tc>
                <a:extLst>
                  <a:ext uri="{0D108BD9-81ED-4DB2-BD59-A6C34878D82A}">
                    <a16:rowId xmlns:a16="http://schemas.microsoft.com/office/drawing/2014/main" val="3186791339"/>
                  </a:ext>
                </a:extLst>
              </a:tr>
              <a:tr h="358140">
                <a:tc>
                  <a:txBody>
                    <a:bodyPr/>
                    <a:lstStyle/>
                    <a:p>
                      <a:pPr algn="ctr" fontAlgn="ctr">
                        <a:buNone/>
                      </a:pPr>
                      <a:r>
                        <a:rPr lang="en-US" sz="1500" u="none" strike="noStrike" dirty="0">
                          <a:effectLst/>
                        </a:rPr>
                        <a:t>2MP</a:t>
                      </a:r>
                      <a:endParaRPr lang="en-US" sz="1500" b="0" i="0" u="none" strike="noStrike" dirty="0">
                        <a:solidFill>
                          <a:srgbClr val="353535"/>
                        </a:solidFill>
                        <a:effectLst/>
                        <a:latin typeface="Arial" panose="020B0604020202020204" pitchFamily="34" charset="0"/>
                      </a:endParaRPr>
                    </a:p>
                  </a:txBody>
                  <a:tcPr marL="7620" marR="7620" marT="7620" marB="0" anchor="ctr"/>
                </a:tc>
                <a:tc>
                  <a:txBody>
                    <a:bodyPr/>
                    <a:lstStyle/>
                    <a:p>
                      <a:pPr algn="ctr" fontAlgn="ctr">
                        <a:buNone/>
                      </a:pPr>
                      <a:r>
                        <a:rPr lang="en-US" sz="1500" u="none" strike="noStrike" dirty="0">
                          <a:effectLst/>
                        </a:rPr>
                        <a:t>Z316</a:t>
                      </a:r>
                      <a:br>
                        <a:rPr lang="en-US" sz="1500" u="none" strike="noStrike" dirty="0">
                          <a:effectLst/>
                        </a:rPr>
                      </a:br>
                      <a:r>
                        <a:rPr lang="en-US" sz="1500" u="none" strike="noStrike" dirty="0">
                          <a:effectLst/>
                        </a:rPr>
                        <a:t>Z316-P1</a:t>
                      </a:r>
                    </a:p>
                    <a:p>
                      <a:pPr algn="ctr" fontAlgn="ctr">
                        <a:buNone/>
                      </a:pPr>
                      <a:r>
                        <a:rPr lang="en-US" sz="1500" b="1" u="none" strike="noStrike" dirty="0">
                          <a:solidFill>
                            <a:srgbClr val="00B050"/>
                          </a:solidFill>
                          <a:effectLst/>
                        </a:rPr>
                        <a:t>Z330</a:t>
                      </a:r>
                    </a:p>
                    <a:p>
                      <a:pPr algn="ctr" fontAlgn="ctr">
                        <a:buNone/>
                      </a:pPr>
                      <a:r>
                        <a:rPr lang="en-US" sz="1500" b="1" u="none" strike="noStrike" kern="1200" dirty="0">
                          <a:solidFill>
                            <a:srgbClr val="00B050"/>
                          </a:solidFill>
                          <a:effectLst/>
                          <a:latin typeface="+mn-lt"/>
                          <a:ea typeface="+mn-ea"/>
                          <a:cs typeface="+mn-cs"/>
                        </a:rPr>
                        <a:t>Z330-P1</a:t>
                      </a:r>
                    </a:p>
                  </a:txBody>
                  <a:tcPr marL="7620" marR="7620" marT="7620" marB="0" anchor="ctr"/>
                </a:tc>
                <a:tc>
                  <a:txBody>
                    <a:bodyPr/>
                    <a:lstStyle/>
                    <a:p>
                      <a:pPr algn="ctr" fontAlgn="ctr">
                        <a:buNone/>
                      </a:pPr>
                      <a:r>
                        <a:rPr lang="en-US" sz="1500" u="none" strike="noStrike" dirty="0">
                          <a:effectLst/>
                        </a:rPr>
                        <a:t>Z78</a:t>
                      </a:r>
                    </a:p>
                    <a:p>
                      <a:pPr algn="ctr" fontAlgn="ctr">
                        <a:buNone/>
                      </a:pPr>
                      <a:r>
                        <a:rPr lang="en-US" sz="1500" b="1" u="none" strike="noStrike" dirty="0">
                          <a:solidFill>
                            <a:srgbClr val="00B050"/>
                          </a:solidFill>
                          <a:effectLst/>
                        </a:rPr>
                        <a:t>Z510</a:t>
                      </a:r>
                      <a:r>
                        <a:rPr lang="en-US" sz="1500" u="none" strike="noStrike" dirty="0">
                          <a:effectLst/>
                        </a:rPr>
                        <a:t> </a:t>
                      </a:r>
                      <a:endParaRPr lang="en-US" sz="1500" b="0" i="0" u="none" strike="noStrike" dirty="0">
                        <a:solidFill>
                          <a:srgbClr val="0000FF"/>
                        </a:solidFill>
                        <a:effectLst/>
                        <a:latin typeface="Arial" panose="020B0604020202020204" pitchFamily="34" charset="0"/>
                      </a:endParaRPr>
                    </a:p>
                  </a:txBody>
                  <a:tcPr marL="7620" marR="7620" marT="7620" marB="0" anchor="ctr"/>
                </a:tc>
                <a:extLst>
                  <a:ext uri="{0D108BD9-81ED-4DB2-BD59-A6C34878D82A}">
                    <a16:rowId xmlns:a16="http://schemas.microsoft.com/office/drawing/2014/main" val="3219473946"/>
                  </a:ext>
                </a:extLst>
              </a:tr>
              <a:tr h="708660">
                <a:tc>
                  <a:txBody>
                    <a:bodyPr/>
                    <a:lstStyle/>
                    <a:p>
                      <a:pPr algn="ctr" fontAlgn="ctr">
                        <a:buNone/>
                      </a:pPr>
                      <a:r>
                        <a:rPr lang="en-US" sz="1500" u="none" strike="noStrike" dirty="0">
                          <a:effectLst/>
                        </a:rPr>
                        <a:t>4MP</a:t>
                      </a:r>
                      <a:endParaRPr lang="en-US" sz="1500" b="0" i="0" u="none" strike="noStrike" dirty="0">
                        <a:solidFill>
                          <a:srgbClr val="353535"/>
                        </a:solidFill>
                        <a:effectLst/>
                        <a:latin typeface="Arial" panose="020B0604020202020204" pitchFamily="34" charset="0"/>
                      </a:endParaRPr>
                    </a:p>
                  </a:txBody>
                  <a:tcPr marL="7620" marR="7620" marT="7620" marB="0" anchor="ctr"/>
                </a:tc>
                <a:tc>
                  <a:txBody>
                    <a:bodyPr/>
                    <a:lstStyle/>
                    <a:p>
                      <a:pPr algn="ctr" fontAlgn="ctr">
                        <a:buNone/>
                      </a:pPr>
                      <a:r>
                        <a:rPr lang="en-US" sz="1500" u="none" strike="noStrike">
                          <a:effectLst/>
                        </a:rPr>
                        <a:t>Z324</a:t>
                      </a:r>
                      <a:br>
                        <a:rPr lang="en-US" sz="1500" u="none" strike="noStrike">
                          <a:effectLst/>
                        </a:rPr>
                      </a:br>
                      <a:r>
                        <a:rPr lang="en-US" sz="1500" u="none" strike="noStrike">
                          <a:effectLst/>
                        </a:rPr>
                        <a:t>Z317</a:t>
                      </a:r>
                      <a:br>
                        <a:rPr lang="en-US" sz="1500" u="none" strike="noStrike">
                          <a:effectLst/>
                        </a:rPr>
                      </a:br>
                      <a:r>
                        <a:rPr lang="en-US" sz="1500" u="none" strike="noStrike">
                          <a:effectLst/>
                        </a:rPr>
                        <a:t>Z317-P1</a:t>
                      </a:r>
                      <a:br>
                        <a:rPr lang="en-US" sz="1500" u="none" strike="noStrike">
                          <a:effectLst/>
                        </a:rPr>
                      </a:br>
                      <a:r>
                        <a:rPr lang="en-US" sz="1500" u="none" strike="noStrike">
                          <a:effectLst/>
                        </a:rPr>
                        <a:t>Z322</a:t>
                      </a:r>
                      <a:endParaRPr lang="en-US" sz="1500" b="0" i="0" u="none" strike="noStrike">
                        <a:solidFill>
                          <a:srgbClr val="0000FF"/>
                        </a:solidFill>
                        <a:effectLst/>
                        <a:latin typeface="Arial" panose="020B0604020202020204" pitchFamily="34" charset="0"/>
                      </a:endParaRPr>
                    </a:p>
                  </a:txBody>
                  <a:tcPr marL="7620" marR="7620" marT="7620" marB="0" anchor="ctr"/>
                </a:tc>
                <a:tc>
                  <a:txBody>
                    <a:bodyPr/>
                    <a:lstStyle/>
                    <a:p>
                      <a:pPr algn="ctr" fontAlgn="ctr">
                        <a:buNone/>
                      </a:pPr>
                      <a:r>
                        <a:rPr lang="en-US" sz="1500" u="none" strike="noStrike" dirty="0">
                          <a:effectLst/>
                        </a:rPr>
                        <a:t>Z72</a:t>
                      </a:r>
                      <a:br>
                        <a:rPr lang="en-US" sz="1500" u="none" strike="noStrike" dirty="0">
                          <a:effectLst/>
                        </a:rPr>
                      </a:br>
                      <a:r>
                        <a:rPr lang="en-US" sz="1500" u="none" strike="noStrike" dirty="0">
                          <a:effectLst/>
                        </a:rPr>
                        <a:t>Z79</a:t>
                      </a:r>
                      <a:br>
                        <a:rPr lang="en-US" sz="1500" u="none" strike="noStrike" dirty="0">
                          <a:effectLst/>
                        </a:rPr>
                      </a:br>
                      <a:r>
                        <a:rPr lang="en-US" sz="1500" u="none" strike="noStrike" dirty="0">
                          <a:effectLst/>
                        </a:rPr>
                        <a:t>Z54</a:t>
                      </a:r>
                      <a:br>
                        <a:rPr lang="en-US" sz="1500" u="none" strike="noStrike" dirty="0">
                          <a:effectLst/>
                        </a:rPr>
                      </a:br>
                      <a:r>
                        <a:rPr lang="en-US" sz="1500" u="none" strike="noStrike" dirty="0">
                          <a:effectLst/>
                        </a:rPr>
                        <a:t>Z722</a:t>
                      </a:r>
                      <a:endParaRPr lang="en-US" sz="1500" b="0" i="0" u="none" strike="noStrike" dirty="0">
                        <a:solidFill>
                          <a:srgbClr val="0000FF"/>
                        </a:solidFill>
                        <a:effectLst/>
                        <a:latin typeface="Arial" panose="020B0604020202020204" pitchFamily="34" charset="0"/>
                      </a:endParaRPr>
                    </a:p>
                  </a:txBody>
                  <a:tcPr marL="7620" marR="7620" marT="7620" marB="0" anchor="ctr"/>
                </a:tc>
                <a:extLst>
                  <a:ext uri="{0D108BD9-81ED-4DB2-BD59-A6C34878D82A}">
                    <a16:rowId xmlns:a16="http://schemas.microsoft.com/office/drawing/2014/main" val="2386180207"/>
                  </a:ext>
                </a:extLst>
              </a:tr>
              <a:tr h="358140">
                <a:tc>
                  <a:txBody>
                    <a:bodyPr/>
                    <a:lstStyle/>
                    <a:p>
                      <a:pPr algn="ctr" fontAlgn="ctr">
                        <a:buNone/>
                      </a:pPr>
                      <a:r>
                        <a:rPr lang="en-US" sz="1500" u="none" strike="noStrike">
                          <a:effectLst/>
                        </a:rPr>
                        <a:t>5MP</a:t>
                      </a:r>
                      <a:endParaRPr lang="en-US" sz="1500" b="0" i="0" u="none" strike="noStrike">
                        <a:solidFill>
                          <a:srgbClr val="353535"/>
                        </a:solidFill>
                        <a:effectLst/>
                        <a:latin typeface="Arial" panose="020B0604020202020204" pitchFamily="34" charset="0"/>
                      </a:endParaRPr>
                    </a:p>
                  </a:txBody>
                  <a:tcPr marL="7620" marR="7620" marT="7620" marB="0" anchor="ctr"/>
                </a:tc>
                <a:tc>
                  <a:txBody>
                    <a:bodyPr/>
                    <a:lstStyle/>
                    <a:p>
                      <a:pPr algn="ctr" fontAlgn="ctr">
                        <a:buNone/>
                      </a:pPr>
                      <a:r>
                        <a:rPr lang="en-US" sz="1500" u="none" strike="noStrike" dirty="0">
                          <a:effectLst/>
                        </a:rPr>
                        <a:t>Z315</a:t>
                      </a:r>
                      <a:br>
                        <a:rPr lang="en-US" sz="1500" u="none" strike="noStrike" dirty="0">
                          <a:effectLst/>
                        </a:rPr>
                      </a:br>
                      <a:r>
                        <a:rPr lang="en-US" sz="1500" u="none" strike="noStrike" dirty="0">
                          <a:effectLst/>
                        </a:rPr>
                        <a:t>Z319</a:t>
                      </a:r>
                      <a:endParaRPr lang="en-US" sz="1500" b="0" i="0" u="none" strike="noStrike" dirty="0">
                        <a:solidFill>
                          <a:srgbClr val="0000FF"/>
                        </a:solidFill>
                        <a:effectLst/>
                        <a:latin typeface="Arial" panose="020B0604020202020204" pitchFamily="34" charset="0"/>
                      </a:endParaRPr>
                    </a:p>
                  </a:txBody>
                  <a:tcPr marL="7620" marR="7620" marT="7620" marB="0" anchor="ctr"/>
                </a:tc>
                <a:tc>
                  <a:txBody>
                    <a:bodyPr/>
                    <a:lstStyle/>
                    <a:p>
                      <a:pPr algn="ctr" fontAlgn="ctr">
                        <a:buNone/>
                      </a:pPr>
                      <a:r>
                        <a:rPr lang="en-US" sz="1500" u="none" strike="noStrike">
                          <a:effectLst/>
                        </a:rPr>
                        <a:t>Z53 </a:t>
                      </a:r>
                      <a:endParaRPr lang="en-US" sz="1500" b="0" i="0" u="none" strike="noStrike">
                        <a:solidFill>
                          <a:srgbClr val="0000FF"/>
                        </a:solidFill>
                        <a:effectLst/>
                        <a:latin typeface="Arial" panose="020B0604020202020204" pitchFamily="34" charset="0"/>
                      </a:endParaRPr>
                    </a:p>
                  </a:txBody>
                  <a:tcPr marL="7620" marR="7620" marT="7620" marB="0" anchor="ctr"/>
                </a:tc>
                <a:extLst>
                  <a:ext uri="{0D108BD9-81ED-4DB2-BD59-A6C34878D82A}">
                    <a16:rowId xmlns:a16="http://schemas.microsoft.com/office/drawing/2014/main" val="88937825"/>
                  </a:ext>
                </a:extLst>
              </a:tr>
              <a:tr h="350520">
                <a:tc>
                  <a:txBody>
                    <a:bodyPr/>
                    <a:lstStyle/>
                    <a:p>
                      <a:pPr algn="ctr" fontAlgn="ctr">
                        <a:buNone/>
                      </a:pPr>
                      <a:r>
                        <a:rPr lang="en-US" sz="1500" u="none" strike="noStrike">
                          <a:effectLst/>
                        </a:rPr>
                        <a:t>8MP</a:t>
                      </a:r>
                      <a:endParaRPr lang="en-US" sz="1500" b="0" i="0" u="none" strike="noStrike">
                        <a:solidFill>
                          <a:srgbClr val="353535"/>
                        </a:solidFill>
                        <a:effectLst/>
                        <a:latin typeface="Arial" panose="020B0604020202020204" pitchFamily="34" charset="0"/>
                      </a:endParaRPr>
                    </a:p>
                  </a:txBody>
                  <a:tcPr marL="7620" marR="7620" marT="7620" marB="0" anchor="ctr"/>
                </a:tc>
                <a:tc>
                  <a:txBody>
                    <a:bodyPr/>
                    <a:lstStyle/>
                    <a:p>
                      <a:pPr algn="ctr" fontAlgn="ctr">
                        <a:buNone/>
                      </a:pPr>
                      <a:r>
                        <a:rPr lang="en-US" sz="1500" u="none" strike="noStrike">
                          <a:effectLst/>
                        </a:rPr>
                        <a:t>Z318</a:t>
                      </a:r>
                      <a:br>
                        <a:rPr lang="en-US" sz="1500" u="none" strike="noStrike">
                          <a:effectLst/>
                        </a:rPr>
                      </a:br>
                      <a:r>
                        <a:rPr lang="en-US" sz="1500" u="none" strike="noStrike">
                          <a:effectLst/>
                        </a:rPr>
                        <a:t>Z323</a:t>
                      </a:r>
                      <a:endParaRPr lang="en-US" sz="1500" b="0" i="0" u="none" strike="noStrike">
                        <a:solidFill>
                          <a:srgbClr val="0000FF"/>
                        </a:solidFill>
                        <a:effectLst/>
                        <a:latin typeface="Arial" panose="020B0604020202020204" pitchFamily="34" charset="0"/>
                      </a:endParaRPr>
                    </a:p>
                  </a:txBody>
                  <a:tcPr marL="7620" marR="7620" marT="7620" marB="0" anchor="ctr"/>
                </a:tc>
                <a:tc>
                  <a:txBody>
                    <a:bodyPr/>
                    <a:lstStyle/>
                    <a:p>
                      <a:pPr algn="ctr" fontAlgn="ctr">
                        <a:buNone/>
                      </a:pPr>
                      <a:r>
                        <a:rPr lang="en-US" sz="1500" u="none" strike="noStrike" dirty="0">
                          <a:effectLst/>
                        </a:rPr>
                        <a:t>Z723 </a:t>
                      </a:r>
                      <a:endParaRPr lang="en-US" sz="1500" b="0" i="0" u="none" strike="noStrike" dirty="0">
                        <a:solidFill>
                          <a:srgbClr val="0000FF"/>
                        </a:solidFill>
                        <a:effectLst/>
                        <a:latin typeface="Arial" panose="020B0604020202020204" pitchFamily="34" charset="0"/>
                      </a:endParaRPr>
                    </a:p>
                  </a:txBody>
                  <a:tcPr marL="7620" marR="7620" marT="7620" marB="0" anchor="ctr"/>
                </a:tc>
                <a:extLst>
                  <a:ext uri="{0D108BD9-81ED-4DB2-BD59-A6C34878D82A}">
                    <a16:rowId xmlns:a16="http://schemas.microsoft.com/office/drawing/2014/main" val="3808010039"/>
                  </a:ext>
                </a:extLst>
              </a:tr>
            </a:tbl>
          </a:graphicData>
        </a:graphic>
      </p:graphicFrame>
      <p:sp>
        <p:nvSpPr>
          <p:cNvPr id="5" name="TextBox 4">
            <a:extLst>
              <a:ext uri="{FF2B5EF4-FFF2-40B4-BE49-F238E27FC236}">
                <a16:creationId xmlns:a16="http://schemas.microsoft.com/office/drawing/2014/main" id="{D6CCA6FD-FB28-3C9A-E58F-722EF4043EE2}"/>
              </a:ext>
            </a:extLst>
          </p:cNvPr>
          <p:cNvSpPr txBox="1"/>
          <p:nvPr/>
        </p:nvSpPr>
        <p:spPr>
          <a:xfrm>
            <a:off x="179512" y="1203105"/>
            <a:ext cx="6120680" cy="461665"/>
          </a:xfrm>
          <a:prstGeom prst="rect">
            <a:avLst/>
          </a:prstGeom>
          <a:noFill/>
        </p:spPr>
        <p:txBody>
          <a:bodyPr wrap="square" rtlCol="0">
            <a:spAutoFit/>
          </a:bodyPr>
          <a:lstStyle/>
          <a:p>
            <a:r>
              <a:rPr lang="en-US" sz="2400" b="1" dirty="0"/>
              <a:t>Product Matrix:</a:t>
            </a:r>
          </a:p>
        </p:txBody>
      </p:sp>
    </p:spTree>
    <p:extLst>
      <p:ext uri="{BB962C8B-B14F-4D97-AF65-F5344CB8AC3E}">
        <p14:creationId xmlns:p14="http://schemas.microsoft.com/office/powerpoint/2010/main" val="42416825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D6CCA6FD-FB28-3C9A-E58F-722EF4043EE2}"/>
              </a:ext>
            </a:extLst>
          </p:cNvPr>
          <p:cNvSpPr txBox="1"/>
          <p:nvPr/>
        </p:nvSpPr>
        <p:spPr>
          <a:xfrm>
            <a:off x="179512" y="1124744"/>
            <a:ext cx="6120680" cy="461665"/>
          </a:xfrm>
          <a:prstGeom prst="rect">
            <a:avLst/>
          </a:prstGeom>
          <a:noFill/>
        </p:spPr>
        <p:txBody>
          <a:bodyPr wrap="square" rtlCol="0">
            <a:spAutoFit/>
          </a:bodyPr>
          <a:lstStyle/>
          <a:p>
            <a:r>
              <a:rPr lang="en-US" sz="2400" b="1" dirty="0"/>
              <a:t>Spec Comparison:</a:t>
            </a:r>
          </a:p>
        </p:txBody>
      </p:sp>
      <p:graphicFrame>
        <p:nvGraphicFramePr>
          <p:cNvPr id="2" name="Table 1">
            <a:extLst>
              <a:ext uri="{FF2B5EF4-FFF2-40B4-BE49-F238E27FC236}">
                <a16:creationId xmlns:a16="http://schemas.microsoft.com/office/drawing/2014/main" id="{CA4E805D-71C0-7FF6-B52B-9B1AB48FF76A}"/>
              </a:ext>
            </a:extLst>
          </p:cNvPr>
          <p:cNvGraphicFramePr>
            <a:graphicFrameLocks noGrp="1"/>
          </p:cNvGraphicFramePr>
          <p:nvPr>
            <p:extLst>
              <p:ext uri="{D42A27DB-BD31-4B8C-83A1-F6EECF244321}">
                <p14:modId xmlns:p14="http://schemas.microsoft.com/office/powerpoint/2010/main" val="2983018701"/>
              </p:ext>
            </p:extLst>
          </p:nvPr>
        </p:nvGraphicFramePr>
        <p:xfrm>
          <a:off x="179512" y="1855088"/>
          <a:ext cx="8784975" cy="4819992"/>
        </p:xfrm>
        <a:graphic>
          <a:graphicData uri="http://schemas.openxmlformats.org/drawingml/2006/table">
            <a:tbl>
              <a:tblPr firstRow="1" bandRow="1">
                <a:tableStyleId>{5940675A-B579-460E-94D1-54222C63F5DA}</a:tableStyleId>
              </a:tblPr>
              <a:tblGrid>
                <a:gridCol w="1756995">
                  <a:extLst>
                    <a:ext uri="{9D8B030D-6E8A-4147-A177-3AD203B41FA5}">
                      <a16:colId xmlns:a16="http://schemas.microsoft.com/office/drawing/2014/main" val="1674525478"/>
                    </a:ext>
                  </a:extLst>
                </a:gridCol>
                <a:gridCol w="1756995">
                  <a:extLst>
                    <a:ext uri="{9D8B030D-6E8A-4147-A177-3AD203B41FA5}">
                      <a16:colId xmlns:a16="http://schemas.microsoft.com/office/drawing/2014/main" val="4000711029"/>
                    </a:ext>
                  </a:extLst>
                </a:gridCol>
                <a:gridCol w="1756995">
                  <a:extLst>
                    <a:ext uri="{9D8B030D-6E8A-4147-A177-3AD203B41FA5}">
                      <a16:colId xmlns:a16="http://schemas.microsoft.com/office/drawing/2014/main" val="1898860449"/>
                    </a:ext>
                  </a:extLst>
                </a:gridCol>
                <a:gridCol w="1756995">
                  <a:extLst>
                    <a:ext uri="{9D8B030D-6E8A-4147-A177-3AD203B41FA5}">
                      <a16:colId xmlns:a16="http://schemas.microsoft.com/office/drawing/2014/main" val="1535611280"/>
                    </a:ext>
                  </a:extLst>
                </a:gridCol>
                <a:gridCol w="1756995">
                  <a:extLst>
                    <a:ext uri="{9D8B030D-6E8A-4147-A177-3AD203B41FA5}">
                      <a16:colId xmlns:a16="http://schemas.microsoft.com/office/drawing/2014/main" val="886054345"/>
                    </a:ext>
                  </a:extLst>
                </a:gridCol>
              </a:tblGrid>
              <a:tr h="323033">
                <a:tc>
                  <a:txBody>
                    <a:bodyPr/>
                    <a:lstStyle/>
                    <a:p>
                      <a:r>
                        <a:rPr lang="en-US" dirty="0"/>
                        <a:t>Model</a:t>
                      </a:r>
                    </a:p>
                  </a:txBody>
                  <a:tcPr>
                    <a:solidFill>
                      <a:schemeClr val="bg1">
                        <a:lumMod val="95000"/>
                      </a:schemeClr>
                    </a:solidFill>
                  </a:tcPr>
                </a:tc>
                <a:tc>
                  <a:txBody>
                    <a:bodyPr/>
                    <a:lstStyle/>
                    <a:p>
                      <a:r>
                        <a:rPr lang="en-US" sz="1800" kern="1200" dirty="0">
                          <a:solidFill>
                            <a:schemeClr val="tx1"/>
                          </a:solidFill>
                          <a:latin typeface="+mn-lt"/>
                          <a:ea typeface="+mn-ea"/>
                          <a:cs typeface="+mn-cs"/>
                        </a:rPr>
                        <a:t>Z316/Z316-P1</a:t>
                      </a:r>
                      <a:endParaRPr lang="en-US" sz="1800" kern="1200" dirty="0">
                        <a:solidFill>
                          <a:schemeClr val="tx1">
                            <a:lumMod val="50000"/>
                            <a:lumOff val="50000"/>
                          </a:schemeClr>
                        </a:solidFill>
                        <a:latin typeface="+mn-lt"/>
                        <a:ea typeface="+mn-ea"/>
                        <a:cs typeface="+mn-cs"/>
                      </a:endParaRPr>
                    </a:p>
                  </a:txBody>
                  <a:tcPr>
                    <a:solidFill>
                      <a:schemeClr val="bg1">
                        <a:lumMod val="95000"/>
                      </a:schemeClr>
                    </a:solidFill>
                  </a:tcPr>
                </a:tc>
                <a:tc>
                  <a:txBody>
                    <a:bodyPr/>
                    <a:lstStyle/>
                    <a:p>
                      <a:r>
                        <a:rPr lang="en-US" dirty="0"/>
                        <a:t>Z330/Z330-P1</a:t>
                      </a:r>
                      <a:endParaRPr lang="en-US" dirty="0">
                        <a:solidFill>
                          <a:schemeClr val="tx1">
                            <a:lumMod val="50000"/>
                            <a:lumOff val="50000"/>
                          </a:schemeClr>
                        </a:solidFill>
                      </a:endParaRPr>
                    </a:p>
                  </a:txBody>
                  <a:tcPr>
                    <a:solidFill>
                      <a:schemeClr val="accent3">
                        <a:lumMod val="20000"/>
                        <a:lumOff val="80000"/>
                      </a:schemeClr>
                    </a:solidFill>
                  </a:tcPr>
                </a:tc>
                <a:tc>
                  <a:txBody>
                    <a:bodyPr/>
                    <a:lstStyle/>
                    <a:p>
                      <a:r>
                        <a:rPr lang="en-US" dirty="0">
                          <a:solidFill>
                            <a:schemeClr val="tx1"/>
                          </a:solidFill>
                        </a:rPr>
                        <a:t>Z78</a:t>
                      </a:r>
                    </a:p>
                  </a:txBody>
                  <a:tcPr>
                    <a:solidFill>
                      <a:schemeClr val="bg1">
                        <a:lumMod val="95000"/>
                      </a:schemeClr>
                    </a:solidFill>
                  </a:tcPr>
                </a:tc>
                <a:tc>
                  <a:txBody>
                    <a:bodyPr/>
                    <a:lstStyle/>
                    <a:p>
                      <a:r>
                        <a:rPr lang="en-US" dirty="0">
                          <a:solidFill>
                            <a:schemeClr val="tx1"/>
                          </a:solidFill>
                        </a:rPr>
                        <a:t>Z510</a:t>
                      </a:r>
                      <a:endParaRPr lang="en-US" dirty="0">
                        <a:solidFill>
                          <a:schemeClr val="tx1">
                            <a:lumMod val="50000"/>
                            <a:lumOff val="50000"/>
                          </a:schemeClr>
                        </a:solidFill>
                      </a:endParaRPr>
                    </a:p>
                  </a:txBody>
                  <a:tcPr>
                    <a:solidFill>
                      <a:schemeClr val="accent3">
                        <a:lumMod val="20000"/>
                        <a:lumOff val="80000"/>
                      </a:schemeClr>
                    </a:solidFill>
                  </a:tcPr>
                </a:tc>
                <a:extLst>
                  <a:ext uri="{0D108BD9-81ED-4DB2-BD59-A6C34878D82A}">
                    <a16:rowId xmlns:a16="http://schemas.microsoft.com/office/drawing/2014/main" val="2842435519"/>
                  </a:ext>
                </a:extLst>
              </a:tr>
              <a:tr h="606633">
                <a:tc>
                  <a:txBody>
                    <a:bodyPr/>
                    <a:lstStyle/>
                    <a:p>
                      <a:r>
                        <a:rPr lang="en-US" dirty="0"/>
                        <a:t>Photo</a:t>
                      </a:r>
                    </a:p>
                  </a:txBody>
                  <a:tcPr/>
                </a:tc>
                <a:tc>
                  <a:txBody>
                    <a:bodyPr/>
                    <a:lstStyle/>
                    <a:p>
                      <a:endParaRPr lang="en-US" dirty="0"/>
                    </a:p>
                  </a:txBody>
                  <a:tcPr/>
                </a:tc>
                <a:tc>
                  <a:txBody>
                    <a:bodyPr/>
                    <a:lstStyle/>
                    <a:p>
                      <a:endParaRPr lang="en-US" dirty="0"/>
                    </a:p>
                  </a:txBody>
                  <a:tcPr/>
                </a:tc>
                <a:tc>
                  <a:txBody>
                    <a:bodyPr/>
                    <a:lstStyle/>
                    <a:p>
                      <a:endParaRPr lang="en-US" dirty="0"/>
                    </a:p>
                  </a:txBody>
                  <a:tcPr/>
                </a:tc>
                <a:tc>
                  <a:txBody>
                    <a:bodyPr/>
                    <a:lstStyle/>
                    <a:p>
                      <a:endParaRPr lang="en-US" dirty="0"/>
                    </a:p>
                  </a:txBody>
                  <a:tcPr/>
                </a:tc>
                <a:extLst>
                  <a:ext uri="{0D108BD9-81ED-4DB2-BD59-A6C34878D82A}">
                    <a16:rowId xmlns:a16="http://schemas.microsoft.com/office/drawing/2014/main" val="3709142187"/>
                  </a:ext>
                </a:extLst>
              </a:tr>
              <a:tr h="323033">
                <a:tc>
                  <a:txBody>
                    <a:bodyPr/>
                    <a:lstStyle/>
                    <a:p>
                      <a:r>
                        <a:rPr lang="en-US" dirty="0"/>
                        <a:t>Product type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Fixed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Fixed Bullet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Fixed Turret</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Fixed Turret</a:t>
                      </a:r>
                    </a:p>
                  </a:txBody>
                  <a:tcPr/>
                </a:tc>
                <a:extLst>
                  <a:ext uri="{0D108BD9-81ED-4DB2-BD59-A6C34878D82A}">
                    <a16:rowId xmlns:a16="http://schemas.microsoft.com/office/drawing/2014/main" val="411042822"/>
                  </a:ext>
                </a:extLst>
              </a:tr>
              <a:tr h="323033">
                <a:tc>
                  <a:txBody>
                    <a:bodyPr/>
                    <a:lstStyle/>
                    <a:p>
                      <a:r>
                        <a:rPr lang="en-US" dirty="0"/>
                        <a:t>Resolution</a:t>
                      </a:r>
                    </a:p>
                  </a:txBody>
                  <a:tcPr/>
                </a:tc>
                <a:tc>
                  <a:txBody>
                    <a:bodyPr/>
                    <a:lstStyle/>
                    <a:p>
                      <a:r>
                        <a:rPr lang="en-US" sz="1800" kern="1200" dirty="0">
                          <a:solidFill>
                            <a:schemeClr val="tx1"/>
                          </a:solidFill>
                          <a:latin typeface="+mn-lt"/>
                          <a:ea typeface="+mn-ea"/>
                          <a:cs typeface="+mn-cs"/>
                        </a:rPr>
                        <a:t>2MP</a:t>
                      </a:r>
                    </a:p>
                  </a:txBody>
                  <a:tcPr/>
                </a:tc>
                <a:tc>
                  <a:txBody>
                    <a:bodyPr/>
                    <a:lstStyle/>
                    <a:p>
                      <a:r>
                        <a:rPr lang="en-US" dirty="0"/>
                        <a:t>2MP</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2MP</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2MP</a:t>
                      </a:r>
                    </a:p>
                  </a:txBody>
                  <a:tcPr/>
                </a:tc>
                <a:extLst>
                  <a:ext uri="{0D108BD9-81ED-4DB2-BD59-A6C34878D82A}">
                    <a16:rowId xmlns:a16="http://schemas.microsoft.com/office/drawing/2014/main" val="1174545042"/>
                  </a:ext>
                </a:extLst>
              </a:tr>
              <a:tr h="323033">
                <a:tc>
                  <a:txBody>
                    <a:bodyPr/>
                    <a:lstStyle/>
                    <a:p>
                      <a:r>
                        <a:rPr lang="en-US" dirty="0"/>
                        <a:t>Lens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f2.8mm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f4mm (-P1)</a:t>
                      </a:r>
                      <a:endParaRPr lang="en-US" sz="1800" kern="1200" dirty="0">
                        <a:solidFill>
                          <a:schemeClr val="tx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f2.8mm</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kern="1200" noProof="0" dirty="0">
                          <a:solidFill>
                            <a:schemeClr val="tx1"/>
                          </a:solidFill>
                          <a:latin typeface="+mn-lt"/>
                          <a:ea typeface="+mn-ea"/>
                          <a:cs typeface="+mn-cs"/>
                        </a:rPr>
                        <a:t>f4mm (-P1)</a:t>
                      </a:r>
                      <a:endParaRPr lang="en-US" sz="1800" kern="1200" dirty="0">
                        <a:solidFill>
                          <a:schemeClr val="tx1"/>
                        </a:solidFill>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f2.8mm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f2.8mm</a:t>
                      </a:r>
                    </a:p>
                  </a:txBody>
                  <a:tcPr/>
                </a:tc>
                <a:extLst>
                  <a:ext uri="{0D108BD9-81ED-4DB2-BD59-A6C34878D82A}">
                    <a16:rowId xmlns:a16="http://schemas.microsoft.com/office/drawing/2014/main" val="1522604302"/>
                  </a:ext>
                </a:extLst>
              </a:tr>
              <a:tr h="323033">
                <a:tc>
                  <a:txBody>
                    <a:bodyPr/>
                    <a:lstStyle/>
                    <a:p>
                      <a:r>
                        <a:rPr lang="en-US" dirty="0" err="1"/>
                        <a:t>LightGuard</a:t>
                      </a:r>
                      <a:endParaRPr lang="en-US" dirty="0"/>
                    </a:p>
                  </a:txBody>
                  <a:tcPr/>
                </a:tc>
                <a:tc>
                  <a:txBody>
                    <a:bodyPr/>
                    <a:lstStyle/>
                    <a:p>
                      <a:r>
                        <a:rPr lang="en-US" sz="1800" kern="1200" dirty="0">
                          <a:solidFill>
                            <a:schemeClr val="tx1"/>
                          </a:solidFill>
                          <a:latin typeface="+mn-lt"/>
                          <a:ea typeface="+mn-ea"/>
                          <a:cs typeface="+mn-cs"/>
                        </a:rPr>
                        <a:t>Yes</a:t>
                      </a:r>
                    </a:p>
                  </a:txBody>
                  <a:tcPr/>
                </a:tc>
                <a:tc>
                  <a:txBody>
                    <a:bodyPr/>
                    <a:lstStyle/>
                    <a:p>
                      <a:r>
                        <a:rPr lang="en-US" altLang="zh-TW" sz="1800" kern="1200" dirty="0">
                          <a:solidFill>
                            <a:schemeClr val="tx1"/>
                          </a:solidFill>
                          <a:latin typeface="+mn-lt"/>
                          <a:ea typeface="+mn-ea"/>
                          <a:cs typeface="+mn-cs"/>
                        </a:rPr>
                        <a:t>-</a:t>
                      </a:r>
                    </a:p>
                  </a:txBody>
                  <a:tcPr/>
                </a:tc>
                <a:tc>
                  <a:txBody>
                    <a:bodyPr/>
                    <a:lstStyle/>
                    <a:p>
                      <a:r>
                        <a:rPr lang="en-US" sz="1800" kern="1200">
                          <a:solidFill>
                            <a:schemeClr val="tx1"/>
                          </a:solidFill>
                          <a:latin typeface="+mn-lt"/>
                          <a:ea typeface="+mn-ea"/>
                          <a:cs typeface="+mn-cs"/>
                        </a:rPr>
                        <a:t>Ye</a:t>
                      </a:r>
                      <a:r>
                        <a:rPr lang="en-US" sz="1800" kern="1200" dirty="0">
                          <a:solidFill>
                            <a:schemeClr val="tx1"/>
                          </a:solidFill>
                          <a:latin typeface="+mn-lt"/>
                          <a:ea typeface="+mn-ea"/>
                          <a:cs typeface="+mn-cs"/>
                        </a:rPr>
                        <a:t>s</a:t>
                      </a:r>
                    </a:p>
                  </a:txBody>
                  <a:tcPr/>
                </a:tc>
                <a:tc>
                  <a:txBody>
                    <a:bodyPr/>
                    <a:lstStyle/>
                    <a:p>
                      <a:r>
                        <a:rPr lang="en-US" altLang="zh-TW" sz="1800" kern="1200" dirty="0">
                          <a:solidFill>
                            <a:schemeClr val="tx1"/>
                          </a:solidFill>
                          <a:latin typeface="+mn-lt"/>
                          <a:ea typeface="+mn-ea"/>
                          <a:cs typeface="+mn-cs"/>
                        </a:rPr>
                        <a:t>-</a:t>
                      </a:r>
                    </a:p>
                  </a:txBody>
                  <a:tcPr/>
                </a:tc>
                <a:extLst>
                  <a:ext uri="{0D108BD9-81ED-4DB2-BD59-A6C34878D82A}">
                    <a16:rowId xmlns:a16="http://schemas.microsoft.com/office/drawing/2014/main" val="1762527708"/>
                  </a:ext>
                </a:extLst>
              </a:tr>
              <a:tr h="300871">
                <a:tc>
                  <a:txBody>
                    <a:bodyPr/>
                    <a:lstStyle/>
                    <a:p>
                      <a:r>
                        <a:rPr lang="en-US" dirty="0" err="1"/>
                        <a:t>ColorGuard</a:t>
                      </a:r>
                      <a:endParaRPr lang="en-US" dirty="0"/>
                    </a:p>
                  </a:txBody>
                  <a:tcPr/>
                </a:tc>
                <a:tc>
                  <a:txBody>
                    <a:bodyPr/>
                    <a:lstStyle/>
                    <a:p>
                      <a:r>
                        <a:rPr lang="en-US" sz="1800" kern="1200" dirty="0">
                          <a:solidFill>
                            <a:schemeClr val="tx1"/>
                          </a:solidFill>
                          <a:latin typeface="+mn-lt"/>
                          <a:ea typeface="+mn-ea"/>
                          <a:cs typeface="+mn-cs"/>
                        </a:rPr>
                        <a:t>-</a:t>
                      </a:r>
                    </a:p>
                  </a:txBody>
                  <a:tcPr/>
                </a:tc>
                <a:tc>
                  <a:txBody>
                    <a:bodyPr/>
                    <a:lstStyle/>
                    <a:p>
                      <a:r>
                        <a:rPr lang="en-US" sz="1800" kern="1200" dirty="0">
                          <a:solidFill>
                            <a:schemeClr val="tx1"/>
                          </a:solidFill>
                          <a:latin typeface="+mn-lt"/>
                          <a:ea typeface="+mn-ea"/>
                          <a:cs typeface="+mn-cs"/>
                        </a:rPr>
                        <a:t>Yes</a:t>
                      </a:r>
                    </a:p>
                  </a:txBody>
                  <a:tcPr/>
                </a:tc>
                <a:tc>
                  <a:txBody>
                    <a:bodyPr/>
                    <a:lstStyle/>
                    <a:p>
                      <a:r>
                        <a:rPr lang="en-US" sz="1800" kern="1200" dirty="0">
                          <a:solidFill>
                            <a:schemeClr val="tx1"/>
                          </a:solidFill>
                          <a:latin typeface="+mn-lt"/>
                          <a:ea typeface="+mn-ea"/>
                          <a:cs typeface="+mn-cs"/>
                        </a:rPr>
                        <a:t>-</a:t>
                      </a:r>
                    </a:p>
                  </a:txBody>
                  <a:tcPr/>
                </a:tc>
                <a:tc>
                  <a:txBody>
                    <a:bodyPr/>
                    <a:lstStyle/>
                    <a:p>
                      <a:r>
                        <a:rPr lang="en-US" sz="1800" kern="1200" dirty="0">
                          <a:solidFill>
                            <a:schemeClr val="tx1"/>
                          </a:solidFill>
                          <a:latin typeface="+mn-lt"/>
                          <a:ea typeface="+mn-ea"/>
                          <a:cs typeface="+mn-cs"/>
                        </a:rPr>
                        <a:t>Yes</a:t>
                      </a:r>
                    </a:p>
                  </a:txBody>
                  <a:tcPr/>
                </a:tc>
                <a:extLst>
                  <a:ext uri="{0D108BD9-81ED-4DB2-BD59-A6C34878D82A}">
                    <a16:rowId xmlns:a16="http://schemas.microsoft.com/office/drawing/2014/main" val="2635615546"/>
                  </a:ext>
                </a:extLst>
              </a:tr>
              <a:tr h="367159">
                <a:tc>
                  <a:txBody>
                    <a:bodyPr/>
                    <a:lstStyle/>
                    <a:p>
                      <a:r>
                        <a:rPr lang="en-US" dirty="0"/>
                        <a:t>LED</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IR LED</a:t>
                      </a:r>
                      <a:endParaRPr kumimoji="0" lang="en-US" sz="1800" b="0" i="0" u="none" strike="noStrike" kern="1200" cap="none" spc="0" normalizeH="0" baseline="0" noProof="0" dirty="0">
                        <a:ln>
                          <a:noFill/>
                        </a:ln>
                        <a:solidFill>
                          <a:srgbClr val="00B050"/>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IR &amp; WHITE LED</a:t>
                      </a:r>
                      <a:endParaRPr kumimoji="0" lang="en-US" sz="1800" b="0" i="0" u="none" strike="noStrike" kern="1200" cap="none" spc="0" normalizeH="0" baseline="0" noProof="0" dirty="0">
                        <a:ln>
                          <a:noFill/>
                        </a:ln>
                        <a:solidFill>
                          <a:srgbClr val="00B050"/>
                        </a:solidFill>
                        <a:effectLst/>
                        <a:uLnTx/>
                        <a:uFillTx/>
                        <a:latin typeface="+mn-lt"/>
                        <a:ea typeface="+mn-ea"/>
                        <a:cs typeface="+mn-cs"/>
                      </a:endParaRPr>
                    </a:p>
                  </a:txBody>
                  <a:tcPr>
                    <a:solidFill>
                      <a:schemeClr val="accent3">
                        <a:lumMod val="20000"/>
                        <a:lumOff val="80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IR LED</a:t>
                      </a:r>
                      <a:endParaRPr kumimoji="0" lang="en-US" sz="1800" b="0" i="0" u="none" strike="noStrike" kern="1200" cap="none" spc="0" normalizeH="0" baseline="0" noProof="0" dirty="0">
                        <a:ln>
                          <a:noFill/>
                        </a:ln>
                        <a:solidFill>
                          <a:srgbClr val="00B050"/>
                        </a:solidFill>
                        <a:effectLst/>
                        <a:uLnTx/>
                        <a:uFillTx/>
                        <a:latin typeface="+mn-lt"/>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mn-lt"/>
                          <a:ea typeface="+mn-ea"/>
                          <a:cs typeface="+mn-cs"/>
                        </a:rPr>
                        <a:t>IR &amp; WHITE LED</a:t>
                      </a:r>
                      <a:endParaRPr kumimoji="0" lang="en-US" sz="1800" b="0" i="0" u="none" strike="noStrike" kern="1200" cap="none" spc="0" normalizeH="0" baseline="0" noProof="0" dirty="0">
                        <a:ln>
                          <a:noFill/>
                        </a:ln>
                        <a:solidFill>
                          <a:srgbClr val="00B050"/>
                        </a:solidFill>
                        <a:effectLst/>
                        <a:uLnTx/>
                        <a:uFillTx/>
                        <a:latin typeface="+mn-lt"/>
                        <a:ea typeface="+mn-ea"/>
                        <a:cs typeface="+mn-cs"/>
                      </a:endParaRPr>
                    </a:p>
                  </a:txBody>
                  <a:tcPr>
                    <a:solidFill>
                      <a:schemeClr val="accent3">
                        <a:lumMod val="20000"/>
                        <a:lumOff val="80000"/>
                      </a:schemeClr>
                    </a:solidFill>
                  </a:tcPr>
                </a:tc>
                <a:extLst>
                  <a:ext uri="{0D108BD9-81ED-4DB2-BD59-A6C34878D82A}">
                    <a16:rowId xmlns:a16="http://schemas.microsoft.com/office/drawing/2014/main" val="731546296"/>
                  </a:ext>
                </a:extLst>
              </a:tr>
              <a:tr h="323033">
                <a:tc>
                  <a:txBody>
                    <a:bodyPr/>
                    <a:lstStyle/>
                    <a:p>
                      <a:r>
                        <a:rPr lang="en-US" dirty="0"/>
                        <a:t>Min. Illumination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0.003 lux (color),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0 lux (IR 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0.003 lux (color),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0 lux (IR 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0.003 lux (color),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0 lux (IR on)</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0.003 lux (color),</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0 lux (IR on)</a:t>
                      </a:r>
                    </a:p>
                  </a:txBody>
                  <a:tcPr/>
                </a:tc>
                <a:extLst>
                  <a:ext uri="{0D108BD9-81ED-4DB2-BD59-A6C34878D82A}">
                    <a16:rowId xmlns:a16="http://schemas.microsoft.com/office/drawing/2014/main" val="2506643403"/>
                  </a:ext>
                </a:extLst>
              </a:tr>
              <a:tr h="371480">
                <a:tc>
                  <a:txBody>
                    <a:bodyPr/>
                    <a:lstStyle/>
                    <a:p>
                      <a:r>
                        <a:rPr lang="en-US" dirty="0"/>
                        <a:t>Resolution/fps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2MP/30fps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2MP/30fps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2MP/30fps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2MP/30fps</a:t>
                      </a:r>
                    </a:p>
                  </a:txBody>
                  <a:tcPr/>
                </a:tc>
                <a:extLst>
                  <a:ext uri="{0D108BD9-81ED-4DB2-BD59-A6C34878D82A}">
                    <a16:rowId xmlns:a16="http://schemas.microsoft.com/office/drawing/2014/main" val="3782413204"/>
                  </a:ext>
                </a:extLst>
              </a:tr>
              <a:tr h="323033">
                <a:tc>
                  <a:txBody>
                    <a:bodyPr/>
                    <a:lstStyle/>
                    <a:p>
                      <a:r>
                        <a:rPr lang="en-US" sz="1600" dirty="0"/>
                        <a:t>Deep Learning AI</a:t>
                      </a:r>
                    </a:p>
                  </a:txBody>
                  <a:tcPr/>
                </a:tc>
                <a:tc>
                  <a:txBody>
                    <a:bodyPr/>
                    <a:lstStyle/>
                    <a:p>
                      <a:r>
                        <a:rPr lang="en-US" dirty="0"/>
                        <a:t>SMD and others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SMD and others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SMD and others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SMD and others</a:t>
                      </a:r>
                    </a:p>
                  </a:txBody>
                  <a:tcPr/>
                </a:tc>
                <a:extLst>
                  <a:ext uri="{0D108BD9-81ED-4DB2-BD59-A6C34878D82A}">
                    <a16:rowId xmlns:a16="http://schemas.microsoft.com/office/drawing/2014/main" val="2061901685"/>
                  </a:ext>
                </a:extLst>
              </a:tr>
            </a:tbl>
          </a:graphicData>
        </a:graphic>
      </p:graphicFrame>
      <p:pic>
        <p:nvPicPr>
          <p:cNvPr id="2052" name="Picture 4">
            <a:extLst>
              <a:ext uri="{FF2B5EF4-FFF2-40B4-BE49-F238E27FC236}">
                <a16:creationId xmlns:a16="http://schemas.microsoft.com/office/drawing/2014/main" id="{148D07D9-449A-CD63-CA4C-9E2A24872E3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5936" y="207111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8">
            <a:extLst>
              <a:ext uri="{FF2B5EF4-FFF2-40B4-BE49-F238E27FC236}">
                <a16:creationId xmlns:a16="http://schemas.microsoft.com/office/drawing/2014/main" id="{74CF990C-B216-2090-DF7E-C0E0FA4B377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24328" y="2054716"/>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50C7FF11-65B4-BB6D-F02A-C35A7E536A5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12160" y="2256837"/>
            <a:ext cx="548258" cy="54825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9D163849-05CC-C2C7-5088-73720AAEA3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39752" y="2132856"/>
            <a:ext cx="844488" cy="844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8669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DB029695-6493-CE69-8C7D-08DC0C7CC446}"/>
              </a:ext>
            </a:extLst>
          </p:cNvPr>
          <p:cNvGraphicFramePr>
            <a:graphicFrameLocks noGrp="1"/>
          </p:cNvGraphicFramePr>
          <p:nvPr>
            <p:extLst>
              <p:ext uri="{D42A27DB-BD31-4B8C-83A1-F6EECF244321}">
                <p14:modId xmlns:p14="http://schemas.microsoft.com/office/powerpoint/2010/main" val="225738784"/>
              </p:ext>
            </p:extLst>
          </p:nvPr>
        </p:nvGraphicFramePr>
        <p:xfrm>
          <a:off x="611560" y="2060848"/>
          <a:ext cx="8280920" cy="2225040"/>
        </p:xfrm>
        <a:graphic>
          <a:graphicData uri="http://schemas.openxmlformats.org/drawingml/2006/table">
            <a:tbl>
              <a:tblPr firstRow="1" bandRow="1">
                <a:tableStyleId>{5C22544A-7EE6-4342-B048-85BDC9FD1C3A}</a:tableStyleId>
              </a:tblPr>
              <a:tblGrid>
                <a:gridCol w="2070230">
                  <a:extLst>
                    <a:ext uri="{9D8B030D-6E8A-4147-A177-3AD203B41FA5}">
                      <a16:colId xmlns:a16="http://schemas.microsoft.com/office/drawing/2014/main" val="3232698814"/>
                    </a:ext>
                  </a:extLst>
                </a:gridCol>
                <a:gridCol w="2070230">
                  <a:extLst>
                    <a:ext uri="{9D8B030D-6E8A-4147-A177-3AD203B41FA5}">
                      <a16:colId xmlns:a16="http://schemas.microsoft.com/office/drawing/2014/main" val="80483492"/>
                    </a:ext>
                  </a:extLst>
                </a:gridCol>
                <a:gridCol w="1764196">
                  <a:extLst>
                    <a:ext uri="{9D8B030D-6E8A-4147-A177-3AD203B41FA5}">
                      <a16:colId xmlns:a16="http://schemas.microsoft.com/office/drawing/2014/main" val="2445103789"/>
                    </a:ext>
                  </a:extLst>
                </a:gridCol>
                <a:gridCol w="2376264">
                  <a:extLst>
                    <a:ext uri="{9D8B030D-6E8A-4147-A177-3AD203B41FA5}">
                      <a16:colId xmlns:a16="http://schemas.microsoft.com/office/drawing/2014/main" val="829847545"/>
                    </a:ext>
                  </a:extLst>
                </a:gridCol>
              </a:tblGrid>
              <a:tr h="370840">
                <a:tc>
                  <a:txBody>
                    <a:bodyPr/>
                    <a:lstStyle/>
                    <a:p>
                      <a:endParaRPr lang="en-US"/>
                    </a:p>
                  </a:txBody>
                  <a:tcPr/>
                </a:tc>
                <a:tc>
                  <a:txBody>
                    <a:bodyPr/>
                    <a:lstStyle/>
                    <a:p>
                      <a:r>
                        <a:rPr lang="en-US" dirty="0"/>
                        <a:t>Standard Features</a:t>
                      </a:r>
                    </a:p>
                  </a:txBody>
                  <a:tcPr/>
                </a:tc>
                <a:tc>
                  <a:txBody>
                    <a:bodyPr/>
                    <a:lstStyle/>
                    <a:p>
                      <a:r>
                        <a:rPr lang="en-US" dirty="0"/>
                        <a:t>AI Events/Meta</a:t>
                      </a:r>
                    </a:p>
                  </a:txBody>
                  <a:tcPr/>
                </a:tc>
                <a:tc>
                  <a:txBody>
                    <a:bodyPr/>
                    <a:lstStyle/>
                    <a:p>
                      <a:r>
                        <a:rPr lang="et-EE" dirty="0"/>
                        <a:t>Solutions</a:t>
                      </a:r>
                      <a:endParaRPr lang="en-US" dirty="0"/>
                    </a:p>
                  </a:txBody>
                  <a:tcPr/>
                </a:tc>
                <a:extLst>
                  <a:ext uri="{0D108BD9-81ED-4DB2-BD59-A6C34878D82A}">
                    <a16:rowId xmlns:a16="http://schemas.microsoft.com/office/drawing/2014/main" val="1948259271"/>
                  </a:ext>
                </a:extLst>
              </a:tr>
              <a:tr h="370840">
                <a:tc>
                  <a:txBody>
                    <a:bodyPr/>
                    <a:lstStyle/>
                    <a:p>
                      <a:r>
                        <a:rPr lang="en-US" dirty="0"/>
                        <a:t>NVR 3 Corporate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3"/>
                        </a:rPr>
                        <a:t>S110</a:t>
                      </a:r>
                      <a:r>
                        <a:rPr lang="et-EE" dirty="0"/>
                        <a:t>, </a:t>
                      </a:r>
                      <a:r>
                        <a:rPr lang="et-EE" dirty="0">
                          <a:hlinkClick r:id="rId4"/>
                        </a:rPr>
                        <a:t>S111</a:t>
                      </a:r>
                      <a:r>
                        <a:rPr lang="et-EE" dirty="0"/>
                        <a:t>, </a:t>
                      </a:r>
                      <a:r>
                        <a:rPr lang="et-EE" dirty="0">
                          <a:hlinkClick r:id="rId5"/>
                        </a:rPr>
                        <a:t>S112</a:t>
                      </a:r>
                      <a:endParaRPr lang="en-US" dirty="0"/>
                    </a:p>
                  </a:txBody>
                  <a:tcPr/>
                </a:tc>
                <a:extLst>
                  <a:ext uri="{0D108BD9-81ED-4DB2-BD59-A6C34878D82A}">
                    <a16:rowId xmlns:a16="http://schemas.microsoft.com/office/drawing/2014/main" val="4012422756"/>
                  </a:ext>
                </a:extLst>
              </a:tr>
              <a:tr h="370840">
                <a:tc>
                  <a:txBody>
                    <a:bodyPr/>
                    <a:lstStyle/>
                    <a:p>
                      <a:r>
                        <a:rPr lang="en-US" dirty="0"/>
                        <a:t>NVR 3 Business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r>
                        <a:rPr lang="en-US" dirty="0"/>
                        <a:t>Yes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dirty="0">
                          <a:hlinkClick r:id="rId3"/>
                        </a:rPr>
                        <a:t>S110</a:t>
                      </a:r>
                      <a:r>
                        <a:rPr lang="et-EE" dirty="0"/>
                        <a:t>, </a:t>
                      </a:r>
                      <a:r>
                        <a:rPr lang="et-EE" dirty="0">
                          <a:hlinkClick r:id="rId4"/>
                        </a:rPr>
                        <a:t>S111</a:t>
                      </a:r>
                      <a:r>
                        <a:rPr lang="et-EE" dirty="0"/>
                        <a:t>, </a:t>
                      </a:r>
                      <a:r>
                        <a:rPr lang="et-EE" dirty="0">
                          <a:hlinkClick r:id="rId5"/>
                        </a:rPr>
                        <a:t>S112</a:t>
                      </a:r>
                      <a:endParaRPr lang="en-US" dirty="0"/>
                    </a:p>
                  </a:txBody>
                  <a:tcPr/>
                </a:tc>
                <a:extLst>
                  <a:ext uri="{0D108BD9-81ED-4DB2-BD59-A6C34878D82A}">
                    <a16:rowId xmlns:a16="http://schemas.microsoft.com/office/drawing/2014/main" val="2522832999"/>
                  </a:ext>
                </a:extLst>
              </a:tr>
              <a:tr h="370840">
                <a:tc>
                  <a:txBody>
                    <a:bodyPr/>
                    <a:lstStyle/>
                    <a:p>
                      <a:r>
                        <a:rPr lang="en-US" dirty="0"/>
                        <a:t>CMS 2</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6"/>
                        </a:rPr>
                        <a:t>S120</a:t>
                      </a:r>
                      <a:r>
                        <a:rPr lang="et-EE" dirty="0"/>
                        <a:t>, </a:t>
                      </a:r>
                      <a:r>
                        <a:rPr lang="et-EE" dirty="0">
                          <a:hlinkClick r:id="rId7"/>
                        </a:rPr>
                        <a:t>S121</a:t>
                      </a:r>
                      <a:r>
                        <a:rPr lang="et-EE" dirty="0"/>
                        <a:t>, </a:t>
                      </a:r>
                      <a:r>
                        <a:rPr lang="et-EE" dirty="0">
                          <a:hlinkClick r:id="rId8"/>
                        </a:rPr>
                        <a:t>S122</a:t>
                      </a:r>
                      <a:endParaRPr lang="et-EE" dirty="0"/>
                    </a:p>
                  </a:txBody>
                  <a:tcPr/>
                </a:tc>
                <a:extLst>
                  <a:ext uri="{0D108BD9-81ED-4DB2-BD59-A6C34878D82A}">
                    <a16:rowId xmlns:a16="http://schemas.microsoft.com/office/drawing/2014/main" val="3004745136"/>
                  </a:ext>
                </a:extLst>
              </a:tr>
              <a:tr h="370840">
                <a:tc>
                  <a:txBody>
                    <a:bodyPr/>
                    <a:lstStyle/>
                    <a:p>
                      <a:r>
                        <a:rPr lang="en-US" dirty="0"/>
                        <a:t>ZNR-Series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black"/>
                          </a:solidFill>
                          <a:effectLst/>
                          <a:uLnTx/>
                          <a:uFillTx/>
                          <a:latin typeface="Calibri"/>
                          <a:ea typeface="+mn-ea"/>
                          <a:cs typeface="+mn-cs"/>
                        </a:rPr>
                        <a:t>Yes</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a:txBody>
                  <a:tcPr/>
                </a:tc>
                <a:tc>
                  <a:txBody>
                    <a:bodyPr/>
                    <a:lstStyle/>
                    <a:p>
                      <a:r>
                        <a:rPr lang="en-US" dirty="0"/>
                        <a:t>Yes</a:t>
                      </a:r>
                    </a:p>
                  </a:txBody>
                  <a:tcPr/>
                </a:tc>
                <a:tc>
                  <a:txBody>
                    <a:bodyPr/>
                    <a:lstStyle/>
                    <a:p>
                      <a:r>
                        <a:rPr lang="et-EE" dirty="0">
                          <a:hlinkClick r:id="rId9"/>
                        </a:rPr>
                        <a:t>S60</a:t>
                      </a:r>
                      <a:endParaRPr lang="et-EE" dirty="0"/>
                    </a:p>
                  </a:txBody>
                  <a:tcPr/>
                </a:tc>
                <a:extLst>
                  <a:ext uri="{0D108BD9-81ED-4DB2-BD59-A6C34878D82A}">
                    <a16:rowId xmlns:a16="http://schemas.microsoft.com/office/drawing/2014/main" val="4162967179"/>
                  </a:ext>
                </a:extLst>
              </a:tr>
              <a:tr h="370840">
                <a:tc>
                  <a:txBody>
                    <a:bodyPr/>
                    <a:lstStyle/>
                    <a:p>
                      <a:r>
                        <a:rPr lang="en-US" dirty="0"/>
                        <a:t>ENR-Series NVR</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Yes</a:t>
                      </a:r>
                    </a:p>
                  </a:txBody>
                  <a:tcPr/>
                </a:tc>
                <a:tc>
                  <a:txBody>
                    <a:bodyPr/>
                    <a:lstStyle/>
                    <a:p>
                      <a:endParaRPr lang="en-US" dirty="0"/>
                    </a:p>
                  </a:txBody>
                  <a:tcPr/>
                </a:tc>
                <a:tc>
                  <a:txBody>
                    <a:bodyPr/>
                    <a:lstStyle/>
                    <a:p>
                      <a:r>
                        <a:rPr lang="et-EE" dirty="0">
                          <a:hlinkClick r:id="rId10"/>
                        </a:rPr>
                        <a:t>S72</a:t>
                      </a:r>
                      <a:endParaRPr lang="en-US" dirty="0"/>
                    </a:p>
                  </a:txBody>
                  <a:tcPr/>
                </a:tc>
                <a:extLst>
                  <a:ext uri="{0D108BD9-81ED-4DB2-BD59-A6C34878D82A}">
                    <a16:rowId xmlns:a16="http://schemas.microsoft.com/office/drawing/2014/main" val="4118223823"/>
                  </a:ext>
                </a:extLst>
              </a:tr>
            </a:tbl>
          </a:graphicData>
        </a:graphic>
      </p:graphicFrame>
      <p:sp>
        <p:nvSpPr>
          <p:cNvPr id="7" name="TextBox 6">
            <a:extLst>
              <a:ext uri="{FF2B5EF4-FFF2-40B4-BE49-F238E27FC236}">
                <a16:creationId xmlns:a16="http://schemas.microsoft.com/office/drawing/2014/main" id="{DB8FBEA1-40E3-CB9B-6401-F1AF19540165}"/>
              </a:ext>
            </a:extLst>
          </p:cNvPr>
          <p:cNvSpPr txBox="1"/>
          <p:nvPr/>
        </p:nvSpPr>
        <p:spPr>
          <a:xfrm>
            <a:off x="179512" y="1203105"/>
            <a:ext cx="6120680" cy="461665"/>
          </a:xfrm>
          <a:prstGeom prst="rect">
            <a:avLst/>
          </a:prstGeom>
          <a:noFill/>
        </p:spPr>
        <p:txBody>
          <a:bodyPr wrap="square" rtlCol="0">
            <a:spAutoFit/>
          </a:bodyPr>
          <a:lstStyle/>
          <a:p>
            <a:r>
              <a:rPr lang="en-US" sz="2400" b="1" dirty="0"/>
              <a:t>Supported VMS</a:t>
            </a:r>
            <a:r>
              <a:rPr lang="et-EE" sz="2400" b="1" dirty="0"/>
              <a:t> and Solutions</a:t>
            </a:r>
            <a:endParaRPr lang="en-US" sz="2400" b="1" dirty="0"/>
          </a:p>
        </p:txBody>
      </p:sp>
    </p:spTree>
    <p:extLst>
      <p:ext uri="{BB962C8B-B14F-4D97-AF65-F5344CB8AC3E}">
        <p14:creationId xmlns:p14="http://schemas.microsoft.com/office/powerpoint/2010/main" val="41116921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2C61DD-7580-5802-5706-91CF387DB277}"/>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6A75D123-4A20-830A-C43B-D6F31B481172}"/>
              </a:ext>
            </a:extLst>
          </p:cNvPr>
          <p:cNvSpPr txBox="1"/>
          <p:nvPr/>
        </p:nvSpPr>
        <p:spPr>
          <a:xfrm>
            <a:off x="396608" y="1311354"/>
            <a:ext cx="6120680" cy="461665"/>
          </a:xfrm>
          <a:prstGeom prst="rect">
            <a:avLst/>
          </a:prstGeom>
          <a:noFill/>
        </p:spPr>
        <p:txBody>
          <a:bodyPr wrap="square" rtlCol="0">
            <a:spAutoFit/>
          </a:bodyPr>
          <a:lstStyle/>
          <a:p>
            <a:r>
              <a:rPr lang="en-US" sz="2400" b="1" dirty="0"/>
              <a:t>Technology: Smart Dual Light</a:t>
            </a:r>
          </a:p>
        </p:txBody>
      </p:sp>
      <p:sp>
        <p:nvSpPr>
          <p:cNvPr id="9" name="TextBox 8">
            <a:extLst>
              <a:ext uri="{FF2B5EF4-FFF2-40B4-BE49-F238E27FC236}">
                <a16:creationId xmlns:a16="http://schemas.microsoft.com/office/drawing/2014/main" id="{0A6428AF-683D-86DB-5610-AB4EA5446218}"/>
              </a:ext>
            </a:extLst>
          </p:cNvPr>
          <p:cNvSpPr txBox="1"/>
          <p:nvPr/>
        </p:nvSpPr>
        <p:spPr>
          <a:xfrm>
            <a:off x="382216" y="2492896"/>
            <a:ext cx="8414096" cy="3539430"/>
          </a:xfrm>
          <a:prstGeom prst="rect">
            <a:avLst/>
          </a:prstGeom>
          <a:noFill/>
        </p:spPr>
        <p:txBody>
          <a:bodyPr wrap="square" rtlCol="0">
            <a:spAutoFit/>
          </a:bodyPr>
          <a:lstStyle/>
          <a:p>
            <a:r>
              <a:rPr lang="en-US" sz="1600" b="1" dirty="0"/>
              <a:t>What is Dual Light?</a:t>
            </a:r>
            <a:br>
              <a:rPr lang="en-US" sz="1600" dirty="0"/>
            </a:br>
            <a:r>
              <a:rPr lang="en-US" sz="1600" dirty="0"/>
              <a:t>When the cameras contain both IR LED and White LED as built-in illuminators then these are called dual light cameras. IR LED illuminates the light in the wavelength that is invisible for a human eye but the camera can see it and produce a monochrome image, usually in the grayscale.</a:t>
            </a:r>
          </a:p>
          <a:p>
            <a:r>
              <a:rPr lang="en-US" sz="1600" dirty="0"/>
              <a:t>The White LED inside the camera illuminates the light in the wavelength of the visible spectrum. It allows the camera to capture and produce the full color image even in the total darkness.</a:t>
            </a:r>
          </a:p>
          <a:p>
            <a:endParaRPr lang="en-US" sz="1600" dirty="0"/>
          </a:p>
          <a:p>
            <a:r>
              <a:rPr lang="en-US" sz="1600" b="1" dirty="0"/>
              <a:t>What is Smart Dual Light?</a:t>
            </a:r>
            <a:br>
              <a:rPr lang="en-US" sz="1600" dirty="0"/>
            </a:br>
            <a:r>
              <a:rPr lang="en-US" sz="1600" dirty="0"/>
              <a:t>The Smart Dual Light is the intelligent feature of the camera that controls both IR and White LED automatically depending on the actual scene. The built-in AI analyzes the objects and decides when the object is significant so that it is necessary to capture it in full colors as an evidence. In such case the camera will switch from the IR LED mode to the White LED mode during the presence of that object and it </a:t>
            </a:r>
            <a:r>
              <a:rPr lang="en-US" sz="1600" dirty="0" err="1"/>
              <a:t>swiches</a:t>
            </a:r>
            <a:r>
              <a:rPr lang="en-US" sz="1600" dirty="0"/>
              <a:t> back to the IR LED mode once the object is gone. Those significant objects may be people or vehicles, for example.</a:t>
            </a:r>
          </a:p>
        </p:txBody>
      </p:sp>
      <p:sp>
        <p:nvSpPr>
          <p:cNvPr id="3" name="TextBox 2">
            <a:extLst>
              <a:ext uri="{FF2B5EF4-FFF2-40B4-BE49-F238E27FC236}">
                <a16:creationId xmlns:a16="http://schemas.microsoft.com/office/drawing/2014/main" id="{303E277D-DBB8-2D6E-B143-AE9D42E2ECB5}"/>
              </a:ext>
            </a:extLst>
          </p:cNvPr>
          <p:cNvSpPr txBox="1"/>
          <p:nvPr/>
        </p:nvSpPr>
        <p:spPr>
          <a:xfrm>
            <a:off x="1835696" y="6211669"/>
            <a:ext cx="5976664" cy="369332"/>
          </a:xfrm>
          <a:prstGeom prst="rect">
            <a:avLst/>
          </a:prstGeom>
          <a:noFill/>
        </p:spPr>
        <p:txBody>
          <a:bodyPr wrap="square">
            <a:spAutoFit/>
          </a:bodyPr>
          <a:lstStyle/>
          <a:p>
            <a:r>
              <a:rPr lang="en-US" dirty="0">
                <a:hlinkClick r:id="rId3"/>
              </a:rPr>
              <a:t>https://www.acti.com/technologies/smart-dual-light</a:t>
            </a:r>
            <a:endParaRPr lang="en-US" dirty="0"/>
          </a:p>
        </p:txBody>
      </p:sp>
      <p:pic>
        <p:nvPicPr>
          <p:cNvPr id="3074" name="Picture 2">
            <a:extLst>
              <a:ext uri="{FF2B5EF4-FFF2-40B4-BE49-F238E27FC236}">
                <a16:creationId xmlns:a16="http://schemas.microsoft.com/office/drawing/2014/main" id="{6D357625-5F6A-2089-4A36-8637D20A9CF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248" y="1311354"/>
            <a:ext cx="1738569" cy="12169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0906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F72B7F-E50F-33D5-4F54-9477B065E598}"/>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02AC0C31-BD92-9310-4EF4-74BE5422B786}"/>
              </a:ext>
            </a:extLst>
          </p:cNvPr>
          <p:cNvSpPr txBox="1"/>
          <p:nvPr/>
        </p:nvSpPr>
        <p:spPr>
          <a:xfrm>
            <a:off x="251520" y="1282630"/>
            <a:ext cx="6120680" cy="461665"/>
          </a:xfrm>
          <a:prstGeom prst="rect">
            <a:avLst/>
          </a:prstGeom>
          <a:noFill/>
        </p:spPr>
        <p:txBody>
          <a:bodyPr wrap="square" rtlCol="0">
            <a:spAutoFit/>
          </a:bodyPr>
          <a:lstStyle/>
          <a:p>
            <a:r>
              <a:rPr lang="en-US" sz="2400" b="1" dirty="0"/>
              <a:t>Technology: </a:t>
            </a:r>
            <a:r>
              <a:rPr lang="en-US" sz="2400" b="1" dirty="0" err="1"/>
              <a:t>LightGuard</a:t>
            </a:r>
            <a:endParaRPr lang="en-US" sz="2400" b="1" dirty="0"/>
          </a:p>
        </p:txBody>
      </p:sp>
      <p:sp>
        <p:nvSpPr>
          <p:cNvPr id="9" name="TextBox 8">
            <a:extLst>
              <a:ext uri="{FF2B5EF4-FFF2-40B4-BE49-F238E27FC236}">
                <a16:creationId xmlns:a16="http://schemas.microsoft.com/office/drawing/2014/main" id="{C2399B96-AD76-B123-BC6E-8A2D0D6526D5}"/>
              </a:ext>
            </a:extLst>
          </p:cNvPr>
          <p:cNvSpPr txBox="1"/>
          <p:nvPr/>
        </p:nvSpPr>
        <p:spPr>
          <a:xfrm>
            <a:off x="251520" y="1975147"/>
            <a:ext cx="8414096" cy="4478149"/>
          </a:xfrm>
          <a:prstGeom prst="rect">
            <a:avLst/>
          </a:prstGeom>
          <a:noFill/>
        </p:spPr>
        <p:txBody>
          <a:bodyPr wrap="square" rtlCol="0">
            <a:spAutoFit/>
          </a:bodyPr>
          <a:lstStyle/>
          <a:p>
            <a:r>
              <a:rPr lang="en-US" sz="1500" b="1" dirty="0"/>
              <a:t>What is </a:t>
            </a:r>
            <a:r>
              <a:rPr lang="en-US" sz="1500" b="1" dirty="0" err="1"/>
              <a:t>LightGuard</a:t>
            </a:r>
            <a:r>
              <a:rPr lang="en-US" sz="1500" b="1" dirty="0"/>
              <a:t>?</a:t>
            </a:r>
            <a:br>
              <a:rPr lang="en-US" sz="1500" dirty="0"/>
            </a:br>
            <a:r>
              <a:rPr lang="en-US" sz="1500" dirty="0" err="1"/>
              <a:t>LightGuard</a:t>
            </a:r>
            <a:r>
              <a:rPr lang="en-US" sz="1500" dirty="0"/>
              <a:t> is the low light image processing technology that combines a large sensor with fast shutter speed and large aperture lens together with AI-based image enhancement, in order to provide undisputable evidence and identity of the moving targets.</a:t>
            </a:r>
          </a:p>
          <a:p>
            <a:r>
              <a:rPr lang="en-US" sz="1500" dirty="0"/>
              <a:t>The moving objects at night are the challenge for most surveillance cameras in the world. When there is not enough light, the conventional camera would gain more light by using slower shutter speed. That however will make the moving objects appear as blurred. When the moving object is blur then it is impossible to identify it.</a:t>
            </a:r>
          </a:p>
          <a:p>
            <a:r>
              <a:rPr lang="en-US" sz="1500" dirty="0"/>
              <a:t>It is extremely important to have clearly identifiable images, so that the faces or the license plates of the vehicles can clearly be identified even when they are moving fast in the darkness.</a:t>
            </a:r>
          </a:p>
          <a:p>
            <a:r>
              <a:rPr lang="en-US" sz="1500" dirty="0"/>
              <a:t>The </a:t>
            </a:r>
            <a:r>
              <a:rPr lang="en-US" sz="1500" dirty="0" err="1"/>
              <a:t>LightGuard</a:t>
            </a:r>
            <a:r>
              <a:rPr lang="en-US" sz="1500" dirty="0"/>
              <a:t> technology is able to produce the clear evidence even in the darkness. The license plate of the vehicle will be clearly enhanced with the help of the sensor, lens and AI, so that it is possible to read it even when the vehicles is driving very fast at night.</a:t>
            </a:r>
          </a:p>
          <a:p>
            <a:r>
              <a:rPr lang="en-US" sz="1500" dirty="0"/>
              <a:t>The </a:t>
            </a:r>
            <a:r>
              <a:rPr lang="en-US" sz="1500" dirty="0" err="1"/>
              <a:t>LightGuard</a:t>
            </a:r>
            <a:r>
              <a:rPr lang="en-US" sz="1500" dirty="0"/>
              <a:t> camera prioritizes the identity of the targets rather than the overall appearance of the image.</a:t>
            </a:r>
          </a:p>
          <a:p>
            <a:r>
              <a:rPr lang="en-US" sz="1500" dirty="0"/>
              <a:t>Its newest algorithm is capable of efficiently reducing any noise or blur while increasing the sharpness of the objects. As a result, any license plate, facial details or other smaller but important objects become much more distinguishable. You can evaluate the lack of noise by checking the Signal-to-Noise ratio (S/N ratio) of the camera.</a:t>
            </a:r>
          </a:p>
        </p:txBody>
      </p:sp>
      <p:sp>
        <p:nvSpPr>
          <p:cNvPr id="3" name="TextBox 2">
            <a:extLst>
              <a:ext uri="{FF2B5EF4-FFF2-40B4-BE49-F238E27FC236}">
                <a16:creationId xmlns:a16="http://schemas.microsoft.com/office/drawing/2014/main" id="{ED5243DD-275E-8945-5576-35F5B6A3911D}"/>
              </a:ext>
            </a:extLst>
          </p:cNvPr>
          <p:cNvSpPr txBox="1"/>
          <p:nvPr/>
        </p:nvSpPr>
        <p:spPr>
          <a:xfrm>
            <a:off x="1907704" y="6453336"/>
            <a:ext cx="5976664" cy="369332"/>
          </a:xfrm>
          <a:prstGeom prst="rect">
            <a:avLst/>
          </a:prstGeom>
          <a:noFill/>
        </p:spPr>
        <p:txBody>
          <a:bodyPr wrap="square">
            <a:spAutoFit/>
          </a:bodyPr>
          <a:lstStyle/>
          <a:p>
            <a:r>
              <a:rPr lang="en-US" dirty="0">
                <a:hlinkClick r:id="rId3"/>
              </a:rPr>
              <a:t>https://www.acti.com/technologies/lightguard</a:t>
            </a:r>
            <a:endParaRPr lang="en-US" dirty="0"/>
          </a:p>
        </p:txBody>
      </p:sp>
    </p:spTree>
    <p:extLst>
      <p:ext uri="{BB962C8B-B14F-4D97-AF65-F5344CB8AC3E}">
        <p14:creationId xmlns:p14="http://schemas.microsoft.com/office/powerpoint/2010/main" val="3256327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93C5E-22F3-2CC6-FA0C-5AFEBE7ACB95}"/>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A717A551-E086-051B-1E2A-18C30EC28628}"/>
              </a:ext>
            </a:extLst>
          </p:cNvPr>
          <p:cNvSpPr txBox="1"/>
          <p:nvPr/>
        </p:nvSpPr>
        <p:spPr>
          <a:xfrm>
            <a:off x="251520" y="1282630"/>
            <a:ext cx="6120680" cy="461665"/>
          </a:xfrm>
          <a:prstGeom prst="rect">
            <a:avLst/>
          </a:prstGeom>
          <a:noFill/>
        </p:spPr>
        <p:txBody>
          <a:bodyPr wrap="square" rtlCol="0">
            <a:spAutoFit/>
          </a:bodyPr>
          <a:lstStyle/>
          <a:p>
            <a:r>
              <a:rPr lang="en-US" sz="2400" b="1" dirty="0"/>
              <a:t>Technology: </a:t>
            </a:r>
            <a:r>
              <a:rPr lang="en-US" sz="2400" b="1" dirty="0" err="1"/>
              <a:t>ColorGuard</a:t>
            </a:r>
            <a:endParaRPr lang="en-US" sz="2400" b="1" dirty="0"/>
          </a:p>
        </p:txBody>
      </p:sp>
      <p:sp>
        <p:nvSpPr>
          <p:cNvPr id="9" name="TextBox 8">
            <a:extLst>
              <a:ext uri="{FF2B5EF4-FFF2-40B4-BE49-F238E27FC236}">
                <a16:creationId xmlns:a16="http://schemas.microsoft.com/office/drawing/2014/main" id="{3567F5F9-8909-CFB8-BFA8-623155A8A2B3}"/>
              </a:ext>
            </a:extLst>
          </p:cNvPr>
          <p:cNvSpPr txBox="1"/>
          <p:nvPr/>
        </p:nvSpPr>
        <p:spPr>
          <a:xfrm>
            <a:off x="251520" y="1975147"/>
            <a:ext cx="8414096" cy="4247317"/>
          </a:xfrm>
          <a:prstGeom prst="rect">
            <a:avLst/>
          </a:prstGeom>
          <a:noFill/>
        </p:spPr>
        <p:txBody>
          <a:bodyPr wrap="square" rtlCol="0">
            <a:spAutoFit/>
          </a:bodyPr>
          <a:lstStyle/>
          <a:p>
            <a:r>
              <a:rPr lang="en-US" b="1" dirty="0"/>
              <a:t>What is </a:t>
            </a:r>
            <a:r>
              <a:rPr lang="en-US" b="1" dirty="0" err="1"/>
              <a:t>ColorGuard</a:t>
            </a:r>
            <a:r>
              <a:rPr lang="en-US" b="1" dirty="0"/>
              <a:t>?</a:t>
            </a:r>
            <a:br>
              <a:rPr lang="en-US" dirty="0"/>
            </a:br>
            <a:r>
              <a:rPr lang="en-US" dirty="0" err="1"/>
              <a:t>ColorGuard</a:t>
            </a:r>
            <a:r>
              <a:rPr lang="en-US" dirty="0"/>
              <a:t> is a set of multiple technologies, combined together to form a fully automatic protection shield using colored images.</a:t>
            </a:r>
          </a:p>
          <a:p>
            <a:r>
              <a:rPr lang="en-US" dirty="0"/>
              <a:t>The first component of the </a:t>
            </a:r>
            <a:r>
              <a:rPr lang="en-US" dirty="0" err="1"/>
              <a:t>ColorGuard</a:t>
            </a:r>
            <a:r>
              <a:rPr lang="en-US" dirty="0"/>
              <a:t> is the </a:t>
            </a:r>
            <a:r>
              <a:rPr lang="en-US" dirty="0" err="1"/>
              <a:t>ColorVizion</a:t>
            </a:r>
            <a:r>
              <a:rPr lang="en-US" dirty="0"/>
              <a:t>. </a:t>
            </a:r>
            <a:r>
              <a:rPr lang="en-US" dirty="0" err="1"/>
              <a:t>ColorVizion</a:t>
            </a:r>
            <a:r>
              <a:rPr lang="en-US" dirty="0"/>
              <a:t> is the advanced technology that makes the night time image appear in true colors. It combines a large sensor, good lens and the superb image processing capabilities.</a:t>
            </a:r>
          </a:p>
          <a:p>
            <a:r>
              <a:rPr lang="en-US" dirty="0"/>
              <a:t>The second component of the </a:t>
            </a:r>
            <a:r>
              <a:rPr lang="en-US" dirty="0" err="1"/>
              <a:t>ColorGuard</a:t>
            </a:r>
            <a:r>
              <a:rPr lang="en-US" dirty="0"/>
              <a:t> is the additional illumination capabilities using built-in White LED of the cameras - by illuminating the visible spectrum light instead of IR light, the true colors can be preserved.</a:t>
            </a:r>
          </a:p>
          <a:p>
            <a:r>
              <a:rPr lang="en-US" dirty="0"/>
              <a:t>The third component of </a:t>
            </a:r>
            <a:r>
              <a:rPr lang="en-US" dirty="0" err="1"/>
              <a:t>ColorGuard</a:t>
            </a:r>
            <a:r>
              <a:rPr lang="en-US" dirty="0"/>
              <a:t> is the Artificial Intelligence. The AI will use these perfect color images to accurately analyze each frame of the video to make the correct decisions based on object's true colors.</a:t>
            </a:r>
          </a:p>
          <a:p>
            <a:r>
              <a:rPr lang="en-US" dirty="0"/>
              <a:t>Additionally, the </a:t>
            </a:r>
            <a:r>
              <a:rPr lang="en-US" dirty="0" err="1"/>
              <a:t>ColorGuard</a:t>
            </a:r>
            <a:r>
              <a:rPr lang="en-US" dirty="0"/>
              <a:t> cameras have the best WDR (130-150dB). Both dark and bright areas of the scene will be processed perfectly so that the true colors are preserved.</a:t>
            </a:r>
          </a:p>
        </p:txBody>
      </p:sp>
      <p:sp>
        <p:nvSpPr>
          <p:cNvPr id="3" name="TextBox 2">
            <a:extLst>
              <a:ext uri="{FF2B5EF4-FFF2-40B4-BE49-F238E27FC236}">
                <a16:creationId xmlns:a16="http://schemas.microsoft.com/office/drawing/2014/main" id="{87F07815-E450-6E9B-F2A8-5C343AE87B30}"/>
              </a:ext>
            </a:extLst>
          </p:cNvPr>
          <p:cNvSpPr txBox="1"/>
          <p:nvPr/>
        </p:nvSpPr>
        <p:spPr>
          <a:xfrm>
            <a:off x="1907704" y="6453336"/>
            <a:ext cx="5976664" cy="369332"/>
          </a:xfrm>
          <a:prstGeom prst="rect">
            <a:avLst/>
          </a:prstGeom>
          <a:noFill/>
        </p:spPr>
        <p:txBody>
          <a:bodyPr wrap="square">
            <a:spAutoFit/>
          </a:bodyPr>
          <a:lstStyle/>
          <a:p>
            <a:r>
              <a:rPr lang="en-US" dirty="0">
                <a:hlinkClick r:id="rId3"/>
              </a:rPr>
              <a:t>https://www.acti.com/technologies/colorguard</a:t>
            </a:r>
            <a:endParaRPr lang="en-US" dirty="0"/>
          </a:p>
        </p:txBody>
      </p:sp>
    </p:spTree>
    <p:extLst>
      <p:ext uri="{BB962C8B-B14F-4D97-AF65-F5344CB8AC3E}">
        <p14:creationId xmlns:p14="http://schemas.microsoft.com/office/powerpoint/2010/main" val="3596294195"/>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36782</TotalTime>
  <Words>1032</Words>
  <Application>Microsoft Office PowerPoint</Application>
  <PresentationFormat>如螢幕大小 (4:3)</PresentationFormat>
  <Paragraphs>144</Paragraphs>
  <Slides>8</Slides>
  <Notes>8</Notes>
  <HiddenSlides>0</HiddenSlides>
  <MMClips>0</MMClips>
  <ScaleCrop>false</ScaleCrop>
  <HeadingPairs>
    <vt:vector size="6" baseType="variant">
      <vt:variant>
        <vt:lpstr>使用字型</vt:lpstr>
      </vt:variant>
      <vt:variant>
        <vt:i4>3</vt:i4>
      </vt:variant>
      <vt:variant>
        <vt:lpstr>佈景主題</vt:lpstr>
      </vt:variant>
      <vt:variant>
        <vt:i4>2</vt:i4>
      </vt:variant>
      <vt:variant>
        <vt:lpstr>投影片標題</vt:lpstr>
      </vt:variant>
      <vt:variant>
        <vt:i4>8</vt:i4>
      </vt:variant>
    </vt:vector>
  </HeadingPairs>
  <TitlesOfParts>
    <vt:vector size="13" baseType="lpstr">
      <vt:lpstr>新細明體</vt:lpstr>
      <vt:lpstr>Arial</vt:lpstr>
      <vt:lpstr>Calibri</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Bella.Liu (劉家瑀)</cp:lastModifiedBy>
  <cp:revision>1624</cp:revision>
  <dcterms:created xsi:type="dcterms:W3CDTF">2015-08-31T10:30:03Z</dcterms:created>
  <dcterms:modified xsi:type="dcterms:W3CDTF">2025-09-19T07:12:23Z</dcterms:modified>
</cp:coreProperties>
</file>