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22"/>
  </p:notesMasterIdLst>
  <p:sldIdLst>
    <p:sldId id="279" r:id="rId3"/>
    <p:sldId id="376" r:id="rId4"/>
    <p:sldId id="420" r:id="rId5"/>
    <p:sldId id="382" r:id="rId6"/>
    <p:sldId id="378" r:id="rId7"/>
    <p:sldId id="401" r:id="rId8"/>
    <p:sldId id="419" r:id="rId9"/>
    <p:sldId id="422" r:id="rId10"/>
    <p:sldId id="421" r:id="rId11"/>
    <p:sldId id="403" r:id="rId12"/>
    <p:sldId id="423" r:id="rId13"/>
    <p:sldId id="418" r:id="rId14"/>
    <p:sldId id="394" r:id="rId15"/>
    <p:sldId id="399" r:id="rId16"/>
    <p:sldId id="397" r:id="rId17"/>
    <p:sldId id="398" r:id="rId18"/>
    <p:sldId id="386" r:id="rId19"/>
    <p:sldId id="388" r:id="rId20"/>
    <p:sldId id="387" r:id="rId2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FFFFE5"/>
    <a:srgbClr val="0000FF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78" d="100"/>
          <a:sy n="78" d="100"/>
        </p:scale>
        <p:origin x="1579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5366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81061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6597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893670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4152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19708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7507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94956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19874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2023/11/7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video/v2272" TargetMode="External"/><Relationship Id="rId7" Type="http://schemas.openxmlformats.org/officeDocument/2006/relationships/image" Target="../media/image9.png"/><Relationship Id="rId2" Type="http://schemas.openxmlformats.org/officeDocument/2006/relationships/hyperlink" Target="https://www.acti.com/video/v2789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hyperlink" Target="https://www.acti.com/video/v2729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video/v2730" TargetMode="External"/><Relationship Id="rId2" Type="http://schemas.openxmlformats.org/officeDocument/2006/relationships/hyperlink" Target="https://www.acti.com/video/v2273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download.acti.com/?id=528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1.png"/><Relationship Id="rId2" Type="http://schemas.openxmlformats.org/officeDocument/2006/relationships/hyperlink" Target="https://nxvms.com/ipvd?vendors=ACTi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milestonesys.com/support/tools-and-references/supported-devices/xprotect-corporate-and-xprotect-expert/?AdvancedSearchDisplayed=true&amp;ManufacturerId=3" TargetMode="External"/><Relationship Id="rId5" Type="http://schemas.openxmlformats.org/officeDocument/2006/relationships/image" Target="../media/image20.png"/><Relationship Id="rId4" Type="http://schemas.openxmlformats.org/officeDocument/2006/relationships/hyperlink" Target="https://exacq.com/integration/ipcams/#search=acti~tags=false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6176" y="4365104"/>
            <a:ext cx="4649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ST2-1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Best Quality Products with Short Zoom, Best Low Light.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Products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Contents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65FCDD07-112D-B6E4-3BB9-BB0D771B2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2224"/>
            <a:ext cx="360039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2348880"/>
            <a:ext cx="6192688" cy="295786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Zoom Bullets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Zoom Domes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Solutions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VMS Solution Partners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Vertical Markets &amp; Applications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Where to Buy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1115616" y="3140968"/>
            <a:ext cx="6552728" cy="7920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2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Autofit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Zoom Bullets</a:t>
            </a:r>
          </a:p>
        </p:txBody>
      </p:sp>
    </p:spTree>
    <p:extLst>
      <p:ext uri="{BB962C8B-B14F-4D97-AF65-F5344CB8AC3E}">
        <p14:creationId xmlns:p14="http://schemas.microsoft.com/office/powerpoint/2010/main" val="7453464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Main Features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223628" y="1700808"/>
            <a:ext cx="6696744" cy="480131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Resolution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</a:p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2-8MP</a:t>
            </a:r>
          </a:p>
          <a:p>
            <a:endParaRPr lang="en-US" dirty="0"/>
          </a:p>
          <a:p>
            <a:r>
              <a:rPr lang="en-US" b="1" dirty="0"/>
              <a:t>Super Fast Frame Rate</a:t>
            </a:r>
          </a:p>
          <a:p>
            <a:r>
              <a:rPr lang="en-US" dirty="0"/>
              <a:t>120 fps</a:t>
            </a:r>
          </a:p>
          <a:p>
            <a:endParaRPr lang="en-US" dirty="0"/>
          </a:p>
          <a:p>
            <a:r>
              <a:rPr lang="en-US" b="1" dirty="0"/>
              <a:t>Zoom</a:t>
            </a:r>
          </a:p>
          <a:p>
            <a:r>
              <a:rPr lang="en-US" dirty="0"/>
              <a:t>4.3x ~ 5x</a:t>
            </a:r>
          </a:p>
          <a:p>
            <a:endParaRPr lang="en-US" dirty="0"/>
          </a:p>
          <a:p>
            <a:r>
              <a:rPr lang="en-US" b="1" dirty="0"/>
              <a:t>WDR / Low Light</a:t>
            </a:r>
          </a:p>
          <a:p>
            <a:r>
              <a:rPr lang="en-US" dirty="0"/>
              <a:t>Extreme WDR (up to 150dB) / Extreme Low Light Sensitivity</a:t>
            </a:r>
          </a:p>
          <a:p>
            <a:endParaRPr lang="en-US" dirty="0"/>
          </a:p>
          <a:p>
            <a:r>
              <a:rPr lang="en-US" b="1" dirty="0"/>
              <a:t>Analytics</a:t>
            </a:r>
          </a:p>
          <a:p>
            <a:r>
              <a:rPr lang="en-US" sz="1800" baseline="0" dirty="0"/>
              <a:t>Built-in </a:t>
            </a:r>
            <a:r>
              <a:rPr lang="en-US" sz="1800" b="0" baseline="0" dirty="0"/>
              <a:t>analytics (Deep learning)</a:t>
            </a:r>
          </a:p>
          <a:p>
            <a:endParaRPr lang="en-US" dirty="0"/>
          </a:p>
          <a:p>
            <a:r>
              <a:rPr lang="en-US" sz="1800" b="1" baseline="0" dirty="0"/>
              <a:t>Audio</a:t>
            </a:r>
          </a:p>
          <a:p>
            <a:r>
              <a:rPr lang="en-US" dirty="0"/>
              <a:t>Two-way audio</a:t>
            </a:r>
            <a:endParaRPr lang="en-US" sz="1800" b="0" baseline="0" dirty="0"/>
          </a:p>
        </p:txBody>
      </p:sp>
    </p:spTree>
    <p:extLst>
      <p:ext uri="{BB962C8B-B14F-4D97-AF65-F5344CB8AC3E}">
        <p14:creationId xmlns:p14="http://schemas.microsoft.com/office/powerpoint/2010/main" val="2987108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EC27CB-C30D-8C1B-5413-1D068DBD8337}"/>
              </a:ext>
            </a:extLst>
          </p:cNvPr>
          <p:cNvSpPr txBox="1"/>
          <p:nvPr/>
        </p:nvSpPr>
        <p:spPr>
          <a:xfrm>
            <a:off x="1909326" y="1979548"/>
            <a:ext cx="5394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Matrix View: Zoom Bullets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55F0BE-76CD-62AB-6DF8-B51320A41E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326" y="2348880"/>
            <a:ext cx="4391025" cy="3038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521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16A34E-CFDC-9EDF-49DA-6449361B87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2380493"/>
              </p:ext>
            </p:extLst>
          </p:nvPr>
        </p:nvGraphicFramePr>
        <p:xfrm>
          <a:off x="323528" y="1700809"/>
          <a:ext cx="8297315" cy="49986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94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94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9463">
                  <a:extLst>
                    <a:ext uri="{9D8B030D-6E8A-4147-A177-3AD203B41FA5}">
                      <a16:colId xmlns:a16="http://schemas.microsoft.com/office/drawing/2014/main" val="2789176692"/>
                    </a:ext>
                  </a:extLst>
                </a:gridCol>
                <a:gridCol w="1659463">
                  <a:extLst>
                    <a:ext uri="{9D8B030D-6E8A-4147-A177-3AD203B41FA5}">
                      <a16:colId xmlns:a16="http://schemas.microsoft.com/office/drawing/2014/main" val="4008693809"/>
                    </a:ext>
                  </a:extLst>
                </a:gridCol>
                <a:gridCol w="1659463">
                  <a:extLst>
                    <a:ext uri="{9D8B030D-6E8A-4147-A177-3AD203B41FA5}">
                      <a16:colId xmlns:a16="http://schemas.microsoft.com/office/drawing/2014/main" val="3812590504"/>
                    </a:ext>
                  </a:extLst>
                </a:gridCol>
              </a:tblGrid>
              <a:tr h="373124">
                <a:tc>
                  <a:txBody>
                    <a:bodyPr/>
                    <a:lstStyle/>
                    <a:p>
                      <a:r>
                        <a:rPr lang="en-US" sz="13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A425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A426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A46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A421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9685">
                <a:tc>
                  <a:txBody>
                    <a:bodyPr/>
                    <a:lstStyle/>
                    <a:p>
                      <a:r>
                        <a:rPr lang="en-US" sz="13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16509">
                <a:tc>
                  <a:txBody>
                    <a:bodyPr/>
                    <a:lstStyle/>
                    <a:p>
                      <a:r>
                        <a:rPr lang="en-US" sz="13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  <a:endParaRPr kumimoji="0" 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  <a:endParaRPr kumimoji="0" 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  <a:endParaRPr kumimoji="0" 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16509">
                <a:tc>
                  <a:txBody>
                    <a:bodyPr/>
                    <a:lstStyle/>
                    <a:p>
                      <a:r>
                        <a:rPr lang="en-US" sz="1300" dirty="0"/>
                        <a:t>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dirty="0"/>
                        <a:t>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dirty="0"/>
                        <a:t>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dirty="0"/>
                        <a:t>8MP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467837">
                <a:tc>
                  <a:txBody>
                    <a:bodyPr/>
                    <a:lstStyle/>
                    <a:p>
                      <a:r>
                        <a:rPr lang="en-US" sz="1300" dirty="0"/>
                        <a:t>fps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dirty="0"/>
                        <a:t>120</a:t>
                      </a:r>
                      <a:r>
                        <a:rPr lang="en-US" sz="1300" b="0" dirty="0"/>
                        <a:t>@2MP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30@5MP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30@5MP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30@8MP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302947">
                <a:tc>
                  <a:txBody>
                    <a:bodyPr/>
                    <a:lstStyle/>
                    <a:p>
                      <a:r>
                        <a:rPr lang="en-US" sz="1300" dirty="0"/>
                        <a:t>Lens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f2.8-12mm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baseline="0" dirty="0"/>
                        <a:t>f2.7-12mm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baseline="0" dirty="0"/>
                        <a:t>f2.7-13.5mm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baseline="0" dirty="0"/>
                        <a:t>f2.8-12mm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307499">
                <a:tc>
                  <a:txBody>
                    <a:bodyPr/>
                    <a:lstStyle/>
                    <a:p>
                      <a:r>
                        <a:rPr lang="en-US" sz="1300" dirty="0"/>
                        <a:t>Zoom Ratio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4.3x</a:t>
                      </a:r>
                      <a:endParaRPr lang="en-US" sz="13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4.4x</a:t>
                      </a:r>
                      <a:endParaRPr lang="en-US" sz="13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baseline="0" dirty="0"/>
                        <a:t>5x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baseline="0" dirty="0"/>
                        <a:t>4.3x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6913621"/>
                  </a:ext>
                </a:extLst>
              </a:tr>
              <a:tr h="467837">
                <a:tc>
                  <a:txBody>
                    <a:bodyPr/>
                    <a:lstStyle/>
                    <a:p>
                      <a:r>
                        <a:rPr lang="en-US" sz="1300" dirty="0"/>
                        <a:t>Corridor 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4913624"/>
                  </a:ext>
                </a:extLst>
              </a:tr>
              <a:tr h="573377">
                <a:tc>
                  <a:txBody>
                    <a:bodyPr/>
                    <a:lstStyle/>
                    <a:p>
                      <a:r>
                        <a:rPr lang="en-US" sz="1300" dirty="0"/>
                        <a:t>Audio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baseline="0" dirty="0"/>
                        <a:t>Mic-in, Line-in, Line-out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Line-in, Line-out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Line-in, Line-out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Mic-in, Line-in, Line-out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  <a:tr h="431287">
                <a:tc>
                  <a:txBody>
                    <a:bodyPr/>
                    <a:lstStyle/>
                    <a:p>
                      <a:r>
                        <a:rPr lang="en-US" sz="1300" dirty="0"/>
                        <a:t>Analytics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baseline="0" dirty="0"/>
                        <a:t>Yes </a:t>
                      </a:r>
                    </a:p>
                    <a:p>
                      <a:pPr algn="ctr"/>
                      <a:r>
                        <a:rPr lang="en-US" sz="1050" b="1" baseline="0" dirty="0"/>
                        <a:t>Deep Learning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kumimoji="0" 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99913165"/>
                  </a:ext>
                </a:extLst>
              </a:tr>
              <a:tr h="277778">
                <a:tc>
                  <a:txBody>
                    <a:bodyPr/>
                    <a:lstStyle/>
                    <a:p>
                      <a:r>
                        <a:rPr lang="en-US" sz="1300" dirty="0"/>
                        <a:t>Low Light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baseline="0" dirty="0"/>
                        <a:t>Extreme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  <a:endParaRPr kumimoji="0" 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  <a:endParaRPr kumimoji="0" 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0149340"/>
                  </a:ext>
                </a:extLst>
              </a:tr>
              <a:tr h="464163">
                <a:tc>
                  <a:txBody>
                    <a:bodyPr/>
                    <a:lstStyle/>
                    <a:p>
                      <a:r>
                        <a:rPr lang="en-US" sz="1300" dirty="0"/>
                        <a:t>WDR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(142dB)</a:t>
                      </a:r>
                      <a:endParaRPr lang="en-US" sz="1200" b="1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(130dB)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(125dB)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(130dB)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4328536"/>
                  </a:ext>
                </a:extLst>
              </a:tr>
            </a:tbl>
          </a:graphicData>
        </a:graphic>
      </p:graphicFrame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6212135-CB72-69FA-9E37-13510C12B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3291" y="198884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40B7681B-79DD-0C7B-45D4-0C693B53C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98884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AAB5B025-7E7D-099F-583C-FEA333918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296" y="2118201"/>
            <a:ext cx="693778" cy="693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>
            <a:extLst>
              <a:ext uri="{FF2B5EF4-FFF2-40B4-BE49-F238E27FC236}">
                <a16:creationId xmlns:a16="http://schemas.microsoft.com/office/drawing/2014/main" id="{8A1EB0C5-3176-472D-83B3-58B8D6241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0" y="199064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144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Video Clips &amp; Photos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F57A0E17-39B2-B81B-A6DF-DA0B5FA6F9C6}"/>
              </a:ext>
            </a:extLst>
          </p:cNvPr>
          <p:cNvGrpSpPr/>
          <p:nvPr/>
        </p:nvGrpSpPr>
        <p:grpSpPr>
          <a:xfrm>
            <a:off x="539552" y="1762944"/>
            <a:ext cx="3600401" cy="2314128"/>
            <a:chOff x="251520" y="1763524"/>
            <a:chExt cx="3600401" cy="231412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CC06051-8FD2-BDFF-97CB-44CC27A5EC6F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61BC39FB-814D-4F29-87EC-ED776D72AC2B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0804932-A9C9-03CA-3CA8-221EC59C25C1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2"/>
                  </a:rPr>
                  <a:t>https://www.acti.com/video/v2789</a:t>
                </a:r>
                <a:endParaRPr lang="en-US" sz="1400" dirty="0"/>
              </a:p>
            </p:txBody>
          </p:sp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B691706-2A46-B62D-B8B2-94D830ABCC07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A425</a:t>
                </a:r>
              </a:p>
            </p:txBody>
          </p:sp>
        </p:grp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600437DD-B8DC-E7DC-CA8A-317BF3CB1A6D}"/>
              </a:ext>
            </a:extLst>
          </p:cNvPr>
          <p:cNvGrpSpPr/>
          <p:nvPr/>
        </p:nvGrpSpPr>
        <p:grpSpPr>
          <a:xfrm>
            <a:off x="539552" y="4315010"/>
            <a:ext cx="3600401" cy="2314128"/>
            <a:chOff x="251520" y="1763524"/>
            <a:chExt cx="3600401" cy="2314128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B6E91473-EA4E-3D33-86DA-6D284F6569A1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BC471C11-904C-AF40-7DE6-8E8B22522A85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374DFF3B-D798-9FFC-E051-637E6D8694C0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3"/>
                  </a:rPr>
                  <a:t>https://www.acti.com/video/v2272</a:t>
                </a:r>
                <a:endParaRPr lang="en-US" sz="1400" dirty="0"/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A2EC0C3-3A5D-994E-4DE0-5B9626BE5825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A46</a:t>
                </a:r>
              </a:p>
            </p:txBody>
          </p:sp>
        </p:grp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94A184E-DEE9-5BF0-533F-EB38D67114FC}"/>
              </a:ext>
            </a:extLst>
          </p:cNvPr>
          <p:cNvGrpSpPr/>
          <p:nvPr/>
        </p:nvGrpSpPr>
        <p:grpSpPr>
          <a:xfrm>
            <a:off x="4876055" y="1766004"/>
            <a:ext cx="3600401" cy="2314128"/>
            <a:chOff x="251520" y="1763524"/>
            <a:chExt cx="3600401" cy="2314128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708CBC4-19D0-2901-1F88-53ABBD67CD72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E0BE01F2-FB4F-487A-04C7-032C521015F2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7F60AAFB-F806-9795-5D68-FF6B8C31C443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4"/>
                  </a:rPr>
                  <a:t>https://www.acti.com/video/v2729</a:t>
                </a:r>
                <a:endParaRPr lang="en-US" sz="1400" dirty="0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00ECD466-45A9-7C80-8602-EC2FEDA9A7DE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A421</a:t>
                </a:r>
              </a:p>
            </p:txBody>
          </p:sp>
        </p:grp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82E5748A-81D3-DF24-A7C0-B4C93F979A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059" y="2085317"/>
            <a:ext cx="3097617" cy="174023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66BEC3C-F2B9-0802-83E8-94B365CDC5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059" y="4634327"/>
            <a:ext cx="3097617" cy="175183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057AD2F-4B8B-14E1-38A3-F043C9BB7FF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81322" y="2085321"/>
            <a:ext cx="3085131" cy="1740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144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1115616" y="3140968"/>
            <a:ext cx="6552728" cy="79208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22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Autofit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Zoom Domes</a:t>
            </a:r>
          </a:p>
        </p:txBody>
      </p:sp>
    </p:spTree>
    <p:extLst>
      <p:ext uri="{BB962C8B-B14F-4D97-AF65-F5344CB8AC3E}">
        <p14:creationId xmlns:p14="http://schemas.microsoft.com/office/powerpoint/2010/main" val="105257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Main Features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9C31CC5-2182-13AA-97CF-5DE3744E8089}"/>
              </a:ext>
            </a:extLst>
          </p:cNvPr>
          <p:cNvSpPr txBox="1"/>
          <p:nvPr/>
        </p:nvSpPr>
        <p:spPr>
          <a:xfrm>
            <a:off x="1223628" y="1700808"/>
            <a:ext cx="6696744" cy="480131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Resolution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</a:p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2-8MP</a:t>
            </a:r>
          </a:p>
          <a:p>
            <a:endParaRPr lang="en-US" dirty="0"/>
          </a:p>
          <a:p>
            <a:r>
              <a:rPr lang="en-US" b="1" dirty="0"/>
              <a:t>Super Fast Frame Rate</a:t>
            </a:r>
          </a:p>
          <a:p>
            <a:r>
              <a:rPr lang="en-US" dirty="0"/>
              <a:t>120 fps</a:t>
            </a:r>
          </a:p>
          <a:p>
            <a:endParaRPr lang="en-US" dirty="0"/>
          </a:p>
          <a:p>
            <a:r>
              <a:rPr lang="en-US" b="1" dirty="0"/>
              <a:t>Zoom</a:t>
            </a:r>
          </a:p>
          <a:p>
            <a:r>
              <a:rPr lang="en-US" dirty="0"/>
              <a:t>3x ~ 5x</a:t>
            </a:r>
          </a:p>
          <a:p>
            <a:endParaRPr lang="en-US" dirty="0"/>
          </a:p>
          <a:p>
            <a:r>
              <a:rPr lang="en-US" b="1" dirty="0"/>
              <a:t>WDR / Low Light</a:t>
            </a:r>
          </a:p>
          <a:p>
            <a:r>
              <a:rPr lang="en-US" dirty="0"/>
              <a:t>Extreme WDR (up to 150dB) / Extreme Low Light Sensitivity</a:t>
            </a:r>
          </a:p>
          <a:p>
            <a:endParaRPr lang="en-US" dirty="0"/>
          </a:p>
          <a:p>
            <a:r>
              <a:rPr lang="en-US" b="1" dirty="0"/>
              <a:t>Analytics</a:t>
            </a:r>
          </a:p>
          <a:p>
            <a:r>
              <a:rPr lang="en-US" sz="1800" baseline="0" dirty="0"/>
              <a:t>Built-in </a:t>
            </a:r>
            <a:r>
              <a:rPr lang="en-US" sz="1800" b="0" baseline="0" dirty="0"/>
              <a:t>analytics (Deep learning)</a:t>
            </a:r>
          </a:p>
          <a:p>
            <a:endParaRPr lang="en-US" dirty="0"/>
          </a:p>
          <a:p>
            <a:r>
              <a:rPr lang="en-US" sz="1800" b="1" baseline="0" dirty="0"/>
              <a:t>Audio</a:t>
            </a:r>
          </a:p>
          <a:p>
            <a:r>
              <a:rPr lang="en-US" dirty="0"/>
              <a:t>Two-way audio</a:t>
            </a:r>
            <a:endParaRPr lang="en-US" sz="1800" b="0" baseline="0" dirty="0"/>
          </a:p>
        </p:txBody>
      </p:sp>
    </p:spTree>
    <p:extLst>
      <p:ext uri="{BB962C8B-B14F-4D97-AF65-F5344CB8AC3E}">
        <p14:creationId xmlns:p14="http://schemas.microsoft.com/office/powerpoint/2010/main" val="34422847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EC27CB-C30D-8C1B-5413-1D068DBD8337}"/>
              </a:ext>
            </a:extLst>
          </p:cNvPr>
          <p:cNvSpPr txBox="1"/>
          <p:nvPr/>
        </p:nvSpPr>
        <p:spPr>
          <a:xfrm>
            <a:off x="2377272" y="1932895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Matrix View: Zoom Domes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B7D6875-26B9-9163-B4A5-CD5A6A43B0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0" y="2302227"/>
            <a:ext cx="4381500" cy="3057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191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16A34E-CFDC-9EDF-49DA-6449361B87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1092848"/>
              </p:ext>
            </p:extLst>
          </p:nvPr>
        </p:nvGraphicFramePr>
        <p:xfrm>
          <a:off x="323526" y="1700809"/>
          <a:ext cx="8136905" cy="49986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273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7381">
                  <a:extLst>
                    <a:ext uri="{9D8B030D-6E8A-4147-A177-3AD203B41FA5}">
                      <a16:colId xmlns:a16="http://schemas.microsoft.com/office/drawing/2014/main" val="769915614"/>
                    </a:ext>
                  </a:extLst>
                </a:gridCol>
                <a:gridCol w="1627381">
                  <a:extLst>
                    <a:ext uri="{9D8B030D-6E8A-4147-A177-3AD203B41FA5}">
                      <a16:colId xmlns:a16="http://schemas.microsoft.com/office/drawing/2014/main" val="3907546245"/>
                    </a:ext>
                  </a:extLst>
                </a:gridCol>
                <a:gridCol w="1627381">
                  <a:extLst>
                    <a:ext uri="{9D8B030D-6E8A-4147-A177-3AD203B41FA5}">
                      <a16:colId xmlns:a16="http://schemas.microsoft.com/office/drawing/2014/main" val="2789176692"/>
                    </a:ext>
                  </a:extLst>
                </a:gridCol>
                <a:gridCol w="1627381">
                  <a:extLst>
                    <a:ext uri="{9D8B030D-6E8A-4147-A177-3AD203B41FA5}">
                      <a16:colId xmlns:a16="http://schemas.microsoft.com/office/drawing/2014/main" val="3812590504"/>
                    </a:ext>
                  </a:extLst>
                </a:gridCol>
              </a:tblGrid>
              <a:tr h="373124">
                <a:tc>
                  <a:txBody>
                    <a:bodyPr/>
                    <a:lstStyle/>
                    <a:p>
                      <a:r>
                        <a:rPr lang="en-US" sz="13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A85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A826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A86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/>
                        <a:t>A817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9685">
                <a:tc>
                  <a:txBody>
                    <a:bodyPr/>
                    <a:lstStyle/>
                    <a:p>
                      <a:r>
                        <a:rPr lang="en-US" sz="13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3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16509">
                <a:tc>
                  <a:txBody>
                    <a:bodyPr/>
                    <a:lstStyle/>
                    <a:p>
                      <a:r>
                        <a:rPr lang="en-US" sz="13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  <a:endParaRPr kumimoji="0" lang="en-US" sz="13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16509">
                <a:tc>
                  <a:txBody>
                    <a:bodyPr/>
                    <a:lstStyle/>
                    <a:p>
                      <a:r>
                        <a:rPr lang="en-US" sz="1300" dirty="0"/>
                        <a:t>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dirty="0"/>
                        <a:t>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dirty="0"/>
                        <a:t>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dirty="0"/>
                        <a:t>8MP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467837">
                <a:tc>
                  <a:txBody>
                    <a:bodyPr/>
                    <a:lstStyle/>
                    <a:p>
                      <a:r>
                        <a:rPr lang="en-US" sz="1300" dirty="0"/>
                        <a:t>fps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60</a:t>
                      </a: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@2MP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30@5MP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30@5MP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30@8MP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302947">
                <a:tc>
                  <a:txBody>
                    <a:bodyPr/>
                    <a:lstStyle/>
                    <a:p>
                      <a:r>
                        <a:rPr lang="en-US" sz="1300" dirty="0"/>
                        <a:t>Lens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baseline="0" dirty="0"/>
                        <a:t>f2.8-12mm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baseline="0" dirty="0"/>
                        <a:t>f2.7-12mm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baseline="0" dirty="0"/>
                        <a:t>f2.7-13.5mm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baseline="0" dirty="0"/>
                        <a:t>f2.8-12mm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307499">
                <a:tc>
                  <a:txBody>
                    <a:bodyPr/>
                    <a:lstStyle/>
                    <a:p>
                      <a:r>
                        <a:rPr lang="en-US" sz="1300" dirty="0"/>
                        <a:t>Zoom Ratio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4.3x</a:t>
                      </a:r>
                      <a:endParaRPr lang="en-US" sz="13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4.4x</a:t>
                      </a:r>
                      <a:endParaRPr lang="en-US" sz="13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5x</a:t>
                      </a:r>
                      <a:endParaRPr lang="en-US" sz="13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baseline="0" dirty="0"/>
                        <a:t>4.3x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6913621"/>
                  </a:ext>
                </a:extLst>
              </a:tr>
              <a:tr h="467837">
                <a:tc>
                  <a:txBody>
                    <a:bodyPr/>
                    <a:lstStyle/>
                    <a:p>
                      <a:r>
                        <a:rPr lang="en-US" sz="1300" dirty="0"/>
                        <a:t>Corridor 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4913624"/>
                  </a:ext>
                </a:extLst>
              </a:tr>
              <a:tr h="573377">
                <a:tc>
                  <a:txBody>
                    <a:bodyPr/>
                    <a:lstStyle/>
                    <a:p>
                      <a:r>
                        <a:rPr lang="en-US" sz="1300" dirty="0"/>
                        <a:t>Audio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Mic-in, Line-in, Line-out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Line-in, Line-out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0" baseline="0" dirty="0"/>
                        <a:t>Mic-in, Line-in, Line-out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Mic-in, Line-in, Line-out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  <a:tr h="431287">
                <a:tc>
                  <a:txBody>
                    <a:bodyPr/>
                    <a:lstStyle/>
                    <a:p>
                      <a:r>
                        <a:rPr lang="en-US" sz="1300" dirty="0"/>
                        <a:t>Analytics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99913165"/>
                  </a:ext>
                </a:extLst>
              </a:tr>
              <a:tr h="277778">
                <a:tc>
                  <a:txBody>
                    <a:bodyPr/>
                    <a:lstStyle/>
                    <a:p>
                      <a:r>
                        <a:rPr lang="en-US" sz="1300" dirty="0"/>
                        <a:t>Low Light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Superior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0149340"/>
                  </a:ext>
                </a:extLst>
              </a:tr>
              <a:tr h="464163">
                <a:tc>
                  <a:txBody>
                    <a:bodyPr/>
                    <a:lstStyle/>
                    <a:p>
                      <a:r>
                        <a:rPr lang="en-US" sz="1300" dirty="0"/>
                        <a:t>WDR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(142dB)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(130dB)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(125dB)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(130dB)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4328536"/>
                  </a:ext>
                </a:extLst>
              </a:tr>
            </a:tbl>
          </a:graphicData>
        </a:graphic>
      </p:graphicFrame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D164FBA1-38A7-1EB7-0239-63BF7F45C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2004366"/>
            <a:ext cx="736476" cy="73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1A452CD0-EA5A-5A93-29A7-07A183F692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0810" y="2062471"/>
            <a:ext cx="736476" cy="73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48EBAE82-81EC-B657-071D-DCF4E3B87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899" y="2120576"/>
            <a:ext cx="620266" cy="62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BE641FEF-9648-10DA-5EA6-EDB6DEA5ED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020784"/>
            <a:ext cx="736476" cy="736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3968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Video Clips &amp; Photos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30652A4-6D60-7BF3-1F7E-48CF029A5A28}"/>
              </a:ext>
            </a:extLst>
          </p:cNvPr>
          <p:cNvGrpSpPr/>
          <p:nvPr/>
        </p:nvGrpSpPr>
        <p:grpSpPr>
          <a:xfrm>
            <a:off x="4958443" y="2817256"/>
            <a:ext cx="3600401" cy="2314128"/>
            <a:chOff x="251520" y="1763524"/>
            <a:chExt cx="3600401" cy="2314128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67F3490-E143-B8E9-60E9-719F032633EB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2C066E5E-37DF-426C-CE6A-FB3DBC74E1D1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278606A-249D-0ACC-1E4D-E9EA0716B283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2"/>
                  </a:rPr>
                  <a:t>https://www.acti.com/video/v2273</a:t>
                </a:r>
                <a:endParaRPr lang="en-US" sz="1400" dirty="0"/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7891477D-6728-374A-A2AA-FBC040B7782F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A86</a:t>
                </a:r>
              </a:p>
            </p:txBody>
          </p:sp>
        </p:grp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6A4F906-E731-6357-4957-19A59C2D9EDA}"/>
              </a:ext>
            </a:extLst>
          </p:cNvPr>
          <p:cNvGrpSpPr/>
          <p:nvPr/>
        </p:nvGrpSpPr>
        <p:grpSpPr>
          <a:xfrm>
            <a:off x="745605" y="2830441"/>
            <a:ext cx="3600401" cy="2314128"/>
            <a:chOff x="251520" y="1763524"/>
            <a:chExt cx="3600401" cy="2314128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EDFE7EB1-8C13-3F4A-BC2D-B06299F34583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7C618DC-5FB3-3445-D2C1-F3D8216C6F25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562304F9-4E2D-5FD8-B7DB-0CF9C329E975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3"/>
                  </a:rPr>
                  <a:t>https://www.acti.com/video/v2730</a:t>
                </a:r>
                <a:endParaRPr lang="en-US" sz="1400" dirty="0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1F5268D-1A18-082B-0B65-DE8123805BB6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A817</a:t>
                </a:r>
              </a:p>
            </p:txBody>
          </p:sp>
        </p:grp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327B2DEA-3A72-98E3-1E5B-8B964688A7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4702" y="3158170"/>
            <a:ext cx="2907670" cy="166257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E7C7A13-8E69-7A52-2762-FFD23C6E1B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1600" y="3193080"/>
            <a:ext cx="2912032" cy="164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912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2DDB88-6A67-6921-BF20-ABF1599A93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75" y="2725286"/>
            <a:ext cx="8611850" cy="39440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ACTi Unified Solution Architecture consists of NVR servers and CMS.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Small Scale projects: NVR only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Large Scale projects: NVR + CMS</a:t>
            </a:r>
          </a:p>
        </p:txBody>
      </p:sp>
    </p:spTree>
    <p:extLst>
      <p:ext uri="{BB962C8B-B14F-4D97-AF65-F5344CB8AC3E}">
        <p14:creationId xmlns:p14="http://schemas.microsoft.com/office/powerpoint/2010/main" val="18447203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Windows-based Standalone NVR options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AA5F2D-66F4-29BF-7188-BE3A33612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132856"/>
            <a:ext cx="8735368" cy="359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445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C1579-53A6-385E-18B3-6D2B105591F9}"/>
              </a:ext>
            </a:extLst>
          </p:cNvPr>
          <p:cNvSpPr txBox="1"/>
          <p:nvPr/>
        </p:nvSpPr>
        <p:spPr>
          <a:xfrm>
            <a:off x="289095" y="176342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Third party Solution Integration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DCA9EA-10A0-942A-FD5B-3886E0E9E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316274"/>
            <a:ext cx="2880298" cy="40703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D3EFE3-E194-5E49-CB84-552803C06BFC}"/>
              </a:ext>
            </a:extLst>
          </p:cNvPr>
          <p:cNvSpPr txBox="1"/>
          <p:nvPr/>
        </p:nvSpPr>
        <p:spPr>
          <a:xfrm>
            <a:off x="3563888" y="2316274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provides an in-depth integration API/</a:t>
            </a:r>
            <a:r>
              <a:rPr lang="en-US" dirty="0" err="1"/>
              <a:t>Url</a:t>
            </a:r>
            <a:r>
              <a:rPr lang="en-US" dirty="0"/>
              <a:t> Commands document for solution integration purposes.</a:t>
            </a:r>
          </a:p>
          <a:p>
            <a:endParaRPr lang="en-US" dirty="0"/>
          </a:p>
          <a:p>
            <a:r>
              <a:rPr lang="en-US" dirty="0"/>
              <a:t>Download here: </a:t>
            </a:r>
            <a:r>
              <a:rPr lang="en-US" dirty="0">
                <a:hlinkClick r:id="rId3"/>
              </a:rPr>
              <a:t>https://Download.acti.com?id=528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921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VMS Solution Partners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C1579-53A6-385E-18B3-6D2B105591F9}"/>
              </a:ext>
            </a:extLst>
          </p:cNvPr>
          <p:cNvSpPr txBox="1"/>
          <p:nvPr/>
        </p:nvSpPr>
        <p:spPr>
          <a:xfrm>
            <a:off x="289095" y="162880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Network </a:t>
            </a:r>
            <a:r>
              <a:rPr lang="en-US" b="1" dirty="0" err="1"/>
              <a:t>Optix</a:t>
            </a:r>
            <a:endParaRPr 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A382DA-52DB-EAEF-74D7-0864CE410A28}"/>
              </a:ext>
            </a:extLst>
          </p:cNvPr>
          <p:cNvSpPr txBox="1"/>
          <p:nvPr/>
        </p:nvSpPr>
        <p:spPr>
          <a:xfrm>
            <a:off x="1979712" y="1659578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2"/>
              </a:rPr>
              <a:t>https://nxvms.com/ipvd?vendors=ACTi</a:t>
            </a:r>
            <a:endParaRPr lang="en-US" sz="1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9712494-BBB6-04AA-9B5E-5043A380C1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586" y="1925289"/>
            <a:ext cx="7704856" cy="107261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08AFC6-D759-535A-68DD-AFD2184D2FF9}"/>
              </a:ext>
            </a:extLst>
          </p:cNvPr>
          <p:cNvSpPr txBox="1"/>
          <p:nvPr/>
        </p:nvSpPr>
        <p:spPr>
          <a:xfrm>
            <a:off x="1988056" y="3121223"/>
            <a:ext cx="55983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4"/>
              </a:rPr>
              <a:t>https://exacq.com/integration/ipcams/#search=acti~tags=false</a:t>
            </a:r>
            <a:endParaRPr lang="en-US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D3DA87-0502-C7A4-2555-AC5D416687BA}"/>
              </a:ext>
            </a:extLst>
          </p:cNvPr>
          <p:cNvSpPr txBox="1"/>
          <p:nvPr/>
        </p:nvSpPr>
        <p:spPr>
          <a:xfrm>
            <a:off x="323528" y="306896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Exacq</a:t>
            </a:r>
            <a:endParaRPr lang="en-US" b="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E0141B5-791D-9CF1-82F4-E86ACCCBAF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536" y="3371045"/>
            <a:ext cx="6984776" cy="128311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F6EC775-177A-E16C-7A38-513653FB03A7}"/>
              </a:ext>
            </a:extLst>
          </p:cNvPr>
          <p:cNvSpPr txBox="1"/>
          <p:nvPr/>
        </p:nvSpPr>
        <p:spPr>
          <a:xfrm>
            <a:off x="1978642" y="4797152"/>
            <a:ext cx="68407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6"/>
              </a:rPr>
              <a:t>https://www.milestonesys.com/support/tools-and-references/supported-devices/xprotect-corporate-and-xprotect-expert/?AdvancedSearchDisplayed=true&amp;ManufacturerId=3</a:t>
            </a:r>
            <a:endParaRPr lang="en-US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CDD0D1-D983-DB00-A7EF-9F0A062CE236}"/>
              </a:ext>
            </a:extLst>
          </p:cNvPr>
          <p:cNvSpPr txBox="1"/>
          <p:nvPr/>
        </p:nvSpPr>
        <p:spPr>
          <a:xfrm>
            <a:off x="323528" y="479715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Milestone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6B3253E-B66B-086A-2583-EEEC677CD1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5536" y="5301208"/>
            <a:ext cx="6048672" cy="1489397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0835B8F-618D-5883-F03D-CE1F4DEA8095}"/>
              </a:ext>
            </a:extLst>
          </p:cNvPr>
          <p:cNvSpPr/>
          <p:nvPr/>
        </p:nvSpPr>
        <p:spPr>
          <a:xfrm>
            <a:off x="289095" y="1628800"/>
            <a:ext cx="8387361" cy="144016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210BC07-6028-9BD3-7FDA-645DB4C7EB97}"/>
              </a:ext>
            </a:extLst>
          </p:cNvPr>
          <p:cNvSpPr/>
          <p:nvPr/>
        </p:nvSpPr>
        <p:spPr>
          <a:xfrm>
            <a:off x="289094" y="3125212"/>
            <a:ext cx="8387361" cy="1600884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B34BC04-FB38-D9A4-4EB1-6221370D10A7}"/>
              </a:ext>
            </a:extLst>
          </p:cNvPr>
          <p:cNvSpPr/>
          <p:nvPr/>
        </p:nvSpPr>
        <p:spPr>
          <a:xfrm>
            <a:off x="285380" y="4800837"/>
            <a:ext cx="8387361" cy="198976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0743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Vertical Markets &amp; Applications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587571" y="1988840"/>
            <a:ext cx="3816424" cy="134459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Traffic	</a:t>
            </a:r>
            <a:r>
              <a:rPr lang="en-US" dirty="0"/>
              <a:t>	</a:t>
            </a:r>
          </a:p>
          <a:p>
            <a:pPr>
              <a:lnSpc>
                <a:spcPts val="2160"/>
              </a:lnSpc>
            </a:pPr>
            <a:r>
              <a:rPr lang="en-US" dirty="0"/>
              <a:t>   - Traffic jam monitoring</a:t>
            </a:r>
          </a:p>
          <a:p>
            <a:pPr>
              <a:lnSpc>
                <a:spcPts val="2160"/>
              </a:lnSpc>
            </a:pPr>
            <a:r>
              <a:rPr lang="en-US" dirty="0"/>
              <a:t>   - Incidents investigation</a:t>
            </a:r>
          </a:p>
          <a:p>
            <a:pPr>
              <a:lnSpc>
                <a:spcPts val="2160"/>
              </a:lnSpc>
            </a:pPr>
            <a:r>
              <a:rPr lang="en-US" dirty="0"/>
              <a:t>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82A08C-22A8-DED0-DC7C-E6E5F5B2A833}"/>
              </a:ext>
            </a:extLst>
          </p:cNvPr>
          <p:cNvSpPr txBox="1"/>
          <p:nvPr/>
        </p:nvSpPr>
        <p:spPr>
          <a:xfrm>
            <a:off x="4788024" y="1988840"/>
            <a:ext cx="3816424" cy="13388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Utility</a:t>
            </a:r>
          </a:p>
          <a:p>
            <a:r>
              <a:rPr lang="en-US" dirty="0"/>
              <a:t>   - Perimeter protection</a:t>
            </a:r>
          </a:p>
          <a:p>
            <a:r>
              <a:rPr lang="en-US" dirty="0"/>
              <a:t>   - Incidents investigation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2A64DB-C64D-4824-4EC1-FD5F6F9F9211}"/>
              </a:ext>
            </a:extLst>
          </p:cNvPr>
          <p:cNvSpPr txBox="1"/>
          <p:nvPr/>
        </p:nvSpPr>
        <p:spPr>
          <a:xfrm>
            <a:off x="587571" y="3573016"/>
            <a:ext cx="3816424" cy="13388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Education (schools)</a:t>
            </a:r>
          </a:p>
          <a:p>
            <a:r>
              <a:rPr lang="en-US" dirty="0"/>
              <a:t>   - Property protection</a:t>
            </a:r>
          </a:p>
          <a:p>
            <a:r>
              <a:rPr lang="en-US" dirty="0"/>
              <a:t>   - Students protection</a:t>
            </a:r>
          </a:p>
          <a:p>
            <a:r>
              <a:rPr lang="en-US" dirty="0"/>
              <a:t>   - Violence and Bullying prevention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46B757-F960-795E-ABFD-9DFE36C5289A}"/>
              </a:ext>
            </a:extLst>
          </p:cNvPr>
          <p:cNvSpPr txBox="1"/>
          <p:nvPr/>
        </p:nvSpPr>
        <p:spPr>
          <a:xfrm>
            <a:off x="4788024" y="3573016"/>
            <a:ext cx="3816424" cy="13445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Retail</a:t>
            </a:r>
          </a:p>
          <a:p>
            <a:pPr>
              <a:lnSpc>
                <a:spcPts val="216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ts val="2160"/>
              </a:lnSpc>
            </a:pPr>
            <a:r>
              <a:rPr lang="en-US" dirty="0"/>
              <a:t>   - Theft prevention</a:t>
            </a:r>
          </a:p>
          <a:p>
            <a:pPr>
              <a:lnSpc>
                <a:spcPts val="2160"/>
              </a:lnSpc>
            </a:pPr>
            <a:r>
              <a:rPr lang="en-US" dirty="0"/>
              <a:t>   - Business monitoring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138E4F-5C0F-B0D5-CCE0-D804453B867B}"/>
              </a:ext>
            </a:extLst>
          </p:cNvPr>
          <p:cNvSpPr txBox="1"/>
          <p:nvPr/>
        </p:nvSpPr>
        <p:spPr>
          <a:xfrm>
            <a:off x="597690" y="5162963"/>
            <a:ext cx="3816424" cy="13388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Hotel &amp; Casino</a:t>
            </a:r>
          </a:p>
          <a:p>
            <a:r>
              <a:rPr lang="en-US" dirty="0"/>
              <a:t>   - Property protection</a:t>
            </a:r>
          </a:p>
          <a:p>
            <a:r>
              <a:rPr lang="en-US" dirty="0"/>
              <a:t>   - Scam prevention</a:t>
            </a:r>
          </a:p>
          <a:p>
            <a:r>
              <a:rPr lang="en-US" dirty="0"/>
              <a:t>   - Safety of the guests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F1783D-33C7-8A4D-4AA8-1AE73F4AC99A}"/>
              </a:ext>
            </a:extLst>
          </p:cNvPr>
          <p:cNvSpPr txBox="1"/>
          <p:nvPr/>
        </p:nvSpPr>
        <p:spPr>
          <a:xfrm>
            <a:off x="4798143" y="5162963"/>
            <a:ext cx="3816424" cy="134459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Parking Lot</a:t>
            </a:r>
          </a:p>
          <a:p>
            <a:pPr>
              <a:lnSpc>
                <a:spcPts val="2160"/>
              </a:lnSpc>
            </a:pPr>
            <a:r>
              <a:rPr lang="en-US" dirty="0"/>
              <a:t>   - Incident management</a:t>
            </a:r>
          </a:p>
          <a:p>
            <a:pPr>
              <a:lnSpc>
                <a:spcPts val="2160"/>
              </a:lnSpc>
            </a:pPr>
            <a:r>
              <a:rPr lang="en-US" dirty="0"/>
              <a:t>   - Car theft prevention</a:t>
            </a:r>
          </a:p>
          <a:p>
            <a:pPr>
              <a:lnSpc>
                <a:spcPts val="2160"/>
              </a:lnSpc>
            </a:pPr>
            <a:r>
              <a:rPr lang="en-US" dirty="0"/>
              <a:t>   - Access control</a:t>
            </a:r>
          </a:p>
        </p:txBody>
      </p:sp>
    </p:spTree>
    <p:extLst>
      <p:ext uri="{BB962C8B-B14F-4D97-AF65-F5344CB8AC3E}">
        <p14:creationId xmlns:p14="http://schemas.microsoft.com/office/powerpoint/2010/main" val="27365749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Where to Buy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Via Authorized Resellers</a:t>
            </a:r>
          </a:p>
          <a:p>
            <a:pPr>
              <a:lnSpc>
                <a:spcPct val="150000"/>
              </a:lnSpc>
            </a:pP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From ACTi Corporation Directly</a:t>
            </a:r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Tel (US): 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Tel (Non-US): 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Support &amp;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Technical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- Online Customer Helpdesk 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Phone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	US: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		Other Regions:  +886-2-2656-5200</a:t>
            </a:r>
          </a:p>
          <a:p>
            <a:pPr>
              <a:lnSpc>
                <a:spcPct val="150000"/>
              </a:lnSpc>
            </a:pPr>
            <a:r>
              <a:rPr lang="en-US" b="1" dirty="0"/>
              <a:t>RMA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4"/>
              </a:rPr>
              <a:t>Warranty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5"/>
              </a:rPr>
              <a:t>Repair services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Training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38927</TotalTime>
  <Words>713</Words>
  <Application>Microsoft Office PowerPoint</Application>
  <PresentationFormat>On-screen Show (4:3)</PresentationFormat>
  <Paragraphs>266</Paragraphs>
  <Slides>19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1624</cp:revision>
  <dcterms:created xsi:type="dcterms:W3CDTF">2015-08-31T10:30:03Z</dcterms:created>
  <dcterms:modified xsi:type="dcterms:W3CDTF">2023-11-07T09:24:07Z</dcterms:modified>
</cp:coreProperties>
</file>