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08" r:id="rId12"/>
    <p:sldId id="507" r:id="rId13"/>
    <p:sldId id="476" r:id="rId14"/>
    <p:sldId id="516" r:id="rId15"/>
    <p:sldId id="478" r:id="rId16"/>
    <p:sldId id="477" r:id="rId17"/>
    <p:sldId id="517" r:id="rId18"/>
    <p:sldId id="480" r:id="rId19"/>
    <p:sldId id="498" r:id="rId20"/>
    <p:sldId id="469" r:id="rId21"/>
    <p:sldId id="509" r:id="rId22"/>
    <p:sldId id="511" r:id="rId23"/>
    <p:sldId id="402" r:id="rId24"/>
    <p:sldId id="413"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21DEC4-9634-F796-64E5-380E261D123E}" v="6" dt="2025-01-08T07:59:55.660"/>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o.Meritee" userId="S::ando.meritee@acti.com::16748e08-7dbb-430e-baa8-a2f638470044" providerId="AD" clId="Web-{B821DEC4-9634-F796-64E5-380E261D123E}"/>
    <pc:docChg chg="modSld">
      <pc:chgData name="Ando.Meritee" userId="S::ando.meritee@acti.com::16748e08-7dbb-430e-baa8-a2f638470044" providerId="AD" clId="Web-{B821DEC4-9634-F796-64E5-380E261D123E}" dt="2025-01-08T07:59:54.097" v="1"/>
      <pc:docMkLst>
        <pc:docMk/>
      </pc:docMkLst>
      <pc:sldChg chg="modSp">
        <pc:chgData name="Ando.Meritee" userId="S::ando.meritee@acti.com::16748e08-7dbb-430e-baa8-a2f638470044" providerId="AD" clId="Web-{B821DEC4-9634-F796-64E5-380E261D123E}" dt="2025-01-08T07:59:54.097" v="1"/>
        <pc:sldMkLst>
          <pc:docMk/>
          <pc:sldMk cId="2787313935" sldId="511"/>
        </pc:sldMkLst>
        <pc:graphicFrameChg chg="mod modGraphic">
          <ac:chgData name="Ando.Meritee" userId="S::ando.meritee@acti.com::16748e08-7dbb-430e-baa8-a2f638470044" providerId="AD" clId="Web-{B821DEC4-9634-F796-64E5-380E261D123E}" dt="2025-01-08T07:59:54.097" v="1"/>
          <ac:graphicFrameMkLst>
            <pc:docMk/>
            <pc:sldMk cId="2787313935" sldId="511"/>
            <ac:graphicFrameMk id="2" creationId="{5E5C7C0C-2BE7-FBC9-FCB0-5EB06CF8FBAE}"/>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2025/1/7</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2025/1/7</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e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2.jpe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13" Type="http://schemas.openxmlformats.org/officeDocument/2006/relationships/image" Target="../media/image25.png"/><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hyperlink" Target="https://www.acti.com/solutions/third-party-vms-integrated-solution-sf23?sid=S23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2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7.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3.png"/><Relationship Id="rId4" Type="http://schemas.openxmlformats.org/officeDocument/2006/relationships/image" Target="../media/image18.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5.png"/><Relationship Id="rId4" Type="http://schemas.openxmlformats.org/officeDocument/2006/relationships/slide" Target="slide21.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s/covert-cameras"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s/covert-cameras"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1.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5.png"/><Relationship Id="rId5" Type="http://schemas.openxmlformats.org/officeDocument/2006/relationships/hyperlink" Target="https://www.acti.com/product/A952" TargetMode="External"/><Relationship Id="rId10" Type="http://schemas.openxmlformats.org/officeDocument/2006/relationships/image" Target="../media/image34.png"/><Relationship Id="rId4" Type="http://schemas.openxmlformats.org/officeDocument/2006/relationships/hyperlink" Target="https://www.acti.com/product/8426" TargetMode="External"/><Relationship Id="rId9" Type="http://schemas.openxmlformats.org/officeDocument/2006/relationships/image" Target="../media/image33.png"/></Relationships>
</file>

<file path=ppt/slides/_rels/slide2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8.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image" Target="../media/image39.png"/></Relationships>
</file>

<file path=ppt/slides/_rels/slide2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44.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6.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a:solidFill>
                  <a:schemeClr val="tx1">
                    <a:lumMod val="50000"/>
                    <a:lumOff val="50000"/>
                  </a:schemeClr>
                </a:solidFill>
                <a:ea typeface="新細明體" pitchFamily="18" charset="-120"/>
              </a:rPr>
              <a:t>ACTi </a:t>
            </a:r>
          </a:p>
          <a:p>
            <a:pPr algn="l"/>
            <a:r>
              <a:rPr lang="en-US" sz="4800" b="1">
                <a:solidFill>
                  <a:schemeClr val="tx1">
                    <a:lumMod val="50000"/>
                    <a:lumOff val="50000"/>
                  </a:schemeClr>
                </a:solidFill>
                <a:ea typeface="新細明體" pitchFamily="18" charset="-120"/>
              </a:rPr>
              <a:t>Banking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3" y="3741880"/>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569660"/>
          </a:xfrm>
          <a:prstGeom prst="rect">
            <a:avLst/>
          </a:prstGeom>
          <a:noFill/>
        </p:spPr>
        <p:txBody>
          <a:bodyPr wrap="square">
            <a:spAutoFit/>
          </a:bodyPr>
          <a:lstStyle/>
          <a:p>
            <a:r>
              <a:rPr lang="en-US" sz="1600">
                <a:solidFill>
                  <a:srgbClr val="535353"/>
                </a:solidFill>
                <a:latin typeface="Open Sans" panose="020B0606030504020204" pitchFamily="34" charset="0"/>
              </a:rPr>
              <a:t>ACTi offers you the end-to-end solutions for maximizing banking security and customer service assurance. With the help of the integration of intelligent video analytics, digital signage, alarm system, intercom and access control, you can keep asset and employee safety, as well as enhance banking efficiency.</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446316"/>
            <a:ext cx="8616577" cy="3046988"/>
          </a:xfrm>
          <a:prstGeom prst="rect">
            <a:avLst/>
          </a:prstGeom>
          <a:noFill/>
        </p:spPr>
        <p:txBody>
          <a:bodyPr wrap="square">
            <a:spAutoFit/>
          </a:bodyPr>
          <a:lstStyle/>
          <a:p>
            <a:r>
              <a:rPr lang="en-US" sz="1600">
                <a:solidFill>
                  <a:srgbClr val="535353"/>
                </a:solidFill>
                <a:latin typeface="Open Sans" panose="020B0606030504020204" pitchFamily="34" charset="0"/>
              </a:rPr>
              <a:t>Security and business management are always the major challenges in banking. Since transactions with great amount of money happen in banks every day, robbery, theft, embezzlement, and unauthorized access are the major threats of security management. Also, as various banking services are needed and running in banks, the efficiency matters crucially that affects customer flow and banking business. Thus, how to keep asset and employee safe, and how to enhance banking efficiency are the main problems to solve.</a:t>
            </a:r>
          </a:p>
          <a:p>
            <a:endParaRPr lang="en-US" sz="1600">
              <a:solidFill>
                <a:srgbClr val="535353"/>
              </a:solidFill>
              <a:latin typeface="Open Sans" panose="020B0606030504020204" pitchFamily="34" charset="0"/>
            </a:endParaRPr>
          </a:p>
          <a:p>
            <a:r>
              <a:rPr lang="en-US" sz="1600">
                <a:solidFill>
                  <a:srgbClr val="535353"/>
                </a:solidFill>
                <a:latin typeface="Open Sans" panose="020B0606030504020204" pitchFamily="34" charset="0"/>
              </a:rPr>
              <a:t>ACTi offers you the best end-to-end banking surveillance solution. With ACTi's high resolution IP cameras, every movement can be recorded with clear view. Intelligent video analytics, intercom and integration with alarm system, access control can prevent vandalism, theft and unauthorized access. Digital Signage can help you communicate with customers and employees more effectively and efficiently.</a:t>
            </a:r>
            <a:endParaRPr lang="en-US" sz="160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19062" y="1878276"/>
            <a:ext cx="1947503" cy="132596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7E21B05-2108-D4B8-FA73-D058780C7A27}"/>
              </a:ext>
            </a:extLst>
          </p:cNvPr>
          <p:cNvPicPr>
            <a:picLocks noChangeAspect="1"/>
          </p:cNvPicPr>
          <p:nvPr/>
        </p:nvPicPr>
        <p:blipFill>
          <a:blip r:embed="rId3"/>
          <a:stretch>
            <a:fillRect/>
          </a:stretch>
        </p:blipFill>
        <p:spPr>
          <a:xfrm>
            <a:off x="560302" y="1453882"/>
            <a:ext cx="7844398" cy="5364244"/>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Map</a:t>
            </a:r>
          </a:p>
        </p:txBody>
      </p:sp>
      <p:sp>
        <p:nvSpPr>
          <p:cNvPr id="14" name="TextBox 13">
            <a:extLst>
              <a:ext uri="{FF2B5EF4-FFF2-40B4-BE49-F238E27FC236}">
                <a16:creationId xmlns:a16="http://schemas.microsoft.com/office/drawing/2014/main" id="{5FFEC75D-72C6-0DE9-503E-82C713268AB5}"/>
              </a:ext>
            </a:extLst>
          </p:cNvPr>
          <p:cNvSpPr txBox="1"/>
          <p:nvPr/>
        </p:nvSpPr>
        <p:spPr>
          <a:xfrm>
            <a:off x="3244096" y="3920224"/>
            <a:ext cx="737197" cy="307777"/>
          </a:xfrm>
          <a:prstGeom prst="rect">
            <a:avLst/>
          </a:prstGeom>
          <a:solidFill>
            <a:schemeClr val="bg1"/>
          </a:solidFill>
        </p:spPr>
        <p:txBody>
          <a:bodyPr wrap="square" rtlCol="0">
            <a:spAutoFit/>
          </a:bodyPr>
          <a:lstStyle/>
          <a:p>
            <a:r>
              <a:rPr lang="en-US" sz="1400"/>
              <a:t>Teller</a:t>
            </a:r>
          </a:p>
        </p:txBody>
      </p:sp>
      <p:sp>
        <p:nvSpPr>
          <p:cNvPr id="16" name="TextBox 15">
            <a:extLst>
              <a:ext uri="{FF2B5EF4-FFF2-40B4-BE49-F238E27FC236}">
                <a16:creationId xmlns:a16="http://schemas.microsoft.com/office/drawing/2014/main" id="{458E1A64-B217-E2B6-09D4-DE910F0DB6DE}"/>
              </a:ext>
            </a:extLst>
          </p:cNvPr>
          <p:cNvSpPr txBox="1"/>
          <p:nvPr/>
        </p:nvSpPr>
        <p:spPr>
          <a:xfrm>
            <a:off x="1299586" y="2203688"/>
            <a:ext cx="1201732" cy="307777"/>
          </a:xfrm>
          <a:prstGeom prst="rect">
            <a:avLst/>
          </a:prstGeom>
          <a:solidFill>
            <a:schemeClr val="bg1"/>
          </a:solidFill>
        </p:spPr>
        <p:txBody>
          <a:bodyPr wrap="square" rtlCol="0">
            <a:spAutoFit/>
          </a:bodyPr>
          <a:lstStyle/>
          <a:p>
            <a:r>
              <a:rPr lang="en-US" sz="140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3587608" y="1883800"/>
            <a:ext cx="829463" cy="307777"/>
          </a:xfrm>
          <a:prstGeom prst="rect">
            <a:avLst/>
          </a:prstGeom>
          <a:solidFill>
            <a:schemeClr val="bg1"/>
          </a:solidFill>
        </p:spPr>
        <p:txBody>
          <a:bodyPr wrap="square" rtlCol="0">
            <a:spAutoFit/>
          </a:bodyPr>
          <a:lstStyle/>
          <a:p>
            <a:r>
              <a:rPr lang="en-US" sz="1400"/>
              <a:t>Storage</a:t>
            </a:r>
          </a:p>
        </p:txBody>
      </p:sp>
      <p:sp>
        <p:nvSpPr>
          <p:cNvPr id="19" name="TextBox 18">
            <a:extLst>
              <a:ext uri="{FF2B5EF4-FFF2-40B4-BE49-F238E27FC236}">
                <a16:creationId xmlns:a16="http://schemas.microsoft.com/office/drawing/2014/main" id="{98F2A1F6-0B97-C35A-B47A-DC4ADF34348F}"/>
              </a:ext>
            </a:extLst>
          </p:cNvPr>
          <p:cNvSpPr txBox="1"/>
          <p:nvPr/>
        </p:nvSpPr>
        <p:spPr>
          <a:xfrm>
            <a:off x="2213543" y="2639788"/>
            <a:ext cx="923512" cy="307777"/>
          </a:xfrm>
          <a:prstGeom prst="rect">
            <a:avLst/>
          </a:prstGeom>
          <a:solidFill>
            <a:schemeClr val="bg1"/>
          </a:solidFill>
        </p:spPr>
        <p:txBody>
          <a:bodyPr wrap="square" rtlCol="0">
            <a:spAutoFit/>
          </a:bodyPr>
          <a:lstStyle/>
          <a:p>
            <a:r>
              <a:rPr lang="en-US" sz="1400"/>
              <a:t>VIP Room</a:t>
            </a:r>
          </a:p>
        </p:txBody>
      </p:sp>
      <p:sp>
        <p:nvSpPr>
          <p:cNvPr id="20" name="TextBox 19">
            <a:extLst>
              <a:ext uri="{FF2B5EF4-FFF2-40B4-BE49-F238E27FC236}">
                <a16:creationId xmlns:a16="http://schemas.microsoft.com/office/drawing/2014/main" id="{E62FCADF-EC16-404F-311C-30B85DDA44BD}"/>
              </a:ext>
            </a:extLst>
          </p:cNvPr>
          <p:cNvSpPr txBox="1"/>
          <p:nvPr/>
        </p:nvSpPr>
        <p:spPr>
          <a:xfrm>
            <a:off x="3905382" y="5609814"/>
            <a:ext cx="1253120" cy="307777"/>
          </a:xfrm>
          <a:prstGeom prst="rect">
            <a:avLst/>
          </a:prstGeom>
          <a:solidFill>
            <a:schemeClr val="bg1"/>
          </a:solidFill>
        </p:spPr>
        <p:txBody>
          <a:bodyPr wrap="square" rtlCol="0">
            <a:spAutoFit/>
          </a:bodyPr>
          <a:lstStyle/>
          <a:p>
            <a:r>
              <a:rPr lang="en-US" sz="1400"/>
              <a:t>Surrounding</a:t>
            </a:r>
          </a:p>
        </p:txBody>
      </p:sp>
      <p:sp>
        <p:nvSpPr>
          <p:cNvPr id="21" name="TextBox 20">
            <a:extLst>
              <a:ext uri="{FF2B5EF4-FFF2-40B4-BE49-F238E27FC236}">
                <a16:creationId xmlns:a16="http://schemas.microsoft.com/office/drawing/2014/main" id="{7A8DB00F-FA4D-EA66-8D42-3097ADA890D4}"/>
              </a:ext>
            </a:extLst>
          </p:cNvPr>
          <p:cNvSpPr txBox="1"/>
          <p:nvPr/>
        </p:nvSpPr>
        <p:spPr>
          <a:xfrm>
            <a:off x="2798906" y="5216808"/>
            <a:ext cx="1008112" cy="307777"/>
          </a:xfrm>
          <a:prstGeom prst="rect">
            <a:avLst/>
          </a:prstGeom>
          <a:solidFill>
            <a:schemeClr val="bg1"/>
          </a:solidFill>
        </p:spPr>
        <p:txBody>
          <a:bodyPr wrap="square" rtlCol="0">
            <a:spAutoFit/>
          </a:bodyPr>
          <a:lstStyle/>
          <a:p>
            <a:r>
              <a:rPr lang="en-US" sz="1400"/>
              <a:t>Corridor</a:t>
            </a:r>
          </a:p>
        </p:txBody>
      </p:sp>
      <p:sp>
        <p:nvSpPr>
          <p:cNvPr id="22" name="TextBox 21">
            <a:extLst>
              <a:ext uri="{FF2B5EF4-FFF2-40B4-BE49-F238E27FC236}">
                <a16:creationId xmlns:a16="http://schemas.microsoft.com/office/drawing/2014/main" id="{4E01FA23-7489-21D5-ECCB-6458583EFFB9}"/>
              </a:ext>
            </a:extLst>
          </p:cNvPr>
          <p:cNvSpPr txBox="1"/>
          <p:nvPr/>
        </p:nvSpPr>
        <p:spPr>
          <a:xfrm>
            <a:off x="1265296" y="3920225"/>
            <a:ext cx="829463" cy="307777"/>
          </a:xfrm>
          <a:prstGeom prst="rect">
            <a:avLst/>
          </a:prstGeom>
          <a:solidFill>
            <a:schemeClr val="bg1"/>
          </a:solidFill>
        </p:spPr>
        <p:txBody>
          <a:bodyPr wrap="square" rtlCol="0">
            <a:spAutoFit/>
          </a:bodyPr>
          <a:lstStyle/>
          <a:p>
            <a:r>
              <a:rPr lang="en-US" sz="1400"/>
              <a:t>Entrance</a:t>
            </a:r>
          </a:p>
        </p:txBody>
      </p:sp>
      <p:sp>
        <p:nvSpPr>
          <p:cNvPr id="7" name="TextBox 6">
            <a:extLst>
              <a:ext uri="{FF2B5EF4-FFF2-40B4-BE49-F238E27FC236}">
                <a16:creationId xmlns:a16="http://schemas.microsoft.com/office/drawing/2014/main" id="{6024A30D-933D-874D-3350-1C279B6AA7E7}"/>
              </a:ext>
            </a:extLst>
          </p:cNvPr>
          <p:cNvSpPr txBox="1"/>
          <p:nvPr/>
        </p:nvSpPr>
        <p:spPr>
          <a:xfrm>
            <a:off x="4374619" y="4465316"/>
            <a:ext cx="537387" cy="307777"/>
          </a:xfrm>
          <a:prstGeom prst="rect">
            <a:avLst/>
          </a:prstGeom>
          <a:solidFill>
            <a:schemeClr val="bg1"/>
          </a:solidFill>
        </p:spPr>
        <p:txBody>
          <a:bodyPr wrap="square" rtlCol="0">
            <a:spAutoFit/>
          </a:bodyPr>
          <a:lstStyle/>
          <a:p>
            <a:r>
              <a:rPr lang="en-US" sz="1400"/>
              <a:t>ATM</a:t>
            </a:r>
          </a:p>
        </p:txBody>
      </p:sp>
      <p:sp>
        <p:nvSpPr>
          <p:cNvPr id="9" name="TextBox 8">
            <a:extLst>
              <a:ext uri="{FF2B5EF4-FFF2-40B4-BE49-F238E27FC236}">
                <a16:creationId xmlns:a16="http://schemas.microsoft.com/office/drawing/2014/main" id="{057B76BF-25D6-0FDE-D6AF-33344D4691EC}"/>
              </a:ext>
            </a:extLst>
          </p:cNvPr>
          <p:cNvSpPr txBox="1"/>
          <p:nvPr/>
        </p:nvSpPr>
        <p:spPr>
          <a:xfrm>
            <a:off x="335191" y="3241526"/>
            <a:ext cx="1344837" cy="307777"/>
          </a:xfrm>
          <a:prstGeom prst="rect">
            <a:avLst/>
          </a:prstGeom>
          <a:solidFill>
            <a:schemeClr val="bg1"/>
          </a:solidFill>
        </p:spPr>
        <p:txBody>
          <a:bodyPr wrap="square" rtlCol="0">
            <a:spAutoFit/>
          </a:bodyPr>
          <a:lstStyle/>
          <a:p>
            <a:r>
              <a:rPr lang="en-US" sz="1400"/>
              <a:t>Seating Area</a:t>
            </a:r>
          </a:p>
        </p:txBody>
      </p:sp>
      <p:sp>
        <p:nvSpPr>
          <p:cNvPr id="10" name="TextBox 9">
            <a:extLst>
              <a:ext uri="{FF2B5EF4-FFF2-40B4-BE49-F238E27FC236}">
                <a16:creationId xmlns:a16="http://schemas.microsoft.com/office/drawing/2014/main" id="{3EE78E70-D0B3-B0F4-F532-99469F2FF57E}"/>
              </a:ext>
            </a:extLst>
          </p:cNvPr>
          <p:cNvSpPr txBox="1"/>
          <p:nvPr/>
        </p:nvSpPr>
        <p:spPr>
          <a:xfrm>
            <a:off x="5178113" y="1766928"/>
            <a:ext cx="1154031" cy="307777"/>
          </a:xfrm>
          <a:prstGeom prst="rect">
            <a:avLst/>
          </a:prstGeom>
          <a:solidFill>
            <a:schemeClr val="bg1"/>
          </a:solidFill>
        </p:spPr>
        <p:txBody>
          <a:bodyPr wrap="square" rtlCol="0">
            <a:spAutoFit/>
          </a:bodyPr>
          <a:lstStyle/>
          <a:p>
            <a:r>
              <a:rPr lang="en-US" sz="1400"/>
              <a:t>Loading Area</a:t>
            </a:r>
          </a:p>
        </p:txBody>
      </p:sp>
      <p:sp>
        <p:nvSpPr>
          <p:cNvPr id="11" name="TextBox 10">
            <a:extLst>
              <a:ext uri="{FF2B5EF4-FFF2-40B4-BE49-F238E27FC236}">
                <a16:creationId xmlns:a16="http://schemas.microsoft.com/office/drawing/2014/main" id="{6D1F6E78-528D-55BD-6B97-F18A46C579DC}"/>
              </a:ext>
            </a:extLst>
          </p:cNvPr>
          <p:cNvSpPr txBox="1"/>
          <p:nvPr/>
        </p:nvSpPr>
        <p:spPr>
          <a:xfrm>
            <a:off x="6665086" y="3879681"/>
            <a:ext cx="912761" cy="307777"/>
          </a:xfrm>
          <a:prstGeom prst="rect">
            <a:avLst/>
          </a:prstGeom>
          <a:solidFill>
            <a:schemeClr val="bg1"/>
          </a:solidFill>
        </p:spPr>
        <p:txBody>
          <a:bodyPr wrap="square" rtlCol="0">
            <a:spAutoFit/>
          </a:bodyPr>
          <a:lstStyle/>
          <a:p>
            <a:r>
              <a:rPr lang="en-US" sz="1400"/>
              <a:t>Stairway</a:t>
            </a:r>
          </a:p>
        </p:txBody>
      </p:sp>
      <p:sp>
        <p:nvSpPr>
          <p:cNvPr id="12" name="TextBox 11">
            <a:extLst>
              <a:ext uri="{FF2B5EF4-FFF2-40B4-BE49-F238E27FC236}">
                <a16:creationId xmlns:a16="http://schemas.microsoft.com/office/drawing/2014/main" id="{AFC8371F-40F3-740C-7199-440D24E163EE}"/>
              </a:ext>
            </a:extLst>
          </p:cNvPr>
          <p:cNvSpPr txBox="1"/>
          <p:nvPr/>
        </p:nvSpPr>
        <p:spPr>
          <a:xfrm>
            <a:off x="5540770" y="4305011"/>
            <a:ext cx="829463" cy="307777"/>
          </a:xfrm>
          <a:prstGeom prst="rect">
            <a:avLst/>
          </a:prstGeom>
          <a:solidFill>
            <a:schemeClr val="bg1"/>
          </a:solidFill>
        </p:spPr>
        <p:txBody>
          <a:bodyPr wrap="square" rtlCol="0">
            <a:spAutoFit/>
          </a:bodyPr>
          <a:lstStyle/>
          <a:p>
            <a:r>
              <a:rPr lang="en-US" sz="1400"/>
              <a:t>Elevator</a:t>
            </a:r>
          </a:p>
        </p:txBody>
      </p:sp>
      <p:sp>
        <p:nvSpPr>
          <p:cNvPr id="13" name="TextBox 12">
            <a:extLst>
              <a:ext uri="{FF2B5EF4-FFF2-40B4-BE49-F238E27FC236}">
                <a16:creationId xmlns:a16="http://schemas.microsoft.com/office/drawing/2014/main" id="{2276392E-11D5-F191-527F-1D5F4F6756F2}"/>
              </a:ext>
            </a:extLst>
          </p:cNvPr>
          <p:cNvSpPr txBox="1"/>
          <p:nvPr/>
        </p:nvSpPr>
        <p:spPr>
          <a:xfrm>
            <a:off x="4726739" y="4947576"/>
            <a:ext cx="1318883" cy="307777"/>
          </a:xfrm>
          <a:prstGeom prst="rect">
            <a:avLst/>
          </a:prstGeom>
          <a:solidFill>
            <a:schemeClr val="bg1"/>
          </a:solidFill>
        </p:spPr>
        <p:txBody>
          <a:bodyPr wrap="square" rtlCol="0">
            <a:spAutoFit/>
          </a:bodyPr>
          <a:lstStyle/>
          <a:p>
            <a:r>
              <a:rPr lang="en-US" sz="1400"/>
              <a:t>Emergency Exit</a:t>
            </a:r>
          </a:p>
        </p:txBody>
      </p:sp>
      <p:sp>
        <p:nvSpPr>
          <p:cNvPr id="23" name="TextBox 22">
            <a:extLst>
              <a:ext uri="{FF2B5EF4-FFF2-40B4-BE49-F238E27FC236}">
                <a16:creationId xmlns:a16="http://schemas.microsoft.com/office/drawing/2014/main" id="{C0252A50-7D32-4A12-81A6-A746DF71326A}"/>
              </a:ext>
            </a:extLst>
          </p:cNvPr>
          <p:cNvSpPr txBox="1"/>
          <p:nvPr/>
        </p:nvSpPr>
        <p:spPr>
          <a:xfrm>
            <a:off x="5755129" y="2848190"/>
            <a:ext cx="638342" cy="307777"/>
          </a:xfrm>
          <a:prstGeom prst="rect">
            <a:avLst/>
          </a:prstGeom>
          <a:solidFill>
            <a:schemeClr val="bg1"/>
          </a:solidFill>
        </p:spPr>
        <p:txBody>
          <a:bodyPr wrap="square" rtlCol="0">
            <a:spAutoFit/>
          </a:bodyPr>
          <a:lstStyle/>
          <a:p>
            <a:r>
              <a:rPr lang="en-US" sz="1400"/>
              <a:t>Vault</a:t>
            </a:r>
          </a:p>
        </p:txBody>
      </p:sp>
      <p:sp>
        <p:nvSpPr>
          <p:cNvPr id="6" name="TextBox 5">
            <a:extLst>
              <a:ext uri="{FF2B5EF4-FFF2-40B4-BE49-F238E27FC236}">
                <a16:creationId xmlns:a16="http://schemas.microsoft.com/office/drawing/2014/main" id="{A864FFC9-7975-C5D3-60B6-725AD9E7978F}"/>
              </a:ext>
            </a:extLst>
          </p:cNvPr>
          <p:cNvSpPr txBox="1"/>
          <p:nvPr/>
        </p:nvSpPr>
        <p:spPr>
          <a:xfrm>
            <a:off x="3558989" y="2364696"/>
            <a:ext cx="923512" cy="307777"/>
          </a:xfrm>
          <a:prstGeom prst="rect">
            <a:avLst/>
          </a:prstGeom>
          <a:solidFill>
            <a:schemeClr val="bg1"/>
          </a:solidFill>
        </p:spPr>
        <p:txBody>
          <a:bodyPr wrap="square" rtlCol="0">
            <a:spAutoFit/>
          </a:bodyPr>
          <a:lstStyle/>
          <a:p>
            <a:r>
              <a:rPr lang="en-US" sz="1400"/>
              <a:t>Office</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830532444"/>
              </p:ext>
            </p:extLst>
          </p:nvPr>
        </p:nvGraphicFramePr>
        <p:xfrm>
          <a:off x="83507" y="1736450"/>
          <a:ext cx="8939881" cy="498820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 / Gate</a:t>
                      </a:r>
                    </a:p>
                  </a:txBody>
                  <a:tcPr/>
                </a:tc>
                <a:tc>
                  <a:txBody>
                    <a:bodyPr/>
                    <a:lstStyle/>
                    <a:p>
                      <a:r>
                        <a:rPr lang="en-US" sz="1300">
                          <a:solidFill>
                            <a:schemeClr val="bg1"/>
                          </a:solidFill>
                        </a:rPr>
                        <a:t>Vault</a:t>
                      </a:r>
                    </a:p>
                  </a:txBody>
                  <a:tcPr/>
                </a:tc>
                <a:tc>
                  <a:txBody>
                    <a:bodyPr/>
                    <a:lstStyle/>
                    <a:p>
                      <a:r>
                        <a:rPr lang="en-US" sz="1300">
                          <a:solidFill>
                            <a:schemeClr val="bg1"/>
                          </a:solidFill>
                        </a:rPr>
                        <a:t>VIP Room</a:t>
                      </a:r>
                    </a:p>
                  </a:txBody>
                  <a:tcPr/>
                </a:tc>
                <a:tc>
                  <a:txBody>
                    <a:bodyPr/>
                    <a:lstStyle/>
                    <a:p>
                      <a:r>
                        <a:rPr lang="en-US" sz="1300">
                          <a:solidFill>
                            <a:schemeClr val="bg1"/>
                          </a:solidFill>
                        </a:rPr>
                        <a:t>Teller / Seating Area</a:t>
                      </a:r>
                    </a:p>
                  </a:txBody>
                  <a:tcPr/>
                </a:tc>
                <a:tc>
                  <a:txBody>
                    <a:bodyPr/>
                    <a:lstStyle/>
                    <a:p>
                      <a:r>
                        <a:rPr lang="en-US" sz="1300">
                          <a:solidFill>
                            <a:schemeClr val="bg1"/>
                          </a:solidFill>
                        </a:rPr>
                        <a:t>ATM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bg1"/>
                          </a:solidFill>
                        </a:rPr>
                        <a:t>Control Room</a:t>
                      </a:r>
                    </a:p>
                    <a:p>
                      <a:endParaRPr lang="en-US" sz="1300">
                        <a:solidFill>
                          <a:schemeClr val="bg1"/>
                        </a:solidFill>
                      </a:endParaRPr>
                    </a:p>
                  </a:txBody>
                  <a:tcPr/>
                </a:tc>
                <a:tc>
                  <a:txBody>
                    <a:bodyPr/>
                    <a:lstStyle/>
                    <a:p>
                      <a:r>
                        <a:rPr lang="en-US" sz="1300">
                          <a:solidFill>
                            <a:schemeClr val="bg1"/>
                          </a:solidFill>
                        </a:rPr>
                        <a:t>Office</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47880">
                <a:tc>
                  <a:txBody>
                    <a:bodyPr/>
                    <a:lstStyle/>
                    <a:p>
                      <a:r>
                        <a:rPr lang="en-US" sz="1300">
                          <a:solidFill>
                            <a:schemeClr val="tx1">
                              <a:lumMod val="76000"/>
                              <a:lumOff val="24000"/>
                            </a:schemeClr>
                          </a:solidFill>
                        </a:rPr>
                        <a:t>Unauthorized Access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a:solidFill>
                            <a:schemeClr val="tx1">
                              <a:lumMod val="76000"/>
                              <a:lumOff val="24000"/>
                            </a:schemeClr>
                          </a:solidFill>
                        </a:rPr>
                        <a:t>Tailgating Detection</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Digital Signage</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a:solidFill>
                            <a:schemeClr val="tx1">
                              <a:lumMod val="76000"/>
                              <a:lumOff val="24000"/>
                            </a:schemeClr>
                          </a:solidFill>
                        </a:rPr>
                        <a:t>Discreet Monitoring</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3476414838"/>
                  </a:ext>
                </a:extLst>
              </a:tr>
              <a:tr h="403562">
                <a:tc>
                  <a:txBody>
                    <a:bodyPr/>
                    <a:lstStyle/>
                    <a:p>
                      <a:r>
                        <a:rPr lang="en-US" sz="1300">
                          <a:solidFill>
                            <a:schemeClr val="tx1">
                              <a:lumMod val="76000"/>
                              <a:lumOff val="24000"/>
                            </a:schemeClr>
                          </a:solidFill>
                        </a:rPr>
                        <a:t>Blacklisted Persons Identification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53065483"/>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Suspicious Items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1261085878"/>
                  </a:ext>
                </a:extLst>
              </a:tr>
              <a:tr h="403562">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5929">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47880">
                <a:tc>
                  <a:txBody>
                    <a:bodyPr/>
                    <a:lstStyle/>
                    <a:p>
                      <a:pPr lvl="0">
                        <a:buNone/>
                      </a:pPr>
                      <a:r>
                        <a:rPr lang="en-US" sz="1300">
                          <a:solidFill>
                            <a:schemeClr val="tx1">
                              <a:lumMod val="76000"/>
                              <a:lumOff val="24000"/>
                            </a:schemeClr>
                          </a:solidFill>
                        </a:rPr>
                        <a:t>Vehicle Access Control</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endParaRPr lang="en-US" sz="130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cstate="print">
            <a:extLst>
              <a:ext uri="{28A0092B-C50C-407E-A947-70E740481C1C}">
                <a14:useLocalDpi xmlns:a14="http://schemas.microsoft.com/office/drawing/2010/main" val="0"/>
              </a:ext>
            </a:extLst>
          </a:blip>
          <a:srcRect t="1968" b="1968"/>
          <a:stretch/>
        </p:blipFill>
        <p:spPr>
          <a:xfrm>
            <a:off x="341088" y="2190067"/>
            <a:ext cx="1516896" cy="1051411"/>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cstate="print">
            <a:extLst>
              <a:ext uri="{28A0092B-C50C-407E-A947-70E740481C1C}">
                <a14:useLocalDpi xmlns:a14="http://schemas.microsoft.com/office/drawing/2010/main" val="0"/>
              </a:ext>
            </a:extLst>
          </a:blip>
          <a:srcRect t="4186" b="4186"/>
          <a:stretch/>
        </p:blipFill>
        <p:spPr>
          <a:xfrm>
            <a:off x="2071363" y="2175684"/>
            <a:ext cx="1516896" cy="1066437"/>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5"/>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DFD6BFE8-9C75-A668-449C-9E2FFC015458}"/>
              </a:ext>
            </a:extLst>
          </p:cNvPr>
          <p:cNvPicPr>
            <a:picLocks noChangeAspect="1"/>
          </p:cNvPicPr>
          <p:nvPr/>
        </p:nvPicPr>
        <p:blipFill>
          <a:blip r:embed="rId6" cstate="print">
            <a:extLst>
              <a:ext uri="{28A0092B-C50C-407E-A947-70E740481C1C}">
                <a14:useLocalDpi xmlns:a14="http://schemas.microsoft.com/office/drawing/2010/main" val="0"/>
              </a:ext>
            </a:extLst>
          </a:blip>
          <a:srcRect t="604" b="604"/>
          <a:stretch/>
        </p:blipFill>
        <p:spPr>
          <a:xfrm>
            <a:off x="5540407" y="2208175"/>
            <a:ext cx="1467331" cy="1021407"/>
          </a:xfrm>
          <a:prstGeom prst="rect">
            <a:avLst/>
          </a:prstGeom>
        </p:spPr>
      </p:pic>
      <p:sp>
        <p:nvSpPr>
          <p:cNvPr id="9" name="TextBox 8">
            <a:extLst>
              <a:ext uri="{FF2B5EF4-FFF2-40B4-BE49-F238E27FC236}">
                <a16:creationId xmlns:a16="http://schemas.microsoft.com/office/drawing/2014/main" id="{F4FB7D47-6132-33D5-1BCE-3C3D59A8CDFF}"/>
              </a:ext>
            </a:extLst>
          </p:cNvPr>
          <p:cNvSpPr txBox="1"/>
          <p:nvPr/>
        </p:nvSpPr>
        <p:spPr>
          <a:xfrm>
            <a:off x="5465293" y="334265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Digital Signage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Show predefined digital content on the public monitors with customized layout, based on predefined schedule or event rules.</a:t>
            </a:r>
          </a:p>
        </p:txBody>
      </p:sp>
      <p:pic>
        <p:nvPicPr>
          <p:cNvPr id="17" name="Picture 16">
            <a:extLst>
              <a:ext uri="{FF2B5EF4-FFF2-40B4-BE49-F238E27FC236}">
                <a16:creationId xmlns:a16="http://schemas.microsoft.com/office/drawing/2014/main" id="{3E96D76C-2CE6-66ED-476D-0EF7C0F938B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247325" y="2208175"/>
            <a:ext cx="1530637" cy="1026958"/>
          </a:xfrm>
          <a:prstGeom prst="rect">
            <a:avLst/>
          </a:prstGeom>
        </p:spPr>
      </p:pic>
      <p:sp>
        <p:nvSpPr>
          <p:cNvPr id="19" name="TextBox 18">
            <a:extLst>
              <a:ext uri="{FF2B5EF4-FFF2-40B4-BE49-F238E27FC236}">
                <a16:creationId xmlns:a16="http://schemas.microsoft.com/office/drawing/2014/main" id="{D27BE694-42A3-12AE-59FB-D96C9DE816B0}"/>
              </a:ext>
            </a:extLst>
          </p:cNvPr>
          <p:cNvSpPr txBox="1"/>
          <p:nvPr/>
        </p:nvSpPr>
        <p:spPr>
          <a:xfrm>
            <a:off x="7181451" y="3332922"/>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Discreet Monitoring</a:t>
            </a:r>
            <a:endParaRPr lang="en-US"/>
          </a:p>
          <a:p>
            <a:endParaRPr lang="en-US" sz="1200">
              <a:solidFill>
                <a:srgbClr val="535353"/>
              </a:solidFill>
              <a:latin typeface="Open Sans"/>
              <a:ea typeface="Open Sans"/>
              <a:cs typeface="Open Sans"/>
            </a:endParaRPr>
          </a:p>
          <a:p>
            <a:r>
              <a:rPr lang="en-US" sz="1200" b="0" i="0">
                <a:solidFill>
                  <a:schemeClr val="tx1">
                    <a:lumMod val="50000"/>
                    <a:lumOff val="50000"/>
                  </a:schemeClr>
                </a:solidFill>
                <a:effectLst/>
                <a:latin typeface="Open Sans" panose="020B0606030504020204" pitchFamily="34" charset="0"/>
              </a:rPr>
              <a:t>Monitor the visitors without letting them feel they are being monitor.</a:t>
            </a: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Blacklisted Persons Identification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Identify the blacklisted persons by recognizing their faces automatically.</a:t>
            </a: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Safety Assurance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Ensure safety of people using video surveillance system.</a:t>
            </a:r>
            <a:endParaRPr lang="en-US">
              <a:cs typeface="Calibri"/>
            </a:endParaRPr>
          </a:p>
          <a:p>
            <a:endParaRPr lang="en-US" sz="1200">
              <a:solidFill>
                <a:srgbClr val="535353"/>
              </a:solidFill>
              <a:latin typeface="Open Sans"/>
              <a:ea typeface="Open Sans"/>
              <a:cs typeface="Open Sans"/>
            </a:endParaRP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6">
            <a:extLst>
              <a:ext uri="{28A0092B-C50C-407E-A947-70E740481C1C}">
                <a14:useLocalDpi xmlns:a14="http://schemas.microsoft.com/office/drawing/2010/main" val="0"/>
              </a:ext>
            </a:extLst>
          </a:blip>
          <a:srcRect t="2102" b="2102"/>
          <a:stretch/>
        </p:blipFill>
        <p:spPr>
          <a:xfrm>
            <a:off x="256369" y="2207014"/>
            <a:ext cx="1656363" cy="1065382"/>
          </a:xfrm>
          <a:prstGeom prst="rect">
            <a:avLst/>
          </a:prstGeom>
        </p:spPr>
      </p:pic>
      <p:pic>
        <p:nvPicPr>
          <p:cNvPr id="3" name="Picture 2">
            <a:extLst>
              <a:ext uri="{FF2B5EF4-FFF2-40B4-BE49-F238E27FC236}">
                <a16:creationId xmlns:a16="http://schemas.microsoft.com/office/drawing/2014/main" id="{1BA6A2A6-C5BA-BCCF-EEC8-F2B3D629A3DC}"/>
              </a:ext>
            </a:extLst>
          </p:cNvPr>
          <p:cNvPicPr>
            <a:picLocks noChangeAspect="1"/>
          </p:cNvPicPr>
          <p:nvPr/>
        </p:nvPicPr>
        <p:blipFill>
          <a:blip r:embed="rId7"/>
          <a:srcRect l="143" t="-163" r="680" b="49522"/>
          <a:stretch/>
        </p:blipFill>
        <p:spPr>
          <a:xfrm>
            <a:off x="7342166" y="2138436"/>
            <a:ext cx="1605260" cy="1194486"/>
          </a:xfrm>
          <a:prstGeom prst="rect">
            <a:avLst/>
          </a:prstGeom>
        </p:spPr>
      </p:pic>
      <p:sp>
        <p:nvSpPr>
          <p:cNvPr id="5" name="TextBox 4">
            <a:extLst>
              <a:ext uri="{FF2B5EF4-FFF2-40B4-BE49-F238E27FC236}">
                <a16:creationId xmlns:a16="http://schemas.microsoft.com/office/drawing/2014/main" id="{1A9CDC2A-37FB-6AF3-FE73-C98FC4395C16}"/>
              </a:ext>
            </a:extLst>
          </p:cNvPr>
          <p:cNvSpPr txBox="1"/>
          <p:nvPr/>
        </p:nvSpPr>
        <p:spPr>
          <a:xfrm>
            <a:off x="7342504" y="3328220"/>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EC34FEF2-3E11-378D-82B9-4B4B67B15831}"/>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4C4FD31C-C9D3-F3F7-277A-D3DE75A1B273}"/>
              </a:ext>
            </a:extLst>
          </p:cNvPr>
          <p:cNvSpPr txBox="1"/>
          <p:nvPr/>
        </p:nvSpPr>
        <p:spPr>
          <a:xfrm>
            <a:off x="1995859"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unauthorized access attempts using the access control system and the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58646" y="1680361"/>
            <a:ext cx="3131719" cy="2259650"/>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 action="ppaction://noaction"/>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78896" y="1725329"/>
            <a:ext cx="2909053" cy="2232022"/>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Digital Signage</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1323439"/>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ACTi provides end-to-end solution for effective and real-time communication. Digital signage is able to display various contents such as pre-recorded video, live video streams, images, text and web pages with customized layout.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digital signage can be used as:</a:t>
            </a:r>
          </a:p>
          <a:p>
            <a:pPr marL="342900" indent="-342900" algn="l">
              <a:buAutoNum type="arabicPeriod"/>
            </a:pPr>
            <a:r>
              <a:rPr lang="en-US" sz="1600">
                <a:solidFill>
                  <a:schemeClr val="tx1">
                    <a:lumMod val="50000"/>
                    <a:lumOff val="50000"/>
                  </a:schemeClr>
                </a:solidFill>
                <a:latin typeface="Open Sans" panose="020B0606030504020204" pitchFamily="34" charset="0"/>
              </a:rPr>
              <a:t>General Advertising</a:t>
            </a:r>
          </a:p>
          <a:p>
            <a:pPr marL="342900" indent="-342900" algn="l">
              <a:buAutoNum type="arabicPeriod"/>
            </a:pPr>
            <a:r>
              <a:rPr lang="en-US" sz="1600">
                <a:solidFill>
                  <a:schemeClr val="tx1">
                    <a:lumMod val="50000"/>
                    <a:lumOff val="50000"/>
                  </a:schemeClr>
                </a:solidFill>
                <a:latin typeface="Open Sans" panose="020B0606030504020204" pitchFamily="34" charset="0"/>
              </a:rPr>
              <a:t>Notifications, Reminders, Instructions</a:t>
            </a:r>
          </a:p>
          <a:p>
            <a:pPr marL="342900" indent="-342900" algn="l">
              <a:buAutoNum type="arabicPeriod"/>
            </a:pPr>
            <a:r>
              <a:rPr lang="en-US" sz="1600">
                <a:solidFill>
                  <a:schemeClr val="tx1">
                    <a:lumMod val="50000"/>
                    <a:lumOff val="50000"/>
                  </a:schemeClr>
                </a:solidFill>
                <a:latin typeface="Open Sans" panose="020B0606030504020204" pitchFamily="34" charset="0"/>
              </a:rPr>
              <a:t>Surveillance Monitoring, Scam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For General Advertising, Notifications, Reminders, Instructions, the </a:t>
            </a:r>
            <a:r>
              <a:rPr lang="en-US" sz="1600" b="1">
                <a:solidFill>
                  <a:schemeClr val="tx1">
                    <a:lumMod val="50000"/>
                    <a:lumOff val="50000"/>
                  </a:schemeClr>
                </a:solidFill>
                <a:latin typeface="Open Sans" panose="020B0606030504020204" pitchFamily="34" charset="0"/>
              </a:rPr>
              <a:t>cloud-based digital signage </a:t>
            </a:r>
            <a:r>
              <a:rPr lang="en-US" sz="1600">
                <a:solidFill>
                  <a:schemeClr val="tx1">
                    <a:lumMod val="50000"/>
                    <a:lumOff val="50000"/>
                  </a:schemeClr>
                </a:solidFill>
                <a:latin typeface="Open Sans" panose="020B0606030504020204" pitchFamily="34" charset="0"/>
              </a:rPr>
              <a:t>is used. For Theft Prevention, the </a:t>
            </a:r>
            <a:r>
              <a:rPr lang="en-US" sz="1600" b="1">
                <a:solidFill>
                  <a:schemeClr val="tx1">
                    <a:lumMod val="50000"/>
                    <a:lumOff val="50000"/>
                  </a:schemeClr>
                </a:solidFill>
                <a:latin typeface="Open Sans" panose="020B0606030504020204" pitchFamily="34" charset="0"/>
              </a:rPr>
              <a:t>ECD-series decoders </a:t>
            </a:r>
            <a:r>
              <a:rPr lang="en-US" sz="1600">
                <a:solidFill>
                  <a:schemeClr val="tx1">
                    <a:lumMod val="50000"/>
                    <a:lumOff val="50000"/>
                  </a:schemeClr>
                </a:solidFill>
                <a:latin typeface="Open Sans" panose="020B0606030504020204" pitchFamily="34" charset="0"/>
              </a:rPr>
              <a:t>are used along with ACTi’s VMS solution.</a:t>
            </a:r>
            <a:endParaRPr lang="en-US" sz="1600" b="0" i="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cstate="print">
            <a:extLst>
              <a:ext uri="{28A0092B-C50C-407E-A947-70E740481C1C}">
                <a14:useLocalDpi xmlns:a14="http://schemas.microsoft.com/office/drawing/2010/main" val="0"/>
              </a:ext>
            </a:extLst>
          </a:blip>
          <a:srcRect t="4357" b="4357"/>
          <a:stretch/>
        </p:blipFill>
        <p:spPr>
          <a:xfrm>
            <a:off x="347166" y="1711546"/>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a:solidFill>
                    <a:schemeClr val="bg1">
                      <a:lumMod val="50000"/>
                    </a:schemeClr>
                  </a:solidFill>
                </a:rPr>
                <a:t>Cloud-based Digital Signage Solution</a:t>
              </a:r>
            </a:p>
            <a:p>
              <a:r>
                <a:rPr lang="en-US" sz="1200" b="1">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Discreet Monitoring</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visitors without letting them feel they are being monitor.</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782043"/>
            <a:ext cx="8681548" cy="584775"/>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ACTi offers the covert cameras for discreet monitoring with various types of disguise accessories, depending on the location of the installation.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Covert Cameras</a:t>
            </a:r>
            <a:r>
              <a:rPr lang="en-US" sz="1600">
                <a:solidFill>
                  <a:schemeClr val="tx1">
                    <a:lumMod val="50000"/>
                    <a:lumOff val="50000"/>
                  </a:schemeClr>
                </a:solidFill>
                <a:latin typeface="Open Sans" panose="020B0606030504020204" pitchFamily="34" charset="0"/>
              </a:rPr>
              <a:t>, such as </a:t>
            </a:r>
            <a:r>
              <a:rPr lang="en-US" sz="1600" b="0" i="0">
                <a:solidFill>
                  <a:srgbClr val="535353"/>
                </a:solidFill>
                <a:effectLst/>
                <a:latin typeface="Open Sans" panose="020B0606030504020204" pitchFamily="34" charset="0"/>
              </a:rPr>
              <a:t>Q1-series.</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1"/>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3">
            <a:extLst>
              <a:ext uri="{28A0092B-C50C-407E-A947-70E740481C1C}">
                <a14:useLocalDpi xmlns:a14="http://schemas.microsoft.com/office/drawing/2010/main" val="0"/>
              </a:ext>
            </a:extLst>
          </a:blip>
          <a:srcRect t="5345" b="5345"/>
          <a:stretch/>
        </p:blipFill>
        <p:spPr>
          <a:xfrm>
            <a:off x="336669" y="1642920"/>
            <a:ext cx="3306927" cy="1981549"/>
          </a:xfrm>
          <a:prstGeom prst="rect">
            <a:avLst/>
          </a:prstGeom>
        </p:spPr>
      </p:pic>
    </p:spTree>
    <p:extLst>
      <p:ext uri="{BB962C8B-B14F-4D97-AF65-F5344CB8AC3E}">
        <p14:creationId xmlns:p14="http://schemas.microsoft.com/office/powerpoint/2010/main" val="26731901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Blacklisted Persons Identification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Identify the blacklisted persons by recognizing their faces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banks may have a list of individuals who might be a potential risk for the bank. An early notification of the arrival of the blacklisted person helps the staff be prepared for that.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Recognition </a:t>
            </a:r>
            <a:r>
              <a:rPr lang="en-US" sz="1600" i="0">
                <a:solidFill>
                  <a:srgbClr val="535353"/>
                </a:solidFill>
                <a:effectLst/>
                <a:latin typeface="Open Sans" panose="020B0606030504020204" pitchFamily="34" charset="0"/>
              </a:rPr>
              <a:t>supported surveillance cameras.</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or suspicious devices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Banking: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5712222"/>
              </p:ext>
            </p:extLst>
          </p:nvPr>
        </p:nvGraphicFramePr>
        <p:xfrm>
          <a:off x="83507" y="1602753"/>
          <a:ext cx="8939881" cy="5233336"/>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5045">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 / Gate</a:t>
                      </a:r>
                    </a:p>
                  </a:txBody>
                  <a:tcPr/>
                </a:tc>
                <a:tc>
                  <a:txBody>
                    <a:bodyPr/>
                    <a:lstStyle/>
                    <a:p>
                      <a:r>
                        <a:rPr lang="en-US" sz="1300">
                          <a:solidFill>
                            <a:schemeClr val="bg1"/>
                          </a:solidFill>
                        </a:rPr>
                        <a:t>Vault</a:t>
                      </a:r>
                    </a:p>
                  </a:txBody>
                  <a:tcPr/>
                </a:tc>
                <a:tc>
                  <a:txBody>
                    <a:bodyPr/>
                    <a:lstStyle/>
                    <a:p>
                      <a:r>
                        <a:rPr lang="en-US" sz="1300">
                          <a:solidFill>
                            <a:schemeClr val="bg1"/>
                          </a:solidFill>
                        </a:rPr>
                        <a:t>VIP Room</a:t>
                      </a:r>
                    </a:p>
                  </a:txBody>
                  <a:tcPr/>
                </a:tc>
                <a:tc>
                  <a:txBody>
                    <a:bodyPr/>
                    <a:lstStyle/>
                    <a:p>
                      <a:r>
                        <a:rPr lang="en-US" sz="1300">
                          <a:solidFill>
                            <a:schemeClr val="bg1"/>
                          </a:solidFill>
                        </a:rPr>
                        <a:t>Teller / Seating Area</a:t>
                      </a:r>
                    </a:p>
                  </a:txBody>
                  <a:tcPr/>
                </a:tc>
                <a:tc>
                  <a:txBody>
                    <a:bodyPr/>
                    <a:lstStyle/>
                    <a:p>
                      <a:r>
                        <a:rPr lang="en-US" sz="1300">
                          <a:solidFill>
                            <a:schemeClr val="bg1"/>
                          </a:solidFill>
                        </a:rPr>
                        <a:t>ATM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bg1"/>
                          </a:solidFill>
                        </a:rPr>
                        <a:t>Control Room</a:t>
                      </a:r>
                    </a:p>
                  </a:txBody>
                  <a:tcPr/>
                </a:tc>
                <a:tc>
                  <a:txBody>
                    <a:bodyPr/>
                    <a:lstStyle/>
                    <a:p>
                      <a:r>
                        <a:rPr lang="en-US" sz="1300">
                          <a:solidFill>
                            <a:schemeClr val="bg1"/>
                          </a:solidFill>
                        </a:rPr>
                        <a:t>Office</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44476">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44476">
                <a:tc>
                  <a:txBody>
                    <a:bodyPr/>
                    <a:lstStyle/>
                    <a:p>
                      <a:r>
                        <a:rPr lang="en-US" sz="1300">
                          <a:solidFill>
                            <a:schemeClr val="tx1">
                              <a:lumMod val="76000"/>
                              <a:lumOff val="24000"/>
                            </a:schemeClr>
                          </a:solidFill>
                        </a:rPr>
                        <a:t>Covert Cameras (</a:t>
                      </a:r>
                      <a:r>
                        <a:rPr lang="en-US" sz="1300">
                          <a:solidFill>
                            <a:schemeClr val="tx1">
                              <a:lumMod val="76000"/>
                              <a:lumOff val="24000"/>
                            </a:schemeClr>
                          </a:solidFill>
                          <a:hlinkClick r:id="rId5"/>
                        </a:rPr>
                        <a:t>Q1-Series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44476">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625045">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625045">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44476">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5045">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539416">
                <a:tc>
                  <a:txBody>
                    <a:bodyPr/>
                    <a:lstStyle/>
                    <a:p>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83631907"/>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Covert Cameras (</a:t>
                      </a:r>
                      <a:r>
                        <a:rPr lang="en-US" sz="1300">
                          <a:solidFill>
                            <a:schemeClr val="tx1">
                              <a:lumMod val="76000"/>
                              <a:lumOff val="24000"/>
                            </a:schemeClr>
                          </a:solidFill>
                          <a:hlinkClick r:id="rId5"/>
                        </a:rPr>
                        <a:t>Q1-Series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a:solidFill>
                            <a:schemeClr val="tx1">
                              <a:lumMod val="76000"/>
                              <a:lumOff val="24000"/>
                            </a:schemeClr>
                          </a:solidFill>
                        </a:rPr>
                        <a:t>Surveillance PTZ (</a:t>
                      </a:r>
                      <a:r>
                        <a:rPr lang="en-US" sz="1300">
                          <a:solidFill>
                            <a:schemeClr val="tx1">
                              <a:lumMod val="76000"/>
                              <a:lumOff val="24000"/>
                            </a:schemeClr>
                          </a:solidFill>
                          <a:hlinkClick r:id="rId11"/>
                        </a:rPr>
                        <a:t>95x/96x/97x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 Banking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(4:3)</PresentationFormat>
  <Slides>28</Slides>
  <Notes>24</Notes>
  <HiddenSlides>0</HiddenSlides>
  <ScaleCrop>false</ScaleCrop>
  <HeadingPairs>
    <vt:vector size="4" baseType="variant">
      <vt:variant>
        <vt:lpstr>Theme</vt:lpstr>
      </vt:variant>
      <vt:variant>
        <vt:i4>2</vt:i4>
      </vt:variant>
      <vt:variant>
        <vt:lpstr>Slide Titles</vt:lpstr>
      </vt:variant>
      <vt:variant>
        <vt:i4>28</vt:i4>
      </vt:variant>
    </vt:vector>
  </HeadingPairs>
  <TitlesOfParts>
    <vt:vector size="30" baseType="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revision>1</cp:revision>
  <dcterms:created xsi:type="dcterms:W3CDTF">2015-08-31T10:30:03Z</dcterms:created>
  <dcterms:modified xsi:type="dcterms:W3CDTF">2025-01-08T07:59:58Z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