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673" r:id="rId5"/>
  </p:sldMasterIdLst>
  <p:notesMasterIdLst>
    <p:notesMasterId r:id="rId34"/>
  </p:notesMasterIdLst>
  <p:sldIdLst>
    <p:sldId id="279" r:id="rId6"/>
    <p:sldId id="465" r:id="rId7"/>
    <p:sldId id="500" r:id="rId8"/>
    <p:sldId id="501" r:id="rId9"/>
    <p:sldId id="437" r:id="rId10"/>
    <p:sldId id="467" r:id="rId11"/>
    <p:sldId id="512" r:id="rId12"/>
    <p:sldId id="507" r:id="rId13"/>
    <p:sldId id="513" r:id="rId14"/>
    <p:sldId id="514" r:id="rId15"/>
    <p:sldId id="515" r:id="rId16"/>
    <p:sldId id="516" r:id="rId17"/>
    <p:sldId id="517" r:id="rId18"/>
    <p:sldId id="518" r:id="rId19"/>
    <p:sldId id="519" r:id="rId20"/>
    <p:sldId id="520" r:id="rId21"/>
    <p:sldId id="521" r:id="rId22"/>
    <p:sldId id="522" r:id="rId23"/>
    <p:sldId id="523" r:id="rId24"/>
    <p:sldId id="524" r:id="rId25"/>
    <p:sldId id="461" r:id="rId26"/>
    <p:sldId id="462" r:id="rId27"/>
    <p:sldId id="458" r:id="rId28"/>
    <p:sldId id="434" r:id="rId29"/>
    <p:sldId id="440" r:id="rId30"/>
    <p:sldId id="441" r:id="rId31"/>
    <p:sldId id="388" r:id="rId32"/>
    <p:sldId id="387" r:id="rId33"/>
  </p:sldIdLst>
  <p:sldSz cx="9144000" cy="6858000" type="screen4x3"/>
  <p:notesSz cx="6858000" cy="9144000"/>
  <p:defaultText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FF"/>
    <a:srgbClr val="00B050"/>
    <a:srgbClr val="FFFFE5"/>
    <a:srgbClr val="FDEADA"/>
    <a:srgbClr val="EE867E"/>
    <a:srgbClr val="FFFF99"/>
    <a:srgbClr val="FFFF00"/>
    <a:srgbClr val="000000"/>
    <a:srgbClr val="00FFFF"/>
    <a:srgbClr val="B6B0A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11B7C0-4969-5C34-57D8-250B60DF1FEE}" v="3" dt="2024-11-21T06:59:36.431"/>
  </p1510:revLst>
</p1510:revInfo>
</file>

<file path=ppt/tableStyles.xml><?xml version="1.0" encoding="utf-8"?>
<a:tblStyleLst xmlns:a="http://schemas.openxmlformats.org/drawingml/2006/main" def="{5C22544A-7EE6-4342-B048-85BDC9FD1C3A}">
  <a:tblStyle styleId="{5C22544A-7EE6-4342-B048-85BDC9FD1C3A}" styleName="中等深淺樣式 2 - 輔色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9" d="100"/>
          <a:sy n="79" d="100"/>
        </p:scale>
        <p:origin x="1570" y="72"/>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9" Type="http://schemas.microsoft.com/office/2016/11/relationships/changesInfo" Target="changesInfos/changesInfo1.xml"/><Relationship Id="rId21" Type="http://schemas.openxmlformats.org/officeDocument/2006/relationships/slide" Target="slides/slide16.xml"/><Relationship Id="rId34" Type="http://schemas.openxmlformats.org/officeDocument/2006/relationships/notesMaster" Target="notesMasters/notesMaster1.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slide" Target="slides/slide24.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theme" Target="theme/theme1.xml"/><Relationship Id="rId40" Type="http://schemas.microsoft.com/office/2015/10/relationships/revisionInfo" Target="revisionInfo.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slide" Target="slides/slide26.xml"/><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來賓使用者" userId="S::urn:spo:anon#24540b52c79e08e61989cbee0280e4ce4a68ce617a1f5731bab5d836867fc001::" providerId="AD" clId="Web-{5F11B7C0-4969-5C34-57D8-250B60DF1FEE}"/>
    <pc:docChg chg="modSld">
      <pc:chgData name="來賓使用者" userId="S::urn:spo:anon#24540b52c79e08e61989cbee0280e4ce4a68ce617a1f5731bab5d836867fc001::" providerId="AD" clId="Web-{5F11B7C0-4969-5C34-57D8-250B60DF1FEE}" dt="2024-11-21T06:59:36.431" v="2" actId="1076"/>
      <pc:docMkLst>
        <pc:docMk/>
      </pc:docMkLst>
      <pc:sldChg chg="modSp">
        <pc:chgData name="來賓使用者" userId="S::urn:spo:anon#24540b52c79e08e61989cbee0280e4ce4a68ce617a1f5731bab5d836867fc001::" providerId="AD" clId="Web-{5F11B7C0-4969-5C34-57D8-250B60DF1FEE}" dt="2024-11-21T06:59:36.431" v="2" actId="1076"/>
        <pc:sldMkLst>
          <pc:docMk/>
          <pc:sldMk cId="2953278869" sldId="513"/>
        </pc:sldMkLst>
        <pc:spChg chg="mod">
          <ac:chgData name="來賓使用者" userId="S::urn:spo:anon#24540b52c79e08e61989cbee0280e4ce4a68ce617a1f5731bab5d836867fc001::" providerId="AD" clId="Web-{5F11B7C0-4969-5C34-57D8-250B60DF1FEE}" dt="2024-11-21T06:59:36.431" v="2" actId="1076"/>
          <ac:spMkLst>
            <pc:docMk/>
            <pc:sldMk cId="2953278869" sldId="513"/>
            <ac:spMk id="13" creationId="{20ED597C-FC3B-5D45-BC71-559832266FEC}"/>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TW" altLang="en-US"/>
          </a:p>
        </p:txBody>
      </p:sp>
      <p:sp>
        <p:nvSpPr>
          <p:cNvPr id="3" name="日期版面配置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1EAEA8-C580-4CC9-B3EF-4E14DF11FF9C}" type="datetimeFigureOut">
              <a:rPr lang="zh-TW" altLang="en-US" smtClean="0"/>
              <a:t>2024/11/20</a:t>
            </a:fld>
            <a:endParaRPr lang="zh-TW" altLang="en-US"/>
          </a:p>
        </p:txBody>
      </p:sp>
      <p:sp>
        <p:nvSpPr>
          <p:cNvPr id="4" name="投影片圖像版面配置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TW" altLang="en-US"/>
          </a:p>
        </p:txBody>
      </p:sp>
      <p:sp>
        <p:nvSpPr>
          <p:cNvPr id="5" name="備忘稿版面配置區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6" name="頁尾版面配置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TW" altLang="en-US"/>
          </a:p>
        </p:txBody>
      </p:sp>
      <p:sp>
        <p:nvSpPr>
          <p:cNvPr id="7" name="投影片編號版面配置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86C6233-C7E1-4D2C-B863-5ADE50BD5A61}" type="slidenum">
              <a:rPr lang="zh-TW" altLang="en-US" smtClean="0"/>
              <a:t>‹#›</a:t>
            </a:fld>
            <a:endParaRPr lang="zh-TW" altLang="en-US"/>
          </a:p>
        </p:txBody>
      </p:sp>
    </p:spTree>
    <p:extLst>
      <p:ext uri="{BB962C8B-B14F-4D97-AF65-F5344CB8AC3E}">
        <p14:creationId xmlns:p14="http://schemas.microsoft.com/office/powerpoint/2010/main" val="8585422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C86C6233-C7E1-4D2C-B863-5ADE50BD5A61}" type="slidenum">
              <a:rPr lang="zh-TW" altLang="en-US" smtClean="0"/>
              <a:t>1</a:t>
            </a:fld>
            <a:endParaRPr lang="zh-TW" altLang="en-US"/>
          </a:p>
        </p:txBody>
      </p:sp>
    </p:spTree>
    <p:extLst>
      <p:ext uri="{BB962C8B-B14F-4D97-AF65-F5344CB8AC3E}">
        <p14:creationId xmlns:p14="http://schemas.microsoft.com/office/powerpoint/2010/main" val="13073453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3</a:t>
            </a:fld>
            <a:endParaRPr lang="zh-TW" altLang="en-US"/>
          </a:p>
        </p:txBody>
      </p:sp>
    </p:spTree>
    <p:extLst>
      <p:ext uri="{BB962C8B-B14F-4D97-AF65-F5344CB8AC3E}">
        <p14:creationId xmlns:p14="http://schemas.microsoft.com/office/powerpoint/2010/main" val="29045427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4</a:t>
            </a:fld>
            <a:endParaRPr lang="zh-TW" altLang="en-US"/>
          </a:p>
        </p:txBody>
      </p:sp>
    </p:spTree>
    <p:extLst>
      <p:ext uri="{BB962C8B-B14F-4D97-AF65-F5344CB8AC3E}">
        <p14:creationId xmlns:p14="http://schemas.microsoft.com/office/powerpoint/2010/main" val="94499489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5</a:t>
            </a:fld>
            <a:endParaRPr lang="zh-TW" altLang="en-US"/>
          </a:p>
        </p:txBody>
      </p:sp>
    </p:spTree>
    <p:extLst>
      <p:ext uri="{BB962C8B-B14F-4D97-AF65-F5344CB8AC3E}">
        <p14:creationId xmlns:p14="http://schemas.microsoft.com/office/powerpoint/2010/main" val="1124059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6</a:t>
            </a:fld>
            <a:endParaRPr lang="zh-TW" altLang="en-US"/>
          </a:p>
        </p:txBody>
      </p:sp>
    </p:spTree>
    <p:extLst>
      <p:ext uri="{BB962C8B-B14F-4D97-AF65-F5344CB8AC3E}">
        <p14:creationId xmlns:p14="http://schemas.microsoft.com/office/powerpoint/2010/main" val="213047338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7</a:t>
            </a:fld>
            <a:endParaRPr lang="zh-TW" altLang="en-US"/>
          </a:p>
        </p:txBody>
      </p:sp>
    </p:spTree>
    <p:extLst>
      <p:ext uri="{BB962C8B-B14F-4D97-AF65-F5344CB8AC3E}">
        <p14:creationId xmlns:p14="http://schemas.microsoft.com/office/powerpoint/2010/main" val="10781346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8</a:t>
            </a:fld>
            <a:endParaRPr lang="zh-TW" altLang="en-US"/>
          </a:p>
        </p:txBody>
      </p:sp>
    </p:spTree>
    <p:extLst>
      <p:ext uri="{BB962C8B-B14F-4D97-AF65-F5344CB8AC3E}">
        <p14:creationId xmlns:p14="http://schemas.microsoft.com/office/powerpoint/2010/main" val="17097598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9</a:t>
            </a:fld>
            <a:endParaRPr lang="zh-TW" altLang="en-US"/>
          </a:p>
        </p:txBody>
      </p:sp>
    </p:spTree>
    <p:extLst>
      <p:ext uri="{BB962C8B-B14F-4D97-AF65-F5344CB8AC3E}">
        <p14:creationId xmlns:p14="http://schemas.microsoft.com/office/powerpoint/2010/main" val="805117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10</a:t>
            </a:fld>
            <a:endParaRPr lang="zh-TW" altLang="en-US"/>
          </a:p>
        </p:txBody>
      </p:sp>
    </p:spTree>
    <p:extLst>
      <p:ext uri="{BB962C8B-B14F-4D97-AF65-F5344CB8AC3E}">
        <p14:creationId xmlns:p14="http://schemas.microsoft.com/office/powerpoint/2010/main" val="28995120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11</a:t>
            </a:fld>
            <a:endParaRPr lang="zh-TW" altLang="en-US"/>
          </a:p>
        </p:txBody>
      </p:sp>
    </p:spTree>
    <p:extLst>
      <p:ext uri="{BB962C8B-B14F-4D97-AF65-F5344CB8AC3E}">
        <p14:creationId xmlns:p14="http://schemas.microsoft.com/office/powerpoint/2010/main" val="342436414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12</a:t>
            </a:fld>
            <a:endParaRPr lang="zh-TW" altLang="en-US"/>
          </a:p>
        </p:txBody>
      </p:sp>
    </p:spTree>
    <p:extLst>
      <p:ext uri="{BB962C8B-B14F-4D97-AF65-F5344CB8AC3E}">
        <p14:creationId xmlns:p14="http://schemas.microsoft.com/office/powerpoint/2010/main" val="129857616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13</a:t>
            </a:fld>
            <a:endParaRPr lang="zh-TW" altLang="en-US"/>
          </a:p>
        </p:txBody>
      </p:sp>
    </p:spTree>
    <p:extLst>
      <p:ext uri="{BB962C8B-B14F-4D97-AF65-F5344CB8AC3E}">
        <p14:creationId xmlns:p14="http://schemas.microsoft.com/office/powerpoint/2010/main" val="25066011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14</a:t>
            </a:fld>
            <a:endParaRPr lang="zh-TW" altLang="en-US"/>
          </a:p>
        </p:txBody>
      </p:sp>
    </p:spTree>
    <p:extLst>
      <p:ext uri="{BB962C8B-B14F-4D97-AF65-F5344CB8AC3E}">
        <p14:creationId xmlns:p14="http://schemas.microsoft.com/office/powerpoint/2010/main" val="47994249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15</a:t>
            </a:fld>
            <a:endParaRPr lang="zh-TW" altLang="en-US"/>
          </a:p>
        </p:txBody>
      </p:sp>
    </p:spTree>
    <p:extLst>
      <p:ext uri="{BB962C8B-B14F-4D97-AF65-F5344CB8AC3E}">
        <p14:creationId xmlns:p14="http://schemas.microsoft.com/office/powerpoint/2010/main" val="288115428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16</a:t>
            </a:fld>
            <a:endParaRPr lang="zh-TW" altLang="en-US"/>
          </a:p>
        </p:txBody>
      </p:sp>
    </p:spTree>
    <p:extLst>
      <p:ext uri="{BB962C8B-B14F-4D97-AF65-F5344CB8AC3E}">
        <p14:creationId xmlns:p14="http://schemas.microsoft.com/office/powerpoint/2010/main" val="60348826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17</a:t>
            </a:fld>
            <a:endParaRPr lang="zh-TW" altLang="en-US"/>
          </a:p>
        </p:txBody>
      </p:sp>
    </p:spTree>
    <p:extLst>
      <p:ext uri="{BB962C8B-B14F-4D97-AF65-F5344CB8AC3E}">
        <p14:creationId xmlns:p14="http://schemas.microsoft.com/office/powerpoint/2010/main" val="142073191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6E0A2B-255F-2A85-E160-19C74A5B2B87}"/>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732E961-834A-D1D3-B909-5B95FF5183B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8C2D821-1409-C152-3D91-D52E2B1BB09A}"/>
              </a:ext>
            </a:extLst>
          </p:cNvPr>
          <p:cNvSpPr>
            <a:spLocks noGrp="1"/>
          </p:cNvSpPr>
          <p:nvPr>
            <p:ph type="body" idx="1"/>
          </p:nvPr>
        </p:nvSpPr>
        <p:spPr/>
        <p:txBody>
          <a:bodyPr/>
          <a:lstStyle/>
          <a:p>
            <a:endParaRPr lang="en-US"/>
          </a:p>
        </p:txBody>
      </p:sp>
      <p:sp>
        <p:nvSpPr>
          <p:cNvPr id="4" name="Slide Number Placeholder 3">
            <a:extLst>
              <a:ext uri="{FF2B5EF4-FFF2-40B4-BE49-F238E27FC236}">
                <a16:creationId xmlns:a16="http://schemas.microsoft.com/office/drawing/2014/main" id="{1510861A-963E-89F8-121F-39F6843282DF}"/>
              </a:ext>
            </a:extLst>
          </p:cNvPr>
          <p:cNvSpPr>
            <a:spLocks noGrp="1"/>
          </p:cNvSpPr>
          <p:nvPr>
            <p:ph type="sldNum" sz="quarter" idx="5"/>
          </p:nvPr>
        </p:nvSpPr>
        <p:spPr/>
        <p:txBody>
          <a:bodyPr/>
          <a:lstStyle/>
          <a:p>
            <a:fld id="{C86C6233-C7E1-4D2C-B863-5ADE50BD5A61}" type="slidenum">
              <a:rPr lang="zh-TW" altLang="en-US" smtClean="0"/>
              <a:t>18</a:t>
            </a:fld>
            <a:endParaRPr lang="zh-TW" altLang="en-US"/>
          </a:p>
        </p:txBody>
      </p:sp>
    </p:spTree>
    <p:extLst>
      <p:ext uri="{BB962C8B-B14F-4D97-AF65-F5344CB8AC3E}">
        <p14:creationId xmlns:p14="http://schemas.microsoft.com/office/powerpoint/2010/main" val="267554998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19</a:t>
            </a:fld>
            <a:endParaRPr lang="zh-TW" altLang="en-US"/>
          </a:p>
        </p:txBody>
      </p:sp>
    </p:spTree>
    <p:extLst>
      <p:ext uri="{BB962C8B-B14F-4D97-AF65-F5344CB8AC3E}">
        <p14:creationId xmlns:p14="http://schemas.microsoft.com/office/powerpoint/2010/main" val="123681737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20</a:t>
            </a:fld>
            <a:endParaRPr lang="zh-TW" altLang="en-US"/>
          </a:p>
        </p:txBody>
      </p:sp>
    </p:spTree>
    <p:extLst>
      <p:ext uri="{BB962C8B-B14F-4D97-AF65-F5344CB8AC3E}">
        <p14:creationId xmlns:p14="http://schemas.microsoft.com/office/powerpoint/2010/main" val="417803800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21</a:t>
            </a:fld>
            <a:endParaRPr lang="zh-TW" altLang="en-US"/>
          </a:p>
        </p:txBody>
      </p:sp>
    </p:spTree>
    <p:extLst>
      <p:ext uri="{BB962C8B-B14F-4D97-AF65-F5344CB8AC3E}">
        <p14:creationId xmlns:p14="http://schemas.microsoft.com/office/powerpoint/2010/main" val="149329654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22</a:t>
            </a:fld>
            <a:endParaRPr lang="zh-TW" altLang="en-US"/>
          </a:p>
        </p:txBody>
      </p:sp>
    </p:spTree>
    <p:extLst>
      <p:ext uri="{BB962C8B-B14F-4D97-AF65-F5344CB8AC3E}">
        <p14:creationId xmlns:p14="http://schemas.microsoft.com/office/powerpoint/2010/main" val="345851637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24</a:t>
            </a:fld>
            <a:endParaRPr lang="zh-TW" altLang="en-US"/>
          </a:p>
        </p:txBody>
      </p:sp>
    </p:spTree>
    <p:extLst>
      <p:ext uri="{BB962C8B-B14F-4D97-AF65-F5344CB8AC3E}">
        <p14:creationId xmlns:p14="http://schemas.microsoft.com/office/powerpoint/2010/main" val="158736365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27</a:t>
            </a:fld>
            <a:endParaRPr lang="zh-TW" altLang="en-US"/>
          </a:p>
        </p:txBody>
      </p:sp>
    </p:spTree>
    <p:extLst>
      <p:ext uri="{BB962C8B-B14F-4D97-AF65-F5344CB8AC3E}">
        <p14:creationId xmlns:p14="http://schemas.microsoft.com/office/powerpoint/2010/main" val="2575494869"/>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C86C6233-C7E1-4D2C-B863-5ADE50BD5A61}" type="slidenum">
              <a:rPr lang="zh-TW" altLang="en-US" smtClean="0"/>
              <a:t>28</a:t>
            </a:fld>
            <a:endParaRPr lang="zh-TW" altLang="en-US"/>
          </a:p>
        </p:txBody>
      </p:sp>
    </p:spTree>
    <p:extLst>
      <p:ext uri="{BB962C8B-B14F-4D97-AF65-F5344CB8AC3E}">
        <p14:creationId xmlns:p14="http://schemas.microsoft.com/office/powerpoint/2010/main" val="1230811002"/>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54169211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9484746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422512107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22039078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4036100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59589260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258272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7768559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7007570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18748858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C38A350A-6DAB-4F6D-9484-B7AE1BB47BE3}" type="slidenum">
              <a:rPr lang="zh-TW" altLang="en-US" smtClean="0"/>
              <a:t>‹#›</a:t>
            </a:fld>
            <a:endParaRPr lang="zh-TW" altLang="en-US"/>
          </a:p>
        </p:txBody>
      </p:sp>
    </p:spTree>
    <p:extLst>
      <p:ext uri="{BB962C8B-B14F-4D97-AF65-F5344CB8AC3E}">
        <p14:creationId xmlns:p14="http://schemas.microsoft.com/office/powerpoint/2010/main" val="2680531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5_標題投影片">
    <p:bg>
      <p:bgPr>
        <a:blipFill dpi="0" rotWithShape="1">
          <a:blip r:embed="rId2"/>
          <a:srcRect/>
          <a:stretch>
            <a:fillRect/>
          </a:stretch>
        </a:blipFill>
        <a:effectLst/>
      </p:bgPr>
    </p:bg>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6"/>
            <a:ext cx="7772400" cy="1470025"/>
          </a:xfrm>
        </p:spPr>
        <p:txBody>
          <a:bodyPr/>
          <a:lstStyle/>
          <a:p>
            <a:r>
              <a:rPr kumimoji="1" lang="zh-TW" altLang="en-US"/>
              <a:t>按一下以編輯母片標題樣式</a:t>
            </a:r>
          </a:p>
        </p:txBody>
      </p:sp>
      <p:sp>
        <p:nvSpPr>
          <p:cNvPr id="4" name="日期版面配置區 3"/>
          <p:cNvSpPr>
            <a:spLocks noGrp="1"/>
          </p:cNvSpPr>
          <p:nvPr>
            <p:ph type="dt" sz="half" idx="10"/>
          </p:nvPr>
        </p:nvSpPr>
        <p:spPr/>
        <p:txBody>
          <a:bodyPr/>
          <a:lstStyle/>
          <a:p>
            <a:fld id="{01A9764C-6F1C-48C5-80A6-6E301BE0A37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BD7413F8-00F0-408D-80E2-21D65E6EDE85}" type="slidenum">
              <a:rPr lang="zh-TW" altLang="en-US" smtClean="0"/>
              <a:t>‹#›</a:t>
            </a:fld>
            <a:endParaRPr lang="zh-TW" altLang="en-US"/>
          </a:p>
        </p:txBody>
      </p:sp>
    </p:spTree>
    <p:extLst>
      <p:ext uri="{BB962C8B-B14F-4D97-AF65-F5344CB8AC3E}">
        <p14:creationId xmlns:p14="http://schemas.microsoft.com/office/powerpoint/2010/main" val="295688587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reserve="1">
  <p:cSld name="標題投影片">
    <p:spTree>
      <p:nvGrpSpPr>
        <p:cNvPr id="1" name=""/>
        <p:cNvGrpSpPr/>
        <p:nvPr/>
      </p:nvGrpSpPr>
      <p:grpSpPr>
        <a:xfrm>
          <a:off x="0" y="0"/>
          <a:ext cx="0" cy="0"/>
          <a:chOff x="0" y="0"/>
          <a:chExt cx="0" cy="0"/>
        </a:xfrm>
      </p:grpSpPr>
      <p:sp>
        <p:nvSpPr>
          <p:cNvPr id="2" name="標題 1"/>
          <p:cNvSpPr>
            <a:spLocks noGrp="1"/>
          </p:cNvSpPr>
          <p:nvPr>
            <p:ph type="ctrTitle"/>
          </p:nvPr>
        </p:nvSpPr>
        <p:spPr>
          <a:xfrm>
            <a:off x="685800" y="2130425"/>
            <a:ext cx="7772400" cy="1470025"/>
          </a:xfrm>
        </p:spPr>
        <p:txBody>
          <a:bodyPr/>
          <a:lstStyle/>
          <a:p>
            <a:r>
              <a:rPr lang="zh-TW" altLang="en-US"/>
              <a:t>按一下以編輯母片標題樣式</a:t>
            </a:r>
          </a:p>
        </p:txBody>
      </p:sp>
      <p:sp>
        <p:nvSpPr>
          <p:cNvPr id="3" name="副標題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zh-TW" altLang="en-US"/>
              <a:t>按一下以編輯母片副標題樣式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22873638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 preserve="1">
  <p:cSld name="標題及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idx="1"/>
          </p:nvPr>
        </p:nvSpPr>
        <p:spPr/>
        <p:txBody>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84295917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secHead" preserve="1">
  <p:cSld name="章節標題">
    <p:spTree>
      <p:nvGrpSpPr>
        <p:cNvPr id="1" name=""/>
        <p:cNvGrpSpPr/>
        <p:nvPr/>
      </p:nvGrpSpPr>
      <p:grpSpPr>
        <a:xfrm>
          <a:off x="0" y="0"/>
          <a:ext cx="0" cy="0"/>
          <a:chOff x="0" y="0"/>
          <a:chExt cx="0" cy="0"/>
        </a:xfrm>
      </p:grpSpPr>
      <p:sp>
        <p:nvSpPr>
          <p:cNvPr id="2" name="標題 1"/>
          <p:cNvSpPr>
            <a:spLocks noGrp="1"/>
          </p:cNvSpPr>
          <p:nvPr>
            <p:ph type="title"/>
          </p:nvPr>
        </p:nvSpPr>
        <p:spPr>
          <a:xfrm>
            <a:off x="722313" y="4406900"/>
            <a:ext cx="7772400" cy="1362075"/>
          </a:xfrm>
        </p:spPr>
        <p:txBody>
          <a:bodyPr anchor="t"/>
          <a:lstStyle>
            <a:lvl1pPr algn="l">
              <a:defRPr sz="4000" b="1" cap="all"/>
            </a:lvl1pPr>
          </a:lstStyle>
          <a:p>
            <a:r>
              <a:rPr lang="zh-TW" altLang="en-US"/>
              <a:t>按一下以編輯母片標題樣式</a:t>
            </a:r>
          </a:p>
        </p:txBody>
      </p:sp>
      <p:sp>
        <p:nvSpPr>
          <p:cNvPr id="3" name="文字版面配置區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zh-TW" altLang="en-US"/>
              <a:t>按一下以編輯母片文字樣式</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503903409"/>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woObj" preserve="1">
  <p:cSld name="兩項物件">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內容版面配置區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內容版面配置區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99188842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woTxTwoObj" preserve="1">
  <p:cSld name="比對">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lvl1pPr>
              <a:defRPr/>
            </a:lvl1pPr>
          </a:lstStyle>
          <a:p>
            <a:r>
              <a:rPr lang="zh-TW" altLang="en-US"/>
              <a:t>按一下以編輯母片標題樣式</a:t>
            </a:r>
          </a:p>
        </p:txBody>
      </p:sp>
      <p:sp>
        <p:nvSpPr>
          <p:cNvPr id="3" name="文字版面配置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4" name="內容版面配置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5" name="文字版面配置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TW" altLang="en-US"/>
              <a:t>按一下以編輯母片文字樣式</a:t>
            </a:r>
          </a:p>
        </p:txBody>
      </p:sp>
      <p:sp>
        <p:nvSpPr>
          <p:cNvPr id="6" name="內容版面配置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7" name="日期版面配置區 6"/>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8" name="頁尾版面配置區 7"/>
          <p:cNvSpPr>
            <a:spLocks noGrp="1"/>
          </p:cNvSpPr>
          <p:nvPr>
            <p:ph type="ftr" sz="quarter" idx="11"/>
          </p:nvPr>
        </p:nvSpPr>
        <p:spPr/>
        <p:txBody>
          <a:bodyPr/>
          <a:lstStyle/>
          <a:p>
            <a:endParaRPr lang="zh-TW" altLang="en-US"/>
          </a:p>
        </p:txBody>
      </p:sp>
      <p:sp>
        <p:nvSpPr>
          <p:cNvPr id="9" name="投影片編號版面配置區 8"/>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170363679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itleOnly" preserve="1">
  <p:cSld name="只有標題">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日期版面配置區 2"/>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4" name="頁尾版面配置區 3"/>
          <p:cNvSpPr>
            <a:spLocks noGrp="1"/>
          </p:cNvSpPr>
          <p:nvPr>
            <p:ph type="ftr" sz="quarter" idx="11"/>
          </p:nvPr>
        </p:nvSpPr>
        <p:spPr/>
        <p:txBody>
          <a:bodyPr/>
          <a:lstStyle/>
          <a:p>
            <a:endParaRPr lang="zh-TW" altLang="en-US"/>
          </a:p>
        </p:txBody>
      </p:sp>
      <p:sp>
        <p:nvSpPr>
          <p:cNvPr id="5" name="投影片編號版面配置區 4"/>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3991675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版面配置區 1"/>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3" name="頁尾版面配置區 2"/>
          <p:cNvSpPr>
            <a:spLocks noGrp="1"/>
          </p:cNvSpPr>
          <p:nvPr>
            <p:ph type="ftr" sz="quarter" idx="11"/>
          </p:nvPr>
        </p:nvSpPr>
        <p:spPr/>
        <p:txBody>
          <a:bodyPr/>
          <a:lstStyle/>
          <a:p>
            <a:endParaRPr lang="zh-TW" altLang="en-US"/>
          </a:p>
        </p:txBody>
      </p:sp>
      <p:sp>
        <p:nvSpPr>
          <p:cNvPr id="4" name="投影片編號版面配置區 3"/>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8290695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objTx" preserve="1">
  <p:cSld name="含標題的內容">
    <p:spTree>
      <p:nvGrpSpPr>
        <p:cNvPr id="1" name=""/>
        <p:cNvGrpSpPr/>
        <p:nvPr/>
      </p:nvGrpSpPr>
      <p:grpSpPr>
        <a:xfrm>
          <a:off x="0" y="0"/>
          <a:ext cx="0" cy="0"/>
          <a:chOff x="0" y="0"/>
          <a:chExt cx="0" cy="0"/>
        </a:xfrm>
      </p:grpSpPr>
      <p:sp>
        <p:nvSpPr>
          <p:cNvPr id="2" name="標題 1"/>
          <p:cNvSpPr>
            <a:spLocks noGrp="1"/>
          </p:cNvSpPr>
          <p:nvPr>
            <p:ph type="title"/>
          </p:nvPr>
        </p:nvSpPr>
        <p:spPr>
          <a:xfrm>
            <a:off x="457200" y="273050"/>
            <a:ext cx="3008313" cy="1162050"/>
          </a:xfrm>
        </p:spPr>
        <p:txBody>
          <a:bodyPr anchor="b"/>
          <a:lstStyle>
            <a:lvl1pPr algn="l">
              <a:defRPr sz="2000" b="1"/>
            </a:lvl1pPr>
          </a:lstStyle>
          <a:p>
            <a:r>
              <a:rPr lang="zh-TW" altLang="en-US"/>
              <a:t>按一下以編輯母片標題樣式</a:t>
            </a:r>
          </a:p>
        </p:txBody>
      </p:sp>
      <p:sp>
        <p:nvSpPr>
          <p:cNvPr id="3" name="內容版面配置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文字版面配置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76002282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picTx" preserve="1">
  <p:cSld name="含標題的圖片">
    <p:spTree>
      <p:nvGrpSpPr>
        <p:cNvPr id="1" name=""/>
        <p:cNvGrpSpPr/>
        <p:nvPr/>
      </p:nvGrpSpPr>
      <p:grpSpPr>
        <a:xfrm>
          <a:off x="0" y="0"/>
          <a:ext cx="0" cy="0"/>
          <a:chOff x="0" y="0"/>
          <a:chExt cx="0" cy="0"/>
        </a:xfrm>
      </p:grpSpPr>
      <p:sp>
        <p:nvSpPr>
          <p:cNvPr id="2" name="標題 1"/>
          <p:cNvSpPr>
            <a:spLocks noGrp="1"/>
          </p:cNvSpPr>
          <p:nvPr>
            <p:ph type="title"/>
          </p:nvPr>
        </p:nvSpPr>
        <p:spPr>
          <a:xfrm>
            <a:off x="1792288" y="4800600"/>
            <a:ext cx="5486400" cy="566738"/>
          </a:xfrm>
        </p:spPr>
        <p:txBody>
          <a:bodyPr anchor="b"/>
          <a:lstStyle>
            <a:lvl1pPr algn="l">
              <a:defRPr sz="2000" b="1"/>
            </a:lvl1pPr>
          </a:lstStyle>
          <a:p>
            <a:r>
              <a:rPr lang="zh-TW" altLang="en-US"/>
              <a:t>按一下以編輯母片標題樣式</a:t>
            </a:r>
          </a:p>
        </p:txBody>
      </p:sp>
      <p:sp>
        <p:nvSpPr>
          <p:cNvPr id="3" name="圖片版面配置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TW" altLang="en-US"/>
          </a:p>
        </p:txBody>
      </p:sp>
      <p:sp>
        <p:nvSpPr>
          <p:cNvPr id="4" name="文字版面配置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zh-TW" altLang="en-US"/>
              <a:t>按一下以編輯母片文字樣式</a:t>
            </a:r>
          </a:p>
        </p:txBody>
      </p:sp>
      <p:sp>
        <p:nvSpPr>
          <p:cNvPr id="5" name="日期版面配置區 4"/>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6" name="頁尾版面配置區 5"/>
          <p:cNvSpPr>
            <a:spLocks noGrp="1"/>
          </p:cNvSpPr>
          <p:nvPr>
            <p:ph type="ftr" sz="quarter" idx="11"/>
          </p:nvPr>
        </p:nvSpPr>
        <p:spPr/>
        <p:txBody>
          <a:bodyPr/>
          <a:lstStyle/>
          <a:p>
            <a:endParaRPr lang="zh-TW" altLang="en-US"/>
          </a:p>
        </p:txBody>
      </p:sp>
      <p:sp>
        <p:nvSpPr>
          <p:cNvPr id="7" name="投影片編號版面配置區 6"/>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95969448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x" preserve="1">
  <p:cSld name="標題及直排文字">
    <p:spTree>
      <p:nvGrpSpPr>
        <p:cNvPr id="1" name=""/>
        <p:cNvGrpSpPr/>
        <p:nvPr/>
      </p:nvGrpSpPr>
      <p:grpSpPr>
        <a:xfrm>
          <a:off x="0" y="0"/>
          <a:ext cx="0" cy="0"/>
          <a:chOff x="0" y="0"/>
          <a:chExt cx="0" cy="0"/>
        </a:xfrm>
      </p:grpSpPr>
      <p:sp>
        <p:nvSpPr>
          <p:cNvPr id="2" name="標題 1"/>
          <p:cNvSpPr>
            <a:spLocks noGrp="1"/>
          </p:cNvSpPr>
          <p:nvPr>
            <p:ph type="title"/>
          </p:nvPr>
        </p:nvSpPr>
        <p:spPr/>
        <p:txBody>
          <a:bodyPr/>
          <a:lstStyle/>
          <a:p>
            <a:r>
              <a:rPr lang="zh-TW" altLang="en-US"/>
              <a:t>按一下以編輯母片標題樣式</a:t>
            </a:r>
          </a:p>
        </p:txBody>
      </p:sp>
      <p:sp>
        <p:nvSpPr>
          <p:cNvPr id="3" name="直排文字版面配置區 2"/>
          <p:cNvSpPr>
            <a:spLocks noGrp="1"/>
          </p:cNvSpPr>
          <p:nvPr>
            <p:ph type="body" orient="vert" idx="1"/>
          </p:nvPr>
        </p:nvSpPr>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36977977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vertTitleAndTx" preserve="1">
  <p:cSld name="直排標題及文字">
    <p:spTree>
      <p:nvGrpSpPr>
        <p:cNvPr id="1" name=""/>
        <p:cNvGrpSpPr/>
        <p:nvPr/>
      </p:nvGrpSpPr>
      <p:grpSpPr>
        <a:xfrm>
          <a:off x="0" y="0"/>
          <a:ext cx="0" cy="0"/>
          <a:chOff x="0" y="0"/>
          <a:chExt cx="0" cy="0"/>
        </a:xfrm>
      </p:grpSpPr>
      <p:sp>
        <p:nvSpPr>
          <p:cNvPr id="2" name="直排標題 1"/>
          <p:cNvSpPr>
            <a:spLocks noGrp="1"/>
          </p:cNvSpPr>
          <p:nvPr>
            <p:ph type="title" orient="vert"/>
          </p:nvPr>
        </p:nvSpPr>
        <p:spPr>
          <a:xfrm>
            <a:off x="6629400" y="274638"/>
            <a:ext cx="2057400" cy="5851525"/>
          </a:xfrm>
        </p:spPr>
        <p:txBody>
          <a:bodyPr vert="eaVert"/>
          <a:lstStyle/>
          <a:p>
            <a:r>
              <a:rPr lang="zh-TW" altLang="en-US"/>
              <a:t>按一下以編輯母片標題樣式</a:t>
            </a:r>
          </a:p>
        </p:txBody>
      </p:sp>
      <p:sp>
        <p:nvSpPr>
          <p:cNvPr id="3" name="直排文字版面配置區 2"/>
          <p:cNvSpPr>
            <a:spLocks noGrp="1"/>
          </p:cNvSpPr>
          <p:nvPr>
            <p:ph type="body" orient="vert" idx="1"/>
          </p:nvPr>
        </p:nvSpPr>
        <p:spPr>
          <a:xfrm>
            <a:off x="457200" y="274638"/>
            <a:ext cx="6019800" cy="5851525"/>
          </a:xfrm>
        </p:spPr>
        <p:txBody>
          <a:bodyPr vert="eaVert"/>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10"/>
          </p:nvPr>
        </p:nvSpPr>
        <p:spPr/>
        <p:txBody>
          <a:body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11"/>
          </p:nvPr>
        </p:nvSpPr>
        <p:spPr/>
        <p:txBody>
          <a:bodyPr/>
          <a:lstStyle/>
          <a:p>
            <a:endParaRPr lang="zh-TW" altLang="en-US"/>
          </a:p>
        </p:txBody>
      </p:sp>
      <p:sp>
        <p:nvSpPr>
          <p:cNvPr id="6" name="投影片編號版面配置區 5"/>
          <p:cNvSpPr>
            <a:spLocks noGrp="1"/>
          </p:cNvSpPr>
          <p:nvPr>
            <p:ph type="sldNum" sz="quarter" idx="12"/>
          </p:nvPr>
        </p:nvSpPr>
        <p:spPr/>
        <p:txBody>
          <a:body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30021786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jpe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0.xml"/><Relationship Id="rId13" Type="http://schemas.openxmlformats.org/officeDocument/2006/relationships/theme" Target="../theme/theme2.xml"/><Relationship Id="rId3" Type="http://schemas.openxmlformats.org/officeDocument/2006/relationships/slideLayout" Target="../slideLayouts/slideLayout15.xml"/><Relationship Id="rId7" Type="http://schemas.openxmlformats.org/officeDocument/2006/relationships/slideLayout" Target="../slideLayouts/slideLayout19.xml"/><Relationship Id="rId12" Type="http://schemas.openxmlformats.org/officeDocument/2006/relationships/slideLayout" Target="../slideLayouts/slideLayout24.xml"/><Relationship Id="rId2" Type="http://schemas.openxmlformats.org/officeDocument/2006/relationships/slideLayout" Target="../slideLayouts/slideLayout14.xml"/><Relationship Id="rId1" Type="http://schemas.openxmlformats.org/officeDocument/2006/relationships/slideLayout" Target="../slideLayouts/slideLayout13.xml"/><Relationship Id="rId6" Type="http://schemas.openxmlformats.org/officeDocument/2006/relationships/slideLayout" Target="../slideLayouts/slideLayout18.xml"/><Relationship Id="rId11" Type="http://schemas.openxmlformats.org/officeDocument/2006/relationships/slideLayout" Target="../slideLayouts/slideLayout23.xml"/><Relationship Id="rId5" Type="http://schemas.openxmlformats.org/officeDocument/2006/relationships/slideLayout" Target="../slideLayouts/slideLayout17.xml"/><Relationship Id="rId10" Type="http://schemas.openxmlformats.org/officeDocument/2006/relationships/slideLayout" Target="../slideLayouts/slideLayout22.xml"/><Relationship Id="rId4" Type="http://schemas.openxmlformats.org/officeDocument/2006/relationships/slideLayout" Target="../slideLayouts/slideLayout16.xml"/><Relationship Id="rId9" Type="http://schemas.openxmlformats.org/officeDocument/2006/relationships/slideLayout" Target="../slideLayouts/slideLayout2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2DBAA0B-C0C8-49F7-90A6-881E800F52F7}" type="datetimeFigureOut">
              <a:rPr lang="zh-TW" altLang="en-US" smtClean="0"/>
              <a:t>2024/11/20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38A350A-6DAB-4F6D-9484-B7AE1BB47BE3}" type="slidenum">
              <a:rPr lang="zh-TW" altLang="en-US" smtClean="0"/>
              <a:t>‹#›</a:t>
            </a:fld>
            <a:endParaRPr lang="zh-TW" altLang="en-US"/>
          </a:p>
        </p:txBody>
      </p:sp>
      <p:pic>
        <p:nvPicPr>
          <p:cNvPr id="2050" name="Picture 2" descr="G:\90. Personal\Samantha.Hu\ACTi Slides Layout (3).jpg"/>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3269" y="0"/>
            <a:ext cx="9120188"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02270257"/>
      </p:ext>
    </p:extLst>
  </p:cSld>
  <p:clrMap bg1="lt1" tx1="dk1" bg2="lt2" tx2="dk2" accent1="accent1" accent2="accent2" accent3="accent3" accent4="accent4" accent5="accent5" accent6="accent6" hlink="hlink" folHlink="folHlink"/>
  <p:sldLayoutIdLst>
    <p:sldLayoutId id="2147483672"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 id="2147483671"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標題版面配置區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zh-TW" altLang="en-US"/>
              <a:t>按一下以編輯母片標題樣式</a:t>
            </a:r>
          </a:p>
        </p:txBody>
      </p:sp>
      <p:sp>
        <p:nvSpPr>
          <p:cNvPr id="3" name="文字版面配置區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zh-TW" altLang="en-US"/>
              <a:t>按一下以編輯母片文字樣式</a:t>
            </a:r>
          </a:p>
          <a:p>
            <a:pPr lvl="1"/>
            <a:r>
              <a:rPr lang="zh-TW" altLang="en-US"/>
              <a:t>第二層</a:t>
            </a:r>
          </a:p>
          <a:p>
            <a:pPr lvl="2"/>
            <a:r>
              <a:rPr lang="zh-TW" altLang="en-US"/>
              <a:t>第三層</a:t>
            </a:r>
          </a:p>
          <a:p>
            <a:pPr lvl="3"/>
            <a:r>
              <a:rPr lang="zh-TW" altLang="en-US"/>
              <a:t>第四層</a:t>
            </a:r>
          </a:p>
          <a:p>
            <a:pPr lvl="4"/>
            <a:r>
              <a:rPr lang="zh-TW" altLang="en-US"/>
              <a:t>第五層</a:t>
            </a:r>
          </a:p>
        </p:txBody>
      </p:sp>
      <p:sp>
        <p:nvSpPr>
          <p:cNvPr id="4" name="日期版面配置區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AFD60C7-6302-4E0B-9F11-B5420923225C}" type="datetimeFigureOut">
              <a:rPr lang="zh-TW" altLang="en-US" smtClean="0"/>
              <a:t>2024/11/20</a:t>
            </a:fld>
            <a:endParaRPr lang="zh-TW" altLang="en-US"/>
          </a:p>
        </p:txBody>
      </p:sp>
      <p:sp>
        <p:nvSpPr>
          <p:cNvPr id="5" name="頁尾版面配置區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TW" altLang="en-US"/>
          </a:p>
        </p:txBody>
      </p:sp>
      <p:sp>
        <p:nvSpPr>
          <p:cNvPr id="6" name="投影片編號版面配置區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394CB7C-1971-486C-87B4-4FA42C3EC35B}" type="slidenum">
              <a:rPr lang="zh-TW" altLang="en-US" smtClean="0"/>
              <a:t>‹#›</a:t>
            </a:fld>
            <a:endParaRPr lang="zh-TW" altLang="en-US"/>
          </a:p>
        </p:txBody>
      </p:sp>
    </p:spTree>
    <p:extLst>
      <p:ext uri="{BB962C8B-B14F-4D97-AF65-F5344CB8AC3E}">
        <p14:creationId xmlns:p14="http://schemas.microsoft.com/office/powerpoint/2010/main" val="2694897228"/>
      </p:ext>
    </p:extLst>
  </p:cSld>
  <p:clrMap bg1="lt1" tx1="dk1" bg2="lt2" tx2="dk2" accent1="accent1" accent2="accent2" accent3="accent3" accent4="accent4" accent5="accent5" accent6="accent6" hlink="hlink" folHlink="folHlink"/>
  <p:sldLayoutIdLst>
    <p:sldLayoutId id="2147483685"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zh-TW"/>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8.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slide" Target="slide16.xml"/><Relationship Id="rId7" Type="http://schemas.openxmlformats.org/officeDocument/2006/relationships/image" Target="../media/image14.png"/><Relationship Id="rId2" Type="http://schemas.openxmlformats.org/officeDocument/2006/relationships/notesSlide" Target="../notesSlides/notesSlide5.xml"/><Relationship Id="rId1" Type="http://schemas.openxmlformats.org/officeDocument/2006/relationships/slideLayout" Target="../slideLayouts/slideLayout8.xml"/><Relationship Id="rId6" Type="http://schemas.openxmlformats.org/officeDocument/2006/relationships/image" Target="../media/image13.png"/><Relationship Id="rId5" Type="http://schemas.openxmlformats.org/officeDocument/2006/relationships/image" Target="../media/image12.png"/><Relationship Id="rId10" Type="http://schemas.openxmlformats.org/officeDocument/2006/relationships/image" Target="../media/image17.png"/><Relationship Id="rId4" Type="http://schemas.openxmlformats.org/officeDocument/2006/relationships/image" Target="../media/image11.png"/><Relationship Id="rId9" Type="http://schemas.openxmlformats.org/officeDocument/2006/relationships/image" Target="../media/image16.png"/></Relationships>
</file>

<file path=ppt/slides/_rels/slide7.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6.xml"/><Relationship Id="rId1" Type="http://schemas.openxmlformats.org/officeDocument/2006/relationships/slideLayout" Target="../slideLayouts/slideLayout8.xml"/><Relationship Id="rId5" Type="http://schemas.openxmlformats.org/officeDocument/2006/relationships/image" Target="../media/image19.png"/><Relationship Id="rId4" Type="http://schemas.openxmlformats.org/officeDocument/2006/relationships/hyperlink" Target="https://www.acti.com/solutions/access-control-solution?sid=S200" TargetMode="External"/></Relationships>
</file>

<file path=ppt/slides/_rels/slide8.xml.rels><?xml version="1.0" encoding="UTF-8" standalone="yes"?>
<Relationships xmlns="http://schemas.openxmlformats.org/package/2006/relationships"><Relationship Id="rId3" Type="http://schemas.openxmlformats.org/officeDocument/2006/relationships/slide" Target="slide21.xml"/><Relationship Id="rId2" Type="http://schemas.openxmlformats.org/officeDocument/2006/relationships/notesSlide" Target="../notesSlides/notesSlide7.xml"/><Relationship Id="rId1" Type="http://schemas.openxmlformats.org/officeDocument/2006/relationships/slideLayout" Target="../slideLayouts/slideLayout8.xml"/><Relationship Id="rId6" Type="http://schemas.openxmlformats.org/officeDocument/2006/relationships/image" Target="../media/image20.png"/><Relationship Id="rId5" Type="http://schemas.openxmlformats.org/officeDocument/2006/relationships/hyperlink" Target="https://www.acti.com/solutions/access-control-solution?sid=S200" TargetMode="External"/><Relationship Id="rId4" Type="http://schemas.openxmlformats.org/officeDocument/2006/relationships/image" Target="../media/image18.png"/></Relationships>
</file>

<file path=ppt/slides/_rels/slide9.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8.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4.jpe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9.xml"/><Relationship Id="rId1" Type="http://schemas.openxmlformats.org/officeDocument/2006/relationships/slideLayout" Target="../slideLayouts/slideLayout8.xml"/><Relationship Id="rId6" Type="http://schemas.openxmlformats.org/officeDocument/2006/relationships/hyperlink" Target="https://www.acti.com/solutions/access-control-solution?sid=S200" TargetMode="External"/><Relationship Id="rId5" Type="http://schemas.openxmlformats.org/officeDocument/2006/relationships/image" Target="../media/image18.png"/><Relationship Id="rId4" Type="http://schemas.openxmlformats.org/officeDocument/2006/relationships/slide" Target="slide21.xml"/></Relationships>
</file>

<file path=ppt/slides/_rels/slide11.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10.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6.png"/></Relationships>
</file>

<file path=ppt/slides/_rels/slide12.xml.rels><?xml version="1.0" encoding="UTF-8" standalone="yes"?>
<Relationships xmlns="http://schemas.openxmlformats.org/package/2006/relationships"><Relationship Id="rId8" Type="http://schemas.openxmlformats.org/officeDocument/2006/relationships/hyperlink" Target="https://www.acti.com/solutions/windows-based-NVR-and-CMS-solution?sid=S120" TargetMode="External"/><Relationship Id="rId13" Type="http://schemas.openxmlformats.org/officeDocument/2006/relationships/image" Target="../media/image28.png"/><Relationship Id="rId3" Type="http://schemas.openxmlformats.org/officeDocument/2006/relationships/hyperlink" Target="https://www.acti.com/product/VMGB-370" TargetMode="External"/><Relationship Id="rId7" Type="http://schemas.openxmlformats.org/officeDocument/2006/relationships/image" Target="../media/image22.png"/><Relationship Id="rId12" Type="http://schemas.openxmlformats.org/officeDocument/2006/relationships/hyperlink" Target="https://www.acti.com/solutions/third-party-application-integrated-solution?sid=S220" TargetMode="External"/><Relationship Id="rId2" Type="http://schemas.openxmlformats.org/officeDocument/2006/relationships/notesSlide" Target="../notesSlides/notesSlide11.xml"/><Relationship Id="rId1" Type="http://schemas.openxmlformats.org/officeDocument/2006/relationships/slideLayout" Target="../slideLayouts/slideLayout8.xml"/><Relationship Id="rId6" Type="http://schemas.openxmlformats.org/officeDocument/2006/relationships/hyperlink" Target="https://www.acti.com/solutions/windows-based-NVR-solution?sid=S110" TargetMode="External"/><Relationship Id="rId11" Type="http://schemas.openxmlformats.org/officeDocument/2006/relationships/image" Target="../media/image27.png"/><Relationship Id="rId5" Type="http://schemas.openxmlformats.org/officeDocument/2006/relationships/image" Target="../media/image21.png"/><Relationship Id="rId15" Type="http://schemas.openxmlformats.org/officeDocument/2006/relationships/image" Target="../media/image17.png"/><Relationship Id="rId10" Type="http://schemas.openxmlformats.org/officeDocument/2006/relationships/hyperlink" Target="https://www.acti.com/solutions/cloud-based-NVR-solution?sid=S130" TargetMode="External"/><Relationship Id="rId4" Type="http://schemas.openxmlformats.org/officeDocument/2006/relationships/hyperlink" Target="https://www.acti.com/product/VMGB-371" TargetMode="External"/><Relationship Id="rId9" Type="http://schemas.openxmlformats.org/officeDocument/2006/relationships/image" Target="../media/image23.png"/><Relationship Id="rId14" Type="http://schemas.openxmlformats.org/officeDocument/2006/relationships/hyperlink" Target="https://www.acti.com/solutions/third-party-vms-integrated-solution-sf23?sid=S230" TargetMode="External"/></Relationships>
</file>

<file path=ppt/slides/_rels/slide13.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12" Type="http://schemas.openxmlformats.org/officeDocument/2006/relationships/slide" Target="slide21.xml"/><Relationship Id="rId2" Type="http://schemas.openxmlformats.org/officeDocument/2006/relationships/notesSlide" Target="../notesSlides/notesSlide12.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11" Type="http://schemas.openxmlformats.org/officeDocument/2006/relationships/image" Target="../media/image16.png"/><Relationship Id="rId5" Type="http://schemas.openxmlformats.org/officeDocument/2006/relationships/image" Target="../media/image22.png"/><Relationship Id="rId10" Type="http://schemas.openxmlformats.org/officeDocument/2006/relationships/hyperlink" Target="https://www.acti.com/solutions/third-party-application-integrated-solution?sid=S220" TargetMode="External"/><Relationship Id="rId4" Type="http://schemas.openxmlformats.org/officeDocument/2006/relationships/hyperlink" Target="https://www.acti.com/solutions/windows-based-NVR-solution?sid=S110" TargetMode="External"/><Relationship Id="rId9" Type="http://schemas.openxmlformats.org/officeDocument/2006/relationships/image" Target="../media/image27.png"/></Relationships>
</file>

<file path=ppt/slides/_rels/slide14.xml.rels><?xml version="1.0" encoding="UTF-8" standalone="yes"?>
<Relationships xmlns="http://schemas.openxmlformats.org/package/2006/relationships"><Relationship Id="rId8" Type="http://schemas.openxmlformats.org/officeDocument/2006/relationships/hyperlink" Target="https://www.acti.com/solutions/cloud-based-NVR-solution?sid=S130" TargetMode="External"/><Relationship Id="rId3" Type="http://schemas.openxmlformats.org/officeDocument/2006/relationships/image" Target="../media/image21.png"/><Relationship Id="rId7"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8.xml"/><Relationship Id="rId6" Type="http://schemas.openxmlformats.org/officeDocument/2006/relationships/hyperlink" Target="https://www.acti.com/solutions/windows-based-NVR-and-CMS-solution?sid=S120" TargetMode="External"/><Relationship Id="rId5" Type="http://schemas.openxmlformats.org/officeDocument/2006/relationships/image" Target="../media/image22.png"/><Relationship Id="rId4" Type="http://schemas.openxmlformats.org/officeDocument/2006/relationships/hyperlink" Target="https://www.acti.com/solutions/windows-based-NVR-solution?sid=S110" TargetMode="External"/><Relationship Id="rId9" Type="http://schemas.openxmlformats.org/officeDocument/2006/relationships/image" Target="../media/image29.png"/></Relationships>
</file>

<file path=ppt/slides/_rels/slide15.xml.rels><?xml version="1.0" encoding="UTF-8" standalone="yes"?>
<Relationships xmlns="http://schemas.openxmlformats.org/package/2006/relationships"><Relationship Id="rId8" Type="http://schemas.openxmlformats.org/officeDocument/2006/relationships/image" Target="../media/image23.png"/><Relationship Id="rId13" Type="http://schemas.openxmlformats.org/officeDocument/2006/relationships/hyperlink" Target="https://www.acti.com/solutions/third-party-vms-integrated-solution-sf23?sid=S230" TargetMode="External"/><Relationship Id="rId3" Type="http://schemas.openxmlformats.org/officeDocument/2006/relationships/image" Target="../media/image30.png"/><Relationship Id="rId7" Type="http://schemas.openxmlformats.org/officeDocument/2006/relationships/hyperlink" Target="https://www.acti.com/solutions/windows-based-NVR-and-CMS-solution?sid=S120" TargetMode="External"/><Relationship Id="rId12" Type="http://schemas.openxmlformats.org/officeDocument/2006/relationships/image" Target="../media/image28.png"/><Relationship Id="rId2" Type="http://schemas.openxmlformats.org/officeDocument/2006/relationships/notesSlide" Target="../notesSlides/notesSlide14.xml"/><Relationship Id="rId1" Type="http://schemas.openxmlformats.org/officeDocument/2006/relationships/slideLayout" Target="../slideLayouts/slideLayout8.xml"/><Relationship Id="rId6" Type="http://schemas.openxmlformats.org/officeDocument/2006/relationships/image" Target="../media/image22.png"/><Relationship Id="rId11" Type="http://schemas.openxmlformats.org/officeDocument/2006/relationships/hyperlink" Target="https://www.acti.com/solutions/third-party-application-integrated-solution?sid=S220" TargetMode="External"/><Relationship Id="rId5" Type="http://schemas.openxmlformats.org/officeDocument/2006/relationships/hyperlink" Target="https://www.acti.com/solutions/windows-based-NVR-solution?sid=S110" TargetMode="External"/><Relationship Id="rId10" Type="http://schemas.openxmlformats.org/officeDocument/2006/relationships/image" Target="../media/image27.png"/><Relationship Id="rId4" Type="http://schemas.openxmlformats.org/officeDocument/2006/relationships/image" Target="../media/image21.png"/><Relationship Id="rId9" Type="http://schemas.openxmlformats.org/officeDocument/2006/relationships/hyperlink" Target="https://www.acti.com/solutions/cloud-based-NVR-solution?sid=S130" TargetMode="External"/></Relationships>
</file>

<file path=ppt/slides/_rels/slide16.xml.rels><?xml version="1.0" encoding="UTF-8" standalone="yes"?>
<Relationships xmlns="http://schemas.openxmlformats.org/package/2006/relationships"><Relationship Id="rId3" Type="http://schemas.openxmlformats.org/officeDocument/2006/relationships/image" Target="../media/image31.png"/><Relationship Id="rId7" Type="http://schemas.openxmlformats.org/officeDocument/2006/relationships/hyperlink" Target="https://www.acti.com/solutions/windows-based-NVR-and-CMS-solution?sid=S120" TargetMode="External"/><Relationship Id="rId2" Type="http://schemas.openxmlformats.org/officeDocument/2006/relationships/notesSlide" Target="../notesSlides/notesSlide15.xml"/><Relationship Id="rId1" Type="http://schemas.openxmlformats.org/officeDocument/2006/relationships/slideLayout" Target="../slideLayouts/slideLayout8.xml"/><Relationship Id="rId6" Type="http://schemas.openxmlformats.org/officeDocument/2006/relationships/image" Target="../media/image22.png"/><Relationship Id="rId5" Type="http://schemas.openxmlformats.org/officeDocument/2006/relationships/hyperlink" Target="https://www.acti.com/solutions/windows-based-NVR-solution?sid=S110" TargetMode="External"/><Relationship Id="rId4" Type="http://schemas.openxmlformats.org/officeDocument/2006/relationships/image" Target="../media/image21.png"/></Relationships>
</file>

<file path=ppt/slides/_rels/slide17.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6.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8.xml.rels><?xml version="1.0" encoding="UTF-8" standalone="yes"?>
<Relationships xmlns="http://schemas.openxmlformats.org/package/2006/relationships"><Relationship Id="rId8" Type="http://schemas.openxmlformats.org/officeDocument/2006/relationships/hyperlink" Target="https://www.acti.com/product/Q963" TargetMode="External"/><Relationship Id="rId3" Type="http://schemas.openxmlformats.org/officeDocument/2006/relationships/hyperlink" Target="https://www.acti.com/product/VMGB-370" TargetMode="External"/><Relationship Id="rId7" Type="http://schemas.openxmlformats.org/officeDocument/2006/relationships/hyperlink" Target="https://www.acti.com/accesscontrolmatrix" TargetMode="External"/><Relationship Id="rId2" Type="http://schemas.openxmlformats.org/officeDocument/2006/relationships/notesSlide" Target="../notesSlides/notesSlide17.xml"/><Relationship Id="rId1" Type="http://schemas.openxmlformats.org/officeDocument/2006/relationships/slideLayout" Target="../slideLayouts/slideLayout8.xml"/><Relationship Id="rId6" Type="http://schemas.openxmlformats.org/officeDocument/2006/relationships/hyperlink" Target="https://www.acti.com/product/A426" TargetMode="External"/><Relationship Id="rId5" Type="http://schemas.openxmlformats.org/officeDocument/2006/relationships/hyperlink" Target="https://www.acti.com/product/Q950" TargetMode="External"/><Relationship Id="rId10" Type="http://schemas.openxmlformats.org/officeDocument/2006/relationships/hyperlink" Target="https://www.acti.com/productmatrix/share/10374" TargetMode="External"/><Relationship Id="rId4" Type="http://schemas.openxmlformats.org/officeDocument/2006/relationships/hyperlink" Target="https://www.acti.com/product/VMGB-371" TargetMode="External"/><Relationship Id="rId9" Type="http://schemas.openxmlformats.org/officeDocument/2006/relationships/hyperlink" Target="https://www.acti.com/productmatrix/share/10375"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s://www.acti.com/products/windows-nvr" TargetMode="External"/><Relationship Id="rId2" Type="http://schemas.openxmlformats.org/officeDocument/2006/relationships/notesSlide" Target="../notesSlides/notesSlide18.xml"/><Relationship Id="rId1" Type="http://schemas.openxmlformats.org/officeDocument/2006/relationships/slideLayout" Target="../slideLayouts/slideLayout8.xml"/><Relationship Id="rId4" Type="http://schemas.openxmlformats.org/officeDocument/2006/relationships/image" Target="../media/image32.png"/></Relationships>
</file>

<file path=ppt/slides/_rels/slide20.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9.xml"/><Relationship Id="rId1" Type="http://schemas.openxmlformats.org/officeDocument/2006/relationships/slideLayout" Target="../slideLayouts/slideLayout8.xml"/><Relationship Id="rId5" Type="http://schemas.openxmlformats.org/officeDocument/2006/relationships/image" Target="../media/image34.png"/><Relationship Id="rId4" Type="http://schemas.openxmlformats.org/officeDocument/2006/relationships/hyperlink" Target="https://www.acti.com/products/access-control-server" TargetMode="External"/></Relationships>
</file>

<file path=ppt/slides/_rels/slide21.xml.rels><?xml version="1.0" encoding="UTF-8" standalone="yes"?>
<Relationships xmlns="http://schemas.openxmlformats.org/package/2006/relationships"><Relationship Id="rId8" Type="http://schemas.openxmlformats.org/officeDocument/2006/relationships/image" Target="../media/image35.png"/><Relationship Id="rId3" Type="http://schemas.openxmlformats.org/officeDocument/2006/relationships/hyperlink" Target="https://www.acti.com/product/A426" TargetMode="External"/><Relationship Id="rId7" Type="http://schemas.openxmlformats.org/officeDocument/2006/relationships/hyperlink" Target="https://www.acti.com/product/Q83" TargetMode="External"/><Relationship Id="rId12" Type="http://schemas.openxmlformats.org/officeDocument/2006/relationships/image" Target="../media/image39.png"/><Relationship Id="rId2" Type="http://schemas.openxmlformats.org/officeDocument/2006/relationships/notesSlide" Target="../notesSlides/notesSlide20.xml"/><Relationship Id="rId1" Type="http://schemas.openxmlformats.org/officeDocument/2006/relationships/slideLayout" Target="../slideLayouts/slideLayout8.xml"/><Relationship Id="rId6" Type="http://schemas.openxmlformats.org/officeDocument/2006/relationships/hyperlink" Target="https://www.acti.com/product/A956" TargetMode="External"/><Relationship Id="rId11" Type="http://schemas.openxmlformats.org/officeDocument/2006/relationships/image" Target="../media/image38.png"/><Relationship Id="rId5" Type="http://schemas.openxmlformats.org/officeDocument/2006/relationships/hyperlink" Target="https://www.acti.com/product/A952" TargetMode="External"/><Relationship Id="rId10" Type="http://schemas.openxmlformats.org/officeDocument/2006/relationships/image" Target="../media/image37.png"/><Relationship Id="rId4" Type="http://schemas.openxmlformats.org/officeDocument/2006/relationships/hyperlink" Target="https://www.acti.com/product/8426" TargetMode="External"/><Relationship Id="rId9" Type="http://schemas.openxmlformats.org/officeDocument/2006/relationships/image" Target="../media/image36.png"/></Relationships>
</file>

<file path=ppt/slides/_rels/slide2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21.xml"/><Relationship Id="rId1" Type="http://schemas.openxmlformats.org/officeDocument/2006/relationships/slideLayout" Target="../slideLayouts/slideLayout8.xml"/><Relationship Id="rId4" Type="http://schemas.openxmlformats.org/officeDocument/2006/relationships/image" Target="../media/image41.png"/></Relationships>
</file>

<file path=ppt/slides/_rels/slide23.xml.rels><?xml version="1.0" encoding="UTF-8" standalone="yes"?>
<Relationships xmlns="http://schemas.openxmlformats.org/package/2006/relationships"><Relationship Id="rId3" Type="http://schemas.openxmlformats.org/officeDocument/2006/relationships/hyperlink" Target="https://www.acti.com/video/v2904" TargetMode="External"/><Relationship Id="rId2" Type="http://schemas.openxmlformats.org/officeDocument/2006/relationships/hyperlink" Target="https://www.acti.com/video/v2902" TargetMode="External"/><Relationship Id="rId1" Type="http://schemas.openxmlformats.org/officeDocument/2006/relationships/slideLayout" Target="../slideLayouts/slideLayout8.xml"/><Relationship Id="rId5" Type="http://schemas.openxmlformats.org/officeDocument/2006/relationships/image" Target="../media/image43.png"/><Relationship Id="rId4" Type="http://schemas.openxmlformats.org/officeDocument/2006/relationships/image" Target="../media/image42.png"/></Relationships>
</file>

<file path=ppt/slides/_rels/slide24.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38.png"/><Relationship Id="rId7" Type="http://schemas.openxmlformats.org/officeDocument/2006/relationships/image" Target="../media/image47.png"/><Relationship Id="rId2" Type="http://schemas.openxmlformats.org/officeDocument/2006/relationships/notesSlide" Target="../notesSlides/notesSlide22.xml"/><Relationship Id="rId1" Type="http://schemas.openxmlformats.org/officeDocument/2006/relationships/slideLayout" Target="../slideLayouts/slideLayout8.xml"/><Relationship Id="rId6" Type="http://schemas.openxmlformats.org/officeDocument/2006/relationships/image" Target="../media/image46.png"/><Relationship Id="rId5" Type="http://schemas.openxmlformats.org/officeDocument/2006/relationships/image" Target="../media/image45.png"/><Relationship Id="rId4" Type="http://schemas.openxmlformats.org/officeDocument/2006/relationships/image" Target="../media/image44.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27.xml.rels><?xml version="1.0" encoding="UTF-8" standalone="yes"?>
<Relationships xmlns="http://schemas.openxmlformats.org/package/2006/relationships"><Relationship Id="rId3" Type="http://schemas.openxmlformats.org/officeDocument/2006/relationships/hyperlink" Target="https://www.acti.com/Corporate/WhereToBuy" TargetMode="External"/><Relationship Id="rId2" Type="http://schemas.openxmlformats.org/officeDocument/2006/relationships/notesSlide" Target="../notesSlides/notesSlide23.xml"/><Relationship Id="rId1" Type="http://schemas.openxmlformats.org/officeDocument/2006/relationships/slideLayout" Target="../slideLayouts/slideLayout8.xml"/><Relationship Id="rId5" Type="http://schemas.openxmlformats.org/officeDocument/2006/relationships/hyperlink" Target="mailto:sales@acti.com" TargetMode="External"/><Relationship Id="rId4" Type="http://schemas.openxmlformats.org/officeDocument/2006/relationships/image" Target="../media/image49.png"/></Relationships>
</file>

<file path=ppt/slides/_rels/slide28.xml.rels><?xml version="1.0" encoding="UTF-8" standalone="yes"?>
<Relationships xmlns="http://schemas.openxmlformats.org/package/2006/relationships"><Relationship Id="rId3" Type="http://schemas.openxmlformats.org/officeDocument/2006/relationships/hyperlink" Target="https://www.acti.com/chd" TargetMode="External"/><Relationship Id="rId2" Type="http://schemas.openxmlformats.org/officeDocument/2006/relationships/notesSlide" Target="../notesSlides/notesSlide24.xml"/><Relationship Id="rId1" Type="http://schemas.openxmlformats.org/officeDocument/2006/relationships/slideLayout" Target="../slideLayouts/slideLayout8.xml"/><Relationship Id="rId6" Type="http://schemas.openxmlformats.org/officeDocument/2006/relationships/hyperlink" Target="https://www.acti.com/learning/courses" TargetMode="External"/><Relationship Id="rId5" Type="http://schemas.openxmlformats.org/officeDocument/2006/relationships/hyperlink" Target="https://www.acti.com/cloud/repair_service" TargetMode="External"/><Relationship Id="rId4" Type="http://schemas.openxmlformats.org/officeDocument/2006/relationships/hyperlink" Target="https://www2.acti.com/support/warranty/Warranty_Policy.as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AutoShape 2" descr="http://www.rimaelektronik.com/images/stories/virtuemart/product/acti-b511.jpg"/>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Title 1">
            <a:extLst>
              <a:ext uri="{FF2B5EF4-FFF2-40B4-BE49-F238E27FC236}">
                <a16:creationId xmlns:a16="http://schemas.microsoft.com/office/drawing/2014/main" id="{07683C5B-C2DB-B8FB-702D-41EC6A5F69F5}"/>
              </a:ext>
            </a:extLst>
          </p:cNvPr>
          <p:cNvSpPr txBox="1">
            <a:spLocks/>
          </p:cNvSpPr>
          <p:nvPr/>
        </p:nvSpPr>
        <p:spPr>
          <a:xfrm>
            <a:off x="899591" y="1351434"/>
            <a:ext cx="6658799" cy="2088232"/>
          </a:xfrm>
          <a:prstGeom prst="rect">
            <a:avLst/>
          </a:prstGeom>
        </p:spPr>
        <p:txBody>
          <a:bodyPr vert="horz" lIns="91438" tIns="45719" rIns="91438" bIns="45719" rtlCol="0" anchor="ctr">
            <a:noAutofit/>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lgn="l"/>
            <a:r>
              <a:rPr lang="en-US" sz="4800" b="1" dirty="0">
                <a:solidFill>
                  <a:schemeClr val="tx1">
                    <a:lumMod val="50000"/>
                    <a:lumOff val="50000"/>
                  </a:schemeClr>
                </a:solidFill>
                <a:ea typeface="新細明體" pitchFamily="18" charset="-120"/>
              </a:rPr>
              <a:t>ACTi </a:t>
            </a:r>
          </a:p>
          <a:p>
            <a:pPr algn="l"/>
            <a:r>
              <a:rPr lang="en-US" sz="4800" b="1" dirty="0">
                <a:solidFill>
                  <a:schemeClr val="tx1">
                    <a:lumMod val="50000"/>
                    <a:lumOff val="50000"/>
                  </a:schemeClr>
                </a:solidFill>
                <a:ea typeface="新細明體" pitchFamily="18" charset="-120"/>
              </a:rPr>
              <a:t>Government Surveillance Solutions</a:t>
            </a:r>
          </a:p>
        </p:txBody>
      </p:sp>
      <p:pic>
        <p:nvPicPr>
          <p:cNvPr id="3" name="Picture 2">
            <a:extLst>
              <a:ext uri="{FF2B5EF4-FFF2-40B4-BE49-F238E27FC236}">
                <a16:creationId xmlns:a16="http://schemas.microsoft.com/office/drawing/2014/main" id="{C0805839-22A8-A241-EBDD-111BB4E4B83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84162" y="3732152"/>
            <a:ext cx="3016884" cy="2054049"/>
          </a:xfrm>
          <a:prstGeom prst="rect">
            <a:avLst/>
          </a:prstGeom>
          <a:ln>
            <a:noFill/>
          </a:ln>
          <a:effectLst>
            <a:softEdge rad="112500"/>
          </a:effectLst>
        </p:spPr>
      </p:pic>
    </p:spTree>
    <p:extLst>
      <p:ext uri="{BB962C8B-B14F-4D97-AF65-F5344CB8AC3E}">
        <p14:creationId xmlns:p14="http://schemas.microsoft.com/office/powerpoint/2010/main" val="30178386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F68192A8-A22D-8A13-4749-BDC1B3A8DE7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Overview</a:t>
            </a:r>
          </a:p>
        </p:txBody>
      </p:sp>
      <p:sp>
        <p:nvSpPr>
          <p:cNvPr id="8" name="TextBox 7">
            <a:extLst>
              <a:ext uri="{FF2B5EF4-FFF2-40B4-BE49-F238E27FC236}">
                <a16:creationId xmlns:a16="http://schemas.microsoft.com/office/drawing/2014/main" id="{DCBA5DF7-3777-89D3-2756-105E4C2E4B4B}"/>
              </a:ext>
            </a:extLst>
          </p:cNvPr>
          <p:cNvSpPr txBox="1"/>
          <p:nvPr/>
        </p:nvSpPr>
        <p:spPr>
          <a:xfrm>
            <a:off x="2688164" y="1821851"/>
            <a:ext cx="6120680" cy="1815882"/>
          </a:xfrm>
          <a:prstGeom prst="rect">
            <a:avLst/>
          </a:prstGeom>
          <a:noFill/>
        </p:spPr>
        <p:txBody>
          <a:bodyPr wrap="square">
            <a:spAutoFit/>
          </a:bodyPr>
          <a:lstStyle/>
          <a:p>
            <a:r>
              <a:rPr lang="en-US" sz="1600" dirty="0">
                <a:solidFill>
                  <a:srgbClr val="535353"/>
                </a:solidFill>
                <a:latin typeface="Open Sans" panose="020B0606030504020204" pitchFamily="34" charset="0"/>
              </a:rPr>
              <a:t>ACTi's government surveillance solutions are designed for solving security and operation management related challenges. </a:t>
            </a:r>
          </a:p>
          <a:p>
            <a:endParaRPr lang="en-US" sz="1600" dirty="0">
              <a:solidFill>
                <a:srgbClr val="535353"/>
              </a:solidFill>
              <a:latin typeface="Open Sans" panose="020B0606030504020204" pitchFamily="34" charset="0"/>
            </a:endParaRPr>
          </a:p>
          <a:p>
            <a:r>
              <a:rPr lang="en-US" sz="1600" dirty="0">
                <a:solidFill>
                  <a:srgbClr val="535353"/>
                </a:solidFill>
                <a:latin typeface="Open Sans" panose="020B0606030504020204" pitchFamily="34" charset="0"/>
              </a:rPr>
              <a:t>The solutions consist of IP cameras, video management system, video analytics and the integration of access control, intercom, alarm, and digital signage systems.</a:t>
            </a:r>
          </a:p>
        </p:txBody>
      </p:sp>
      <p:sp>
        <p:nvSpPr>
          <p:cNvPr id="10" name="TextBox 9">
            <a:extLst>
              <a:ext uri="{FF2B5EF4-FFF2-40B4-BE49-F238E27FC236}">
                <a16:creationId xmlns:a16="http://schemas.microsoft.com/office/drawing/2014/main" id="{60B4391B-8304-3719-A07B-BEE7D43097DE}"/>
              </a:ext>
            </a:extLst>
          </p:cNvPr>
          <p:cNvSpPr txBox="1"/>
          <p:nvPr/>
        </p:nvSpPr>
        <p:spPr>
          <a:xfrm>
            <a:off x="201995" y="4027255"/>
            <a:ext cx="8835001" cy="2554545"/>
          </a:xfrm>
          <a:prstGeom prst="rect">
            <a:avLst/>
          </a:prstGeom>
          <a:noFill/>
        </p:spPr>
        <p:txBody>
          <a:bodyPr wrap="square">
            <a:spAutoFit/>
          </a:bodyPr>
          <a:lstStyle/>
          <a:p>
            <a:r>
              <a:rPr lang="en-US" sz="1600" dirty="0">
                <a:solidFill>
                  <a:srgbClr val="535353"/>
                </a:solidFill>
                <a:effectLst/>
                <a:latin typeface="Open Sans" panose="020B0606030504020204" pitchFamily="34" charset="0"/>
              </a:rPr>
              <a:t>ACTi offers an end-to-end IP video surveillance solution for three different scopes of government:</a:t>
            </a:r>
          </a:p>
          <a:p>
            <a:endParaRPr lang="en-US" sz="1600" dirty="0">
              <a:solidFill>
                <a:srgbClr val="535353"/>
              </a:solidFill>
              <a:effectLst/>
              <a:latin typeface="Open Sans" panose="020B0606030504020204" pitchFamily="34" charset="0"/>
            </a:endParaRPr>
          </a:p>
          <a:p>
            <a:r>
              <a:rPr lang="en-US" sz="1600" dirty="0">
                <a:solidFill>
                  <a:srgbClr val="535353"/>
                </a:solidFill>
                <a:latin typeface="Open Sans" panose="020B0606030504020204" pitchFamily="34" charset="0"/>
              </a:rPr>
              <a:t>1. </a:t>
            </a:r>
            <a:r>
              <a:rPr lang="en-US" sz="1600" dirty="0">
                <a:solidFill>
                  <a:srgbClr val="535353"/>
                </a:solidFill>
                <a:effectLst/>
                <a:latin typeface="Open Sans" panose="020B0606030504020204" pitchFamily="34" charset="0"/>
              </a:rPr>
              <a:t>Local government</a:t>
            </a:r>
          </a:p>
          <a:p>
            <a:r>
              <a:rPr lang="en-US" sz="1600" dirty="0">
                <a:solidFill>
                  <a:srgbClr val="535353"/>
                </a:solidFill>
                <a:effectLst/>
                <a:latin typeface="Open Sans" panose="020B0606030504020204" pitchFamily="34" charset="0"/>
              </a:rPr>
              <a:t>2. State government</a:t>
            </a:r>
          </a:p>
          <a:p>
            <a:r>
              <a:rPr lang="en-US" sz="1600" dirty="0">
                <a:solidFill>
                  <a:srgbClr val="535353"/>
                </a:solidFill>
                <a:effectLst/>
                <a:latin typeface="Open Sans" panose="020B0606030504020204" pitchFamily="34" charset="0"/>
              </a:rPr>
              <a:t>3. Country government</a:t>
            </a:r>
          </a:p>
          <a:p>
            <a:endParaRPr lang="en-US" sz="1600" dirty="0">
              <a:solidFill>
                <a:srgbClr val="535353"/>
              </a:solidFill>
              <a:effectLst/>
              <a:latin typeface="Open Sans" panose="020B0606030504020204" pitchFamily="34" charset="0"/>
            </a:endParaRPr>
          </a:p>
          <a:p>
            <a:r>
              <a:rPr lang="en-US" sz="1600" dirty="0">
                <a:solidFill>
                  <a:srgbClr val="535353"/>
                </a:solidFill>
                <a:effectLst/>
                <a:latin typeface="Open Sans" panose="020B0606030504020204" pitchFamily="34" charset="0"/>
              </a:rPr>
              <a:t>The security or business management related challenges and solution requirements vary for each government type. The major security related challenges include illegal access or any type of conflicts.</a:t>
            </a:r>
          </a:p>
        </p:txBody>
      </p:sp>
      <p:pic>
        <p:nvPicPr>
          <p:cNvPr id="1026" name="Picture 2">
            <a:extLst>
              <a:ext uri="{FF2B5EF4-FFF2-40B4-BE49-F238E27FC236}">
                <a16:creationId xmlns:a16="http://schemas.microsoft.com/office/drawing/2014/main" id="{AEB9D3F7-2F9F-D235-D18A-BD26E8122D9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35156" y="1879244"/>
            <a:ext cx="2238375" cy="1524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090053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52CDCFA9-6006-A148-9CE0-21DDA5E70A7D}"/>
              </a:ext>
            </a:extLst>
          </p:cNvPr>
          <p:cNvPicPr>
            <a:picLocks noChangeAspect="1"/>
          </p:cNvPicPr>
          <p:nvPr/>
        </p:nvPicPr>
        <p:blipFill>
          <a:blip r:embed="rId3"/>
          <a:stretch>
            <a:fillRect/>
          </a:stretch>
        </p:blipFill>
        <p:spPr>
          <a:xfrm>
            <a:off x="1509118" y="1585976"/>
            <a:ext cx="6228552" cy="5225950"/>
          </a:xfrm>
          <a:prstGeom prst="rect">
            <a:avLst/>
          </a:prstGeom>
        </p:spPr>
      </p:pic>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Map</a:t>
            </a:r>
          </a:p>
        </p:txBody>
      </p:sp>
      <p:sp>
        <p:nvSpPr>
          <p:cNvPr id="17" name="TextBox 16">
            <a:extLst>
              <a:ext uri="{FF2B5EF4-FFF2-40B4-BE49-F238E27FC236}">
                <a16:creationId xmlns:a16="http://schemas.microsoft.com/office/drawing/2014/main" id="{C4C7C13B-B360-52A6-7E51-4B41408DD60C}"/>
              </a:ext>
            </a:extLst>
          </p:cNvPr>
          <p:cNvSpPr txBox="1"/>
          <p:nvPr/>
        </p:nvSpPr>
        <p:spPr>
          <a:xfrm>
            <a:off x="6615691" y="4904114"/>
            <a:ext cx="1526360" cy="307777"/>
          </a:xfrm>
          <a:prstGeom prst="rect">
            <a:avLst/>
          </a:prstGeom>
          <a:solidFill>
            <a:schemeClr val="bg1"/>
          </a:solidFill>
        </p:spPr>
        <p:txBody>
          <a:bodyPr wrap="square" rtlCol="0">
            <a:spAutoFit/>
          </a:bodyPr>
          <a:lstStyle/>
          <a:p>
            <a:r>
              <a:rPr lang="en-US" sz="1400" dirty="0"/>
              <a:t>Outdoor Parking</a:t>
            </a:r>
          </a:p>
        </p:txBody>
      </p:sp>
      <p:sp>
        <p:nvSpPr>
          <p:cNvPr id="19" name="TextBox 18">
            <a:extLst>
              <a:ext uri="{FF2B5EF4-FFF2-40B4-BE49-F238E27FC236}">
                <a16:creationId xmlns:a16="http://schemas.microsoft.com/office/drawing/2014/main" id="{98F2A1F6-0B97-C35A-B47A-DC4ADF34348F}"/>
              </a:ext>
            </a:extLst>
          </p:cNvPr>
          <p:cNvSpPr txBox="1"/>
          <p:nvPr/>
        </p:nvSpPr>
        <p:spPr>
          <a:xfrm>
            <a:off x="4238720" y="5058003"/>
            <a:ext cx="907125" cy="307777"/>
          </a:xfrm>
          <a:prstGeom prst="rect">
            <a:avLst/>
          </a:prstGeom>
          <a:solidFill>
            <a:schemeClr val="bg1"/>
          </a:solidFill>
        </p:spPr>
        <p:txBody>
          <a:bodyPr wrap="square" rtlCol="0">
            <a:spAutoFit/>
          </a:bodyPr>
          <a:lstStyle/>
          <a:p>
            <a:r>
              <a:rPr lang="en-US" sz="1400" dirty="0"/>
              <a:t>Entrance</a:t>
            </a:r>
          </a:p>
        </p:txBody>
      </p:sp>
      <p:sp>
        <p:nvSpPr>
          <p:cNvPr id="22" name="TextBox 21">
            <a:extLst>
              <a:ext uri="{FF2B5EF4-FFF2-40B4-BE49-F238E27FC236}">
                <a16:creationId xmlns:a16="http://schemas.microsoft.com/office/drawing/2014/main" id="{4E01FA23-7489-21D5-ECCB-6458583EFFB9}"/>
              </a:ext>
            </a:extLst>
          </p:cNvPr>
          <p:cNvSpPr txBox="1"/>
          <p:nvPr/>
        </p:nvSpPr>
        <p:spPr>
          <a:xfrm>
            <a:off x="4316382" y="3275111"/>
            <a:ext cx="829463" cy="307777"/>
          </a:xfrm>
          <a:prstGeom prst="rect">
            <a:avLst/>
          </a:prstGeom>
          <a:solidFill>
            <a:schemeClr val="bg1"/>
          </a:solidFill>
        </p:spPr>
        <p:txBody>
          <a:bodyPr wrap="square" rtlCol="0">
            <a:spAutoFit/>
          </a:bodyPr>
          <a:lstStyle/>
          <a:p>
            <a:r>
              <a:rPr lang="en-US" sz="1400" dirty="0"/>
              <a:t>Office</a:t>
            </a:r>
          </a:p>
        </p:txBody>
      </p:sp>
      <p:sp>
        <p:nvSpPr>
          <p:cNvPr id="4" name="TextBox 3">
            <a:extLst>
              <a:ext uri="{FF2B5EF4-FFF2-40B4-BE49-F238E27FC236}">
                <a16:creationId xmlns:a16="http://schemas.microsoft.com/office/drawing/2014/main" id="{39302DFA-5F16-0954-9401-53AA266FE95E}"/>
              </a:ext>
            </a:extLst>
          </p:cNvPr>
          <p:cNvSpPr txBox="1"/>
          <p:nvPr/>
        </p:nvSpPr>
        <p:spPr>
          <a:xfrm>
            <a:off x="3249227" y="1922437"/>
            <a:ext cx="1234435" cy="307777"/>
          </a:xfrm>
          <a:prstGeom prst="rect">
            <a:avLst/>
          </a:prstGeom>
          <a:solidFill>
            <a:schemeClr val="bg1"/>
          </a:solidFill>
        </p:spPr>
        <p:txBody>
          <a:bodyPr wrap="square" rtlCol="0">
            <a:spAutoFit/>
          </a:bodyPr>
          <a:lstStyle/>
          <a:p>
            <a:r>
              <a:rPr lang="en-US" sz="1400" dirty="0"/>
              <a:t>Control Room</a:t>
            </a:r>
          </a:p>
        </p:txBody>
      </p:sp>
      <p:sp>
        <p:nvSpPr>
          <p:cNvPr id="7" name="TextBox 6">
            <a:extLst>
              <a:ext uri="{FF2B5EF4-FFF2-40B4-BE49-F238E27FC236}">
                <a16:creationId xmlns:a16="http://schemas.microsoft.com/office/drawing/2014/main" id="{6024A30D-933D-874D-3350-1C279B6AA7E7}"/>
              </a:ext>
            </a:extLst>
          </p:cNvPr>
          <p:cNvSpPr txBox="1"/>
          <p:nvPr/>
        </p:nvSpPr>
        <p:spPr>
          <a:xfrm>
            <a:off x="2619468" y="4976208"/>
            <a:ext cx="1123330" cy="307777"/>
          </a:xfrm>
          <a:prstGeom prst="rect">
            <a:avLst/>
          </a:prstGeom>
          <a:solidFill>
            <a:schemeClr val="bg1"/>
          </a:solidFill>
        </p:spPr>
        <p:txBody>
          <a:bodyPr wrap="square" rtlCol="0">
            <a:spAutoFit/>
          </a:bodyPr>
          <a:lstStyle/>
          <a:p>
            <a:r>
              <a:rPr lang="en-US" sz="1400" dirty="0"/>
              <a:t>Surrounding</a:t>
            </a:r>
          </a:p>
        </p:txBody>
      </p:sp>
      <p:sp>
        <p:nvSpPr>
          <p:cNvPr id="8" name="TextBox 7">
            <a:extLst>
              <a:ext uri="{FF2B5EF4-FFF2-40B4-BE49-F238E27FC236}">
                <a16:creationId xmlns:a16="http://schemas.microsoft.com/office/drawing/2014/main" id="{30E6AB11-2524-373D-75DC-2028D58B0EC3}"/>
              </a:ext>
            </a:extLst>
          </p:cNvPr>
          <p:cNvSpPr txBox="1"/>
          <p:nvPr/>
        </p:nvSpPr>
        <p:spPr>
          <a:xfrm>
            <a:off x="5017206" y="2253005"/>
            <a:ext cx="1008111" cy="307777"/>
          </a:xfrm>
          <a:prstGeom prst="rect">
            <a:avLst/>
          </a:prstGeom>
          <a:solidFill>
            <a:schemeClr val="bg1"/>
          </a:solidFill>
        </p:spPr>
        <p:txBody>
          <a:bodyPr wrap="square" rtlCol="0">
            <a:spAutoFit/>
          </a:bodyPr>
          <a:lstStyle/>
          <a:p>
            <a:r>
              <a:rPr lang="en-US" sz="1400" dirty="0"/>
              <a:t>Hallway</a:t>
            </a:r>
          </a:p>
        </p:txBody>
      </p:sp>
      <p:sp>
        <p:nvSpPr>
          <p:cNvPr id="9" name="TextBox 8">
            <a:extLst>
              <a:ext uri="{FF2B5EF4-FFF2-40B4-BE49-F238E27FC236}">
                <a16:creationId xmlns:a16="http://schemas.microsoft.com/office/drawing/2014/main" id="{CA374F00-15B2-1032-3471-8A64CC1D1C2F}"/>
              </a:ext>
            </a:extLst>
          </p:cNvPr>
          <p:cNvSpPr txBox="1"/>
          <p:nvPr/>
        </p:nvSpPr>
        <p:spPr>
          <a:xfrm>
            <a:off x="4227058" y="4378576"/>
            <a:ext cx="1103699" cy="307777"/>
          </a:xfrm>
          <a:prstGeom prst="rect">
            <a:avLst/>
          </a:prstGeom>
          <a:solidFill>
            <a:schemeClr val="bg1"/>
          </a:solidFill>
        </p:spPr>
        <p:txBody>
          <a:bodyPr wrap="square" rtlCol="0">
            <a:spAutoFit/>
          </a:bodyPr>
          <a:lstStyle/>
          <a:p>
            <a:r>
              <a:rPr lang="en-US" sz="1400" dirty="0"/>
              <a:t>Service Desk</a:t>
            </a:r>
          </a:p>
        </p:txBody>
      </p:sp>
      <p:sp>
        <p:nvSpPr>
          <p:cNvPr id="6" name="TextBox 5">
            <a:extLst>
              <a:ext uri="{FF2B5EF4-FFF2-40B4-BE49-F238E27FC236}">
                <a16:creationId xmlns:a16="http://schemas.microsoft.com/office/drawing/2014/main" id="{640BA6C9-8CD3-C535-4538-9684E5E570A8}"/>
              </a:ext>
            </a:extLst>
          </p:cNvPr>
          <p:cNvSpPr txBox="1"/>
          <p:nvPr/>
        </p:nvSpPr>
        <p:spPr>
          <a:xfrm>
            <a:off x="3091036" y="5740178"/>
            <a:ext cx="1392626" cy="307777"/>
          </a:xfrm>
          <a:prstGeom prst="rect">
            <a:avLst/>
          </a:prstGeom>
          <a:solidFill>
            <a:schemeClr val="bg1"/>
          </a:solidFill>
        </p:spPr>
        <p:txBody>
          <a:bodyPr wrap="square" rtlCol="0">
            <a:spAutoFit/>
          </a:bodyPr>
          <a:lstStyle/>
          <a:p>
            <a:r>
              <a:rPr lang="en-US" sz="1400" dirty="0"/>
              <a:t>Indoor Parking</a:t>
            </a:r>
          </a:p>
        </p:txBody>
      </p:sp>
      <p:sp>
        <p:nvSpPr>
          <p:cNvPr id="10" name="TextBox 9">
            <a:extLst>
              <a:ext uri="{FF2B5EF4-FFF2-40B4-BE49-F238E27FC236}">
                <a16:creationId xmlns:a16="http://schemas.microsoft.com/office/drawing/2014/main" id="{27FC1C1C-3B8F-287C-1669-78865E3EAF49}"/>
              </a:ext>
            </a:extLst>
          </p:cNvPr>
          <p:cNvSpPr txBox="1"/>
          <p:nvPr/>
        </p:nvSpPr>
        <p:spPr>
          <a:xfrm>
            <a:off x="5236842" y="5391340"/>
            <a:ext cx="609481" cy="307777"/>
          </a:xfrm>
          <a:prstGeom prst="rect">
            <a:avLst/>
          </a:prstGeom>
          <a:solidFill>
            <a:schemeClr val="bg1"/>
          </a:solidFill>
        </p:spPr>
        <p:txBody>
          <a:bodyPr wrap="square" rtlCol="0">
            <a:spAutoFit/>
          </a:bodyPr>
          <a:lstStyle/>
          <a:p>
            <a:r>
              <a:rPr lang="en-US" sz="1400" dirty="0"/>
              <a:t>Gate</a:t>
            </a:r>
          </a:p>
        </p:txBody>
      </p:sp>
      <p:sp>
        <p:nvSpPr>
          <p:cNvPr id="11" name="TextBox 10">
            <a:extLst>
              <a:ext uri="{FF2B5EF4-FFF2-40B4-BE49-F238E27FC236}">
                <a16:creationId xmlns:a16="http://schemas.microsoft.com/office/drawing/2014/main" id="{CFB54B56-A9BD-3068-54B2-7257CCF898A9}"/>
              </a:ext>
            </a:extLst>
          </p:cNvPr>
          <p:cNvSpPr txBox="1"/>
          <p:nvPr/>
        </p:nvSpPr>
        <p:spPr>
          <a:xfrm>
            <a:off x="5771033" y="4143330"/>
            <a:ext cx="1349614" cy="307777"/>
          </a:xfrm>
          <a:prstGeom prst="rect">
            <a:avLst/>
          </a:prstGeom>
          <a:solidFill>
            <a:schemeClr val="bg1"/>
          </a:solidFill>
        </p:spPr>
        <p:txBody>
          <a:bodyPr wrap="square" rtlCol="0">
            <a:spAutoFit/>
          </a:bodyPr>
          <a:lstStyle/>
          <a:p>
            <a:r>
              <a:rPr lang="en-US" sz="1400" dirty="0"/>
              <a:t>Emergency Exit</a:t>
            </a:r>
          </a:p>
        </p:txBody>
      </p:sp>
    </p:spTree>
    <p:extLst>
      <p:ext uri="{BB962C8B-B14F-4D97-AF65-F5344CB8AC3E}">
        <p14:creationId xmlns:p14="http://schemas.microsoft.com/office/powerpoint/2010/main" val="22689269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 vs Locations</a:t>
            </a:r>
          </a:p>
        </p:txBody>
      </p:sp>
      <p:graphicFrame>
        <p:nvGraphicFramePr>
          <p:cNvPr id="3" name="Table 2">
            <a:extLst>
              <a:ext uri="{FF2B5EF4-FFF2-40B4-BE49-F238E27FC236}">
                <a16:creationId xmlns:a16="http://schemas.microsoft.com/office/drawing/2014/main" id="{B0B5AED9-17F4-263F-CD10-43469869C4D4}"/>
              </a:ext>
            </a:extLst>
          </p:cNvPr>
          <p:cNvGraphicFramePr>
            <a:graphicFrameLocks noGrp="1"/>
          </p:cNvGraphicFramePr>
          <p:nvPr>
            <p:extLst>
              <p:ext uri="{D42A27DB-BD31-4B8C-83A1-F6EECF244321}">
                <p14:modId xmlns:p14="http://schemas.microsoft.com/office/powerpoint/2010/main" val="3153861468"/>
              </p:ext>
            </p:extLst>
          </p:nvPr>
        </p:nvGraphicFramePr>
        <p:xfrm>
          <a:off x="83507" y="1680575"/>
          <a:ext cx="8939881" cy="4973332"/>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a:solidFill>
                            <a:schemeClr val="bg1"/>
                          </a:solidFill>
                        </a:rPr>
                        <a:t>Control Room</a:t>
                      </a:r>
                    </a:p>
                  </a:txBody>
                  <a:tcPr/>
                </a:tc>
                <a:tc>
                  <a:txBody>
                    <a:bodyPr/>
                    <a:lstStyle/>
                    <a:p>
                      <a:r>
                        <a:rPr lang="en-US" sz="1300">
                          <a:solidFill>
                            <a:schemeClr val="bg1"/>
                          </a:solidFill>
                        </a:rPr>
                        <a:t>Office</a:t>
                      </a:r>
                    </a:p>
                  </a:txBody>
                  <a:tcPr/>
                </a:tc>
                <a:tc>
                  <a:txBody>
                    <a:bodyPr/>
                    <a:lstStyle/>
                    <a:p>
                      <a:r>
                        <a:rPr lang="en-US" sz="1300">
                          <a:solidFill>
                            <a:schemeClr val="bg1"/>
                          </a:solidFill>
                        </a:rPr>
                        <a:t>Service Desk</a:t>
                      </a:r>
                    </a:p>
                  </a:txBody>
                  <a:tcPr/>
                </a:tc>
                <a:tc>
                  <a:txBody>
                    <a:bodyPr/>
                    <a:lstStyle/>
                    <a:p>
                      <a:r>
                        <a:rPr lang="en-US" sz="1300">
                          <a:solidFill>
                            <a:schemeClr val="bg1"/>
                          </a:solidFill>
                        </a:rPr>
                        <a:t>Corridor</a:t>
                      </a:r>
                    </a:p>
                  </a:txBody>
                  <a:tcPr/>
                </a:tc>
                <a:tc>
                  <a:txBody>
                    <a:bodyPr/>
                    <a:lstStyle/>
                    <a:p>
                      <a:r>
                        <a:rPr lang="en-US" sz="1300">
                          <a:solidFill>
                            <a:schemeClr val="bg1"/>
                          </a:solidFill>
                        </a:rPr>
                        <a:t>Parking</a:t>
                      </a:r>
                    </a:p>
                  </a:txBody>
                  <a:tcPr/>
                </a:tc>
                <a:tc>
                  <a:txBody>
                    <a:bodyPr/>
                    <a:lstStyle/>
                    <a:p>
                      <a:r>
                        <a:rPr lang="en-US" sz="130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Unauthorized Access Detection</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Tailgating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461784252"/>
                  </a:ext>
                </a:extLst>
              </a:tr>
              <a:tr h="45076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Real-time Suspect Tracking</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extLst>
                  <a:ext uri="{0D108BD9-81ED-4DB2-BD59-A6C34878D82A}">
                    <a16:rowId xmlns:a16="http://schemas.microsoft.com/office/drawing/2014/main" val="2210431295"/>
                  </a:ext>
                </a:extLst>
              </a:tr>
              <a:tr h="439423">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300">
                          <a:solidFill>
                            <a:schemeClr val="tx1">
                              <a:lumMod val="76000"/>
                              <a:lumOff val="24000"/>
                            </a:schemeClr>
                          </a:solidFill>
                        </a:rPr>
                        <a:t>Vehicle Access Control</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Intercom Service</a:t>
                      </a:r>
                    </a:p>
                  </a:txBody>
                  <a:tcPr/>
                </a:tc>
                <a:tc>
                  <a:txBody>
                    <a:bodyPr/>
                    <a:lstStyle/>
                    <a:p>
                      <a:pPr algn="ctr"/>
                      <a:r>
                        <a:rPr lang="en-US" sz="1300">
                          <a:solidFill>
                            <a:schemeClr val="tx1">
                              <a:lumMod val="76000"/>
                              <a:lumOff val="24000"/>
                            </a:schemeClr>
                          </a:solidFill>
                        </a:rPr>
                        <a:t>Y</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Human Body Temperature Detection</a:t>
                      </a: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Suspicious Items Detection</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tc>
                  <a:txBody>
                    <a:bodyPr/>
                    <a:lstStyle/>
                    <a:p>
                      <a:pPr algn="ctr"/>
                      <a:r>
                        <a:rPr lang="en-US" sz="1300">
                          <a:solidFill>
                            <a:schemeClr val="tx1">
                              <a:lumMod val="76000"/>
                              <a:lumOff val="24000"/>
                            </a:schemeClr>
                          </a:solidFill>
                        </a:rPr>
                        <a:t>Y</a:t>
                      </a:r>
                    </a:p>
                  </a:txBody>
                  <a:tcPr/>
                </a:tc>
                <a:tc>
                  <a:txBody>
                    <a:bodyPr/>
                    <a:lstStyle/>
                    <a:p>
                      <a:pPr algn="ctr"/>
                      <a:endParaRPr lang="en-US" sz="1300">
                        <a:solidFill>
                          <a:schemeClr val="tx1">
                            <a:lumMod val="76000"/>
                            <a:lumOff val="24000"/>
                          </a:schemeClr>
                        </a:solidFill>
                      </a:endParaRPr>
                    </a:p>
                  </a:txBody>
                  <a:tcPr/>
                </a:tc>
                <a:tc>
                  <a:txBody>
                    <a:bodyPr/>
                    <a:lstStyle/>
                    <a:p>
                      <a:pPr algn="ctr"/>
                      <a:endParaRPr lang="en-US" sz="1300">
                        <a:solidFill>
                          <a:schemeClr val="tx1">
                            <a:lumMod val="76000"/>
                            <a:lumOff val="24000"/>
                          </a:schemeClr>
                        </a:solidFill>
                      </a:endParaRPr>
                    </a:p>
                  </a:txBody>
                  <a:tcPr/>
                </a:tc>
                <a:extLst>
                  <a:ext uri="{0D108BD9-81ED-4DB2-BD59-A6C34878D82A}">
                    <a16:rowId xmlns:a16="http://schemas.microsoft.com/office/drawing/2014/main" val="2250837835"/>
                  </a:ext>
                </a:extLst>
              </a:tr>
              <a:tr h="439423">
                <a:tc>
                  <a:txBody>
                    <a:bodyPr/>
                    <a:lstStyle/>
                    <a:p>
                      <a:pPr lvl="0">
                        <a:buNone/>
                      </a:pPr>
                      <a:r>
                        <a:rPr lang="en-US" sz="1300">
                          <a:solidFill>
                            <a:schemeClr val="tx1">
                              <a:lumMod val="76000"/>
                              <a:lumOff val="24000"/>
                            </a:schemeClr>
                          </a:solidFill>
                        </a:rPr>
                        <a:t>On-the-Go Surveillance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091576229"/>
                  </a:ext>
                </a:extLst>
              </a:tr>
              <a:tr h="267644">
                <a:tc>
                  <a:txBody>
                    <a:bodyPr/>
                    <a:lstStyle/>
                    <a:p>
                      <a:pPr lvl="0">
                        <a:buNone/>
                      </a:pPr>
                      <a:r>
                        <a:rPr lang="en-US" sz="1300">
                          <a:solidFill>
                            <a:schemeClr val="tx1">
                              <a:lumMod val="76000"/>
                              <a:lumOff val="24000"/>
                            </a:schemeClr>
                          </a:solidFill>
                        </a:rPr>
                        <a:t>Safety Assurance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extLst>
                  <a:ext uri="{0D108BD9-81ED-4DB2-BD59-A6C34878D82A}">
                    <a16:rowId xmlns:a16="http://schemas.microsoft.com/office/drawing/2014/main" val="2188733179"/>
                  </a:ext>
                </a:extLst>
              </a:tr>
              <a:tr h="450769">
                <a:tc>
                  <a:txBody>
                    <a:bodyPr/>
                    <a:lstStyle/>
                    <a:p>
                      <a:pPr lvl="0">
                        <a:buNone/>
                      </a:pPr>
                      <a:r>
                        <a:rPr lang="en-US" sz="1300">
                          <a:solidFill>
                            <a:schemeClr val="tx1">
                              <a:lumMod val="76000"/>
                              <a:lumOff val="24000"/>
                            </a:schemeClr>
                          </a:solidFill>
                        </a:rPr>
                        <a:t>Video Evidence Push to NVR by Mobile Phone</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a:solidFill>
                            <a:schemeClr val="tx1">
                              <a:lumMod val="76000"/>
                              <a:lumOff val="24000"/>
                            </a:schemeClr>
                          </a:solidFill>
                        </a:rPr>
                        <a:t>Y</a:t>
                      </a:r>
                    </a:p>
                  </a:txBody>
                  <a:tcPr/>
                </a:tc>
                <a:tc>
                  <a:txBody>
                    <a:bodyPr/>
                    <a:lstStyle/>
                    <a:p>
                      <a:pPr lvl="0" algn="ctr">
                        <a:buNone/>
                      </a:pPr>
                      <a:r>
                        <a:rPr lang="en-US" sz="1300" dirty="0">
                          <a:solidFill>
                            <a:schemeClr val="tx1">
                              <a:lumMod val="76000"/>
                              <a:lumOff val="24000"/>
                            </a:schemeClr>
                          </a:solidFill>
                        </a:rPr>
                        <a:t>Y</a:t>
                      </a:r>
                    </a:p>
                  </a:txBody>
                  <a:tcPr/>
                </a:tc>
                <a:extLst>
                  <a:ext uri="{0D108BD9-81ED-4DB2-BD59-A6C34878D82A}">
                    <a16:rowId xmlns:a16="http://schemas.microsoft.com/office/drawing/2014/main" val="2290535640"/>
                  </a:ext>
                </a:extLst>
              </a:tr>
            </a:tbl>
          </a:graphicData>
        </a:graphic>
      </p:graphicFrame>
    </p:spTree>
    <p:extLst>
      <p:ext uri="{BB962C8B-B14F-4D97-AF65-F5344CB8AC3E}">
        <p14:creationId xmlns:p14="http://schemas.microsoft.com/office/powerpoint/2010/main" val="8799639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pic>
        <p:nvPicPr>
          <p:cNvPr id="4" name="Picture 3">
            <a:extLst>
              <a:ext uri="{FF2B5EF4-FFF2-40B4-BE49-F238E27FC236}">
                <a16:creationId xmlns:a16="http://schemas.microsoft.com/office/drawing/2014/main" id="{7CCA0A90-F14D-2A74-0D86-1DCDF6361D6A}"/>
              </a:ext>
            </a:extLst>
          </p:cNvPr>
          <p:cNvPicPr>
            <a:picLocks noChangeAspect="1"/>
          </p:cNvPicPr>
          <p:nvPr/>
        </p:nvPicPr>
        <p:blipFill>
          <a:blip r:embed="rId3"/>
          <a:srcRect l="-1251" t="-183" r="-505" b="51738"/>
          <a:stretch/>
        </p:blipFill>
        <p:spPr>
          <a:xfrm>
            <a:off x="243810" y="2147809"/>
            <a:ext cx="1718610" cy="1191226"/>
          </a:xfrm>
          <a:prstGeom prst="rect">
            <a:avLst/>
          </a:prstGeom>
        </p:spPr>
      </p:pic>
      <p:pic>
        <p:nvPicPr>
          <p:cNvPr id="5" name="Picture 4">
            <a:extLst>
              <a:ext uri="{FF2B5EF4-FFF2-40B4-BE49-F238E27FC236}">
                <a16:creationId xmlns:a16="http://schemas.microsoft.com/office/drawing/2014/main" id="{EFEE3A28-5C6B-29C3-896C-2B34D7583122}"/>
              </a:ext>
            </a:extLst>
          </p:cNvPr>
          <p:cNvPicPr>
            <a:picLocks noChangeAspect="1"/>
          </p:cNvPicPr>
          <p:nvPr/>
        </p:nvPicPr>
        <p:blipFill>
          <a:blip r:embed="rId4"/>
          <a:srcRect l="-4094" t="119" r="689" b="57242"/>
          <a:stretch/>
        </p:blipFill>
        <p:spPr>
          <a:xfrm>
            <a:off x="1964358" y="2145925"/>
            <a:ext cx="1697588" cy="1193471"/>
          </a:xfrm>
          <a:prstGeom prst="rect">
            <a:avLst/>
          </a:prstGeom>
        </p:spPr>
      </p:pic>
      <p:pic>
        <p:nvPicPr>
          <p:cNvPr id="6" name="Picture 5">
            <a:extLst>
              <a:ext uri="{FF2B5EF4-FFF2-40B4-BE49-F238E27FC236}">
                <a16:creationId xmlns:a16="http://schemas.microsoft.com/office/drawing/2014/main" id="{2A63145B-748A-1897-326C-B8380D36E64C}"/>
              </a:ext>
            </a:extLst>
          </p:cNvPr>
          <p:cNvPicPr>
            <a:picLocks noChangeAspect="1"/>
          </p:cNvPicPr>
          <p:nvPr/>
        </p:nvPicPr>
        <p:blipFill>
          <a:blip r:embed="rId5"/>
          <a:srcRect l="143" t="-163" r="680" b="49522"/>
          <a:stretch/>
        </p:blipFill>
        <p:spPr>
          <a:xfrm>
            <a:off x="5475018" y="2143138"/>
            <a:ext cx="1605260" cy="1194486"/>
          </a:xfrm>
          <a:prstGeom prst="rect">
            <a:avLst/>
          </a:prstGeom>
        </p:spPr>
      </p:pic>
      <p:pic>
        <p:nvPicPr>
          <p:cNvPr id="8" name="Picture 7">
            <a:extLst>
              <a:ext uri="{FF2B5EF4-FFF2-40B4-BE49-F238E27FC236}">
                <a16:creationId xmlns:a16="http://schemas.microsoft.com/office/drawing/2014/main" id="{E96DC9FD-E991-B3AD-B588-54CFDD5FB249}"/>
              </a:ext>
            </a:extLst>
          </p:cNvPr>
          <p:cNvPicPr>
            <a:picLocks noChangeAspect="1"/>
          </p:cNvPicPr>
          <p:nvPr/>
        </p:nvPicPr>
        <p:blipFill>
          <a:blip r:embed="rId6"/>
          <a:srcRect l="-145" t="161" r="-996" b="49795"/>
          <a:stretch/>
        </p:blipFill>
        <p:spPr>
          <a:xfrm>
            <a:off x="7187451" y="2146409"/>
            <a:ext cx="1708436" cy="1189240"/>
          </a:xfrm>
          <a:prstGeom prst="rect">
            <a:avLst/>
          </a:prstGeom>
        </p:spPr>
      </p:pic>
      <p:pic>
        <p:nvPicPr>
          <p:cNvPr id="11" name="Picture 10">
            <a:extLst>
              <a:ext uri="{FF2B5EF4-FFF2-40B4-BE49-F238E27FC236}">
                <a16:creationId xmlns:a16="http://schemas.microsoft.com/office/drawing/2014/main" id="{9D501C61-8089-0478-1888-B0DD7228FABF}"/>
              </a:ext>
            </a:extLst>
          </p:cNvPr>
          <p:cNvPicPr>
            <a:picLocks noChangeAspect="1"/>
          </p:cNvPicPr>
          <p:nvPr/>
        </p:nvPicPr>
        <p:blipFill>
          <a:blip r:embed="rId7"/>
          <a:srcRect l="-823" t="-184" r="823" b="57714"/>
          <a:stretch/>
        </p:blipFill>
        <p:spPr>
          <a:xfrm>
            <a:off x="3732529" y="2147156"/>
            <a:ext cx="1714223" cy="1188770"/>
          </a:xfrm>
          <a:prstGeom prst="rect">
            <a:avLst/>
          </a:prstGeom>
        </p:spPr>
      </p:pic>
      <p:sp>
        <p:nvSpPr>
          <p:cNvPr id="12" name="TextBox 11">
            <a:extLst>
              <a:ext uri="{FF2B5EF4-FFF2-40B4-BE49-F238E27FC236}">
                <a16:creationId xmlns:a16="http://schemas.microsoft.com/office/drawing/2014/main" id="{1506AE02-7050-ADC1-4CDB-92F15477B70F}"/>
              </a:ext>
            </a:extLst>
          </p:cNvPr>
          <p:cNvSpPr txBox="1"/>
          <p:nvPr/>
        </p:nvSpPr>
        <p:spPr>
          <a:xfrm>
            <a:off x="240748"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Unauthorized Access Detection</a:t>
            </a:r>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intrusion attempts using video analytics and notify the security personnel.</a:t>
            </a:r>
          </a:p>
        </p:txBody>
      </p:sp>
      <p:sp>
        <p:nvSpPr>
          <p:cNvPr id="13" name="TextBox 12">
            <a:extLst>
              <a:ext uri="{FF2B5EF4-FFF2-40B4-BE49-F238E27FC236}">
                <a16:creationId xmlns:a16="http://schemas.microsoft.com/office/drawing/2014/main" id="{2A59FBD7-C2D8-3F47-356F-A9452E86AC3A}"/>
              </a:ext>
            </a:extLst>
          </p:cNvPr>
          <p:cNvSpPr txBox="1"/>
          <p:nvPr/>
        </p:nvSpPr>
        <p:spPr>
          <a:xfrm>
            <a:off x="195248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Tailgating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tailgating at the entrance of restricted area by comparing the detected head count with number of presented access credentials.</a:t>
            </a:r>
            <a:endParaRPr lang="en-US">
              <a:cs typeface="Calibri"/>
            </a:endParaRPr>
          </a:p>
          <a:p>
            <a:endParaRPr lang="en-US" sz="1200">
              <a:solidFill>
                <a:srgbClr val="535353"/>
              </a:solidFill>
              <a:latin typeface="Open Sans"/>
              <a:ea typeface="Open Sans"/>
              <a:cs typeface="Open Sans"/>
            </a:endParaRPr>
          </a:p>
        </p:txBody>
      </p:sp>
      <p:sp>
        <p:nvSpPr>
          <p:cNvPr id="14" name="TextBox 13">
            <a:extLst>
              <a:ext uri="{FF2B5EF4-FFF2-40B4-BE49-F238E27FC236}">
                <a16:creationId xmlns:a16="http://schemas.microsoft.com/office/drawing/2014/main" id="{9EA1550B-2674-4CD0-0EA9-0091D778F798}"/>
              </a:ext>
            </a:extLst>
          </p:cNvPr>
          <p:cNvSpPr txBox="1"/>
          <p:nvPr/>
        </p:nvSpPr>
        <p:spPr>
          <a:xfrm>
            <a:off x="3730487"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Real-time Suspect Tracking</a:t>
            </a:r>
            <a:endParaRPr lang="en-US"/>
          </a:p>
          <a:p>
            <a:endParaRPr lang="en-US" sz="1200" b="1">
              <a:solidFill>
                <a:srgbClr val="535353"/>
              </a:solidFill>
              <a:latin typeface="Open Sans"/>
              <a:ea typeface="Open Sans"/>
              <a:cs typeface="Open Sans"/>
            </a:endParaRPr>
          </a:p>
          <a:p>
            <a:r>
              <a:rPr lang="en-US" sz="1200">
                <a:solidFill>
                  <a:srgbClr val="535353"/>
                </a:solidFill>
                <a:latin typeface="Open Sans"/>
                <a:ea typeface="Open Sans"/>
                <a:cs typeface="Open Sans"/>
              </a:rPr>
              <a:t>Track the suspect seamlessly by switching between video channels using transparent video overlay buttons in video management system.</a:t>
            </a:r>
            <a:endParaRPr lang="en-US"/>
          </a:p>
          <a:p>
            <a:endParaRPr lang="en-US" sz="1200" b="1">
              <a:solidFill>
                <a:srgbClr val="535353"/>
              </a:solidFill>
              <a:latin typeface="Open Sans"/>
              <a:ea typeface="Open Sans"/>
              <a:cs typeface="Open Sans"/>
            </a:endParaRPr>
          </a:p>
        </p:txBody>
      </p:sp>
      <p:sp>
        <p:nvSpPr>
          <p:cNvPr id="15" name="TextBox 14">
            <a:extLst>
              <a:ext uri="{FF2B5EF4-FFF2-40B4-BE49-F238E27FC236}">
                <a16:creationId xmlns:a16="http://schemas.microsoft.com/office/drawing/2014/main" id="{8D2726FD-76CE-52A1-9952-FF8955A5DC47}"/>
              </a:ext>
            </a:extLst>
          </p:cNvPr>
          <p:cNvSpPr txBox="1"/>
          <p:nvPr/>
        </p:nvSpPr>
        <p:spPr>
          <a:xfrm>
            <a:off x="5475356"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Vehicle Access Control</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The access control at the gate can be done conveniently using ALPR technology.</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401CFE1D-BB01-C94D-E934-E1CC785301CC}"/>
              </a:ext>
            </a:extLst>
          </p:cNvPr>
          <p:cNvSpPr txBox="1"/>
          <p:nvPr/>
        </p:nvSpPr>
        <p:spPr>
          <a:xfrm>
            <a:off x="7187095" y="3332922"/>
            <a:ext cx="1716158" cy="1569660"/>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Intercom Service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Interact with other individuals by local voice-based communication system.</a:t>
            </a:r>
            <a:endParaRPr lang="en-US">
              <a:cs typeface="Calibri"/>
            </a:endParaRPr>
          </a:p>
          <a:p>
            <a:endParaRPr lang="en-US" sz="1200">
              <a:solidFill>
                <a:srgbClr val="535353"/>
              </a:solidFill>
              <a:latin typeface="Open Sans"/>
              <a:ea typeface="Open Sans"/>
              <a:cs typeface="Open Sans"/>
            </a:endParaRPr>
          </a:p>
        </p:txBody>
      </p:sp>
    </p:spTree>
    <p:extLst>
      <p:ext uri="{BB962C8B-B14F-4D97-AF65-F5344CB8AC3E}">
        <p14:creationId xmlns:p14="http://schemas.microsoft.com/office/powerpoint/2010/main" val="2460583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pic>
        <p:nvPicPr>
          <p:cNvPr id="2" name="Picture 1">
            <a:hlinkClick r:id="rId3" action="ppaction://hlinksldjump"/>
            <a:extLst>
              <a:ext uri="{FF2B5EF4-FFF2-40B4-BE49-F238E27FC236}">
                <a16:creationId xmlns:a16="http://schemas.microsoft.com/office/drawing/2014/main" id="{50294ED8-2AED-1FBC-F4D9-8CEED349D111}"/>
              </a:ext>
            </a:extLst>
          </p:cNvPr>
          <p:cNvPicPr>
            <a:picLocks noChangeAspect="1"/>
          </p:cNvPicPr>
          <p:nvPr/>
        </p:nvPicPr>
        <p:blipFill>
          <a:blip r:embed="rId4"/>
          <a:srcRect l="-1662" t="-658" r="1048" b="44909"/>
          <a:stretch/>
        </p:blipFill>
        <p:spPr>
          <a:xfrm>
            <a:off x="5512582" y="2128581"/>
            <a:ext cx="1705858" cy="1194773"/>
          </a:xfrm>
          <a:prstGeom prst="rect">
            <a:avLst/>
          </a:prstGeom>
        </p:spPr>
      </p:pic>
      <p:pic>
        <p:nvPicPr>
          <p:cNvPr id="3" name="Picture 2">
            <a:extLst>
              <a:ext uri="{FF2B5EF4-FFF2-40B4-BE49-F238E27FC236}">
                <a16:creationId xmlns:a16="http://schemas.microsoft.com/office/drawing/2014/main" id="{46452409-0BAE-E4CA-38D8-B448F655BA49}"/>
              </a:ext>
            </a:extLst>
          </p:cNvPr>
          <p:cNvPicPr>
            <a:picLocks noChangeAspect="1"/>
          </p:cNvPicPr>
          <p:nvPr/>
        </p:nvPicPr>
        <p:blipFill>
          <a:blip r:embed="rId5"/>
          <a:srcRect l="730" t="-220" r="-648" b="59088"/>
          <a:stretch/>
        </p:blipFill>
        <p:spPr>
          <a:xfrm>
            <a:off x="3794937" y="2126538"/>
            <a:ext cx="1706916" cy="1209135"/>
          </a:xfrm>
          <a:prstGeom prst="rect">
            <a:avLst/>
          </a:prstGeom>
        </p:spPr>
      </p:pic>
      <p:pic>
        <p:nvPicPr>
          <p:cNvPr id="6" name="Picture 5">
            <a:hlinkClick r:id="rId3" action="ppaction://hlinksldjump"/>
            <a:extLst>
              <a:ext uri="{FF2B5EF4-FFF2-40B4-BE49-F238E27FC236}">
                <a16:creationId xmlns:a16="http://schemas.microsoft.com/office/drawing/2014/main" id="{079568AA-E0DE-F089-361A-DD0B2F6A36B8}"/>
              </a:ext>
            </a:extLst>
          </p:cNvPr>
          <p:cNvPicPr>
            <a:picLocks noChangeAspect="1"/>
          </p:cNvPicPr>
          <p:nvPr/>
        </p:nvPicPr>
        <p:blipFill>
          <a:blip r:embed="rId6"/>
          <a:srcRect l="1675" t="-117" r="2656" b="56962"/>
          <a:stretch/>
        </p:blipFill>
        <p:spPr>
          <a:xfrm>
            <a:off x="7252752" y="2124463"/>
            <a:ext cx="1707754" cy="1197459"/>
          </a:xfrm>
          <a:prstGeom prst="rect">
            <a:avLst/>
          </a:prstGeom>
        </p:spPr>
      </p:pic>
      <p:pic>
        <p:nvPicPr>
          <p:cNvPr id="10" name="Picture 9">
            <a:extLst>
              <a:ext uri="{FF2B5EF4-FFF2-40B4-BE49-F238E27FC236}">
                <a16:creationId xmlns:a16="http://schemas.microsoft.com/office/drawing/2014/main" id="{1E5A8608-E060-CD94-68BB-5D9F5EED12E9}"/>
              </a:ext>
            </a:extLst>
          </p:cNvPr>
          <p:cNvPicPr>
            <a:picLocks noChangeAspect="1"/>
          </p:cNvPicPr>
          <p:nvPr/>
        </p:nvPicPr>
        <p:blipFill>
          <a:blip r:embed="rId7"/>
          <a:stretch>
            <a:fillRect/>
          </a:stretch>
        </p:blipFill>
        <p:spPr>
          <a:xfrm>
            <a:off x="204759" y="2118053"/>
            <a:ext cx="1791389" cy="3132958"/>
          </a:xfrm>
          <a:prstGeom prst="rect">
            <a:avLst/>
          </a:prstGeom>
        </p:spPr>
      </p:pic>
      <p:pic>
        <p:nvPicPr>
          <p:cNvPr id="11" name="Picture 10">
            <a:extLst>
              <a:ext uri="{FF2B5EF4-FFF2-40B4-BE49-F238E27FC236}">
                <a16:creationId xmlns:a16="http://schemas.microsoft.com/office/drawing/2014/main" id="{82B5103D-C889-F7A1-D33A-7F40F36678BA}"/>
              </a:ext>
            </a:extLst>
          </p:cNvPr>
          <p:cNvPicPr>
            <a:picLocks noChangeAspect="1"/>
          </p:cNvPicPr>
          <p:nvPr/>
        </p:nvPicPr>
        <p:blipFill>
          <a:blip r:embed="rId8"/>
          <a:stretch>
            <a:fillRect/>
          </a:stretch>
        </p:blipFill>
        <p:spPr>
          <a:xfrm>
            <a:off x="2010026" y="3363600"/>
            <a:ext cx="1786270" cy="1518723"/>
          </a:xfrm>
          <a:prstGeom prst="rect">
            <a:avLst/>
          </a:prstGeom>
        </p:spPr>
      </p:pic>
      <p:pic>
        <p:nvPicPr>
          <p:cNvPr id="12" name="Picture 11">
            <a:extLst>
              <a:ext uri="{FF2B5EF4-FFF2-40B4-BE49-F238E27FC236}">
                <a16:creationId xmlns:a16="http://schemas.microsoft.com/office/drawing/2014/main" id="{5DCACA61-8A85-85B7-EDED-DE5352492F42}"/>
              </a:ext>
            </a:extLst>
          </p:cNvPr>
          <p:cNvPicPr>
            <a:picLocks noChangeAspect="1"/>
          </p:cNvPicPr>
          <p:nvPr/>
        </p:nvPicPr>
        <p:blipFill>
          <a:blip r:embed="rId9"/>
          <a:stretch>
            <a:fillRect/>
          </a:stretch>
        </p:blipFill>
        <p:spPr>
          <a:xfrm>
            <a:off x="2086254" y="2207014"/>
            <a:ext cx="1569878" cy="1079394"/>
          </a:xfrm>
          <a:prstGeom prst="rect">
            <a:avLst/>
          </a:prstGeom>
        </p:spPr>
      </p:pic>
      <p:pic>
        <p:nvPicPr>
          <p:cNvPr id="13" name="Picture 12">
            <a:extLst>
              <a:ext uri="{FF2B5EF4-FFF2-40B4-BE49-F238E27FC236}">
                <a16:creationId xmlns:a16="http://schemas.microsoft.com/office/drawing/2014/main" id="{4A72E8D8-FC4C-4A34-5663-8072209547FA}"/>
              </a:ext>
            </a:extLst>
          </p:cNvPr>
          <p:cNvPicPr>
            <a:picLocks noChangeAspect="1"/>
          </p:cNvPicPr>
          <p:nvPr/>
        </p:nvPicPr>
        <p:blipFill>
          <a:blip r:embed="rId10"/>
          <a:srcRect r="14152"/>
          <a:stretch/>
        </p:blipFill>
        <p:spPr>
          <a:xfrm>
            <a:off x="264920" y="2189739"/>
            <a:ext cx="1647238" cy="1096669"/>
          </a:xfrm>
          <a:prstGeom prst="rect">
            <a:avLst/>
          </a:prstGeom>
        </p:spPr>
      </p:pic>
      <p:sp>
        <p:nvSpPr>
          <p:cNvPr id="14" name="TextBox 13">
            <a:extLst>
              <a:ext uri="{FF2B5EF4-FFF2-40B4-BE49-F238E27FC236}">
                <a16:creationId xmlns:a16="http://schemas.microsoft.com/office/drawing/2014/main" id="{472082F4-877A-A973-4BDA-4A5C6EBEC45D}"/>
              </a:ext>
            </a:extLst>
          </p:cNvPr>
          <p:cNvSpPr txBox="1"/>
          <p:nvPr/>
        </p:nvSpPr>
        <p:spPr>
          <a:xfrm>
            <a:off x="196574" y="3332922"/>
            <a:ext cx="1716158" cy="2308324"/>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Human Body Temperature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abnormal human body temperature by using a high accuracy thermal camera together with built-in face detection AI.</a:t>
            </a:r>
            <a:endParaRPr lang="en-US">
              <a:cs typeface="Calibri"/>
            </a:endParaRPr>
          </a:p>
          <a:p>
            <a:endParaRPr lang="en-US" sz="1200">
              <a:solidFill>
                <a:srgbClr val="535353"/>
              </a:solidFill>
              <a:latin typeface="Open Sans"/>
              <a:ea typeface="Open Sans"/>
              <a:cs typeface="Open Sans"/>
            </a:endParaRPr>
          </a:p>
        </p:txBody>
      </p:sp>
      <p:sp>
        <p:nvSpPr>
          <p:cNvPr id="16" name="TextBox 15">
            <a:extLst>
              <a:ext uri="{FF2B5EF4-FFF2-40B4-BE49-F238E27FC236}">
                <a16:creationId xmlns:a16="http://schemas.microsoft.com/office/drawing/2014/main" id="{F90686BF-DBA3-16C2-36E5-1181F4E8825D}"/>
              </a:ext>
            </a:extLst>
          </p:cNvPr>
          <p:cNvSpPr txBox="1"/>
          <p:nvPr/>
        </p:nvSpPr>
        <p:spPr>
          <a:xfrm>
            <a:off x="2007704" y="3332922"/>
            <a:ext cx="1716158" cy="1754326"/>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Suspicious Items Detection</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Detect the items that are left unattended to prevent serious security and safety hazards.</a:t>
            </a:r>
            <a:endParaRPr lang="en-US">
              <a:cs typeface="Calibri"/>
            </a:endParaRPr>
          </a:p>
          <a:p>
            <a:endParaRPr lang="en-US" sz="1200">
              <a:solidFill>
                <a:srgbClr val="535353"/>
              </a:solidFill>
              <a:latin typeface="Open Sans"/>
              <a:ea typeface="Open Sans"/>
              <a:cs typeface="Open Sans"/>
            </a:endParaRPr>
          </a:p>
        </p:txBody>
      </p:sp>
      <p:sp>
        <p:nvSpPr>
          <p:cNvPr id="17" name="TextBox 16">
            <a:extLst>
              <a:ext uri="{FF2B5EF4-FFF2-40B4-BE49-F238E27FC236}">
                <a16:creationId xmlns:a16="http://schemas.microsoft.com/office/drawing/2014/main" id="{565E7CD5-4656-326A-9E40-C68123B97652}"/>
              </a:ext>
            </a:extLst>
          </p:cNvPr>
          <p:cNvSpPr txBox="1"/>
          <p:nvPr/>
        </p:nvSpPr>
        <p:spPr>
          <a:xfrm>
            <a:off x="3796747" y="3332922"/>
            <a:ext cx="1716158" cy="2123658"/>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On-the-Go Surveillance</a:t>
            </a:r>
            <a:endParaRPr lang="en-US"/>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Monitor the views from surveillance cameras using a mobile device while walking around the premises, to respond to incidents instantly.</a:t>
            </a:r>
            <a:endParaRPr lang="en-US">
              <a:cs typeface="Calibri"/>
            </a:endParaRPr>
          </a:p>
          <a:p>
            <a:endParaRPr lang="en-US" sz="1200">
              <a:solidFill>
                <a:srgbClr val="535353"/>
              </a:solidFill>
              <a:latin typeface="Open Sans"/>
              <a:ea typeface="Open Sans"/>
              <a:cs typeface="Open Sans"/>
            </a:endParaRPr>
          </a:p>
        </p:txBody>
      </p:sp>
      <p:sp>
        <p:nvSpPr>
          <p:cNvPr id="19" name="TextBox 18">
            <a:extLst>
              <a:ext uri="{FF2B5EF4-FFF2-40B4-BE49-F238E27FC236}">
                <a16:creationId xmlns:a16="http://schemas.microsoft.com/office/drawing/2014/main" id="{38981228-36DE-7683-65FE-7EA17A299CFB}"/>
              </a:ext>
            </a:extLst>
          </p:cNvPr>
          <p:cNvSpPr txBox="1"/>
          <p:nvPr/>
        </p:nvSpPr>
        <p:spPr>
          <a:xfrm>
            <a:off x="5541616" y="3337388"/>
            <a:ext cx="1716158" cy="1200329"/>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dirty="0">
                <a:solidFill>
                  <a:srgbClr val="535353"/>
                </a:solidFill>
                <a:latin typeface="Open Sans"/>
                <a:ea typeface="Open Sans"/>
                <a:cs typeface="Open Sans"/>
              </a:rPr>
              <a:t>Safety Assurance</a:t>
            </a:r>
            <a:endParaRPr lang="en-US" dirty="0"/>
          </a:p>
          <a:p>
            <a:endParaRPr lang="en-US" sz="1200" dirty="0">
              <a:solidFill>
                <a:srgbClr val="535353"/>
              </a:solidFill>
              <a:latin typeface="Open Sans"/>
              <a:ea typeface="Open Sans"/>
              <a:cs typeface="Open Sans"/>
            </a:endParaRPr>
          </a:p>
          <a:p>
            <a:r>
              <a:rPr lang="en-US" sz="1200" dirty="0">
                <a:solidFill>
                  <a:srgbClr val="535353"/>
                </a:solidFill>
                <a:latin typeface="Open Sans"/>
                <a:ea typeface="Open Sans"/>
                <a:cs typeface="Open Sans"/>
              </a:rPr>
              <a:t>Ensure safety of people using video surveillance system.</a:t>
            </a:r>
            <a:endParaRPr lang="en-US" dirty="0">
              <a:cs typeface="Calibri"/>
            </a:endParaRPr>
          </a:p>
          <a:p>
            <a:endParaRPr lang="en-US" sz="1200" dirty="0">
              <a:solidFill>
                <a:srgbClr val="535353"/>
              </a:solidFill>
              <a:latin typeface="Open Sans"/>
              <a:ea typeface="Open Sans"/>
              <a:cs typeface="Open Sans"/>
            </a:endParaRPr>
          </a:p>
        </p:txBody>
      </p:sp>
      <p:sp>
        <p:nvSpPr>
          <p:cNvPr id="20" name="TextBox 19">
            <a:extLst>
              <a:ext uri="{FF2B5EF4-FFF2-40B4-BE49-F238E27FC236}">
                <a16:creationId xmlns:a16="http://schemas.microsoft.com/office/drawing/2014/main" id="{A4AE7ED5-913D-3E5A-E58B-B433CF2FECA2}"/>
              </a:ext>
            </a:extLst>
          </p:cNvPr>
          <p:cNvSpPr txBox="1"/>
          <p:nvPr/>
        </p:nvSpPr>
        <p:spPr>
          <a:xfrm>
            <a:off x="7253355" y="3288748"/>
            <a:ext cx="1716158" cy="1938992"/>
          </a:xfrm>
          <a:prstGeom prst="rect">
            <a:avLst/>
          </a:prstGeom>
          <a:solidFill>
            <a:schemeClr val="bg1"/>
          </a:solidFill>
          <a:ln>
            <a:noFill/>
          </a:ln>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200" b="1">
                <a:solidFill>
                  <a:srgbClr val="535353"/>
                </a:solidFill>
                <a:latin typeface="Open Sans"/>
                <a:ea typeface="Open Sans"/>
                <a:cs typeface="Open Sans"/>
              </a:rPr>
              <a:t>Video Evidence Push to NVR by Mobile Phone</a:t>
            </a:r>
          </a:p>
          <a:p>
            <a:endParaRPr lang="en-US" sz="1200">
              <a:solidFill>
                <a:srgbClr val="535353"/>
              </a:solidFill>
              <a:latin typeface="Open Sans"/>
              <a:ea typeface="Open Sans"/>
              <a:cs typeface="Open Sans"/>
            </a:endParaRPr>
          </a:p>
          <a:p>
            <a:r>
              <a:rPr lang="en-US" sz="1200">
                <a:solidFill>
                  <a:srgbClr val="535353"/>
                </a:solidFill>
                <a:latin typeface="Open Sans"/>
                <a:ea typeface="Open Sans"/>
                <a:cs typeface="Open Sans"/>
              </a:rPr>
              <a:t>Use the built-in camera of the mobile phone to stream the video evidence of the incident to NVR.</a:t>
            </a:r>
            <a:endParaRPr lang="en-US">
              <a:cs typeface="Calibri"/>
            </a:endParaRPr>
          </a:p>
          <a:p>
            <a:endParaRPr lang="en-US" sz="1200" b="1">
              <a:solidFill>
                <a:srgbClr val="535353"/>
              </a:solidFill>
              <a:latin typeface="Open Sans"/>
              <a:ea typeface="Open Sans"/>
              <a:cs typeface="Open Sans"/>
            </a:endParaRPr>
          </a:p>
        </p:txBody>
      </p:sp>
    </p:spTree>
    <p:extLst>
      <p:ext uri="{BB962C8B-B14F-4D97-AF65-F5344CB8AC3E}">
        <p14:creationId xmlns:p14="http://schemas.microsoft.com/office/powerpoint/2010/main" val="175041833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Unauthorized Access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78332"/>
            <a:ext cx="5050053"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the intrusion attempts using video analytics and notify the security personnel.</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Without surveillance videos, it is hard to be sure if the identity shown in the entry log matches the accessing person. Access control integrated with the surveillance system can remarkably prevent the crises and loss resulted from unauthorized access.</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Face </a:t>
            </a:r>
            <a:r>
              <a:rPr lang="en-US" sz="1600" b="1">
                <a:solidFill>
                  <a:srgbClr val="535353"/>
                </a:solidFill>
                <a:latin typeface="Open Sans" panose="020B0606030504020204" pitchFamily="34" charset="0"/>
              </a:rPr>
              <a:t>Recognition </a:t>
            </a:r>
            <a:r>
              <a:rPr lang="en-US" sz="1600" b="0" i="0">
                <a:solidFill>
                  <a:srgbClr val="535353"/>
                </a:solidFill>
                <a:effectLst/>
                <a:latin typeface="Open Sans" panose="020B0606030504020204" pitchFamily="34" charset="0"/>
              </a:rPr>
              <a:t>analytics in ACTi’s Door Stations.</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3"/>
          <a:stretch>
            <a:fillRect/>
          </a:stretch>
        </p:blipFill>
        <p:spPr>
          <a:xfrm>
            <a:off x="190079" y="6052382"/>
            <a:ext cx="1824307" cy="577697"/>
          </a:xfrm>
          <a:prstGeom prst="rect">
            <a:avLst/>
          </a:prstGeom>
        </p:spPr>
      </p:pic>
      <p:sp>
        <p:nvSpPr>
          <p:cNvPr id="2" name="TextBox 1">
            <a:hlinkClick r:id="rId4"/>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4"/>
              </a:rPr>
              <a:t>Read</a:t>
            </a:r>
            <a:endParaRPr lang="en-US" sz="1200" i="1">
              <a:solidFill>
                <a:srgbClr val="0000FF"/>
              </a:solidFill>
            </a:endParaRPr>
          </a:p>
        </p:txBody>
      </p:sp>
      <p:pic>
        <p:nvPicPr>
          <p:cNvPr id="5" name="Picture 4" descr="A person and person standing in a doorway&#10;&#10;Description automatically generated">
            <a:extLst>
              <a:ext uri="{FF2B5EF4-FFF2-40B4-BE49-F238E27FC236}">
                <a16:creationId xmlns:a16="http://schemas.microsoft.com/office/drawing/2014/main" id="{5FA79F7E-51B5-BBDF-1F21-29D8778006F3}"/>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348801" y="1641141"/>
            <a:ext cx="3454717" cy="2324083"/>
          </a:xfrm>
          <a:prstGeom prst="rect">
            <a:avLst/>
          </a:prstGeom>
        </p:spPr>
      </p:pic>
    </p:spTree>
    <p:extLst>
      <p:ext uri="{BB962C8B-B14F-4D97-AF65-F5344CB8AC3E}">
        <p14:creationId xmlns:p14="http://schemas.microsoft.com/office/powerpoint/2010/main" val="237995357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848119" y="1641141"/>
            <a:ext cx="4572000" cy="46166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Tailgating Detection</a:t>
            </a:r>
          </a:p>
        </p:txBody>
      </p:sp>
      <p:sp>
        <p:nvSpPr>
          <p:cNvPr id="12" name="TextBox 11">
            <a:extLst>
              <a:ext uri="{FF2B5EF4-FFF2-40B4-BE49-F238E27FC236}">
                <a16:creationId xmlns:a16="http://schemas.microsoft.com/office/drawing/2014/main" id="{F53F4863-0DA7-2D22-AB2C-86A6EB62A94E}"/>
              </a:ext>
            </a:extLst>
          </p:cNvPr>
          <p:cNvSpPr txBox="1"/>
          <p:nvPr/>
        </p:nvSpPr>
        <p:spPr>
          <a:xfrm>
            <a:off x="3842426" y="2429692"/>
            <a:ext cx="5050053" cy="830997"/>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Detect tailgating at the entrance of restricted area by comparing the detected head count with number of presented access credentials.</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323439"/>
          </a:xfrm>
          <a:prstGeom prst="rect">
            <a:avLst/>
          </a:prstGeom>
          <a:noFill/>
        </p:spPr>
        <p:txBody>
          <a:bodyPr wrap="square">
            <a:spAutoFit/>
          </a:bodyPr>
          <a:lstStyle/>
          <a:p>
            <a:pPr algn="l"/>
            <a:r>
              <a:rPr lang="en-US" sz="1600" b="0" i="0">
                <a:solidFill>
                  <a:srgbClr val="535353"/>
                </a:solidFill>
                <a:effectLst/>
                <a:latin typeface="Open Sans" panose="020B0606030504020204" pitchFamily="34" charset="0"/>
              </a:rPr>
              <a:t>Whenever the RFID card is swiped, the system will count the number of the actual entries. When mismatched, the system will create the alarm. This prevents both tailgating and piggybacking.</a:t>
            </a:r>
          </a:p>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a:solidFill>
                  <a:srgbClr val="535353"/>
                </a:solidFill>
                <a:latin typeface="Open Sans" panose="020B0606030504020204" pitchFamily="34" charset="0"/>
              </a:rPr>
              <a:t>People Counting</a:t>
            </a:r>
            <a:r>
              <a:rPr lang="en-US" sz="1600" b="1"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rPr>
              <a:t>analytics and </a:t>
            </a:r>
            <a:r>
              <a:rPr lang="en-US" sz="1600" b="1" i="0">
                <a:solidFill>
                  <a:srgbClr val="535353"/>
                </a:solidFill>
                <a:effectLst/>
                <a:latin typeface="Open Sans" panose="020B0606030504020204" pitchFamily="34" charset="0"/>
              </a:rPr>
              <a:t>RFID</a:t>
            </a:r>
            <a:r>
              <a:rPr lang="en-US" sz="1600" b="0" i="0">
                <a:solidFill>
                  <a:srgbClr val="535353"/>
                </a:solidFill>
                <a:effectLst/>
                <a:latin typeface="Open Sans" panose="020B0606030504020204" pitchFamily="34" charset="0"/>
              </a:rPr>
              <a:t> technology. </a:t>
            </a:r>
            <a:r>
              <a:rPr lang="en-US" sz="1600" b="0" i="0">
                <a:solidFill>
                  <a:schemeClr val="tx2">
                    <a:lumMod val="60000"/>
                    <a:lumOff val="40000"/>
                  </a:schemeClr>
                </a:solidFill>
                <a:effectLst/>
                <a:latin typeface="Open Sans" panose="020B0606030504020204" pitchFamily="34" charset="0"/>
                <a:hlinkClick r:id="rId3"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4"/>
          <a:stretch>
            <a:fillRect/>
          </a:stretch>
        </p:blipFill>
        <p:spPr>
          <a:xfrm>
            <a:off x="190079" y="6052382"/>
            <a:ext cx="1824307" cy="577697"/>
          </a:xfrm>
          <a:prstGeom prst="rect">
            <a:avLst/>
          </a:prstGeom>
        </p:spPr>
      </p:pic>
      <p:sp>
        <p:nvSpPr>
          <p:cNvPr id="2" name="TextBox 1">
            <a:hlinkClick r:id="rId5"/>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5"/>
              </a:rPr>
              <a:t>Read</a:t>
            </a:r>
            <a:endParaRPr lang="en-US" sz="1200" i="1">
              <a:solidFill>
                <a:srgbClr val="0000FF"/>
              </a:solidFill>
            </a:endParaRPr>
          </a:p>
        </p:txBody>
      </p:sp>
      <p:pic>
        <p:nvPicPr>
          <p:cNvPr id="4" name="Picture 3">
            <a:extLst>
              <a:ext uri="{FF2B5EF4-FFF2-40B4-BE49-F238E27FC236}">
                <a16:creationId xmlns:a16="http://schemas.microsoft.com/office/drawing/2014/main" id="{8C4D9743-2A1B-4407-A67F-925ECD86414A}"/>
              </a:ext>
            </a:extLst>
          </p:cNvPr>
          <p:cNvPicPr>
            <a:picLocks noChangeAspect="1"/>
          </p:cNvPicPr>
          <p:nvPr/>
        </p:nvPicPr>
        <p:blipFill>
          <a:blip r:embed="rId6"/>
          <a:stretch>
            <a:fillRect/>
          </a:stretch>
        </p:blipFill>
        <p:spPr>
          <a:xfrm>
            <a:off x="381668" y="1660908"/>
            <a:ext cx="3265436" cy="2285805"/>
          </a:xfrm>
          <a:prstGeom prst="rect">
            <a:avLst/>
          </a:prstGeom>
        </p:spPr>
      </p:pic>
    </p:spTree>
    <p:extLst>
      <p:ext uri="{BB962C8B-B14F-4D97-AF65-F5344CB8AC3E}">
        <p14:creationId xmlns:p14="http://schemas.microsoft.com/office/powerpoint/2010/main" val="26834113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80030" y="1660597"/>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Real-Time Suspect Tracking</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628" y="2478332"/>
            <a:ext cx="5192274"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Track the suspect seamlessly by switching between video channels using transparent video overlay buttons in video management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5571" y="3976283"/>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Track the suspect using the video management system interface by using the convenient feature of switching the views with 1 click on the video which opens up the next view of the area the suspect is moving towards to. This method works for both live view and playback. By this method it is possible to instantly find out where the suspect is going and dispatch officers to handle the situation immediately.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8547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unique </a:t>
            </a:r>
            <a:r>
              <a:rPr lang="en-US" sz="1600" b="1" i="0">
                <a:solidFill>
                  <a:srgbClr val="535353"/>
                </a:solidFill>
                <a:effectLst/>
                <a:latin typeface="Open Sans" panose="020B0606030504020204" pitchFamily="34" charset="0"/>
              </a:rPr>
              <a:t>Visual Tracking</a:t>
            </a:r>
            <a:r>
              <a:rPr lang="en-US" sz="1600" b="0" i="0">
                <a:solidFill>
                  <a:srgbClr val="535353"/>
                </a:solidFill>
                <a:effectLst/>
                <a:latin typeface="Open Sans" panose="020B0606030504020204" pitchFamily="34" charset="0"/>
              </a:rPr>
              <a:t> feature of ACTi’s </a:t>
            </a:r>
            <a:r>
              <a:rPr lang="en-US" sz="1600" b="1" i="0">
                <a:solidFill>
                  <a:srgbClr val="535353"/>
                </a:solidFill>
                <a:effectLst/>
                <a:latin typeface="Open Sans" panose="020B0606030504020204" pitchFamily="34" charset="0"/>
              </a:rPr>
              <a:t>NVR 3 and CMS 2</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F8990411-D8DA-EF9A-BC71-EFD786F79530}"/>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2302945-B1B0-5E1D-2137-92EA4FB22EB1}"/>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F1390C0F-792D-E2F2-C5FE-D0DDEC9E0D49}"/>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52E4C18-3ACB-7B48-2E92-AFCEDD94DE65}"/>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46456697-B05A-BAB9-96A5-601275BB31BC}"/>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2A889F36-3627-6608-7DB2-4590CBB9CAE5}"/>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0D63B255-147D-080D-4A80-4374BE40BBB8}"/>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C95F7AB7-7ABE-029E-6E15-4086D7C80BE3}"/>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6B749C-083A-973A-E32C-926B1A3878D4}"/>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44BBA257-4012-DB4D-B7FC-95EBA82A4D60}"/>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0EEA76E-90DB-2D6C-D01F-E7824EB15F26}"/>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running in a parking lot with a person pointing at him&#10;&#10;Description automatically generated">
            <a:extLst>
              <a:ext uri="{FF2B5EF4-FFF2-40B4-BE49-F238E27FC236}">
                <a16:creationId xmlns:a16="http://schemas.microsoft.com/office/drawing/2014/main" id="{095D3F7B-EF3D-0433-27D2-CC3219560CB6}"/>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92249" y="1698944"/>
            <a:ext cx="3384806" cy="2272485"/>
          </a:xfrm>
          <a:prstGeom prst="rect">
            <a:avLst/>
          </a:prstGeom>
        </p:spPr>
      </p:pic>
    </p:spTree>
    <p:extLst>
      <p:ext uri="{BB962C8B-B14F-4D97-AF65-F5344CB8AC3E}">
        <p14:creationId xmlns:p14="http://schemas.microsoft.com/office/powerpoint/2010/main" val="295327886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Picture 22">
            <a:extLst>
              <a:ext uri="{FF2B5EF4-FFF2-40B4-BE49-F238E27FC236}">
                <a16:creationId xmlns:a16="http://schemas.microsoft.com/office/drawing/2014/main" id="{87334A66-2EC8-C6B6-9AA8-3095C5788CF3}"/>
              </a:ext>
            </a:extLst>
          </p:cNvPr>
          <p:cNvPicPr>
            <a:picLocks noChangeAspect="1"/>
          </p:cNvPicPr>
          <p:nvPr/>
        </p:nvPicPr>
        <p:blipFill>
          <a:blip r:embed="rId3"/>
          <a:stretch>
            <a:fillRect/>
          </a:stretch>
        </p:blipFill>
        <p:spPr>
          <a:xfrm>
            <a:off x="251519" y="1611956"/>
            <a:ext cx="3809999" cy="2358433"/>
          </a:xfrm>
          <a:prstGeom prst="rect">
            <a:avLst/>
          </a:prstGeom>
        </p:spPr>
      </p:pic>
      <p:sp>
        <p:nvSpPr>
          <p:cNvPr id="16" name="Rectangle 15">
            <a:extLst>
              <a:ext uri="{FF2B5EF4-FFF2-40B4-BE49-F238E27FC236}">
                <a16:creationId xmlns:a16="http://schemas.microsoft.com/office/drawing/2014/main" id="{86133CC3-BD3B-9350-F6BF-99DFC7FC2C7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4139952" y="1611957"/>
            <a:ext cx="4572000"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Vehicle Access Control</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4136550" y="2429692"/>
            <a:ext cx="4755929" cy="584775"/>
          </a:xfrm>
          <a:prstGeom prst="rect">
            <a:avLst/>
          </a:prstGeom>
          <a:noFill/>
        </p:spPr>
        <p:txBody>
          <a:bodyPr wrap="square">
            <a:spAutoFit/>
          </a:bodyPr>
          <a:lstStyle/>
          <a:p>
            <a:r>
              <a:rPr lang="en-US" sz="1600">
                <a:solidFill>
                  <a:schemeClr val="tx1">
                    <a:lumMod val="50000"/>
                    <a:lumOff val="50000"/>
                  </a:schemeClr>
                </a:solidFill>
                <a:latin typeface="Open Sans" panose="020B0606030504020204" pitchFamily="34" charset="0"/>
              </a:rPr>
              <a:t>The access control at the gate can be done conveniently using ALPR technology.</a:t>
            </a:r>
            <a:endParaRPr lang="en-US" sz="1600">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244748" y="3995005"/>
            <a:ext cx="8379765" cy="1569660"/>
          </a:xfrm>
          <a:prstGeom prst="rect">
            <a:avLst/>
          </a:prstGeom>
          <a:noFill/>
        </p:spPr>
        <p:txBody>
          <a:bodyPr wrap="square">
            <a:spAutoFit/>
          </a:bodyPr>
          <a:lstStyle/>
          <a:p>
            <a:pPr algn="l"/>
            <a:r>
              <a:rPr lang="en-US" sz="1600">
                <a:solidFill>
                  <a:srgbClr val="535353"/>
                </a:solidFill>
                <a:latin typeface="Open Sans" panose="020B0606030504020204" pitchFamily="34" charset="0"/>
              </a:rPr>
              <a:t>Except for the highest security facilities, most locations can benefit from the automatic gate control without requiring the gate officer to be present all the time. Only the white-listed vehicles can enter the premises. Furthermore, it is possible to set up a blacklist which alerts the security officers instantly when the blacklisted vehicle appears.</a:t>
            </a: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ALPR </a:t>
            </a:r>
            <a:r>
              <a:rPr lang="en-US" sz="1600" b="0" i="0">
                <a:solidFill>
                  <a:srgbClr val="535353"/>
                </a:solidFill>
                <a:effectLst/>
                <a:latin typeface="Open Sans" panose="020B0606030504020204" pitchFamily="34" charset="0"/>
              </a:rPr>
              <a:t>analytics inside ACTi cameras. </a:t>
            </a:r>
            <a:r>
              <a:rPr lang="en-US" sz="1600" b="0" i="0">
                <a:solidFill>
                  <a:schemeClr val="tx2">
                    <a:lumMod val="60000"/>
                    <a:lumOff val="40000"/>
                  </a:schemeClr>
                </a:solidFill>
                <a:effectLst/>
                <a:latin typeface="Open Sans" panose="020B0606030504020204" pitchFamily="34" charset="0"/>
                <a:hlinkClick r:id="rId4" action="ppaction://hlinksldjump"/>
              </a:rPr>
              <a:t>Read More</a:t>
            </a:r>
            <a:r>
              <a:rPr lang="en-US" sz="1600" b="0" i="0">
                <a:solidFill>
                  <a:srgbClr val="535353"/>
                </a:solidFill>
                <a:effectLst/>
                <a:latin typeface="Open Sans" panose="020B0606030504020204" pitchFamily="34" charset="0"/>
              </a:rPr>
              <a:t>.</a:t>
            </a:r>
          </a:p>
        </p:txBody>
      </p:sp>
      <p:sp>
        <p:nvSpPr>
          <p:cNvPr id="17" name="TextBox 16">
            <a:extLst>
              <a:ext uri="{FF2B5EF4-FFF2-40B4-BE49-F238E27FC236}">
                <a16:creationId xmlns:a16="http://schemas.microsoft.com/office/drawing/2014/main" id="{C4FDA1F0-3EC4-9FFA-CD6C-A341C264D74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pic>
        <p:nvPicPr>
          <p:cNvPr id="28" name="Picture 27">
            <a:extLst>
              <a:ext uri="{FF2B5EF4-FFF2-40B4-BE49-F238E27FC236}">
                <a16:creationId xmlns:a16="http://schemas.microsoft.com/office/drawing/2014/main" id="{8CC39630-226B-1B46-1EC9-E3A0BBCD816C}"/>
              </a:ext>
            </a:extLst>
          </p:cNvPr>
          <p:cNvPicPr>
            <a:picLocks noChangeAspect="1"/>
          </p:cNvPicPr>
          <p:nvPr/>
        </p:nvPicPr>
        <p:blipFill>
          <a:blip r:embed="rId5"/>
          <a:stretch>
            <a:fillRect/>
          </a:stretch>
        </p:blipFill>
        <p:spPr>
          <a:xfrm>
            <a:off x="190079" y="6052382"/>
            <a:ext cx="1824307" cy="577697"/>
          </a:xfrm>
          <a:prstGeom prst="rect">
            <a:avLst/>
          </a:prstGeom>
        </p:spPr>
      </p:pic>
      <p:sp>
        <p:nvSpPr>
          <p:cNvPr id="2" name="TextBox 1">
            <a:hlinkClick r:id="rId6"/>
            <a:extLst>
              <a:ext uri="{FF2B5EF4-FFF2-40B4-BE49-F238E27FC236}">
                <a16:creationId xmlns:a16="http://schemas.microsoft.com/office/drawing/2014/main" id="{43AF805E-25E6-1177-E849-B3D6160D6ED8}"/>
              </a:ext>
            </a:extLst>
          </p:cNvPr>
          <p:cNvSpPr txBox="1"/>
          <p:nvPr/>
        </p:nvSpPr>
        <p:spPr>
          <a:xfrm>
            <a:off x="1454455" y="6374882"/>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spTree>
    <p:extLst>
      <p:ext uri="{BB962C8B-B14F-4D97-AF65-F5344CB8AC3E}">
        <p14:creationId xmlns:p14="http://schemas.microsoft.com/office/powerpoint/2010/main" val="25901459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626144"/>
            <a:ext cx="4572000" cy="738664"/>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Intercom Service</a:t>
            </a:r>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4807" y="2340738"/>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Interact with other individuals by local voice-based communication system.</a:t>
            </a: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830997"/>
          </a:xfrm>
          <a:prstGeom prst="rect">
            <a:avLst/>
          </a:prstGeom>
          <a:noFill/>
        </p:spPr>
        <p:txBody>
          <a:bodyPr wrap="square">
            <a:spAutoFit/>
          </a:bodyPr>
          <a:lstStyle/>
          <a:p>
            <a:pPr algn="l"/>
            <a:r>
              <a:rPr lang="en-US" sz="1600" dirty="0">
                <a:solidFill>
                  <a:schemeClr val="tx1">
                    <a:lumMod val="50000"/>
                    <a:lumOff val="50000"/>
                  </a:schemeClr>
                </a:solidFill>
                <a:latin typeface="Open Sans" panose="020B0606030504020204" pitchFamily="34" charset="0"/>
              </a:rPr>
              <a:t>There will be voice access points as intercoms in various locations across the Government, such as gates and entrances, loading area, parking lot and others. The employees and the visitors can talk to the security staff immediately using that feature.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4715821"/>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NVR 3</a:t>
            </a:r>
            <a:r>
              <a:rPr lang="en-US" sz="1600" b="1">
                <a:solidFill>
                  <a:srgbClr val="535353"/>
                </a:solidFill>
                <a:latin typeface="Open Sans" panose="020B0606030504020204" pitchFamily="34" charset="0"/>
              </a:rPr>
              <a:t> or</a:t>
            </a:r>
            <a:r>
              <a:rPr lang="en-US" sz="1600" b="1" i="0">
                <a:solidFill>
                  <a:srgbClr val="535353"/>
                </a:solidFill>
                <a:effectLst/>
                <a:latin typeface="Open Sans" panose="020B0606030504020204" pitchFamily="34" charset="0"/>
              </a:rPr>
              <a:t> </a:t>
            </a:r>
            <a:r>
              <a:rPr lang="en-US" sz="1600" b="1">
                <a:solidFill>
                  <a:srgbClr val="535353"/>
                </a:solidFill>
                <a:latin typeface="Open Sans" panose="020B0606030504020204" pitchFamily="34" charset="0"/>
              </a:rPr>
              <a:t>CMS 2 </a:t>
            </a:r>
            <a:r>
              <a:rPr lang="en-US" sz="1600" b="0" i="0">
                <a:solidFill>
                  <a:srgbClr val="535353"/>
                </a:solidFill>
                <a:effectLst/>
                <a:latin typeface="Open Sans" panose="020B0606030504020204" pitchFamily="34" charset="0"/>
              </a:rPr>
              <a:t>along with intercom devices such as </a:t>
            </a:r>
            <a:r>
              <a:rPr lang="en-US" sz="1600" b="1" i="0">
                <a:solidFill>
                  <a:srgbClr val="535353"/>
                </a:solidFill>
                <a:effectLst/>
                <a:latin typeface="Open Sans" panose="020B0606030504020204" pitchFamily="34" charset="0"/>
              </a:rPr>
              <a:t>Q950</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936E61F5-509E-DFBE-9BC5-FB4CED380DB3}"/>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9C14ABDC-CB22-E793-83D3-046F4C4E88C3}"/>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D1AB7976-314A-B17E-4A17-3A68F8FC323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97447C0-6294-0EA9-BEBF-4A706B2FCFD4}"/>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598B3B00-CA5D-15AF-B76F-CA3643EE02B1}"/>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8BC3AAB3-FBFF-4692-479A-14338F582E47}"/>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BB5D0970-CDFF-4A72-558A-13D950D41C46}"/>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3989E523-ACB0-EA6D-AC24-AE3C217CC1AA}"/>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92206306-D4E1-0D00-6658-F79BFD342861}"/>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8BCB72DC-4966-83F1-686C-202946D11B65}"/>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6DC6D8C9-26C6-C3A5-91EA-C9B5C95E7D82}"/>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in a red cap holding a pen&#10;&#10;Description automatically generated">
            <a:extLst>
              <a:ext uri="{FF2B5EF4-FFF2-40B4-BE49-F238E27FC236}">
                <a16:creationId xmlns:a16="http://schemas.microsoft.com/office/drawing/2014/main" id="{BAF1160A-5368-E0C8-413E-A6F46E5B9D51}"/>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87356" y="1763797"/>
            <a:ext cx="3443571" cy="2047529"/>
          </a:xfrm>
          <a:prstGeom prst="rect">
            <a:avLst/>
          </a:prstGeom>
        </p:spPr>
      </p:pic>
    </p:spTree>
    <p:extLst>
      <p:ext uri="{BB962C8B-B14F-4D97-AF65-F5344CB8AC3E}">
        <p14:creationId xmlns:p14="http://schemas.microsoft.com/office/powerpoint/2010/main" val="282673463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76239" y="1761865"/>
            <a:ext cx="5055528" cy="830997"/>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Human Body Temperature Detection</a:t>
            </a: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6239" y="2601763"/>
            <a:ext cx="4755929" cy="830997"/>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abnormal human body temperature by using a high accuracy thermal camera together with built-in face detection AI.</a:t>
            </a:r>
          </a:p>
        </p:txBody>
      </p:sp>
      <p:sp>
        <p:nvSpPr>
          <p:cNvPr id="13" name="TextBox 12">
            <a:extLst>
              <a:ext uri="{FF2B5EF4-FFF2-40B4-BE49-F238E27FC236}">
                <a16:creationId xmlns:a16="http://schemas.microsoft.com/office/drawing/2014/main" id="{20ED597C-FC3B-5D45-BC71-559832266FEC}"/>
              </a:ext>
            </a:extLst>
          </p:cNvPr>
          <p:cNvSpPr txBox="1"/>
          <p:nvPr/>
        </p:nvSpPr>
        <p:spPr>
          <a:xfrm>
            <a:off x="228988" y="3616580"/>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To prevent the spread of diseases, there are smart surveillance devices that can detect high body temperature from the distance using specially designed high precision thermal imagers. These cameras will first detect human faces using its deep learning AI and then analyze each face using the thermal image and get the exact temperature reading of the face. The temperature above the threshold will trigger an event.</a:t>
            </a:r>
          </a:p>
        </p:txBody>
      </p:sp>
      <p:sp>
        <p:nvSpPr>
          <p:cNvPr id="2" name="TextBox 1">
            <a:extLst>
              <a:ext uri="{FF2B5EF4-FFF2-40B4-BE49-F238E27FC236}">
                <a16:creationId xmlns:a16="http://schemas.microsoft.com/office/drawing/2014/main" id="{7FDBAC82-1375-FEDA-303C-F3357C49D712}"/>
              </a:ext>
            </a:extLst>
          </p:cNvPr>
          <p:cNvSpPr txBox="1"/>
          <p:nvPr/>
        </p:nvSpPr>
        <p:spPr>
          <a:xfrm>
            <a:off x="242884" y="4788245"/>
            <a:ext cx="8855846" cy="830997"/>
          </a:xfrm>
          <a:prstGeom prst="rect">
            <a:avLst/>
          </a:prstGeom>
          <a:noFill/>
        </p:spPr>
        <p:txBody>
          <a:bodyPr wrap="square">
            <a:spAutoFit/>
          </a:bodyPr>
          <a:lstStyle/>
          <a:p>
            <a:pPr algn="l"/>
            <a:endParaRPr lang="en-US" sz="1600">
              <a:solidFill>
                <a:schemeClr val="tx1">
                  <a:lumMod val="50000"/>
                  <a:lumOff val="50000"/>
                </a:schemeClr>
              </a:solidFill>
              <a:latin typeface="Open Sans" panose="020B0606030504020204" pitchFamily="34" charset="0"/>
            </a:endParaRPr>
          </a:p>
          <a:p>
            <a:pPr algn="l"/>
            <a:r>
              <a:rPr lang="en-US" sz="1600">
                <a:solidFill>
                  <a:schemeClr val="tx1">
                    <a:lumMod val="50000"/>
                    <a:lumOff val="50000"/>
                  </a:schemeClr>
                </a:solidFill>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Temperature Detection </a:t>
            </a:r>
            <a:r>
              <a:rPr lang="en-US" sz="1600">
                <a:solidFill>
                  <a:schemeClr val="tx1">
                    <a:lumMod val="50000"/>
                    <a:lumOff val="50000"/>
                  </a:schemeClr>
                </a:solidFill>
                <a:latin typeface="Open Sans" panose="020B0606030504020204" pitchFamily="34" charset="0"/>
              </a:rPr>
              <a:t>analytics inside ACTi thermal cameras, such as </a:t>
            </a:r>
            <a:r>
              <a:rPr lang="en-US" sz="1600" b="0" i="0">
                <a:solidFill>
                  <a:srgbClr val="535353"/>
                </a:solidFill>
                <a:effectLst/>
                <a:latin typeface="Open Sans" panose="020B0606030504020204" pitchFamily="34" charset="0"/>
                <a:hlinkClick r:id="rId3"/>
              </a:rPr>
              <a:t>VMGB-370</a:t>
            </a:r>
            <a:r>
              <a:rPr lang="en-US" sz="1600" b="0" i="0">
                <a:solidFill>
                  <a:srgbClr val="535353"/>
                </a:solidFill>
                <a:effectLst/>
                <a:latin typeface="Open Sans" panose="020B0606030504020204" pitchFamily="34" charset="0"/>
              </a:rPr>
              <a:t>, </a:t>
            </a:r>
            <a:r>
              <a:rPr lang="en-US" sz="1600" b="0" i="0">
                <a:solidFill>
                  <a:srgbClr val="535353"/>
                </a:solidFill>
                <a:effectLst/>
                <a:latin typeface="Open Sans" panose="020B0606030504020204" pitchFamily="34" charset="0"/>
                <a:hlinkClick r:id="rId4"/>
              </a:rPr>
              <a:t>VMGB-371</a:t>
            </a:r>
            <a:r>
              <a:rPr lang="en-US" sz="1600" b="0" i="0">
                <a:solidFill>
                  <a:srgbClr val="535353"/>
                </a:solidFill>
                <a:effectLst/>
                <a:latin typeface="Open Sans" panose="020B0606030504020204" pitchFamily="34" charset="0"/>
              </a:rPr>
              <a:t>.</a:t>
            </a:r>
          </a:p>
        </p:txBody>
      </p:sp>
      <p:sp>
        <p:nvSpPr>
          <p:cNvPr id="4" name="Rectangle 3">
            <a:extLst>
              <a:ext uri="{FF2B5EF4-FFF2-40B4-BE49-F238E27FC236}">
                <a16:creationId xmlns:a16="http://schemas.microsoft.com/office/drawing/2014/main" id="{51B9E008-B9B7-1DFD-B3D0-0AA38F8CA974}"/>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146E03F7-993F-E22D-8E7E-0FE2861EFE2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0744448-F8DB-7AE8-477C-0F868ADC2C23}"/>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9F042EC9-A5F2-FFC3-CCDA-63816DC0145B}"/>
                </a:ext>
              </a:extLst>
            </p:cNvPr>
            <p:cNvPicPr>
              <a:picLocks noChangeAspect="1"/>
            </p:cNvPicPr>
            <p:nvPr/>
          </p:nvPicPr>
          <p:blipFill>
            <a:blip r:embed="rId5"/>
            <a:stretch>
              <a:fillRect/>
            </a:stretch>
          </p:blipFill>
          <p:spPr>
            <a:xfrm>
              <a:off x="228988" y="6093296"/>
              <a:ext cx="1819275" cy="581025"/>
            </a:xfrm>
            <a:prstGeom prst="rect">
              <a:avLst/>
            </a:prstGeom>
          </p:spPr>
        </p:pic>
        <p:sp>
          <p:nvSpPr>
            <p:cNvPr id="9" name="TextBox 8">
              <a:hlinkClick r:id="rId6"/>
              <a:extLst>
                <a:ext uri="{FF2B5EF4-FFF2-40B4-BE49-F238E27FC236}">
                  <a16:creationId xmlns:a16="http://schemas.microsoft.com/office/drawing/2014/main" id="{BEC6CF9D-DF64-70DC-93BD-EC6B2AB78EDF}"/>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EEA75872-37CE-BEBC-95EB-02DEA46D254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583584DD-23E3-0865-3BE7-DDE42239D275}"/>
                </a:ext>
              </a:extLst>
            </p:cNvPr>
            <p:cNvPicPr>
              <a:picLocks noChangeAspect="1"/>
            </p:cNvPicPr>
            <p:nvPr/>
          </p:nvPicPr>
          <p:blipFill>
            <a:blip r:embed="rId7"/>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A1663275-4CEA-4273-2690-CEA2A626200C}"/>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610CC668-87D7-D6C1-4B5C-664D5354A112}"/>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5F491BF-D727-D5DC-146F-EBD80E960F3E}"/>
                </a:ext>
              </a:extLst>
            </p:cNvPr>
            <p:cNvPicPr>
              <a:picLocks noChangeAspect="1"/>
            </p:cNvPicPr>
            <p:nvPr/>
          </p:nvPicPr>
          <p:blipFill>
            <a:blip r:embed="rId9"/>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BC193297-7FD9-B4A0-F897-A715EB43103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131260BC-6296-8AB5-0E1A-5CC3907F29F2}"/>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0F509B80-01F1-14BD-AA74-7FF0FBBC08E2}"/>
                </a:ext>
              </a:extLst>
            </p:cNvPr>
            <p:cNvPicPr>
              <a:picLocks noChangeAspect="1"/>
            </p:cNvPicPr>
            <p:nvPr/>
          </p:nvPicPr>
          <p:blipFill>
            <a:blip r:embed="rId11"/>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D2568C60-F779-2B69-5925-BB4DF114F3FB}"/>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2"/>
                </a:rPr>
                <a:t>Read</a:t>
              </a:r>
              <a:endParaRPr lang="en-US" sz="1200" i="1">
                <a:solidFill>
                  <a:srgbClr val="0000FF"/>
                </a:solidFill>
              </a:endParaRPr>
            </a:p>
          </p:txBody>
        </p:sp>
      </p:grpSp>
      <p:grpSp>
        <p:nvGrpSpPr>
          <p:cNvPr id="28" name="Group 27">
            <a:extLst>
              <a:ext uri="{FF2B5EF4-FFF2-40B4-BE49-F238E27FC236}">
                <a16:creationId xmlns:a16="http://schemas.microsoft.com/office/drawing/2014/main" id="{36D3D98B-E458-78F9-6154-DB0675664136}"/>
              </a:ext>
            </a:extLst>
          </p:cNvPr>
          <p:cNvGrpSpPr/>
          <p:nvPr/>
        </p:nvGrpSpPr>
        <p:grpSpPr>
          <a:xfrm>
            <a:off x="7260522" y="6019647"/>
            <a:ext cx="1541830" cy="657225"/>
            <a:chOff x="7260522" y="6019647"/>
            <a:chExt cx="1541830" cy="657225"/>
          </a:xfrm>
        </p:grpSpPr>
        <p:pic>
          <p:nvPicPr>
            <p:cNvPr id="29" name="Picture 28">
              <a:extLst>
                <a:ext uri="{FF2B5EF4-FFF2-40B4-BE49-F238E27FC236}">
                  <a16:creationId xmlns:a16="http://schemas.microsoft.com/office/drawing/2014/main" id="{787D4569-A916-DD74-B1F7-960E706E4902}"/>
                </a:ext>
              </a:extLst>
            </p:cNvPr>
            <p:cNvPicPr>
              <a:picLocks noChangeAspect="1"/>
            </p:cNvPicPr>
            <p:nvPr/>
          </p:nvPicPr>
          <p:blipFill>
            <a:blip r:embed="rId13"/>
            <a:stretch>
              <a:fillRect/>
            </a:stretch>
          </p:blipFill>
          <p:spPr>
            <a:xfrm>
              <a:off x="7260522" y="6019647"/>
              <a:ext cx="1476375" cy="657225"/>
            </a:xfrm>
            <a:prstGeom prst="rect">
              <a:avLst/>
            </a:prstGeom>
          </p:spPr>
        </p:pic>
        <p:sp>
          <p:nvSpPr>
            <p:cNvPr id="30" name="TextBox 29">
              <a:extLst>
                <a:ext uri="{FF2B5EF4-FFF2-40B4-BE49-F238E27FC236}">
                  <a16:creationId xmlns:a16="http://schemas.microsoft.com/office/drawing/2014/main" id="{655CC198-D2BF-30FB-4E58-B4E5DA4172F1}"/>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4"/>
                </a:rPr>
                <a:t>Read</a:t>
              </a:r>
              <a:endParaRPr lang="en-US" sz="1200" i="1">
                <a:solidFill>
                  <a:srgbClr val="0000FF"/>
                </a:solidFill>
              </a:endParaRPr>
            </a:p>
          </p:txBody>
        </p:sp>
      </p:grpSp>
      <p:pic>
        <p:nvPicPr>
          <p:cNvPr id="16" name="Picture 15">
            <a:extLst>
              <a:ext uri="{FF2B5EF4-FFF2-40B4-BE49-F238E27FC236}">
                <a16:creationId xmlns:a16="http://schemas.microsoft.com/office/drawing/2014/main" id="{0D2D8E6B-C9C9-F036-713F-6B969A01DEEC}"/>
              </a:ext>
            </a:extLst>
          </p:cNvPr>
          <p:cNvPicPr>
            <a:picLocks noChangeAspect="1"/>
          </p:cNvPicPr>
          <p:nvPr/>
        </p:nvPicPr>
        <p:blipFill>
          <a:blip r:embed="rId15"/>
          <a:srcRect t="9996" r="14152"/>
          <a:stretch/>
        </p:blipFill>
        <p:spPr>
          <a:xfrm>
            <a:off x="336669" y="1642920"/>
            <a:ext cx="3306927" cy="1981549"/>
          </a:xfrm>
          <a:prstGeom prst="rect">
            <a:avLst/>
          </a:prstGeom>
        </p:spPr>
      </p:pic>
    </p:spTree>
    <p:extLst>
      <p:ext uri="{BB962C8B-B14F-4D97-AF65-F5344CB8AC3E}">
        <p14:creationId xmlns:p14="http://schemas.microsoft.com/office/powerpoint/2010/main" val="264970448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238041" y="3726190"/>
            <a:ext cx="8873953" cy="1323439"/>
          </a:xfrm>
          <a:prstGeom prst="rect">
            <a:avLst/>
          </a:prstGeom>
          <a:noFill/>
        </p:spPr>
        <p:txBody>
          <a:bodyPr wrap="square" lIns="91440" tIns="45720" rIns="91440" bIns="45720" anchor="t">
            <a:spAutoFit/>
          </a:bodyPr>
          <a:lstStyle/>
          <a:p>
            <a:r>
              <a:rPr lang="en-US" sz="1600">
                <a:solidFill>
                  <a:schemeClr val="tx1">
                    <a:lumMod val="50000"/>
                    <a:lumOff val="50000"/>
                  </a:schemeClr>
                </a:solidFill>
                <a:latin typeface="Open Sans" panose="020B0606030504020204" pitchFamily="34" charset="0"/>
                <a:ea typeface="Open Sans" panose="020B0606030504020204" pitchFamily="34" charset="0"/>
                <a:cs typeface="Open Sans" panose="020B0606030504020204" pitchFamily="34" charset="0"/>
              </a:rPr>
              <a:t>The unattended objects, such as bags, boxes, suitcases, strollers, carts, are considered risk items that should be handled quickly. Those objects can sometimes be accidentally forgotten  there. An early detection saves them from being stolen. Rarely, these items could also pose threats as being malicious. They could disguise explosives or other dangerous substances.</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96136"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Suspicious Items Detection</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811006"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Detect the items that are left unattended to prevent serious security and safety hazards.</a:t>
            </a:r>
          </a:p>
        </p:txBody>
      </p:sp>
      <p:sp>
        <p:nvSpPr>
          <p:cNvPr id="4" name="Rectangle 3">
            <a:extLst>
              <a:ext uri="{FF2B5EF4-FFF2-40B4-BE49-F238E27FC236}">
                <a16:creationId xmlns:a16="http://schemas.microsoft.com/office/drawing/2014/main" id="{00BD1F0F-142A-CF54-1169-44D4C831C5EA}"/>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F428937F-5F51-4FF7-64AE-5932D17C5455}"/>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6E977E42-739C-BE60-D0EA-97F20890BEC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72FE7FFF-2235-22C8-3962-4F7BD5438E77}"/>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822D3FCF-0245-554B-4584-0EFF62B5BFAD}"/>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396291E7-5AE5-F000-C18F-7EB6230E745D}"/>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AC5A4879-855E-005E-DF5A-0521DBFA7321}"/>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6E334D82-5F34-417C-B792-78845205FB6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B012F25D-9854-FA3B-71BF-A247D48FDAE6}"/>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B7AA6CCA-2E49-6BD0-7C6C-28A6B2507D9B}"/>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D460952B-6BDF-BE33-3575-FE487B3A46B3}"/>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grpSp>
        <p:nvGrpSpPr>
          <p:cNvPr id="25" name="Group 24">
            <a:extLst>
              <a:ext uri="{FF2B5EF4-FFF2-40B4-BE49-F238E27FC236}">
                <a16:creationId xmlns:a16="http://schemas.microsoft.com/office/drawing/2014/main" id="{B6670035-84BF-BC84-EBF2-A7F6E5692F41}"/>
              </a:ext>
            </a:extLst>
          </p:cNvPr>
          <p:cNvGrpSpPr/>
          <p:nvPr/>
        </p:nvGrpSpPr>
        <p:grpSpPr>
          <a:xfrm>
            <a:off x="5500838" y="6030580"/>
            <a:ext cx="1694229" cy="642229"/>
            <a:chOff x="5500838" y="6030580"/>
            <a:chExt cx="1694229" cy="642229"/>
          </a:xfrm>
        </p:grpSpPr>
        <p:pic>
          <p:nvPicPr>
            <p:cNvPr id="26" name="Picture 25">
              <a:extLst>
                <a:ext uri="{FF2B5EF4-FFF2-40B4-BE49-F238E27FC236}">
                  <a16:creationId xmlns:a16="http://schemas.microsoft.com/office/drawing/2014/main" id="{A1C3B6CF-6FC5-5D7C-0CE5-A55D8FC67DEF}"/>
                </a:ext>
              </a:extLst>
            </p:cNvPr>
            <p:cNvPicPr>
              <a:picLocks noChangeAspect="1"/>
            </p:cNvPicPr>
            <p:nvPr/>
          </p:nvPicPr>
          <p:blipFill>
            <a:blip r:embed="rId9"/>
            <a:stretch>
              <a:fillRect/>
            </a:stretch>
          </p:blipFill>
          <p:spPr>
            <a:xfrm>
              <a:off x="5500838" y="6030580"/>
              <a:ext cx="1628775" cy="628650"/>
            </a:xfrm>
            <a:prstGeom prst="rect">
              <a:avLst/>
            </a:prstGeom>
          </p:spPr>
        </p:pic>
        <p:sp>
          <p:nvSpPr>
            <p:cNvPr id="27" name="TextBox 26">
              <a:extLst>
                <a:ext uri="{FF2B5EF4-FFF2-40B4-BE49-F238E27FC236}">
                  <a16:creationId xmlns:a16="http://schemas.microsoft.com/office/drawing/2014/main" id="{0F5C0591-13FF-20CD-E2D1-213E37422A55}"/>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0"/>
                </a:rPr>
                <a:t>Read</a:t>
              </a:r>
              <a:endParaRPr lang="en-US" sz="1200" i="1">
                <a:solidFill>
                  <a:srgbClr val="0000FF"/>
                </a:solidFill>
              </a:endParaRPr>
            </a:p>
          </p:txBody>
        </p:sp>
      </p:grpSp>
      <p:pic>
        <p:nvPicPr>
          <p:cNvPr id="15" name="Picture 14">
            <a:extLst>
              <a:ext uri="{FF2B5EF4-FFF2-40B4-BE49-F238E27FC236}">
                <a16:creationId xmlns:a16="http://schemas.microsoft.com/office/drawing/2014/main" id="{D6F10228-0E08-948C-FE2E-B88E34074BEC}"/>
              </a:ext>
            </a:extLst>
          </p:cNvPr>
          <p:cNvPicPr>
            <a:picLocks noChangeAspect="1"/>
          </p:cNvPicPr>
          <p:nvPr/>
        </p:nvPicPr>
        <p:blipFill>
          <a:blip r:embed="rId11"/>
          <a:srcRect b="8390"/>
          <a:stretch/>
        </p:blipFill>
        <p:spPr>
          <a:xfrm>
            <a:off x="316306" y="1864435"/>
            <a:ext cx="3494700" cy="1831978"/>
          </a:xfrm>
          <a:prstGeom prst="rect">
            <a:avLst/>
          </a:prstGeom>
        </p:spPr>
      </p:pic>
      <p:sp>
        <p:nvSpPr>
          <p:cNvPr id="16" name="TextBox 15">
            <a:extLst>
              <a:ext uri="{FF2B5EF4-FFF2-40B4-BE49-F238E27FC236}">
                <a16:creationId xmlns:a16="http://schemas.microsoft.com/office/drawing/2014/main" id="{4020DE54-FE0E-9463-1DE5-FDAFF466DE35}"/>
              </a:ext>
            </a:extLst>
          </p:cNvPr>
          <p:cNvSpPr txBox="1"/>
          <p:nvPr/>
        </p:nvSpPr>
        <p:spPr>
          <a:xfrm>
            <a:off x="233830" y="4869160"/>
            <a:ext cx="8964488" cy="830997"/>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chemeClr val="tx1">
                    <a:lumMod val="50000"/>
                    <a:lumOff val="50000"/>
                  </a:schemeClr>
                </a:solidFill>
                <a:effectLst/>
                <a:latin typeface="Open Sans" panose="020B0606030504020204" pitchFamily="34" charset="0"/>
              </a:rPr>
              <a:t>This is based on the </a:t>
            </a:r>
            <a:r>
              <a:rPr lang="en-US" sz="1600" b="1">
                <a:solidFill>
                  <a:schemeClr val="tx1">
                    <a:lumMod val="50000"/>
                    <a:lumOff val="50000"/>
                  </a:schemeClr>
                </a:solidFill>
                <a:latin typeface="Open Sans" panose="020B0606030504020204" pitchFamily="34" charset="0"/>
              </a:rPr>
              <a:t>Unattended Object </a:t>
            </a:r>
            <a:r>
              <a:rPr lang="en-US" sz="1600" b="1" i="0">
                <a:solidFill>
                  <a:schemeClr val="tx1">
                    <a:lumMod val="50000"/>
                    <a:lumOff val="50000"/>
                  </a:schemeClr>
                </a:solidFill>
                <a:effectLst/>
                <a:latin typeface="Open Sans" panose="020B0606030504020204" pitchFamily="34" charset="0"/>
              </a:rPr>
              <a:t>Detection </a:t>
            </a:r>
            <a:r>
              <a:rPr lang="en-US" sz="1600" b="0" i="0">
                <a:solidFill>
                  <a:schemeClr val="tx1">
                    <a:lumMod val="50000"/>
                    <a:lumOff val="50000"/>
                  </a:schemeClr>
                </a:solidFill>
                <a:effectLst/>
                <a:latin typeface="Open Sans" panose="020B0606030504020204" pitchFamily="34" charset="0"/>
              </a:rPr>
              <a:t>analytics inside ACTi cameras.</a:t>
            </a:r>
            <a:r>
              <a:rPr lang="en-US" sz="1600" b="0" i="0">
                <a:solidFill>
                  <a:srgbClr val="535353"/>
                </a:solidFill>
                <a:effectLst/>
                <a:latin typeface="Open Sans" panose="020B0606030504020204" pitchFamily="34" charset="0"/>
              </a:rPr>
              <a:t> </a:t>
            </a:r>
            <a:r>
              <a:rPr lang="en-US" sz="1600" b="0" i="0">
                <a:solidFill>
                  <a:schemeClr val="tx2">
                    <a:lumMod val="60000"/>
                    <a:lumOff val="40000"/>
                  </a:schemeClr>
                </a:solidFill>
                <a:effectLst/>
                <a:latin typeface="Open Sans" panose="020B0606030504020204" pitchFamily="34" charset="0"/>
                <a:hlinkClick r:id="rId12" action="ppaction://hlinksldjump"/>
              </a:rPr>
              <a:t>Read More</a:t>
            </a:r>
            <a:r>
              <a:rPr lang="en-US" sz="1600" b="0" i="0">
                <a:solidFill>
                  <a:srgbClr val="535353"/>
                </a:solidFill>
                <a:effectLst/>
                <a:latin typeface="Open Sans" panose="020B0606030504020204" pitchFamily="34" charset="0"/>
              </a:rPr>
              <a:t>.</a:t>
            </a:r>
          </a:p>
        </p:txBody>
      </p:sp>
    </p:spTree>
    <p:extLst>
      <p:ext uri="{BB962C8B-B14F-4D97-AF65-F5344CB8AC3E}">
        <p14:creationId xmlns:p14="http://schemas.microsoft.com/office/powerpoint/2010/main" val="181356417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077218"/>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Universal mobile application designed to remotely access NVR, CMS or camera for video playback and management. </a:t>
            </a:r>
          </a:p>
          <a:p>
            <a:pPr algn="l"/>
            <a:r>
              <a:rPr lang="en-US" sz="1600">
                <a:solidFill>
                  <a:schemeClr val="tx1">
                    <a:lumMod val="50000"/>
                    <a:lumOff val="50000"/>
                  </a:schemeClr>
                </a:solidFill>
                <a:latin typeface="Open Sans" panose="020B0606030504020204" pitchFamily="34" charset="0"/>
              </a:rPr>
              <a:t>Features: Live view and playback, Search video recordings by events, PTZ Control, Google Maps, Activate Digital Output, Playback from camera's memory card</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3777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On-the-Go Surveillance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52643" y="2351983"/>
            <a:ext cx="4755929" cy="1077218"/>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Monitor the views from surveillance cameras using a mobile device while walking around the premises, in order to respond to incidents instantly.</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34532"/>
            <a:ext cx="9007772"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free.</a:t>
            </a:r>
          </a:p>
        </p:txBody>
      </p:sp>
      <p:sp>
        <p:nvSpPr>
          <p:cNvPr id="4" name="Rectangle 3">
            <a:extLst>
              <a:ext uri="{FF2B5EF4-FFF2-40B4-BE49-F238E27FC236}">
                <a16:creationId xmlns:a16="http://schemas.microsoft.com/office/drawing/2014/main" id="{4A3E48D5-296B-BD8E-9935-C7A382E5AC25}"/>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3DCF279A-147A-C0D8-091D-0AC2E3AC2DEB}"/>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6" name="Group 5">
            <a:extLst>
              <a:ext uri="{FF2B5EF4-FFF2-40B4-BE49-F238E27FC236}">
                <a16:creationId xmlns:a16="http://schemas.microsoft.com/office/drawing/2014/main" id="{1E394987-E07E-7634-F137-DDEAF5DFF58C}"/>
              </a:ext>
            </a:extLst>
          </p:cNvPr>
          <p:cNvGrpSpPr/>
          <p:nvPr/>
        </p:nvGrpSpPr>
        <p:grpSpPr>
          <a:xfrm>
            <a:off x="228988" y="6093296"/>
            <a:ext cx="1901340" cy="581025"/>
            <a:chOff x="228988" y="6093296"/>
            <a:chExt cx="1901340" cy="581025"/>
          </a:xfrm>
        </p:grpSpPr>
        <p:pic>
          <p:nvPicPr>
            <p:cNvPr id="7" name="Picture 6">
              <a:extLst>
                <a:ext uri="{FF2B5EF4-FFF2-40B4-BE49-F238E27FC236}">
                  <a16:creationId xmlns:a16="http://schemas.microsoft.com/office/drawing/2014/main" id="{F3C3BA3D-A4EB-56E1-D3A5-B5A1DD56A622}"/>
                </a:ext>
              </a:extLst>
            </p:cNvPr>
            <p:cNvPicPr>
              <a:picLocks noChangeAspect="1"/>
            </p:cNvPicPr>
            <p:nvPr/>
          </p:nvPicPr>
          <p:blipFill>
            <a:blip r:embed="rId3"/>
            <a:stretch>
              <a:fillRect/>
            </a:stretch>
          </p:blipFill>
          <p:spPr>
            <a:xfrm>
              <a:off x="228988" y="6093296"/>
              <a:ext cx="1819275" cy="581025"/>
            </a:xfrm>
            <a:prstGeom prst="rect">
              <a:avLst/>
            </a:prstGeom>
          </p:spPr>
        </p:pic>
        <p:sp>
          <p:nvSpPr>
            <p:cNvPr id="9" name="TextBox 8">
              <a:hlinkClick r:id="rId4"/>
              <a:extLst>
                <a:ext uri="{FF2B5EF4-FFF2-40B4-BE49-F238E27FC236}">
                  <a16:creationId xmlns:a16="http://schemas.microsoft.com/office/drawing/2014/main" id="{C163922C-9F01-B439-53AB-E4433A01A5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10" name="Group 9">
            <a:extLst>
              <a:ext uri="{FF2B5EF4-FFF2-40B4-BE49-F238E27FC236}">
                <a16:creationId xmlns:a16="http://schemas.microsoft.com/office/drawing/2014/main" id="{6C39ED0B-89E5-B9BC-1403-2DC9DC8255A4}"/>
              </a:ext>
            </a:extLst>
          </p:cNvPr>
          <p:cNvGrpSpPr/>
          <p:nvPr/>
        </p:nvGrpSpPr>
        <p:grpSpPr>
          <a:xfrm>
            <a:off x="2162445" y="6055196"/>
            <a:ext cx="1704857" cy="625400"/>
            <a:chOff x="2162445" y="6055196"/>
            <a:chExt cx="1704857" cy="625400"/>
          </a:xfrm>
        </p:grpSpPr>
        <p:pic>
          <p:nvPicPr>
            <p:cNvPr id="11" name="Picture 10">
              <a:extLst>
                <a:ext uri="{FF2B5EF4-FFF2-40B4-BE49-F238E27FC236}">
                  <a16:creationId xmlns:a16="http://schemas.microsoft.com/office/drawing/2014/main" id="{37FC7610-0959-3996-65D2-59CE8DB82EA0}"/>
                </a:ext>
              </a:extLst>
            </p:cNvPr>
            <p:cNvPicPr>
              <a:picLocks noChangeAspect="1"/>
            </p:cNvPicPr>
            <p:nvPr/>
          </p:nvPicPr>
          <p:blipFill>
            <a:blip r:embed="rId5"/>
            <a:stretch>
              <a:fillRect/>
            </a:stretch>
          </p:blipFill>
          <p:spPr>
            <a:xfrm>
              <a:off x="2162445" y="6055196"/>
              <a:ext cx="1590675" cy="619125"/>
            </a:xfrm>
            <a:prstGeom prst="rect">
              <a:avLst/>
            </a:prstGeom>
          </p:spPr>
        </p:pic>
        <p:sp>
          <p:nvSpPr>
            <p:cNvPr id="14" name="TextBox 13">
              <a:extLst>
                <a:ext uri="{FF2B5EF4-FFF2-40B4-BE49-F238E27FC236}">
                  <a16:creationId xmlns:a16="http://schemas.microsoft.com/office/drawing/2014/main" id="{F29A8174-71B8-5E30-6935-A80624E32B25}"/>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6"/>
                </a:rPr>
                <a:t>Read</a:t>
              </a:r>
              <a:endParaRPr lang="en-US" sz="1200" i="1">
                <a:solidFill>
                  <a:srgbClr val="0000FF"/>
                </a:solidFill>
              </a:endParaRPr>
            </a:p>
          </p:txBody>
        </p:sp>
      </p:grpSp>
      <p:grpSp>
        <p:nvGrpSpPr>
          <p:cNvPr id="19" name="Group 18">
            <a:extLst>
              <a:ext uri="{FF2B5EF4-FFF2-40B4-BE49-F238E27FC236}">
                <a16:creationId xmlns:a16="http://schemas.microsoft.com/office/drawing/2014/main" id="{1772C71B-BD01-24BF-92A6-906FB37ACB0E}"/>
              </a:ext>
            </a:extLst>
          </p:cNvPr>
          <p:cNvGrpSpPr/>
          <p:nvPr/>
        </p:nvGrpSpPr>
        <p:grpSpPr>
          <a:xfrm>
            <a:off x="3884029" y="6102821"/>
            <a:ext cx="1606065" cy="573257"/>
            <a:chOff x="3884029" y="6102821"/>
            <a:chExt cx="1606065" cy="573257"/>
          </a:xfrm>
        </p:grpSpPr>
        <p:pic>
          <p:nvPicPr>
            <p:cNvPr id="21" name="Picture 20">
              <a:extLst>
                <a:ext uri="{FF2B5EF4-FFF2-40B4-BE49-F238E27FC236}">
                  <a16:creationId xmlns:a16="http://schemas.microsoft.com/office/drawing/2014/main" id="{A49F478D-A7E3-99C1-436A-CC01E322C142}"/>
                </a:ext>
              </a:extLst>
            </p:cNvPr>
            <p:cNvPicPr>
              <a:picLocks noChangeAspect="1"/>
            </p:cNvPicPr>
            <p:nvPr/>
          </p:nvPicPr>
          <p:blipFill>
            <a:blip r:embed="rId7"/>
            <a:stretch>
              <a:fillRect/>
            </a:stretch>
          </p:blipFill>
          <p:spPr>
            <a:xfrm>
              <a:off x="3884029" y="6102821"/>
              <a:ext cx="1485900" cy="571500"/>
            </a:xfrm>
            <a:prstGeom prst="rect">
              <a:avLst/>
            </a:prstGeom>
          </p:spPr>
        </p:pic>
        <p:sp>
          <p:nvSpPr>
            <p:cNvPr id="23" name="TextBox 22">
              <a:extLst>
                <a:ext uri="{FF2B5EF4-FFF2-40B4-BE49-F238E27FC236}">
                  <a16:creationId xmlns:a16="http://schemas.microsoft.com/office/drawing/2014/main" id="{3A81EFD3-EB23-55C1-D483-74B275F3696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8"/>
                </a:rPr>
                <a:t>Read</a:t>
              </a:r>
              <a:endParaRPr lang="en-US" sz="1200" i="1">
                <a:solidFill>
                  <a:srgbClr val="0000FF"/>
                </a:solidFill>
              </a:endParaRPr>
            </a:p>
          </p:txBody>
        </p:sp>
      </p:grpSp>
      <p:pic>
        <p:nvPicPr>
          <p:cNvPr id="15" name="Picture 14" descr="A person holding a cell phone&#10;&#10;Description automatically generated">
            <a:extLst>
              <a:ext uri="{FF2B5EF4-FFF2-40B4-BE49-F238E27FC236}">
                <a16:creationId xmlns:a16="http://schemas.microsoft.com/office/drawing/2014/main" id="{2C7BCEE3-AD54-C798-2EF2-FCF8276052F5}"/>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228987" y="1681001"/>
            <a:ext cx="3350791" cy="2254168"/>
          </a:xfrm>
          <a:prstGeom prst="rect">
            <a:avLst/>
          </a:prstGeom>
        </p:spPr>
      </p:pic>
    </p:spTree>
    <p:extLst>
      <p:ext uri="{BB962C8B-B14F-4D97-AF65-F5344CB8AC3E}">
        <p14:creationId xmlns:p14="http://schemas.microsoft.com/office/powerpoint/2010/main" val="36037227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extBox 12">
            <a:extLst>
              <a:ext uri="{FF2B5EF4-FFF2-40B4-BE49-F238E27FC236}">
                <a16:creationId xmlns:a16="http://schemas.microsoft.com/office/drawing/2014/main" id="{20ED597C-FC3B-5D45-BC71-559832266FEC}"/>
              </a:ext>
            </a:extLst>
          </p:cNvPr>
          <p:cNvSpPr txBox="1"/>
          <p:nvPr/>
        </p:nvSpPr>
        <p:spPr>
          <a:xfrm>
            <a:off x="179512" y="3995005"/>
            <a:ext cx="9007772" cy="1600438"/>
          </a:xfrm>
          <a:prstGeom prst="rect">
            <a:avLst/>
          </a:prstGeom>
          <a:noFill/>
        </p:spPr>
        <p:txBody>
          <a:bodyPr wrap="square">
            <a:spAutoFit/>
          </a:bodyPr>
          <a:lstStyle/>
          <a:p>
            <a:r>
              <a:rPr lang="en-US" sz="1400">
                <a:solidFill>
                  <a:schemeClr val="tx1">
                    <a:lumMod val="50000"/>
                    <a:lumOff val="50000"/>
                  </a:schemeClr>
                </a:solidFill>
                <a:latin typeface="Open Sans" panose="020B0606030504020204" pitchFamily="34" charset="0"/>
              </a:rPr>
              <a:t>ACTi provides surveillance solution for ensuring the safety with both overview and details monitoring. By installing a camera with wide viewing angle at the center or the corner of the store, the whole area can be perfectly covered. Meanwhile, the faces of people entering the premises can be captured by the covert camera discreetly installed into the height strip at the entrance.</a:t>
            </a:r>
          </a:p>
          <a:p>
            <a:endParaRPr lang="en-US" sz="1400">
              <a:solidFill>
                <a:schemeClr val="tx1">
                  <a:lumMod val="50000"/>
                  <a:lumOff val="50000"/>
                </a:schemeClr>
              </a:solidFill>
              <a:latin typeface="Open Sans" panose="020B0606030504020204" pitchFamily="34" charset="0"/>
            </a:endParaRPr>
          </a:p>
          <a:p>
            <a:r>
              <a:rPr lang="en-US" sz="1400">
                <a:solidFill>
                  <a:schemeClr val="tx1">
                    <a:lumMod val="50000"/>
                    <a:lumOff val="50000"/>
                  </a:schemeClr>
                </a:solidFill>
                <a:latin typeface="Open Sans" panose="020B0606030504020204" pitchFamily="34" charset="0"/>
              </a:rPr>
              <a:t>For large scale projects, ACTi TV Wall enables multiple views to be displayed on different monitors at the same time. Get the complete overview to improve situational awareness and operational efficiency.</a:t>
            </a:r>
          </a:p>
        </p:txBody>
      </p:sp>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47503" y="1759949"/>
            <a:ext cx="5055528" cy="1015663"/>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Safety Assurance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62373" y="2351983"/>
            <a:ext cx="4755929" cy="584775"/>
          </a:xfrm>
          <a:prstGeom prst="rect">
            <a:avLst/>
          </a:prstGeom>
          <a:noFill/>
        </p:spPr>
        <p:txBody>
          <a:bodyPr wrap="square">
            <a:spAutoFit/>
          </a:bodyPr>
          <a:lstStyle/>
          <a:p>
            <a:r>
              <a:rPr lang="en-US" sz="1600" b="0" i="0">
                <a:solidFill>
                  <a:schemeClr val="tx1">
                    <a:lumMod val="50000"/>
                    <a:lumOff val="50000"/>
                  </a:schemeClr>
                </a:solidFill>
                <a:effectLst/>
                <a:latin typeface="Open Sans" panose="020B0606030504020204" pitchFamily="34" charset="0"/>
              </a:rPr>
              <a:t>Ensure safety of people using video surveillance system.</a:t>
            </a:r>
          </a:p>
        </p:txBody>
      </p:sp>
      <p:pic>
        <p:nvPicPr>
          <p:cNvPr id="17410" name="Picture 2">
            <a:extLst>
              <a:ext uri="{FF2B5EF4-FFF2-40B4-BE49-F238E27FC236}">
                <a16:creationId xmlns:a16="http://schemas.microsoft.com/office/drawing/2014/main" id="{8ABFDE6B-AAEE-7902-2940-29FB2E856EA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7445" y="1700373"/>
            <a:ext cx="3378451" cy="2272008"/>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A5CFF509-4B4A-47E0-8899-51FBCE93EB5D}"/>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39F1E766-FF2C-1BEA-CC7C-CD7D83E39A8A}"/>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9BD572B2-94DF-0EB2-7B60-C7C45960B1F8}"/>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EC62B205-9C4C-669C-DD41-5278F27A53E8}"/>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9FA55966-9C41-023C-89C9-B9C793A6A7B4}"/>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3A2A4313-24AB-F2CF-84E2-055CDCF889D5}"/>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67CF68B1-FC09-ED59-5E84-DFCCEBDAC629}"/>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88341B09-1B2E-E2A1-5479-020F011C40FD}"/>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grpSp>
        <p:nvGrpSpPr>
          <p:cNvPr id="14" name="Group 13">
            <a:extLst>
              <a:ext uri="{FF2B5EF4-FFF2-40B4-BE49-F238E27FC236}">
                <a16:creationId xmlns:a16="http://schemas.microsoft.com/office/drawing/2014/main" id="{356D89EB-9481-7A16-5345-0C187B110326}"/>
              </a:ext>
            </a:extLst>
          </p:cNvPr>
          <p:cNvGrpSpPr/>
          <p:nvPr/>
        </p:nvGrpSpPr>
        <p:grpSpPr>
          <a:xfrm>
            <a:off x="3884029" y="6102821"/>
            <a:ext cx="1606065" cy="573257"/>
            <a:chOff x="3884029" y="6102821"/>
            <a:chExt cx="1606065" cy="573257"/>
          </a:xfrm>
        </p:grpSpPr>
        <p:pic>
          <p:nvPicPr>
            <p:cNvPr id="19" name="Picture 18">
              <a:extLst>
                <a:ext uri="{FF2B5EF4-FFF2-40B4-BE49-F238E27FC236}">
                  <a16:creationId xmlns:a16="http://schemas.microsoft.com/office/drawing/2014/main" id="{B1DDD0BB-BF33-B22A-C0AD-81B9609D8C20}"/>
                </a:ext>
              </a:extLst>
            </p:cNvPr>
            <p:cNvPicPr>
              <a:picLocks noChangeAspect="1"/>
            </p:cNvPicPr>
            <p:nvPr/>
          </p:nvPicPr>
          <p:blipFill>
            <a:blip r:embed="rId8"/>
            <a:stretch>
              <a:fillRect/>
            </a:stretch>
          </p:blipFill>
          <p:spPr>
            <a:xfrm>
              <a:off x="3884029" y="6102821"/>
              <a:ext cx="1485900" cy="571500"/>
            </a:xfrm>
            <a:prstGeom prst="rect">
              <a:avLst/>
            </a:prstGeom>
          </p:spPr>
        </p:pic>
        <p:sp>
          <p:nvSpPr>
            <p:cNvPr id="21" name="TextBox 20">
              <a:extLst>
                <a:ext uri="{FF2B5EF4-FFF2-40B4-BE49-F238E27FC236}">
                  <a16:creationId xmlns:a16="http://schemas.microsoft.com/office/drawing/2014/main" id="{C4A51674-9B89-C840-1DC3-72BF33D827CA}"/>
                </a:ext>
              </a:extLst>
            </p:cNvPr>
            <p:cNvSpPr txBox="1"/>
            <p:nvPr/>
          </p:nvSpPr>
          <p:spPr>
            <a:xfrm>
              <a:off x="4930163" y="6399079"/>
              <a:ext cx="559931" cy="276999"/>
            </a:xfrm>
            <a:prstGeom prst="rect">
              <a:avLst/>
            </a:prstGeom>
            <a:noFill/>
          </p:spPr>
          <p:txBody>
            <a:bodyPr wrap="square" rtlCol="0">
              <a:spAutoFit/>
            </a:bodyPr>
            <a:lstStyle/>
            <a:p>
              <a:r>
                <a:rPr lang="en-US" sz="1200" i="1">
                  <a:solidFill>
                    <a:srgbClr val="0000FF"/>
                  </a:solidFill>
                  <a:hlinkClick r:id="rId9"/>
                </a:rPr>
                <a:t>Read</a:t>
              </a:r>
              <a:endParaRPr lang="en-US" sz="1200" i="1">
                <a:solidFill>
                  <a:srgbClr val="0000FF"/>
                </a:solidFill>
              </a:endParaRPr>
            </a:p>
          </p:txBody>
        </p:sp>
      </p:grpSp>
      <p:grpSp>
        <p:nvGrpSpPr>
          <p:cNvPr id="23" name="Group 22">
            <a:extLst>
              <a:ext uri="{FF2B5EF4-FFF2-40B4-BE49-F238E27FC236}">
                <a16:creationId xmlns:a16="http://schemas.microsoft.com/office/drawing/2014/main" id="{0DF17F37-4524-3428-E1E4-C48EF495C655}"/>
              </a:ext>
            </a:extLst>
          </p:cNvPr>
          <p:cNvGrpSpPr/>
          <p:nvPr/>
        </p:nvGrpSpPr>
        <p:grpSpPr>
          <a:xfrm>
            <a:off x="5500838" y="6030580"/>
            <a:ext cx="1694229" cy="642229"/>
            <a:chOff x="5500838" y="6030580"/>
            <a:chExt cx="1694229" cy="642229"/>
          </a:xfrm>
        </p:grpSpPr>
        <p:pic>
          <p:nvPicPr>
            <p:cNvPr id="25" name="Picture 24">
              <a:extLst>
                <a:ext uri="{FF2B5EF4-FFF2-40B4-BE49-F238E27FC236}">
                  <a16:creationId xmlns:a16="http://schemas.microsoft.com/office/drawing/2014/main" id="{69B86A23-B48F-DEE9-F1C4-C1A961EDB1C9}"/>
                </a:ext>
              </a:extLst>
            </p:cNvPr>
            <p:cNvPicPr>
              <a:picLocks noChangeAspect="1"/>
            </p:cNvPicPr>
            <p:nvPr/>
          </p:nvPicPr>
          <p:blipFill>
            <a:blip r:embed="rId10"/>
            <a:stretch>
              <a:fillRect/>
            </a:stretch>
          </p:blipFill>
          <p:spPr>
            <a:xfrm>
              <a:off x="5500838" y="6030580"/>
              <a:ext cx="1628775" cy="628650"/>
            </a:xfrm>
            <a:prstGeom prst="rect">
              <a:avLst/>
            </a:prstGeom>
          </p:spPr>
        </p:pic>
        <p:sp>
          <p:nvSpPr>
            <p:cNvPr id="26" name="TextBox 25">
              <a:extLst>
                <a:ext uri="{FF2B5EF4-FFF2-40B4-BE49-F238E27FC236}">
                  <a16:creationId xmlns:a16="http://schemas.microsoft.com/office/drawing/2014/main" id="{617C50F2-6CA4-F178-9863-2A4A131E241A}"/>
                </a:ext>
              </a:extLst>
            </p:cNvPr>
            <p:cNvSpPr txBox="1"/>
            <p:nvPr/>
          </p:nvSpPr>
          <p:spPr>
            <a:xfrm>
              <a:off x="6635136" y="6395810"/>
              <a:ext cx="559931" cy="276999"/>
            </a:xfrm>
            <a:prstGeom prst="rect">
              <a:avLst/>
            </a:prstGeom>
            <a:noFill/>
          </p:spPr>
          <p:txBody>
            <a:bodyPr wrap="square" rtlCol="0">
              <a:spAutoFit/>
            </a:bodyPr>
            <a:lstStyle/>
            <a:p>
              <a:r>
                <a:rPr lang="en-US" sz="1200" i="1">
                  <a:solidFill>
                    <a:srgbClr val="0000FF"/>
                  </a:solidFill>
                  <a:hlinkClick r:id="rId11"/>
                </a:rPr>
                <a:t>Read</a:t>
              </a:r>
              <a:endParaRPr lang="en-US" sz="1200" i="1">
                <a:solidFill>
                  <a:srgbClr val="0000FF"/>
                </a:solidFill>
              </a:endParaRPr>
            </a:p>
          </p:txBody>
        </p:sp>
      </p:grpSp>
      <p:grpSp>
        <p:nvGrpSpPr>
          <p:cNvPr id="27" name="Group 26">
            <a:extLst>
              <a:ext uri="{FF2B5EF4-FFF2-40B4-BE49-F238E27FC236}">
                <a16:creationId xmlns:a16="http://schemas.microsoft.com/office/drawing/2014/main" id="{E3B58580-1680-06F3-B7D1-76489FF54AD1}"/>
              </a:ext>
            </a:extLst>
          </p:cNvPr>
          <p:cNvGrpSpPr/>
          <p:nvPr/>
        </p:nvGrpSpPr>
        <p:grpSpPr>
          <a:xfrm>
            <a:off x="7260522" y="6019647"/>
            <a:ext cx="1541830" cy="657225"/>
            <a:chOff x="7260522" y="6019647"/>
            <a:chExt cx="1541830" cy="657225"/>
          </a:xfrm>
        </p:grpSpPr>
        <p:pic>
          <p:nvPicPr>
            <p:cNvPr id="28" name="Picture 27">
              <a:extLst>
                <a:ext uri="{FF2B5EF4-FFF2-40B4-BE49-F238E27FC236}">
                  <a16:creationId xmlns:a16="http://schemas.microsoft.com/office/drawing/2014/main" id="{DE4D9EB8-00C0-F946-8523-64FC5EAECC34}"/>
                </a:ext>
              </a:extLst>
            </p:cNvPr>
            <p:cNvPicPr>
              <a:picLocks noChangeAspect="1"/>
            </p:cNvPicPr>
            <p:nvPr/>
          </p:nvPicPr>
          <p:blipFill>
            <a:blip r:embed="rId12"/>
            <a:stretch>
              <a:fillRect/>
            </a:stretch>
          </p:blipFill>
          <p:spPr>
            <a:xfrm>
              <a:off x="7260522" y="6019647"/>
              <a:ext cx="1476375" cy="657225"/>
            </a:xfrm>
            <a:prstGeom prst="rect">
              <a:avLst/>
            </a:prstGeom>
          </p:spPr>
        </p:pic>
        <p:sp>
          <p:nvSpPr>
            <p:cNvPr id="29" name="TextBox 28">
              <a:extLst>
                <a:ext uri="{FF2B5EF4-FFF2-40B4-BE49-F238E27FC236}">
                  <a16:creationId xmlns:a16="http://schemas.microsoft.com/office/drawing/2014/main" id="{CB2843FC-3432-41E2-02E6-2A9EBEC87903}"/>
                </a:ext>
              </a:extLst>
            </p:cNvPr>
            <p:cNvSpPr txBox="1"/>
            <p:nvPr/>
          </p:nvSpPr>
          <p:spPr>
            <a:xfrm>
              <a:off x="8242421" y="6382231"/>
              <a:ext cx="559931" cy="276999"/>
            </a:xfrm>
            <a:prstGeom prst="rect">
              <a:avLst/>
            </a:prstGeom>
            <a:noFill/>
          </p:spPr>
          <p:txBody>
            <a:bodyPr wrap="square" rtlCol="0">
              <a:spAutoFit/>
            </a:bodyPr>
            <a:lstStyle/>
            <a:p>
              <a:r>
                <a:rPr lang="en-US" sz="1200" i="1">
                  <a:solidFill>
                    <a:srgbClr val="0000FF"/>
                  </a:solidFill>
                  <a:hlinkClick r:id="rId13"/>
                </a:rPr>
                <a:t>Read</a:t>
              </a:r>
              <a:endParaRPr lang="en-US" sz="1200" i="1">
                <a:solidFill>
                  <a:srgbClr val="0000FF"/>
                </a:solidFill>
              </a:endParaRPr>
            </a:p>
          </p:txBody>
        </p:sp>
      </p:grpSp>
    </p:spTree>
    <p:extLst>
      <p:ext uri="{BB962C8B-B14F-4D97-AF65-F5344CB8AC3E}">
        <p14:creationId xmlns:p14="http://schemas.microsoft.com/office/powerpoint/2010/main" val="142017430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Government: Applications</a:t>
            </a:r>
          </a:p>
        </p:txBody>
      </p:sp>
      <p:sp>
        <p:nvSpPr>
          <p:cNvPr id="8" name="TextBox 7">
            <a:extLst>
              <a:ext uri="{FF2B5EF4-FFF2-40B4-BE49-F238E27FC236}">
                <a16:creationId xmlns:a16="http://schemas.microsoft.com/office/drawing/2014/main" id="{FBBAB776-4F65-079E-6335-1B359F1C2EF2}"/>
              </a:ext>
            </a:extLst>
          </p:cNvPr>
          <p:cNvSpPr txBox="1"/>
          <p:nvPr/>
        </p:nvSpPr>
        <p:spPr>
          <a:xfrm>
            <a:off x="3753120" y="1759949"/>
            <a:ext cx="5283376" cy="1384995"/>
          </a:xfrm>
          <a:prstGeom prst="rect">
            <a:avLst/>
          </a:prstGeom>
          <a:noFill/>
        </p:spPr>
        <p:txBody>
          <a:bodyPr wrap="square">
            <a:spAutoFit/>
          </a:bodyPr>
          <a:lstStyle/>
          <a:p>
            <a:r>
              <a:rPr lang="en-US" sz="2400" b="1" i="0">
                <a:solidFill>
                  <a:schemeClr val="tx1">
                    <a:lumMod val="50000"/>
                    <a:lumOff val="50000"/>
                  </a:schemeClr>
                </a:solidFill>
                <a:effectLst/>
                <a:latin typeface="Open Sans" panose="020B0606030504020204" pitchFamily="34" charset="0"/>
              </a:rPr>
              <a:t>Video Evidence Push to NVR by Mobile Phone</a:t>
            </a:r>
          </a:p>
          <a:p>
            <a:br>
              <a:rPr lang="en-US" b="0" i="0">
                <a:solidFill>
                  <a:srgbClr val="FFFFFF"/>
                </a:solidFill>
                <a:effectLst/>
                <a:latin typeface="Open Sans" panose="020B0606030504020204" pitchFamily="34" charset="0"/>
              </a:rPr>
            </a:br>
            <a:endParaRPr lang="en-US"/>
          </a:p>
        </p:txBody>
      </p:sp>
      <p:sp>
        <p:nvSpPr>
          <p:cNvPr id="12" name="TextBox 11">
            <a:extLst>
              <a:ext uri="{FF2B5EF4-FFF2-40B4-BE49-F238E27FC236}">
                <a16:creationId xmlns:a16="http://schemas.microsoft.com/office/drawing/2014/main" id="{F53F4863-0DA7-2D22-AB2C-86A6EB62A94E}"/>
              </a:ext>
            </a:extLst>
          </p:cNvPr>
          <p:cNvSpPr txBox="1"/>
          <p:nvPr/>
        </p:nvSpPr>
        <p:spPr>
          <a:xfrm>
            <a:off x="3771516" y="2567806"/>
            <a:ext cx="4755929" cy="830997"/>
          </a:xfrm>
          <a:prstGeom prst="rect">
            <a:avLst/>
          </a:prstGeom>
          <a:noFill/>
        </p:spPr>
        <p:txBody>
          <a:bodyPr wrap="square" lIns="91440" tIns="45720" rIns="91440" bIns="45720" anchor="t">
            <a:spAutoFit/>
          </a:bodyPr>
          <a:lstStyle/>
          <a:p>
            <a:r>
              <a:rPr lang="en-US" altLang="zh-TW" sz="1600">
                <a:solidFill>
                  <a:schemeClr val="tx1">
                    <a:lumMod val="50000"/>
                    <a:lumOff val="50000"/>
                  </a:schemeClr>
                </a:solidFill>
                <a:latin typeface="Open Sans"/>
                <a:ea typeface="Open Sans"/>
                <a:cs typeface="Open Sans"/>
              </a:rPr>
              <a:t>Use the built-in camera of the mobile phone to stream the video evidence of the incident to </a:t>
            </a:r>
            <a:r>
              <a:rPr lang="en-US" sz="1600" b="0" i="0">
                <a:solidFill>
                  <a:schemeClr val="tx1">
                    <a:lumMod val="50000"/>
                    <a:lumOff val="50000"/>
                  </a:schemeClr>
                </a:solidFill>
                <a:effectLst/>
                <a:latin typeface="Open Sans"/>
                <a:ea typeface="Open Sans"/>
                <a:cs typeface="Open Sans"/>
              </a:rPr>
              <a:t>NVR</a:t>
            </a:r>
            <a:r>
              <a:rPr lang="en-US" sz="1600">
                <a:solidFill>
                  <a:schemeClr val="tx1">
                    <a:lumMod val="50000"/>
                    <a:lumOff val="50000"/>
                  </a:schemeClr>
                </a:solidFill>
                <a:latin typeface="Open Sans"/>
                <a:ea typeface="Open Sans"/>
                <a:cs typeface="Open Sans"/>
              </a:rPr>
              <a:t>.</a:t>
            </a:r>
            <a:endParaRPr lang="zh-TW" altLang="en-US">
              <a:solidFill>
                <a:schemeClr val="tx1">
                  <a:lumMod val="50000"/>
                  <a:lumOff val="50000"/>
                </a:schemeClr>
              </a:solidFill>
            </a:endParaRPr>
          </a:p>
        </p:txBody>
      </p:sp>
      <p:sp>
        <p:nvSpPr>
          <p:cNvPr id="13" name="TextBox 12">
            <a:extLst>
              <a:ext uri="{FF2B5EF4-FFF2-40B4-BE49-F238E27FC236}">
                <a16:creationId xmlns:a16="http://schemas.microsoft.com/office/drawing/2014/main" id="{20ED597C-FC3B-5D45-BC71-559832266FEC}"/>
              </a:ext>
            </a:extLst>
          </p:cNvPr>
          <p:cNvSpPr txBox="1"/>
          <p:nvPr/>
        </p:nvSpPr>
        <p:spPr>
          <a:xfrm>
            <a:off x="179512" y="3894147"/>
            <a:ext cx="9007772" cy="1323439"/>
          </a:xfrm>
          <a:prstGeom prst="rect">
            <a:avLst/>
          </a:prstGeom>
          <a:noFill/>
        </p:spPr>
        <p:txBody>
          <a:bodyPr wrap="square">
            <a:spAutoFit/>
          </a:bodyPr>
          <a:lstStyle/>
          <a:p>
            <a:pPr algn="l"/>
            <a:r>
              <a:rPr lang="en-US" sz="1600">
                <a:solidFill>
                  <a:schemeClr val="tx1">
                    <a:lumMod val="50000"/>
                    <a:lumOff val="50000"/>
                  </a:schemeClr>
                </a:solidFill>
                <a:latin typeface="Open Sans" panose="020B0606030504020204" pitchFamily="34" charset="0"/>
              </a:rPr>
              <a:t>The patrolling security guard can now use his smartphone with ACTi Mobile Client to capture live video and "push" it through wireless network to NVR 3 in real time. Moreover, the recording can be reviewed later during incident investigation using advanced features that apply to surveillance cameras including synchronized playback, bookmarks, timeline search, and more.</a:t>
            </a:r>
          </a:p>
        </p:txBody>
      </p:sp>
      <p:sp>
        <p:nvSpPr>
          <p:cNvPr id="2" name="TextBox 1">
            <a:extLst>
              <a:ext uri="{FF2B5EF4-FFF2-40B4-BE49-F238E27FC236}">
                <a16:creationId xmlns:a16="http://schemas.microsoft.com/office/drawing/2014/main" id="{7FDBAC82-1375-FEDA-303C-F3357C49D712}"/>
              </a:ext>
            </a:extLst>
          </p:cNvPr>
          <p:cNvSpPr txBox="1"/>
          <p:nvPr/>
        </p:nvSpPr>
        <p:spPr>
          <a:xfrm>
            <a:off x="179512" y="5004465"/>
            <a:ext cx="8964488" cy="584775"/>
          </a:xfrm>
          <a:prstGeom prst="rect">
            <a:avLst/>
          </a:prstGeom>
          <a:noFill/>
        </p:spPr>
        <p:txBody>
          <a:bodyPr wrap="square">
            <a:spAutoFit/>
          </a:bodyPr>
          <a:lstStyle/>
          <a:p>
            <a:pPr algn="l"/>
            <a:endParaRPr lang="en-US" sz="1600">
              <a:solidFill>
                <a:srgbClr val="535353"/>
              </a:solidFill>
              <a:latin typeface="Open Sans" panose="020B0606030504020204" pitchFamily="34" charset="0"/>
            </a:endParaRPr>
          </a:p>
          <a:p>
            <a:pPr algn="l"/>
            <a:r>
              <a:rPr lang="en-US" sz="1600" b="0" i="0">
                <a:solidFill>
                  <a:srgbClr val="535353"/>
                </a:solidFill>
                <a:effectLst/>
                <a:latin typeface="Open Sans" panose="020B0606030504020204" pitchFamily="34" charset="0"/>
              </a:rPr>
              <a:t>This is based on the </a:t>
            </a:r>
            <a:r>
              <a:rPr lang="en-US" sz="1600" b="1" i="0">
                <a:solidFill>
                  <a:srgbClr val="535353"/>
                </a:solidFill>
                <a:effectLst/>
                <a:latin typeface="Open Sans" panose="020B0606030504020204" pitchFamily="34" charset="0"/>
              </a:rPr>
              <a:t>ACTi Mobile Client, </a:t>
            </a:r>
            <a:r>
              <a:rPr lang="en-US" sz="1600" b="0" i="0">
                <a:solidFill>
                  <a:srgbClr val="535353"/>
                </a:solidFill>
                <a:effectLst/>
                <a:latin typeface="Open Sans" panose="020B0606030504020204" pitchFamily="34" charset="0"/>
              </a:rPr>
              <a:t>both for Android and iOS. It is a free app.</a:t>
            </a:r>
          </a:p>
        </p:txBody>
      </p:sp>
      <p:pic>
        <p:nvPicPr>
          <p:cNvPr id="26626" name="Picture 2">
            <a:extLst>
              <a:ext uri="{FF2B5EF4-FFF2-40B4-BE49-F238E27FC236}">
                <a16:creationId xmlns:a16="http://schemas.microsoft.com/office/drawing/2014/main" id="{F675E9BF-92A5-4B70-0B64-F79554DF4D1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789683"/>
            <a:ext cx="3005020" cy="2020876"/>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9A728809-4DED-88C7-38AD-C8125CA14E29}"/>
              </a:ext>
            </a:extLst>
          </p:cNvPr>
          <p:cNvSpPr/>
          <p:nvPr/>
        </p:nvSpPr>
        <p:spPr>
          <a:xfrm>
            <a:off x="0" y="5661248"/>
            <a:ext cx="9144000" cy="1196752"/>
          </a:xfrm>
          <a:prstGeom prst="rect">
            <a:avLst/>
          </a:prstGeom>
          <a:solidFill>
            <a:schemeClr val="accent3">
              <a:lumMod val="20000"/>
              <a:lumOff val="8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TextBox 3">
            <a:extLst>
              <a:ext uri="{FF2B5EF4-FFF2-40B4-BE49-F238E27FC236}">
                <a16:creationId xmlns:a16="http://schemas.microsoft.com/office/drawing/2014/main" id="{E026417A-247F-8AA7-9924-395F2B93D240}"/>
              </a:ext>
            </a:extLst>
          </p:cNvPr>
          <p:cNvSpPr txBox="1"/>
          <p:nvPr/>
        </p:nvSpPr>
        <p:spPr>
          <a:xfrm>
            <a:off x="0" y="5661248"/>
            <a:ext cx="2987824" cy="369332"/>
          </a:xfrm>
          <a:prstGeom prst="rect">
            <a:avLst/>
          </a:prstGeom>
          <a:noFill/>
        </p:spPr>
        <p:txBody>
          <a:bodyPr wrap="square" rtlCol="0">
            <a:spAutoFit/>
          </a:bodyPr>
          <a:lstStyle/>
          <a:p>
            <a:r>
              <a:rPr lang="en-US" b="1">
                <a:solidFill>
                  <a:schemeClr val="accent3">
                    <a:lumMod val="50000"/>
                  </a:schemeClr>
                </a:solidFill>
              </a:rPr>
              <a:t>Solutions</a:t>
            </a:r>
          </a:p>
        </p:txBody>
      </p:sp>
      <p:grpSp>
        <p:nvGrpSpPr>
          <p:cNvPr id="5" name="Group 4">
            <a:extLst>
              <a:ext uri="{FF2B5EF4-FFF2-40B4-BE49-F238E27FC236}">
                <a16:creationId xmlns:a16="http://schemas.microsoft.com/office/drawing/2014/main" id="{8067DCB8-AC1D-F3EF-84DF-E4F4DD281DF7}"/>
              </a:ext>
            </a:extLst>
          </p:cNvPr>
          <p:cNvGrpSpPr/>
          <p:nvPr/>
        </p:nvGrpSpPr>
        <p:grpSpPr>
          <a:xfrm>
            <a:off x="228988" y="6093296"/>
            <a:ext cx="1901340" cy="581025"/>
            <a:chOff x="228988" y="6093296"/>
            <a:chExt cx="1901340" cy="581025"/>
          </a:xfrm>
        </p:grpSpPr>
        <p:pic>
          <p:nvPicPr>
            <p:cNvPr id="6" name="Picture 5">
              <a:extLst>
                <a:ext uri="{FF2B5EF4-FFF2-40B4-BE49-F238E27FC236}">
                  <a16:creationId xmlns:a16="http://schemas.microsoft.com/office/drawing/2014/main" id="{2E5AFC12-F633-DA49-23D0-9DC74063156C}"/>
                </a:ext>
              </a:extLst>
            </p:cNvPr>
            <p:cNvPicPr>
              <a:picLocks noChangeAspect="1"/>
            </p:cNvPicPr>
            <p:nvPr/>
          </p:nvPicPr>
          <p:blipFill>
            <a:blip r:embed="rId4"/>
            <a:stretch>
              <a:fillRect/>
            </a:stretch>
          </p:blipFill>
          <p:spPr>
            <a:xfrm>
              <a:off x="228988" y="6093296"/>
              <a:ext cx="1819275" cy="581025"/>
            </a:xfrm>
            <a:prstGeom prst="rect">
              <a:avLst/>
            </a:prstGeom>
          </p:spPr>
        </p:pic>
        <p:sp>
          <p:nvSpPr>
            <p:cNvPr id="7" name="TextBox 6">
              <a:hlinkClick r:id="rId5"/>
              <a:extLst>
                <a:ext uri="{FF2B5EF4-FFF2-40B4-BE49-F238E27FC236}">
                  <a16:creationId xmlns:a16="http://schemas.microsoft.com/office/drawing/2014/main" id="{26DB8DC7-5AFA-1752-E5FF-1040C9CBBB36}"/>
                </a:ext>
              </a:extLst>
            </p:cNvPr>
            <p:cNvSpPr txBox="1"/>
            <p:nvPr/>
          </p:nvSpPr>
          <p:spPr>
            <a:xfrm>
              <a:off x="1570397" y="6397322"/>
              <a:ext cx="559931" cy="276999"/>
            </a:xfrm>
            <a:prstGeom prst="rect">
              <a:avLst/>
            </a:prstGeom>
            <a:noFill/>
          </p:spPr>
          <p:txBody>
            <a:bodyPr wrap="square" rtlCol="0">
              <a:spAutoFit/>
            </a:bodyPr>
            <a:lstStyle/>
            <a:p>
              <a:r>
                <a:rPr lang="en-US" sz="1200" i="1">
                  <a:solidFill>
                    <a:srgbClr val="0000FF"/>
                  </a:solidFill>
                </a:rPr>
                <a:t>Read</a:t>
              </a:r>
            </a:p>
          </p:txBody>
        </p:sp>
      </p:grpSp>
      <p:grpSp>
        <p:nvGrpSpPr>
          <p:cNvPr id="9" name="Group 8">
            <a:extLst>
              <a:ext uri="{FF2B5EF4-FFF2-40B4-BE49-F238E27FC236}">
                <a16:creationId xmlns:a16="http://schemas.microsoft.com/office/drawing/2014/main" id="{23C4407A-D19A-9E4B-3373-6F5045E6C713}"/>
              </a:ext>
            </a:extLst>
          </p:cNvPr>
          <p:cNvGrpSpPr/>
          <p:nvPr/>
        </p:nvGrpSpPr>
        <p:grpSpPr>
          <a:xfrm>
            <a:off x="2162445" y="6055196"/>
            <a:ext cx="1704857" cy="625400"/>
            <a:chOff x="2162445" y="6055196"/>
            <a:chExt cx="1704857" cy="625400"/>
          </a:xfrm>
        </p:grpSpPr>
        <p:pic>
          <p:nvPicPr>
            <p:cNvPr id="10" name="Picture 9">
              <a:extLst>
                <a:ext uri="{FF2B5EF4-FFF2-40B4-BE49-F238E27FC236}">
                  <a16:creationId xmlns:a16="http://schemas.microsoft.com/office/drawing/2014/main" id="{1CD6D6A0-96AE-85CB-2A60-739D1A8EF63A}"/>
                </a:ext>
              </a:extLst>
            </p:cNvPr>
            <p:cNvPicPr>
              <a:picLocks noChangeAspect="1"/>
            </p:cNvPicPr>
            <p:nvPr/>
          </p:nvPicPr>
          <p:blipFill>
            <a:blip r:embed="rId6"/>
            <a:stretch>
              <a:fillRect/>
            </a:stretch>
          </p:blipFill>
          <p:spPr>
            <a:xfrm>
              <a:off x="2162445" y="6055196"/>
              <a:ext cx="1590675" cy="619125"/>
            </a:xfrm>
            <a:prstGeom prst="rect">
              <a:avLst/>
            </a:prstGeom>
          </p:spPr>
        </p:pic>
        <p:sp>
          <p:nvSpPr>
            <p:cNvPr id="11" name="TextBox 10">
              <a:extLst>
                <a:ext uri="{FF2B5EF4-FFF2-40B4-BE49-F238E27FC236}">
                  <a16:creationId xmlns:a16="http://schemas.microsoft.com/office/drawing/2014/main" id="{1D2CCBC6-9006-98C6-5EC9-F7F0C3885160}"/>
                </a:ext>
              </a:extLst>
            </p:cNvPr>
            <p:cNvSpPr txBox="1"/>
            <p:nvPr/>
          </p:nvSpPr>
          <p:spPr>
            <a:xfrm>
              <a:off x="3307371" y="6403597"/>
              <a:ext cx="559931" cy="276999"/>
            </a:xfrm>
            <a:prstGeom prst="rect">
              <a:avLst/>
            </a:prstGeom>
            <a:noFill/>
          </p:spPr>
          <p:txBody>
            <a:bodyPr wrap="square" rtlCol="0">
              <a:spAutoFit/>
            </a:bodyPr>
            <a:lstStyle/>
            <a:p>
              <a:r>
                <a:rPr lang="en-US" sz="1200" i="1">
                  <a:solidFill>
                    <a:srgbClr val="0000FF"/>
                  </a:solidFill>
                  <a:hlinkClick r:id="rId7"/>
                </a:rPr>
                <a:t>Read</a:t>
              </a:r>
              <a:endParaRPr lang="en-US" sz="1200" i="1">
                <a:solidFill>
                  <a:srgbClr val="0000FF"/>
                </a:solidFill>
              </a:endParaRPr>
            </a:p>
          </p:txBody>
        </p:sp>
      </p:grpSp>
    </p:spTree>
    <p:extLst>
      <p:ext uri="{BB962C8B-B14F-4D97-AF65-F5344CB8AC3E}">
        <p14:creationId xmlns:p14="http://schemas.microsoft.com/office/powerpoint/2010/main" val="11661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Recommended Products vs Locations</a:t>
            </a:r>
          </a:p>
        </p:txBody>
      </p:sp>
      <p:graphicFrame>
        <p:nvGraphicFramePr>
          <p:cNvPr id="2" name="Table 1">
            <a:extLst>
              <a:ext uri="{FF2B5EF4-FFF2-40B4-BE49-F238E27FC236}">
                <a16:creationId xmlns:a16="http://schemas.microsoft.com/office/drawing/2014/main" id="{867C4B84-0410-ECF6-9114-7001C0D14196}"/>
              </a:ext>
            </a:extLst>
          </p:cNvPr>
          <p:cNvGraphicFramePr>
            <a:graphicFrameLocks noGrp="1"/>
          </p:cNvGraphicFramePr>
          <p:nvPr/>
        </p:nvGraphicFramePr>
        <p:xfrm>
          <a:off x="83507" y="1680575"/>
          <a:ext cx="8939881" cy="4447543"/>
        </p:xfrm>
        <a:graphic>
          <a:graphicData uri="http://schemas.openxmlformats.org/drawingml/2006/table">
            <a:tbl>
              <a:tblPr firstRow="1" bandRow="1">
                <a:tableStyleId>{5C22544A-7EE6-4342-B048-85BDC9FD1C3A}</a:tableStyleId>
              </a:tblPr>
              <a:tblGrid>
                <a:gridCol w="1956632">
                  <a:extLst>
                    <a:ext uri="{9D8B030D-6E8A-4147-A177-3AD203B41FA5}">
                      <a16:colId xmlns:a16="http://schemas.microsoft.com/office/drawing/2014/main" val="2167205820"/>
                    </a:ext>
                  </a:extLst>
                </a:gridCol>
                <a:gridCol w="946252">
                  <a:extLst>
                    <a:ext uri="{9D8B030D-6E8A-4147-A177-3AD203B41FA5}">
                      <a16:colId xmlns:a16="http://schemas.microsoft.com/office/drawing/2014/main" val="2565856468"/>
                    </a:ext>
                  </a:extLst>
                </a:gridCol>
                <a:gridCol w="749030">
                  <a:extLst>
                    <a:ext uri="{9D8B030D-6E8A-4147-A177-3AD203B41FA5}">
                      <a16:colId xmlns:a16="http://schemas.microsoft.com/office/drawing/2014/main" val="3900648050"/>
                    </a:ext>
                  </a:extLst>
                </a:gridCol>
                <a:gridCol w="885217">
                  <a:extLst>
                    <a:ext uri="{9D8B030D-6E8A-4147-A177-3AD203B41FA5}">
                      <a16:colId xmlns:a16="http://schemas.microsoft.com/office/drawing/2014/main" val="2122113404"/>
                    </a:ext>
                  </a:extLst>
                </a:gridCol>
                <a:gridCol w="875490">
                  <a:extLst>
                    <a:ext uri="{9D8B030D-6E8A-4147-A177-3AD203B41FA5}">
                      <a16:colId xmlns:a16="http://schemas.microsoft.com/office/drawing/2014/main" val="905671876"/>
                    </a:ext>
                  </a:extLst>
                </a:gridCol>
                <a:gridCol w="885217">
                  <a:extLst>
                    <a:ext uri="{9D8B030D-6E8A-4147-A177-3AD203B41FA5}">
                      <a16:colId xmlns:a16="http://schemas.microsoft.com/office/drawing/2014/main" val="3155535811"/>
                    </a:ext>
                  </a:extLst>
                </a:gridCol>
                <a:gridCol w="761839">
                  <a:extLst>
                    <a:ext uri="{9D8B030D-6E8A-4147-A177-3AD203B41FA5}">
                      <a16:colId xmlns:a16="http://schemas.microsoft.com/office/drawing/2014/main" val="2748578960"/>
                    </a:ext>
                  </a:extLst>
                </a:gridCol>
                <a:gridCol w="814042">
                  <a:extLst>
                    <a:ext uri="{9D8B030D-6E8A-4147-A177-3AD203B41FA5}">
                      <a16:colId xmlns:a16="http://schemas.microsoft.com/office/drawing/2014/main" val="2393102404"/>
                    </a:ext>
                  </a:extLst>
                </a:gridCol>
                <a:gridCol w="1066162">
                  <a:extLst>
                    <a:ext uri="{9D8B030D-6E8A-4147-A177-3AD203B41FA5}">
                      <a16:colId xmlns:a16="http://schemas.microsoft.com/office/drawing/2014/main" val="3567203134"/>
                    </a:ext>
                  </a:extLst>
                </a:gridCol>
              </a:tblGrid>
              <a:tr h="450769">
                <a:tc>
                  <a:txBody>
                    <a:bodyPr/>
                    <a:lstStyle/>
                    <a:p>
                      <a:endParaRPr lang="en-US" sz="1300">
                        <a:solidFill>
                          <a:schemeClr val="tx1">
                            <a:lumMod val="76000"/>
                            <a:lumOff val="24000"/>
                          </a:schemeClr>
                        </a:solidFill>
                      </a:endParaRPr>
                    </a:p>
                  </a:txBody>
                  <a:tcPr/>
                </a:tc>
                <a:tc>
                  <a:txBody>
                    <a:bodyPr/>
                    <a:lstStyle/>
                    <a:p>
                      <a:r>
                        <a:rPr lang="en-US" sz="1300">
                          <a:solidFill>
                            <a:schemeClr val="bg1"/>
                          </a:solidFill>
                        </a:rPr>
                        <a:t>Entrance</a:t>
                      </a:r>
                    </a:p>
                  </a:txBody>
                  <a:tcPr/>
                </a:tc>
                <a:tc>
                  <a:txBody>
                    <a:bodyPr/>
                    <a:lstStyle/>
                    <a:p>
                      <a:r>
                        <a:rPr lang="en-US" sz="1300">
                          <a:solidFill>
                            <a:schemeClr val="bg1"/>
                          </a:solidFill>
                        </a:rPr>
                        <a:t>Gate</a:t>
                      </a:r>
                    </a:p>
                  </a:txBody>
                  <a:tcPr/>
                </a:tc>
                <a:tc>
                  <a:txBody>
                    <a:bodyPr/>
                    <a:lstStyle/>
                    <a:p>
                      <a:r>
                        <a:rPr lang="en-US" sz="1300">
                          <a:solidFill>
                            <a:schemeClr val="bg1"/>
                          </a:solidFill>
                        </a:rPr>
                        <a:t>Control Room</a:t>
                      </a:r>
                    </a:p>
                  </a:txBody>
                  <a:tcPr/>
                </a:tc>
                <a:tc>
                  <a:txBody>
                    <a:bodyPr/>
                    <a:lstStyle/>
                    <a:p>
                      <a:r>
                        <a:rPr lang="en-US" sz="1300">
                          <a:solidFill>
                            <a:schemeClr val="bg1"/>
                          </a:solidFill>
                        </a:rPr>
                        <a:t>Office</a:t>
                      </a:r>
                    </a:p>
                  </a:txBody>
                  <a:tcPr/>
                </a:tc>
                <a:tc>
                  <a:txBody>
                    <a:bodyPr/>
                    <a:lstStyle/>
                    <a:p>
                      <a:r>
                        <a:rPr lang="en-US" sz="1300">
                          <a:solidFill>
                            <a:schemeClr val="bg1"/>
                          </a:solidFill>
                        </a:rPr>
                        <a:t>Service Desk</a:t>
                      </a:r>
                    </a:p>
                  </a:txBody>
                  <a:tcPr/>
                </a:tc>
                <a:tc>
                  <a:txBody>
                    <a:bodyPr/>
                    <a:lstStyle/>
                    <a:p>
                      <a:r>
                        <a:rPr lang="en-US" sz="1300">
                          <a:solidFill>
                            <a:schemeClr val="bg1"/>
                          </a:solidFill>
                        </a:rPr>
                        <a:t>Corridor</a:t>
                      </a:r>
                    </a:p>
                  </a:txBody>
                  <a:tcPr/>
                </a:tc>
                <a:tc>
                  <a:txBody>
                    <a:bodyPr/>
                    <a:lstStyle/>
                    <a:p>
                      <a:r>
                        <a:rPr lang="en-US" sz="1300">
                          <a:solidFill>
                            <a:schemeClr val="bg1"/>
                          </a:solidFill>
                        </a:rPr>
                        <a:t>Parking</a:t>
                      </a:r>
                    </a:p>
                  </a:txBody>
                  <a:tcPr/>
                </a:tc>
                <a:tc>
                  <a:txBody>
                    <a:bodyPr/>
                    <a:lstStyle/>
                    <a:p>
                      <a:r>
                        <a:rPr lang="en-US" sz="1300">
                          <a:solidFill>
                            <a:schemeClr val="bg1"/>
                          </a:solidFill>
                        </a:rPr>
                        <a:t>Surrounding</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58475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EFD5B-9252-8B0C-13EE-3606AD35C5D9}"/>
            </a:ext>
          </a:extLst>
        </p:cNvPr>
        <p:cNvGrpSpPr/>
        <p:nvPr/>
      </p:nvGrpSpPr>
      <p:grpSpPr>
        <a:xfrm>
          <a:off x="0" y="0"/>
          <a:ext cx="0" cy="0"/>
          <a:chOff x="0" y="0"/>
          <a:chExt cx="0" cy="0"/>
        </a:xfrm>
      </p:grpSpPr>
      <p:sp>
        <p:nvSpPr>
          <p:cNvPr id="18" name="Title 1">
            <a:extLst>
              <a:ext uri="{FF2B5EF4-FFF2-40B4-BE49-F238E27FC236}">
                <a16:creationId xmlns:a16="http://schemas.microsoft.com/office/drawing/2014/main" id="{9A51EC23-242D-29C0-CE00-2EEB35E76D82}"/>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Products vs Management Servers</a:t>
            </a:r>
          </a:p>
        </p:txBody>
      </p:sp>
      <p:graphicFrame>
        <p:nvGraphicFramePr>
          <p:cNvPr id="2" name="Table 1">
            <a:extLst>
              <a:ext uri="{FF2B5EF4-FFF2-40B4-BE49-F238E27FC236}">
                <a16:creationId xmlns:a16="http://schemas.microsoft.com/office/drawing/2014/main" id="{5E5C7C0C-2BE7-FBC9-FCB0-5EB06CF8FBAE}"/>
              </a:ext>
            </a:extLst>
          </p:cNvPr>
          <p:cNvGraphicFramePr>
            <a:graphicFrameLocks noGrp="1"/>
          </p:cNvGraphicFramePr>
          <p:nvPr/>
        </p:nvGraphicFramePr>
        <p:xfrm>
          <a:off x="463752" y="2078928"/>
          <a:ext cx="8028398" cy="3620371"/>
        </p:xfrm>
        <a:graphic>
          <a:graphicData uri="http://schemas.openxmlformats.org/drawingml/2006/table">
            <a:tbl>
              <a:tblPr firstRow="1" bandRow="1">
                <a:tableStyleId>{5C22544A-7EE6-4342-B048-85BDC9FD1C3A}</a:tableStyleId>
              </a:tblPr>
              <a:tblGrid>
                <a:gridCol w="3646521">
                  <a:extLst>
                    <a:ext uri="{9D8B030D-6E8A-4147-A177-3AD203B41FA5}">
                      <a16:colId xmlns:a16="http://schemas.microsoft.com/office/drawing/2014/main" val="2167205820"/>
                    </a:ext>
                  </a:extLst>
                </a:gridCol>
                <a:gridCol w="2136618">
                  <a:extLst>
                    <a:ext uri="{9D8B030D-6E8A-4147-A177-3AD203B41FA5}">
                      <a16:colId xmlns:a16="http://schemas.microsoft.com/office/drawing/2014/main" val="2565856468"/>
                    </a:ext>
                  </a:extLst>
                </a:gridCol>
                <a:gridCol w="2245259">
                  <a:extLst>
                    <a:ext uri="{9D8B030D-6E8A-4147-A177-3AD203B41FA5}">
                      <a16:colId xmlns:a16="http://schemas.microsoft.com/office/drawing/2014/main" val="3900648050"/>
                    </a:ext>
                  </a:extLst>
                </a:gridCol>
              </a:tblGrid>
              <a:tr h="450769">
                <a:tc>
                  <a:txBody>
                    <a:bodyPr/>
                    <a:lstStyle/>
                    <a:p>
                      <a:endParaRPr lang="en-US" sz="1300" b="1" kern="1200">
                        <a:solidFill>
                          <a:schemeClr val="bg1"/>
                        </a:solidFill>
                        <a:latin typeface="+mn-lt"/>
                        <a:ea typeface="+mn-ea"/>
                        <a:cs typeface="+mn-cs"/>
                      </a:endParaRPr>
                    </a:p>
                  </a:txBody>
                  <a:tcPr/>
                </a:tc>
                <a:tc>
                  <a:txBody>
                    <a:bodyPr/>
                    <a:lstStyle/>
                    <a:p>
                      <a:r>
                        <a:rPr lang="en-US" sz="1300">
                          <a:solidFill>
                            <a:schemeClr val="bg1"/>
                          </a:solidFill>
                        </a:rPr>
                        <a:t>Windows NVR (NVR 3)</a:t>
                      </a:r>
                    </a:p>
                  </a:txBody>
                  <a:tcPr/>
                </a:tc>
                <a:tc>
                  <a:txBody>
                    <a:bodyPr/>
                    <a:lstStyle/>
                    <a:p>
                      <a:r>
                        <a:rPr lang="en-US" sz="1300">
                          <a:solidFill>
                            <a:schemeClr val="bg1"/>
                          </a:solidFill>
                        </a:rPr>
                        <a:t>Access Control Smart Server</a:t>
                      </a:r>
                    </a:p>
                  </a:txBody>
                  <a:tcPr/>
                </a:tc>
                <a:extLst>
                  <a:ext uri="{0D108BD9-81ED-4DB2-BD59-A6C34878D82A}">
                    <a16:rowId xmlns:a16="http://schemas.microsoft.com/office/drawing/2014/main" val="2090737549"/>
                  </a:ext>
                </a:extLst>
              </a:tr>
              <a:tr h="450769">
                <a:tc>
                  <a:txBody>
                    <a:bodyPr/>
                    <a:lstStyle/>
                    <a:p>
                      <a:r>
                        <a:rPr lang="en-US" sz="1300">
                          <a:solidFill>
                            <a:schemeClr val="tx1">
                              <a:lumMod val="76000"/>
                              <a:lumOff val="24000"/>
                            </a:schemeClr>
                          </a:solidFill>
                        </a:rPr>
                        <a:t>Thermal Cameras (</a:t>
                      </a:r>
                      <a:r>
                        <a:rPr lang="en-US" sz="1300">
                          <a:solidFill>
                            <a:schemeClr val="tx1">
                              <a:lumMod val="76000"/>
                              <a:lumOff val="24000"/>
                            </a:schemeClr>
                          </a:solidFill>
                          <a:hlinkClick r:id="rId3"/>
                        </a:rPr>
                        <a:t>VMGB-370</a:t>
                      </a:r>
                      <a:r>
                        <a:rPr lang="en-US" sz="1300">
                          <a:solidFill>
                            <a:schemeClr val="tx1">
                              <a:lumMod val="76000"/>
                              <a:lumOff val="24000"/>
                            </a:schemeClr>
                          </a:solidFill>
                        </a:rPr>
                        <a:t>, </a:t>
                      </a:r>
                      <a:r>
                        <a:rPr lang="en-US" sz="1300">
                          <a:solidFill>
                            <a:schemeClr val="tx1">
                              <a:lumMod val="76000"/>
                              <a:lumOff val="24000"/>
                            </a:schemeClr>
                          </a:solidFill>
                          <a:hlinkClick r:id="rId4"/>
                        </a:rPr>
                        <a:t>VMGB-371</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078924313"/>
                  </a:ext>
                </a:extLst>
              </a:tr>
              <a:tr h="439423">
                <a:tc>
                  <a:txBody>
                    <a:bodyPr/>
                    <a:lstStyle/>
                    <a:p>
                      <a:r>
                        <a:rPr lang="en-US" sz="1300">
                          <a:solidFill>
                            <a:schemeClr val="tx1">
                              <a:lumMod val="76000"/>
                              <a:lumOff val="24000"/>
                            </a:schemeClr>
                          </a:solidFill>
                        </a:rPr>
                        <a:t>Intercom (</a:t>
                      </a:r>
                      <a:r>
                        <a:rPr lang="en-US" sz="1300">
                          <a:solidFill>
                            <a:schemeClr val="tx1">
                              <a:lumMod val="76000"/>
                              <a:lumOff val="24000"/>
                            </a:schemeClr>
                          </a:solidFill>
                          <a:hlinkClick r:id="rId5"/>
                        </a:rPr>
                        <a:t>Q950</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endParaRPr lang="en-US" sz="1300">
                        <a:solidFill>
                          <a:schemeClr val="tx1">
                            <a:lumMod val="76000"/>
                            <a:lumOff val="24000"/>
                          </a:schemeClr>
                        </a:solidFill>
                      </a:endParaRPr>
                    </a:p>
                  </a:txBody>
                  <a:tcPr anchor="ctr"/>
                </a:tc>
                <a:extLst>
                  <a:ext uri="{0D108BD9-81ED-4DB2-BD59-A6C34878D82A}">
                    <a16:rowId xmlns:a16="http://schemas.microsoft.com/office/drawing/2014/main" val="2461784252"/>
                  </a:ext>
                </a:extLst>
              </a:tr>
              <a:tr h="450769">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ALPR Bullet Camera (</a:t>
                      </a:r>
                      <a:r>
                        <a:rPr lang="en-US" sz="1300">
                          <a:solidFill>
                            <a:schemeClr val="tx1">
                              <a:lumMod val="76000"/>
                              <a:lumOff val="24000"/>
                            </a:schemeClr>
                          </a:solidFill>
                          <a:hlinkClick r:id="rId6"/>
                        </a:rPr>
                        <a:t>A426</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10431295"/>
                  </a:ext>
                </a:extLst>
              </a:tr>
              <a:tr h="439423">
                <a:tc>
                  <a:txBody>
                    <a:bodyPr/>
                    <a:lstStyle/>
                    <a:p>
                      <a:pPr marL="0" marR="0" lvl="0" indent="0" algn="l" rtl="0" eaLnBrk="1" fontAlgn="auto" latinLnBrk="0" hangingPunct="1">
                        <a:lnSpc>
                          <a:spcPct val="100000"/>
                        </a:lnSpc>
                        <a:spcBef>
                          <a:spcPts val="0"/>
                        </a:spcBef>
                        <a:spcAft>
                          <a:spcPts val="0"/>
                        </a:spcAft>
                        <a:buClrTx/>
                        <a:buSzTx/>
                        <a:buFontTx/>
                        <a:buNone/>
                      </a:pPr>
                      <a:r>
                        <a:rPr lang="en-US" sz="1300">
                          <a:solidFill>
                            <a:schemeClr val="tx1">
                              <a:lumMod val="76000"/>
                              <a:lumOff val="24000"/>
                            </a:schemeClr>
                          </a:solidFill>
                        </a:rPr>
                        <a:t>Access Control Door Station (</a:t>
                      </a:r>
                      <a:r>
                        <a:rPr lang="en-US" sz="1300">
                          <a:solidFill>
                            <a:schemeClr val="tx1">
                              <a:lumMod val="76000"/>
                              <a:lumOff val="24000"/>
                            </a:schemeClr>
                          </a:solidFill>
                          <a:hlinkClick r:id="rId7"/>
                        </a:rPr>
                        <a:t>R1- R7- series readers/controllers</a:t>
                      </a:r>
                      <a:r>
                        <a:rPr lang="en-US" sz="1300">
                          <a:solidFill>
                            <a:schemeClr val="tx1">
                              <a:lumMod val="76000"/>
                              <a:lumOff val="24000"/>
                            </a:schemeClr>
                          </a:solidFill>
                        </a:rPr>
                        <a:t>)</a:t>
                      </a:r>
                    </a:p>
                  </a:txBody>
                  <a:tcPr anchor="ctr"/>
                </a:tc>
                <a:tc>
                  <a:txBody>
                    <a:bodyPr/>
                    <a:lstStyle/>
                    <a:p>
                      <a:pPr algn="ctr"/>
                      <a:endParaRPr lang="en-US" sz="1300">
                        <a:solidFill>
                          <a:schemeClr val="tx1">
                            <a:lumMod val="76000"/>
                            <a:lumOff val="24000"/>
                          </a:schemeClr>
                        </a:solidFill>
                      </a:endParaRP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674638168"/>
                  </a:ext>
                </a:extLst>
              </a:tr>
              <a:tr h="439423">
                <a:tc>
                  <a:txBody>
                    <a:bodyPr/>
                    <a:lstStyle/>
                    <a:p>
                      <a:r>
                        <a:rPr lang="en-US" sz="1300">
                          <a:solidFill>
                            <a:schemeClr val="tx1">
                              <a:lumMod val="76000"/>
                              <a:lumOff val="24000"/>
                            </a:schemeClr>
                          </a:solidFill>
                        </a:rPr>
                        <a:t>People Counter for Tailgating prevention (</a:t>
                      </a:r>
                      <a:r>
                        <a:rPr lang="en-US" sz="1300">
                          <a:solidFill>
                            <a:schemeClr val="tx1">
                              <a:lumMod val="76000"/>
                              <a:lumOff val="24000"/>
                            </a:schemeClr>
                          </a:solidFill>
                          <a:hlinkClick r:id="rId8"/>
                        </a:rPr>
                        <a:t>Q963</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3065483"/>
                  </a:ext>
                </a:extLst>
              </a:tr>
              <a:tr h="450769">
                <a:tc>
                  <a:txBody>
                    <a:bodyPr/>
                    <a:lstStyle/>
                    <a:p>
                      <a:r>
                        <a:rPr lang="en-US" sz="1300">
                          <a:solidFill>
                            <a:schemeClr val="tx1">
                              <a:lumMod val="76000"/>
                              <a:lumOff val="24000"/>
                            </a:schemeClr>
                          </a:solidFill>
                        </a:rPr>
                        <a:t>General Surveillance Bullets (</a:t>
                      </a:r>
                      <a:r>
                        <a:rPr lang="en-US" sz="1300">
                          <a:solidFill>
                            <a:schemeClr val="tx1">
                              <a:lumMod val="76000"/>
                              <a:lumOff val="24000"/>
                            </a:schemeClr>
                          </a:solidFill>
                          <a:hlinkClick r:id="rId9"/>
                        </a:rPr>
                        <a:t>3xx, 4xx series</a:t>
                      </a:r>
                      <a:r>
                        <a:rPr lang="en-US" sz="1300">
                          <a:solidFill>
                            <a:schemeClr val="tx1">
                              <a:lumMod val="76000"/>
                              <a:lumOff val="24000"/>
                            </a:schemeClr>
                          </a:solidFill>
                        </a:rPr>
                        <a:t>)</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1261085878"/>
                  </a:ext>
                </a:extLst>
              </a:tr>
              <a:tr h="450769">
                <a:tc>
                  <a:txBody>
                    <a:bodyPr/>
                    <a:lstStyle/>
                    <a:p>
                      <a:r>
                        <a:rPr lang="en-US" sz="1300">
                          <a:solidFill>
                            <a:schemeClr val="tx1">
                              <a:lumMod val="76000"/>
                              <a:lumOff val="24000"/>
                            </a:schemeClr>
                          </a:solidFill>
                        </a:rPr>
                        <a:t>General Surveillance Domes (</a:t>
                      </a:r>
                      <a:r>
                        <a:rPr lang="en-US" sz="1300">
                          <a:solidFill>
                            <a:schemeClr val="tx1">
                              <a:lumMod val="76000"/>
                              <a:lumOff val="24000"/>
                            </a:schemeClr>
                          </a:solidFill>
                          <a:hlinkClick r:id="rId10"/>
                        </a:rPr>
                        <a:t>91x, 7xx, 8xx series</a:t>
                      </a:r>
                      <a:r>
                        <a:rPr lang="en-US" sz="1300">
                          <a:solidFill>
                            <a:schemeClr val="tx1">
                              <a:lumMod val="76000"/>
                              <a:lumOff val="24000"/>
                            </a:schemeClr>
                          </a:solidFill>
                        </a:rPr>
                        <a:t>) </a:t>
                      </a:r>
                    </a:p>
                  </a:txBody>
                  <a:tcPr anchor="ctr"/>
                </a:tc>
                <a:tc>
                  <a:txBody>
                    <a:bodyPr/>
                    <a:lstStyle/>
                    <a:p>
                      <a:pPr algn="ctr"/>
                      <a:r>
                        <a:rPr lang="en-US" sz="1300">
                          <a:solidFill>
                            <a:schemeClr val="tx1">
                              <a:lumMod val="76000"/>
                              <a:lumOff val="24000"/>
                            </a:schemeClr>
                          </a:solidFill>
                        </a:rPr>
                        <a:t>Y</a:t>
                      </a:r>
                    </a:p>
                  </a:txBody>
                  <a:tcPr anchor="ctr"/>
                </a:tc>
                <a:tc>
                  <a:txBody>
                    <a:bodyPr/>
                    <a:lstStyle/>
                    <a:p>
                      <a:pPr algn="ctr"/>
                      <a:r>
                        <a:rPr lang="en-US" sz="1300">
                          <a:solidFill>
                            <a:schemeClr val="tx1">
                              <a:lumMod val="76000"/>
                              <a:lumOff val="24000"/>
                            </a:schemeClr>
                          </a:solidFill>
                        </a:rPr>
                        <a:t>Y</a:t>
                      </a:r>
                    </a:p>
                  </a:txBody>
                  <a:tcPr anchor="ctr"/>
                </a:tc>
                <a:extLst>
                  <a:ext uri="{0D108BD9-81ED-4DB2-BD59-A6C34878D82A}">
                    <a16:rowId xmlns:a16="http://schemas.microsoft.com/office/drawing/2014/main" val="2250837835"/>
                  </a:ext>
                </a:extLst>
              </a:tr>
            </a:tbl>
          </a:graphicData>
        </a:graphic>
      </p:graphicFrame>
    </p:spTree>
    <p:extLst>
      <p:ext uri="{BB962C8B-B14F-4D97-AF65-F5344CB8AC3E}">
        <p14:creationId xmlns:p14="http://schemas.microsoft.com/office/powerpoint/2010/main" val="84498686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Windows NVR (NVR 3)</a:t>
            </a:r>
          </a:p>
        </p:txBody>
      </p:sp>
      <p:graphicFrame>
        <p:nvGraphicFramePr>
          <p:cNvPr id="2" name="Table 1">
            <a:extLst>
              <a:ext uri="{FF2B5EF4-FFF2-40B4-BE49-F238E27FC236}">
                <a16:creationId xmlns:a16="http://schemas.microsoft.com/office/drawing/2014/main" id="{AAE5D16D-00F8-0576-61EF-850747E8ECC4}"/>
              </a:ext>
            </a:extLst>
          </p:cNvPr>
          <p:cNvGraphicFramePr>
            <a:graphicFrameLocks noGrp="1"/>
          </p:cNvGraphicFramePr>
          <p:nvPr/>
        </p:nvGraphicFramePr>
        <p:xfrm>
          <a:off x="503548" y="2727504"/>
          <a:ext cx="8136904" cy="3962400"/>
        </p:xfrm>
        <a:graphic>
          <a:graphicData uri="http://schemas.openxmlformats.org/drawingml/2006/table">
            <a:tbl>
              <a:tblPr firstRow="1" bandRow="1">
                <a:tableStyleId>{5940675A-B579-460E-94D1-54222C63F5DA}</a:tableStyleId>
              </a:tblPr>
              <a:tblGrid>
                <a:gridCol w="4068451">
                  <a:extLst>
                    <a:ext uri="{9D8B030D-6E8A-4147-A177-3AD203B41FA5}">
                      <a16:colId xmlns:a16="http://schemas.microsoft.com/office/drawing/2014/main" val="20001"/>
                    </a:ext>
                  </a:extLst>
                </a:gridCol>
                <a:gridCol w="1989021">
                  <a:extLst>
                    <a:ext uri="{9D8B030D-6E8A-4147-A177-3AD203B41FA5}">
                      <a16:colId xmlns:a16="http://schemas.microsoft.com/office/drawing/2014/main" val="468612955"/>
                    </a:ext>
                  </a:extLst>
                </a:gridCol>
                <a:gridCol w="2079432">
                  <a:extLst>
                    <a:ext uri="{9D8B030D-6E8A-4147-A177-3AD203B41FA5}">
                      <a16:colId xmlns:a16="http://schemas.microsoft.com/office/drawing/2014/main" val="866930826"/>
                    </a:ext>
                  </a:extLst>
                </a:gridCol>
              </a:tblGrid>
              <a:tr h="273647">
                <a:tc>
                  <a:txBody>
                    <a:bodyPr/>
                    <a:lstStyle/>
                    <a:p>
                      <a:r>
                        <a:rPr lang="en-US" sz="1400" b="1"/>
                        <a:t>Feature</a:t>
                      </a:r>
                    </a:p>
                  </a:txBody>
                  <a:tcPr>
                    <a:solidFill>
                      <a:schemeClr val="bg1">
                        <a:lumMod val="95000"/>
                      </a:schemeClr>
                    </a:solidFill>
                  </a:tcPr>
                </a:tc>
                <a:tc>
                  <a:txBody>
                    <a:bodyPr/>
                    <a:lstStyle/>
                    <a:p>
                      <a:r>
                        <a:rPr lang="en-US" sz="1400" b="1"/>
                        <a:t>NVR 3 Business</a:t>
                      </a:r>
                    </a:p>
                  </a:txBody>
                  <a:tcPr>
                    <a:solidFill>
                      <a:schemeClr val="bg1">
                        <a:lumMod val="95000"/>
                      </a:schemeClr>
                    </a:solidFill>
                  </a:tcPr>
                </a:tc>
                <a:tc>
                  <a:txBody>
                    <a:bodyPr/>
                    <a:lstStyle/>
                    <a:p>
                      <a:r>
                        <a:rPr lang="en-US" sz="1400" b="1"/>
                        <a:t>NVR 3 Corporate</a:t>
                      </a:r>
                    </a:p>
                  </a:txBody>
                  <a:tcPr>
                    <a:solidFill>
                      <a:schemeClr val="bg1">
                        <a:lumMod val="95000"/>
                      </a:schemeClr>
                    </a:solidFill>
                  </a:tcPr>
                </a:tc>
                <a:extLst>
                  <a:ext uri="{0D108BD9-81ED-4DB2-BD59-A6C34878D82A}">
                    <a16:rowId xmlns:a16="http://schemas.microsoft.com/office/drawing/2014/main" val="10000"/>
                  </a:ext>
                </a:extLst>
              </a:tr>
              <a:tr h="273647">
                <a:tc>
                  <a:txBody>
                    <a:bodyPr/>
                    <a:lstStyle/>
                    <a:p>
                      <a:r>
                        <a:rPr lang="en-US" sz="1400"/>
                        <a:t>Maximum Number of Channels</a:t>
                      </a:r>
                    </a:p>
                  </a:txBody>
                  <a:tcPr anchor="ctr"/>
                </a:tc>
                <a:tc>
                  <a:txBody>
                    <a:bodyPr/>
                    <a:lstStyle/>
                    <a:p>
                      <a:r>
                        <a:rPr lang="en-US" sz="1400"/>
                        <a:t>100</a:t>
                      </a:r>
                    </a:p>
                  </a:txBody>
                  <a:tcPr anchor="ctr"/>
                </a:tc>
                <a:tc>
                  <a:txBody>
                    <a:bodyPr/>
                    <a:lstStyle/>
                    <a:p>
                      <a:r>
                        <a:rPr lang="en-US" sz="1400"/>
                        <a:t>200 </a:t>
                      </a:r>
                      <a:r>
                        <a:rPr lang="en-US" sz="1200">
                          <a:solidFill>
                            <a:schemeClr val="tx1">
                              <a:lumMod val="65000"/>
                              <a:lumOff val="35000"/>
                            </a:schemeClr>
                          </a:solidFill>
                        </a:rPr>
                        <a:t>(Standalone NVR 256)</a:t>
                      </a:r>
                      <a:endParaRPr lang="en-US" sz="1400">
                        <a:solidFill>
                          <a:schemeClr val="tx1">
                            <a:lumMod val="65000"/>
                            <a:lumOff val="35000"/>
                          </a:schemeClr>
                        </a:solidFill>
                      </a:endParaRPr>
                    </a:p>
                  </a:txBody>
                  <a:tcPr anchor="ctr"/>
                </a:tc>
                <a:extLst>
                  <a:ext uri="{0D108BD9-81ED-4DB2-BD59-A6C34878D82A}">
                    <a16:rowId xmlns:a16="http://schemas.microsoft.com/office/drawing/2014/main" val="10001"/>
                  </a:ext>
                </a:extLst>
              </a:tr>
              <a:tr h="273647">
                <a:tc>
                  <a:txBody>
                    <a:bodyPr/>
                    <a:lstStyle/>
                    <a:p>
                      <a:r>
                        <a:rPr lang="en-US" sz="1400"/>
                        <a:t>Free ACTi Camera Channels Included</a:t>
                      </a:r>
                    </a:p>
                  </a:txBody>
                  <a:tcPr anchor="ctr"/>
                </a:tc>
                <a:tc>
                  <a:txBody>
                    <a:bodyPr/>
                    <a:lstStyle/>
                    <a:p>
                      <a:r>
                        <a:rPr lang="en-US" sz="1400"/>
                        <a:t>32</a:t>
                      </a:r>
                    </a:p>
                  </a:txBody>
                  <a:tcPr anchor="ctr"/>
                </a:tc>
                <a:tc>
                  <a:txBody>
                    <a:bodyPr/>
                    <a:lstStyle/>
                    <a:p>
                      <a:r>
                        <a:rPr lang="en-US" sz="1400"/>
                        <a:t>1</a:t>
                      </a:r>
                    </a:p>
                  </a:txBody>
                  <a:tcPr anchor="ctr"/>
                </a:tc>
                <a:extLst>
                  <a:ext uri="{0D108BD9-81ED-4DB2-BD59-A6C34878D82A}">
                    <a16:rowId xmlns:a16="http://schemas.microsoft.com/office/drawing/2014/main" val="10002"/>
                  </a:ext>
                </a:extLst>
              </a:tr>
              <a:tr h="273647">
                <a:tc>
                  <a:txBody>
                    <a:bodyPr/>
                    <a:lstStyle/>
                    <a:p>
                      <a:r>
                        <a:rPr lang="en-US" sz="1400"/>
                        <a:t>Free 3</a:t>
                      </a:r>
                      <a:r>
                        <a:rPr lang="en-US" sz="1400" baseline="30000"/>
                        <a:t>rd</a:t>
                      </a:r>
                      <a:r>
                        <a:rPr lang="en-US" sz="1400"/>
                        <a:t> Party Camera Channels Included</a:t>
                      </a:r>
                    </a:p>
                  </a:txBody>
                  <a:tcPr anchor="ct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zh-TW" sz="1400"/>
                        <a:t>1</a:t>
                      </a:r>
                    </a:p>
                  </a:txBody>
                  <a:tcPr anchor="ctr"/>
                </a:tc>
                <a:tc>
                  <a:txBody>
                    <a:bodyPr/>
                    <a:lstStyle/>
                    <a:p>
                      <a:r>
                        <a:rPr lang="en-US" altLang="zh-TW" sz="1400"/>
                        <a:t>1</a:t>
                      </a:r>
                    </a:p>
                  </a:txBody>
                  <a:tcPr anchor="ctr"/>
                </a:tc>
                <a:extLst>
                  <a:ext uri="{0D108BD9-81ED-4DB2-BD59-A6C34878D82A}">
                    <a16:rowId xmlns:a16="http://schemas.microsoft.com/office/drawing/2014/main" val="3732438586"/>
                  </a:ext>
                </a:extLst>
              </a:tr>
              <a:tr h="273647">
                <a:tc>
                  <a:txBody>
                    <a:bodyPr/>
                    <a:lstStyle/>
                    <a:p>
                      <a:r>
                        <a:rPr lang="en-US" sz="1400"/>
                        <a:t>CMS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80548930"/>
                  </a:ext>
                </a:extLst>
              </a:tr>
              <a:tr h="273647">
                <a:tc>
                  <a:txBody>
                    <a:bodyPr/>
                    <a:lstStyle/>
                    <a:p>
                      <a:r>
                        <a:rPr lang="en-US" sz="1400"/>
                        <a:t>POS, Access Control, Network IO Support</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10003"/>
                  </a:ext>
                </a:extLst>
              </a:tr>
              <a:tr h="273647">
                <a:tc>
                  <a:txBody>
                    <a:bodyPr/>
                    <a:lstStyle/>
                    <a:p>
                      <a:r>
                        <a:rPr lang="en-US" sz="1400" err="1"/>
                        <a:t>eMap</a:t>
                      </a:r>
                      <a:endParaRPr lang="en-US" sz="1400"/>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0004"/>
                  </a:ext>
                </a:extLst>
              </a:tr>
              <a:tr h="273647">
                <a:tc>
                  <a:txBody>
                    <a:bodyPr/>
                    <a:lstStyle/>
                    <a:p>
                      <a:r>
                        <a:rPr lang="en-US" sz="1400"/>
                        <a:t>Google Map</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420238445"/>
                  </a:ext>
                </a:extLst>
              </a:tr>
              <a:tr h="273647">
                <a:tc>
                  <a:txBody>
                    <a:bodyPr/>
                    <a:lstStyle/>
                    <a:p>
                      <a:r>
                        <a:rPr lang="en-US" sz="1400"/>
                        <a:t>Embedded Websites within Display</a:t>
                      </a:r>
                    </a:p>
                  </a:txBody>
                  <a:tcPr anchor="ctr"/>
                </a:tc>
                <a:tc>
                  <a:txBody>
                    <a:bodyPr/>
                    <a:lstStyle/>
                    <a:p>
                      <a:r>
                        <a:rPr lang="en-US" sz="1400"/>
                        <a:t>No</a:t>
                      </a:r>
                    </a:p>
                  </a:txBody>
                  <a:tcPr anchor="ctr"/>
                </a:tc>
                <a:tc>
                  <a:txBody>
                    <a:bodyPr/>
                    <a:lstStyle/>
                    <a:p>
                      <a:r>
                        <a:rPr lang="en-US" sz="1400"/>
                        <a:t>Yes</a:t>
                      </a:r>
                    </a:p>
                  </a:txBody>
                  <a:tcPr anchor="ctr"/>
                </a:tc>
                <a:extLst>
                  <a:ext uri="{0D108BD9-81ED-4DB2-BD59-A6C34878D82A}">
                    <a16:rowId xmlns:a16="http://schemas.microsoft.com/office/drawing/2014/main" val="3112262903"/>
                  </a:ext>
                </a:extLst>
              </a:tr>
              <a:tr h="273647">
                <a:tc>
                  <a:txBody>
                    <a:bodyPr/>
                    <a:lstStyle/>
                    <a:p>
                      <a:r>
                        <a:rPr lang="en-US" sz="1400"/>
                        <a:t>PTZ Control</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284105931"/>
                  </a:ext>
                </a:extLst>
              </a:tr>
              <a:tr h="273647">
                <a:tc>
                  <a:txBody>
                    <a:bodyPr/>
                    <a:lstStyle/>
                    <a:p>
                      <a:r>
                        <a:rPr lang="en-US" sz="1400"/>
                        <a:t>Redundancy Support (N+1, N-to-N)</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510118436"/>
                  </a:ext>
                </a:extLst>
              </a:tr>
              <a:tr h="273647">
                <a:tc>
                  <a:txBody>
                    <a:bodyPr/>
                    <a:lstStyle/>
                    <a:p>
                      <a:r>
                        <a:rPr lang="en-US" sz="1400"/>
                        <a:t>Workstation, Web Client, Mobile Client</a:t>
                      </a:r>
                    </a:p>
                  </a:txBody>
                  <a:tcPr anchor="ctr"/>
                </a:tc>
                <a:tc>
                  <a:txBody>
                    <a:bodyPr/>
                    <a:lstStyle/>
                    <a:p>
                      <a:r>
                        <a:rPr lang="en-US" sz="1400"/>
                        <a:t>Yes</a:t>
                      </a:r>
                    </a:p>
                  </a:txBody>
                  <a:tcPr anchor="ctr"/>
                </a:tc>
                <a:tc>
                  <a:txBody>
                    <a:bodyPr/>
                    <a:lstStyle/>
                    <a:p>
                      <a:r>
                        <a:rPr lang="en-US" sz="1400"/>
                        <a:t>Yes</a:t>
                      </a:r>
                    </a:p>
                  </a:txBody>
                  <a:tcPr anchor="ctr"/>
                </a:tc>
                <a:extLst>
                  <a:ext uri="{0D108BD9-81ED-4DB2-BD59-A6C34878D82A}">
                    <a16:rowId xmlns:a16="http://schemas.microsoft.com/office/drawing/2014/main" val="1761452278"/>
                  </a:ext>
                </a:extLst>
              </a:tr>
              <a:tr h="273647">
                <a:tc>
                  <a:txBody>
                    <a:bodyPr/>
                    <a:lstStyle/>
                    <a:p>
                      <a:r>
                        <a:rPr lang="en-US" sz="1400"/>
                        <a:t>Display Layouts (maximum grid size)</a:t>
                      </a:r>
                    </a:p>
                  </a:txBody>
                  <a:tcPr anchor="ctr"/>
                </a:tc>
                <a:tc>
                  <a:txBody>
                    <a:bodyPr/>
                    <a:lstStyle/>
                    <a:p>
                      <a:r>
                        <a:rPr lang="en-US" sz="1400">
                          <a:solidFill>
                            <a:schemeClr val="tx1">
                              <a:lumMod val="65000"/>
                              <a:lumOff val="35000"/>
                            </a:schemeClr>
                          </a:solidFill>
                        </a:rPr>
                        <a:t>225</a:t>
                      </a:r>
                    </a:p>
                  </a:txBody>
                  <a:tcPr anchor="ctr"/>
                </a:tc>
                <a:tc>
                  <a:txBody>
                    <a:bodyPr/>
                    <a:lstStyle/>
                    <a:p>
                      <a:r>
                        <a:rPr lang="en-US" sz="1400"/>
                        <a:t>225</a:t>
                      </a:r>
                      <a:endParaRPr lang="en-US" sz="1400">
                        <a:solidFill>
                          <a:schemeClr val="tx1">
                            <a:lumMod val="65000"/>
                            <a:lumOff val="35000"/>
                          </a:schemeClr>
                        </a:solidFill>
                      </a:endParaRPr>
                    </a:p>
                  </a:txBody>
                  <a:tcPr anchor="ctr"/>
                </a:tc>
                <a:extLst>
                  <a:ext uri="{0D108BD9-81ED-4DB2-BD59-A6C34878D82A}">
                    <a16:rowId xmlns:a16="http://schemas.microsoft.com/office/drawing/2014/main" val="3499283588"/>
                  </a:ext>
                </a:extLst>
              </a:tr>
            </a:tbl>
          </a:graphicData>
        </a:graphic>
      </p:graphicFrame>
      <p:sp>
        <p:nvSpPr>
          <p:cNvPr id="4" name="TextBox 3">
            <a:extLst>
              <a:ext uri="{FF2B5EF4-FFF2-40B4-BE49-F238E27FC236}">
                <a16:creationId xmlns:a16="http://schemas.microsoft.com/office/drawing/2014/main" id="{9B64A10C-7A36-30D5-5102-299E1FA141FB}"/>
              </a:ext>
            </a:extLst>
          </p:cNvPr>
          <p:cNvSpPr txBox="1"/>
          <p:nvPr/>
        </p:nvSpPr>
        <p:spPr>
          <a:xfrm>
            <a:off x="2258359" y="1717700"/>
            <a:ext cx="6382093" cy="830997"/>
          </a:xfrm>
          <a:prstGeom prst="rect">
            <a:avLst/>
          </a:prstGeom>
          <a:solidFill>
            <a:schemeClr val="bg1">
              <a:lumMod val="95000"/>
            </a:schemeClr>
          </a:solidFill>
        </p:spPr>
        <p:txBody>
          <a:bodyPr wrap="square" rtlCol="0">
            <a:spAutoFit/>
          </a:bodyPr>
          <a:lstStyle/>
          <a:p>
            <a:r>
              <a:rPr lang="en-US" sz="1600" b="1"/>
              <a:t>NVR 3 </a:t>
            </a:r>
            <a:r>
              <a:rPr lang="en-US" sz="1600"/>
              <a:t>is one of the most famous ACTi products – it is a professional and elegant network video recorder platform with wide range of features and extremely reliable performance, available in two editions (</a:t>
            </a:r>
            <a:r>
              <a:rPr lang="en-US" sz="1600">
                <a:hlinkClick r:id="rId3"/>
              </a:rPr>
              <a:t>read more</a:t>
            </a:r>
            <a:r>
              <a:rPr lang="en-US" sz="1600"/>
              <a:t>).</a:t>
            </a:r>
          </a:p>
        </p:txBody>
      </p:sp>
      <p:pic>
        <p:nvPicPr>
          <p:cNvPr id="5" name="Picture 2" descr="https://download.acti.com/corpweb/DownloadCenter/Ajax/MakeThumbImage.ashx?t=%5b%22Product+Images%22%5d&amp;p=%5b%22NVR%203%20Corporate%22%5d&amp;tDef=%5b%22Coming+Soon%22%5d&amp;ext=png&amp;maxWidth=1000&amp;toext=png">
            <a:extLst>
              <a:ext uri="{FF2B5EF4-FFF2-40B4-BE49-F238E27FC236}">
                <a16:creationId xmlns:a16="http://schemas.microsoft.com/office/drawing/2014/main" id="{AAB90E1D-61D4-5920-CB2F-72A526F02504}"/>
              </a:ext>
            </a:extLst>
          </p:cNvPr>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t="22512" b="24778"/>
          <a:stretch/>
        </p:blipFill>
        <p:spPr bwMode="auto">
          <a:xfrm>
            <a:off x="503548" y="1706725"/>
            <a:ext cx="1597380" cy="8419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9157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Access Control Smart Server</a:t>
            </a:r>
          </a:p>
        </p:txBody>
      </p:sp>
      <p:pic>
        <p:nvPicPr>
          <p:cNvPr id="3" name="Picture 2">
            <a:extLst>
              <a:ext uri="{FF2B5EF4-FFF2-40B4-BE49-F238E27FC236}">
                <a16:creationId xmlns:a16="http://schemas.microsoft.com/office/drawing/2014/main" id="{ADBE2E87-562F-54E2-0DE7-CECDCBF31D3D}"/>
              </a:ext>
            </a:extLst>
          </p:cNvPr>
          <p:cNvPicPr>
            <a:picLocks noChangeAspect="1"/>
          </p:cNvPicPr>
          <p:nvPr/>
        </p:nvPicPr>
        <p:blipFill>
          <a:blip r:embed="rId3"/>
          <a:stretch>
            <a:fillRect/>
          </a:stretch>
        </p:blipFill>
        <p:spPr>
          <a:xfrm>
            <a:off x="4906980" y="2525578"/>
            <a:ext cx="3826258" cy="1806844"/>
          </a:xfrm>
          <a:prstGeom prst="rect">
            <a:avLst/>
          </a:prstGeom>
          <a:ln>
            <a:noFill/>
          </a:ln>
          <a:effectLst>
            <a:outerShdw blurRad="292100" dist="139700" dir="2700000" algn="tl" rotWithShape="0">
              <a:srgbClr val="333333">
                <a:alpha val="65000"/>
              </a:srgbClr>
            </a:outerShdw>
          </a:effectLst>
        </p:spPr>
      </p:pic>
      <p:sp>
        <p:nvSpPr>
          <p:cNvPr id="11" name="TextBox 10">
            <a:extLst>
              <a:ext uri="{FF2B5EF4-FFF2-40B4-BE49-F238E27FC236}">
                <a16:creationId xmlns:a16="http://schemas.microsoft.com/office/drawing/2014/main" id="{1E8AC56A-747C-9F28-6B52-AD1AD91B1783}"/>
              </a:ext>
            </a:extLst>
          </p:cNvPr>
          <p:cNvSpPr txBox="1"/>
          <p:nvPr/>
        </p:nvSpPr>
        <p:spPr>
          <a:xfrm>
            <a:off x="611560" y="1743977"/>
            <a:ext cx="7771612" cy="523220"/>
          </a:xfrm>
          <a:prstGeom prst="rect">
            <a:avLst/>
          </a:prstGeom>
          <a:noFill/>
        </p:spPr>
        <p:txBody>
          <a:bodyPr wrap="square" rtlCol="0">
            <a:spAutoFit/>
          </a:bodyPr>
          <a:lstStyle/>
          <a:p>
            <a:r>
              <a:rPr lang="en-US" sz="1400"/>
              <a:t>Access Control Smart Server (ACSS) is an easy-to-use access control software for managing </a:t>
            </a:r>
            <a:r>
              <a:rPr lang="en-US" sz="1400" b="1"/>
              <a:t>employees and visitors access </a:t>
            </a:r>
            <a:r>
              <a:rPr lang="en-US" sz="1400"/>
              <a:t>through the doors and gates as well as managing </a:t>
            </a:r>
            <a:r>
              <a:rPr lang="en-US" sz="1400" b="1"/>
              <a:t>employee attendance</a:t>
            </a:r>
            <a:r>
              <a:rPr lang="en-US" sz="1400"/>
              <a:t>. (</a:t>
            </a:r>
            <a:r>
              <a:rPr lang="en-US" sz="1400">
                <a:hlinkClick r:id="rId4"/>
              </a:rPr>
              <a:t>read more</a:t>
            </a:r>
            <a:r>
              <a:rPr lang="en-US" sz="1400"/>
              <a:t>)</a:t>
            </a:r>
          </a:p>
        </p:txBody>
      </p:sp>
      <p:pic>
        <p:nvPicPr>
          <p:cNvPr id="13" name="Picture 12">
            <a:extLst>
              <a:ext uri="{FF2B5EF4-FFF2-40B4-BE49-F238E27FC236}">
                <a16:creationId xmlns:a16="http://schemas.microsoft.com/office/drawing/2014/main" id="{D61AB85C-4F55-9A5B-66D0-9D2C563C1822}"/>
              </a:ext>
            </a:extLst>
          </p:cNvPr>
          <p:cNvPicPr>
            <a:picLocks noChangeAspect="1"/>
          </p:cNvPicPr>
          <p:nvPr/>
        </p:nvPicPr>
        <p:blipFill>
          <a:blip r:embed="rId5"/>
          <a:stretch>
            <a:fillRect/>
          </a:stretch>
        </p:blipFill>
        <p:spPr>
          <a:xfrm>
            <a:off x="5848539" y="4590803"/>
            <a:ext cx="2154388" cy="2067233"/>
          </a:xfrm>
          <a:prstGeom prst="rect">
            <a:avLst/>
          </a:prstGeom>
          <a:ln>
            <a:noFill/>
          </a:ln>
          <a:effectLst>
            <a:outerShdw blurRad="292100" dist="139700" dir="2700000" algn="tl" rotWithShape="0">
              <a:srgbClr val="333333">
                <a:alpha val="65000"/>
              </a:srgbClr>
            </a:outerShdw>
          </a:effectLst>
        </p:spPr>
      </p:pic>
      <p:graphicFrame>
        <p:nvGraphicFramePr>
          <p:cNvPr id="2" name="Table 1">
            <a:extLst>
              <a:ext uri="{FF2B5EF4-FFF2-40B4-BE49-F238E27FC236}">
                <a16:creationId xmlns:a16="http://schemas.microsoft.com/office/drawing/2014/main" id="{CF1A87CB-6422-69BF-4301-9CC4ACA3E1A8}"/>
              </a:ext>
            </a:extLst>
          </p:cNvPr>
          <p:cNvGraphicFramePr>
            <a:graphicFrameLocks noGrp="1"/>
          </p:cNvGraphicFramePr>
          <p:nvPr/>
        </p:nvGraphicFramePr>
        <p:xfrm>
          <a:off x="720202" y="2509392"/>
          <a:ext cx="3969945" cy="4162824"/>
        </p:xfrm>
        <a:graphic>
          <a:graphicData uri="http://schemas.openxmlformats.org/drawingml/2006/table">
            <a:tbl>
              <a:tblPr firstRow="1" bandRow="1">
                <a:tableStyleId>{5C22544A-7EE6-4342-B048-85BDC9FD1C3A}</a:tableStyleId>
              </a:tblPr>
              <a:tblGrid>
                <a:gridCol w="3969945">
                  <a:extLst>
                    <a:ext uri="{9D8B030D-6E8A-4147-A177-3AD203B41FA5}">
                      <a16:colId xmlns:a16="http://schemas.microsoft.com/office/drawing/2014/main" val="2489653097"/>
                    </a:ext>
                  </a:extLst>
                </a:gridCol>
              </a:tblGrid>
              <a:tr h="474744">
                <a:tc>
                  <a:txBody>
                    <a:bodyPr/>
                    <a:lstStyle/>
                    <a:p>
                      <a:r>
                        <a:rPr lang="en-US" sz="1600"/>
                        <a:t>Core Function</a:t>
                      </a:r>
                    </a:p>
                  </a:txBody>
                  <a:tcPr anchor="ctr"/>
                </a:tc>
                <a:extLst>
                  <a:ext uri="{0D108BD9-81ED-4DB2-BD59-A6C34878D82A}">
                    <a16:rowId xmlns:a16="http://schemas.microsoft.com/office/drawing/2014/main" val="4120460234"/>
                  </a:ext>
                </a:extLst>
              </a:tr>
              <a:tr h="600747">
                <a:tc>
                  <a:txBody>
                    <a:bodyPr/>
                    <a:lstStyle/>
                    <a:p>
                      <a:r>
                        <a:rPr lang="en-US" sz="1600" b="1"/>
                        <a:t>Access Control Management</a:t>
                      </a:r>
                    </a:p>
                    <a:p>
                      <a:r>
                        <a:rPr kumimoji="0" lang="en-US" altLang="en-US" sz="1100" b="0" i="0" u="none" strike="noStrike" cap="none" normalizeH="0" baseline="0">
                          <a:ln>
                            <a:noFill/>
                          </a:ln>
                          <a:solidFill>
                            <a:srgbClr val="202124"/>
                          </a:solidFill>
                          <a:effectLst/>
                          <a:latin typeface="Arial Unicode MS"/>
                          <a:ea typeface="inherit"/>
                        </a:rPr>
                        <a:t>Doors, gates, locks, identification of face*, card, ALPR*, tailgating* detection</a:t>
                      </a:r>
                      <a:endParaRPr lang="en-US" sz="1100"/>
                    </a:p>
                  </a:txBody>
                  <a:tcPr anchor="ctr"/>
                </a:tc>
                <a:extLst>
                  <a:ext uri="{0D108BD9-81ED-4DB2-BD59-A6C34878D82A}">
                    <a16:rowId xmlns:a16="http://schemas.microsoft.com/office/drawing/2014/main" val="505928441"/>
                  </a:ext>
                </a:extLst>
              </a:tr>
              <a:tr h="474744">
                <a:tc>
                  <a:txBody>
                    <a:bodyPr/>
                    <a:lstStyle/>
                    <a:p>
                      <a:r>
                        <a:rPr lang="en-US" sz="1600" b="1"/>
                        <a:t>Attendance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inherit"/>
                          <a:cs typeface="+mn-cs"/>
                        </a:rPr>
                        <a:t>Work shifts, clock-in, clock-out, late, absent</a:t>
                      </a:r>
                    </a:p>
                  </a:txBody>
                  <a:tcPr anchor="ctr"/>
                </a:tc>
                <a:extLst>
                  <a:ext uri="{0D108BD9-81ED-4DB2-BD59-A6C34878D82A}">
                    <a16:rowId xmlns:a16="http://schemas.microsoft.com/office/drawing/2014/main" val="2094369909"/>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Visitor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Visitor enrollment for temporary access</a:t>
                      </a:r>
                    </a:p>
                  </a:txBody>
                  <a:tcPr anchor="ctr"/>
                </a:tc>
                <a:extLst>
                  <a:ext uri="{0D108BD9-81ED-4DB2-BD59-A6C34878D82A}">
                    <a16:rowId xmlns:a16="http://schemas.microsoft.com/office/drawing/2014/main" val="3814978310"/>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Construction site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Temporary sites management</a:t>
                      </a:r>
                      <a:endParaRPr kumimoji="0" lang="en-US" sz="1100" b="0" i="0" u="none" strike="noStrike" kern="1200" cap="none" normalizeH="0" baseline="0">
                        <a:ln>
                          <a:noFill/>
                        </a:ln>
                        <a:solidFill>
                          <a:srgbClr val="202124"/>
                        </a:solidFill>
                        <a:effectLst/>
                        <a:latin typeface="Arial Unicode MS"/>
                        <a:ea typeface="+mn-ea"/>
                        <a:cs typeface="+mn-cs"/>
                      </a:endParaRPr>
                    </a:p>
                  </a:txBody>
                  <a:tcPr anchor="ctr"/>
                </a:tc>
                <a:extLst>
                  <a:ext uri="{0D108BD9-81ED-4DB2-BD59-A6C34878D82A}">
                    <a16:rowId xmlns:a16="http://schemas.microsoft.com/office/drawing/2014/main" val="472484050"/>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Food ordering management</a:t>
                      </a:r>
                    </a:p>
                    <a:p>
                      <a:r>
                        <a:rPr kumimoji="0" lang="en-US" sz="1100" b="0" i="0" u="none" strike="noStrike" kern="1200" cap="none" normalizeH="0" baseline="0">
                          <a:ln>
                            <a:noFill/>
                          </a:ln>
                          <a:solidFill>
                            <a:srgbClr val="202124"/>
                          </a:solidFill>
                          <a:effectLst/>
                          <a:latin typeface="Arial Unicode MS"/>
                          <a:ea typeface="+mn-ea"/>
                          <a:cs typeface="+mn-cs"/>
                        </a:rPr>
                        <a:t>Conveniently manage the employee services</a:t>
                      </a:r>
                    </a:p>
                  </a:txBody>
                  <a:tcPr anchor="ctr"/>
                </a:tc>
                <a:extLst>
                  <a:ext uri="{0D108BD9-81ED-4DB2-BD59-A6C34878D82A}">
                    <a16:rowId xmlns:a16="http://schemas.microsoft.com/office/drawing/2014/main" val="268514037"/>
                  </a:ext>
                </a:extLst>
              </a:tr>
              <a:tr h="474744">
                <a:tc>
                  <a:txBody>
                    <a:bodyPr/>
                    <a:lstStyle/>
                    <a:p>
                      <a:pPr marL="0" marR="0" lvl="0" indent="0" algn="l" defTabSz="914400" rtl="0" eaLnBrk="0" fontAlgn="base" latinLnBrk="0" hangingPunct="0">
                        <a:lnSpc>
                          <a:spcPct val="100000"/>
                        </a:lnSpc>
                        <a:spcBef>
                          <a:spcPct val="0"/>
                        </a:spcBef>
                        <a:spcAft>
                          <a:spcPct val="0"/>
                        </a:spcAft>
                        <a:buClrTx/>
                        <a:buSzTx/>
                        <a:buFontTx/>
                        <a:buNone/>
                        <a:tabLst/>
                      </a:pPr>
                      <a:r>
                        <a:rPr lang="en-US" altLang="en-US" sz="1600" b="1" kern="1200">
                          <a:solidFill>
                            <a:schemeClr val="dk1"/>
                          </a:solidFill>
                          <a:latin typeface="+mn-lt"/>
                          <a:ea typeface="+mn-ea"/>
                          <a:cs typeface="+mn-cs"/>
                        </a:rPr>
                        <a:t>Conference room management</a:t>
                      </a:r>
                    </a:p>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100" b="0" i="0" u="none" strike="noStrike" kern="1200" cap="none" normalizeH="0" baseline="0">
                          <a:ln>
                            <a:noFill/>
                          </a:ln>
                          <a:solidFill>
                            <a:srgbClr val="202124"/>
                          </a:solidFill>
                          <a:effectLst/>
                          <a:latin typeface="Arial Unicode MS"/>
                          <a:ea typeface="+mn-ea"/>
                          <a:cs typeface="+mn-cs"/>
                        </a:rPr>
                        <a:t>Book the available meeting rooms in your company</a:t>
                      </a:r>
                    </a:p>
                  </a:txBody>
                  <a:tcPr anchor="ctr"/>
                </a:tc>
                <a:extLst>
                  <a:ext uri="{0D108BD9-81ED-4DB2-BD59-A6C34878D82A}">
                    <a16:rowId xmlns:a16="http://schemas.microsoft.com/office/drawing/2014/main" val="1582750623"/>
                  </a:ext>
                </a:extLst>
              </a:tr>
              <a:tr h="474744">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altLang="en-US" sz="1600" b="1" kern="1200">
                          <a:solidFill>
                            <a:schemeClr val="dk1"/>
                          </a:solidFill>
                          <a:latin typeface="+mn-lt"/>
                          <a:ea typeface="+mn-ea"/>
                          <a:cs typeface="+mn-cs"/>
                        </a:rPr>
                        <a:t>Customer arrival management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1100" b="0" i="0" u="none" strike="noStrike" kern="1200" cap="none" normalizeH="0" baseline="0">
                          <a:ln>
                            <a:noFill/>
                          </a:ln>
                          <a:solidFill>
                            <a:srgbClr val="202124"/>
                          </a:solidFill>
                          <a:effectLst/>
                          <a:latin typeface="Arial Unicode MS"/>
                          <a:ea typeface="+mn-ea"/>
                          <a:cs typeface="+mn-cs"/>
                        </a:rPr>
                        <a:t>Track when the customers arrive to the appointments</a:t>
                      </a:r>
                    </a:p>
                  </a:txBody>
                  <a:tcPr anchor="ctr"/>
                </a:tc>
                <a:extLst>
                  <a:ext uri="{0D108BD9-81ED-4DB2-BD59-A6C34878D82A}">
                    <a16:rowId xmlns:a16="http://schemas.microsoft.com/office/drawing/2014/main" val="2542773268"/>
                  </a:ext>
                </a:extLst>
              </a:tr>
            </a:tbl>
          </a:graphicData>
        </a:graphic>
      </p:graphicFrame>
    </p:spTree>
    <p:extLst>
      <p:ext uri="{BB962C8B-B14F-4D97-AF65-F5344CB8AC3E}">
        <p14:creationId xmlns:p14="http://schemas.microsoft.com/office/powerpoint/2010/main" val="403694496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Deep Learning AI Camera Product Line</a:t>
            </a:r>
          </a:p>
        </p:txBody>
      </p:sp>
      <p:graphicFrame>
        <p:nvGraphicFramePr>
          <p:cNvPr id="2" name="Table 1">
            <a:extLst>
              <a:ext uri="{FF2B5EF4-FFF2-40B4-BE49-F238E27FC236}">
                <a16:creationId xmlns:a16="http://schemas.microsoft.com/office/drawing/2014/main" id="{5DBDD035-B764-C074-60EE-28C59271F544}"/>
              </a:ext>
            </a:extLst>
          </p:cNvPr>
          <p:cNvGraphicFramePr>
            <a:graphicFrameLocks noGrp="1"/>
          </p:cNvGraphicFramePr>
          <p:nvPr>
            <p:extLst>
              <p:ext uri="{D42A27DB-BD31-4B8C-83A1-F6EECF244321}">
                <p14:modId xmlns:p14="http://schemas.microsoft.com/office/powerpoint/2010/main" val="560158234"/>
              </p:ext>
            </p:extLst>
          </p:nvPr>
        </p:nvGraphicFramePr>
        <p:xfrm>
          <a:off x="683568" y="3025255"/>
          <a:ext cx="7704858" cy="3652881"/>
        </p:xfrm>
        <a:graphic>
          <a:graphicData uri="http://schemas.openxmlformats.org/drawingml/2006/table">
            <a:tbl>
              <a:tblPr firstRow="1" bandRow="1">
                <a:tableStyleId>{5C22544A-7EE6-4342-B048-85BDC9FD1C3A}</a:tableStyleId>
              </a:tblPr>
              <a:tblGrid>
                <a:gridCol w="1284143">
                  <a:extLst>
                    <a:ext uri="{9D8B030D-6E8A-4147-A177-3AD203B41FA5}">
                      <a16:colId xmlns:a16="http://schemas.microsoft.com/office/drawing/2014/main" val="190040314"/>
                    </a:ext>
                  </a:extLst>
                </a:gridCol>
                <a:gridCol w="1284143">
                  <a:extLst>
                    <a:ext uri="{9D8B030D-6E8A-4147-A177-3AD203B41FA5}">
                      <a16:colId xmlns:a16="http://schemas.microsoft.com/office/drawing/2014/main" val="3507972669"/>
                    </a:ext>
                  </a:extLst>
                </a:gridCol>
                <a:gridCol w="1284143">
                  <a:extLst>
                    <a:ext uri="{9D8B030D-6E8A-4147-A177-3AD203B41FA5}">
                      <a16:colId xmlns:a16="http://schemas.microsoft.com/office/drawing/2014/main" val="929578489"/>
                    </a:ext>
                  </a:extLst>
                </a:gridCol>
                <a:gridCol w="1284143">
                  <a:extLst>
                    <a:ext uri="{9D8B030D-6E8A-4147-A177-3AD203B41FA5}">
                      <a16:colId xmlns:a16="http://schemas.microsoft.com/office/drawing/2014/main" val="2664953495"/>
                    </a:ext>
                  </a:extLst>
                </a:gridCol>
                <a:gridCol w="1284143">
                  <a:extLst>
                    <a:ext uri="{9D8B030D-6E8A-4147-A177-3AD203B41FA5}">
                      <a16:colId xmlns:a16="http://schemas.microsoft.com/office/drawing/2014/main" val="902658920"/>
                    </a:ext>
                  </a:extLst>
                </a:gridCol>
                <a:gridCol w="1284143">
                  <a:extLst>
                    <a:ext uri="{9D8B030D-6E8A-4147-A177-3AD203B41FA5}">
                      <a16:colId xmlns:a16="http://schemas.microsoft.com/office/drawing/2014/main" val="3645536472"/>
                    </a:ext>
                  </a:extLst>
                </a:gridCol>
              </a:tblGrid>
              <a:tr h="470187">
                <a:tc>
                  <a:txBody>
                    <a:bodyPr/>
                    <a:lstStyle/>
                    <a:p>
                      <a:pPr algn="ctr"/>
                      <a:r>
                        <a:rPr lang="en-US" sz="1400"/>
                        <a:t>Model</a:t>
                      </a:r>
                    </a:p>
                  </a:txBody>
                  <a:tcPr anchor="ctr"/>
                </a:tc>
                <a:tc>
                  <a:txBody>
                    <a:bodyPr/>
                    <a:lstStyle/>
                    <a:p>
                      <a:pPr algn="ctr"/>
                      <a:r>
                        <a:rPr lang="en-US" sz="1400">
                          <a:solidFill>
                            <a:schemeClr val="bg1">
                              <a:lumMod val="95000"/>
                            </a:schemeClr>
                          </a:solidFill>
                          <a:hlinkClick r:id="rId3">
                            <a:extLst>
                              <a:ext uri="{A12FA001-AC4F-418D-AE19-62706E023703}">
                                <ahyp:hlinkClr xmlns:ahyp="http://schemas.microsoft.com/office/drawing/2018/hyperlinkcolor" val="tx"/>
                              </a:ext>
                            </a:extLst>
                          </a:hlinkClick>
                        </a:rPr>
                        <a:t>A426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4">
                            <a:extLst>
                              <a:ext uri="{A12FA001-AC4F-418D-AE19-62706E023703}">
                                <ahyp:hlinkClr xmlns:ahyp="http://schemas.microsoft.com/office/drawing/2018/hyperlinkcolor" val="tx"/>
                              </a:ext>
                            </a:extLst>
                          </a:hlinkClick>
                        </a:rPr>
                        <a:t>A826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5">
                            <a:extLst>
                              <a:ext uri="{A12FA001-AC4F-418D-AE19-62706E023703}">
                                <ahyp:hlinkClr xmlns:ahyp="http://schemas.microsoft.com/office/drawing/2018/hyperlinkcolor" val="tx"/>
                              </a:ext>
                            </a:extLst>
                          </a:hlinkClick>
                        </a:rPr>
                        <a:t>A952</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6">
                            <a:extLst>
                              <a:ext uri="{A12FA001-AC4F-418D-AE19-62706E023703}">
                                <ahyp:hlinkClr xmlns:ahyp="http://schemas.microsoft.com/office/drawing/2018/hyperlinkcolor" val="tx"/>
                              </a:ext>
                            </a:extLst>
                          </a:hlinkClick>
                        </a:rPr>
                        <a:t>A956</a:t>
                      </a:r>
                      <a:endParaRPr lang="en-US" sz="1400">
                        <a:solidFill>
                          <a:schemeClr val="bg1">
                            <a:lumMod val="95000"/>
                          </a:schemeClr>
                        </a:solidFill>
                      </a:endParaRPr>
                    </a:p>
                  </a:txBody>
                  <a:tcPr anchor="ctr"/>
                </a:tc>
                <a:tc>
                  <a:txBody>
                    <a:bodyPr/>
                    <a:lstStyle/>
                    <a:p>
                      <a:pPr algn="ctr"/>
                      <a:r>
                        <a:rPr lang="en-US" sz="1400">
                          <a:solidFill>
                            <a:schemeClr val="bg1">
                              <a:lumMod val="95000"/>
                            </a:schemeClr>
                          </a:solidFill>
                          <a:hlinkClick r:id="rId7">
                            <a:extLst>
                              <a:ext uri="{A12FA001-AC4F-418D-AE19-62706E023703}">
                                <ahyp:hlinkClr xmlns:ahyp="http://schemas.microsoft.com/office/drawing/2018/hyperlinkcolor" val="tx"/>
                              </a:ext>
                            </a:extLst>
                          </a:hlinkClick>
                        </a:rPr>
                        <a:t>Q83</a:t>
                      </a:r>
                      <a:endParaRPr lang="en-US" sz="1400">
                        <a:solidFill>
                          <a:schemeClr val="bg1">
                            <a:lumMod val="95000"/>
                          </a:schemeClr>
                        </a:solidFill>
                      </a:endParaRPr>
                    </a:p>
                  </a:txBody>
                  <a:tcPr anchor="ctr"/>
                </a:tc>
                <a:extLst>
                  <a:ext uri="{0D108BD9-81ED-4DB2-BD59-A6C34878D82A}">
                    <a16:rowId xmlns:a16="http://schemas.microsoft.com/office/drawing/2014/main" val="4249782590"/>
                  </a:ext>
                </a:extLst>
              </a:tr>
              <a:tr h="1173189">
                <a:tc>
                  <a:txBody>
                    <a:bodyPr/>
                    <a:lstStyle/>
                    <a:p>
                      <a:pPr algn="ctr"/>
                      <a:r>
                        <a:rPr lang="en-US" sz="1400"/>
                        <a:t>Photo</a:t>
                      </a:r>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tc>
                  <a:txBody>
                    <a:bodyPr/>
                    <a:lstStyle/>
                    <a:p>
                      <a:pPr algn="ctr"/>
                      <a:endParaRPr lang="en-US" sz="1400"/>
                    </a:p>
                  </a:txBody>
                  <a:tcPr anchor="ctr"/>
                </a:tc>
                <a:extLst>
                  <a:ext uri="{0D108BD9-81ED-4DB2-BD59-A6C34878D82A}">
                    <a16:rowId xmlns:a16="http://schemas.microsoft.com/office/drawing/2014/main" val="2775280382"/>
                  </a:ext>
                </a:extLst>
              </a:tr>
              <a:tr h="344545">
                <a:tc>
                  <a:txBody>
                    <a:bodyPr/>
                    <a:lstStyle/>
                    <a:p>
                      <a:pPr algn="ctr"/>
                      <a:r>
                        <a:rPr lang="en-US" sz="1400"/>
                        <a:t>Type</a:t>
                      </a:r>
                    </a:p>
                  </a:txBody>
                  <a:tcPr anchor="ctr"/>
                </a:tc>
                <a:tc>
                  <a:txBody>
                    <a:bodyPr/>
                    <a:lstStyle/>
                    <a:p>
                      <a:pPr algn="ctr"/>
                      <a:r>
                        <a:rPr lang="en-US" sz="1400"/>
                        <a:t>Zoom Bullet</a:t>
                      </a:r>
                    </a:p>
                  </a:txBody>
                  <a:tcPr anchor="ctr"/>
                </a:tc>
                <a:tc>
                  <a:txBody>
                    <a:bodyPr/>
                    <a:lstStyle/>
                    <a:p>
                      <a:pPr algn="ctr"/>
                      <a:r>
                        <a:rPr lang="en-US" sz="1400"/>
                        <a:t>Zoom Dome</a:t>
                      </a:r>
                    </a:p>
                  </a:txBody>
                  <a:tcPr anchor="ctr"/>
                </a:tc>
                <a:tc>
                  <a:txBody>
                    <a:bodyPr/>
                    <a:lstStyle/>
                    <a:p>
                      <a:pPr algn="ctr"/>
                      <a:r>
                        <a:rPr lang="en-US" sz="1400"/>
                        <a:t>Speed Dome</a:t>
                      </a:r>
                    </a:p>
                  </a:txBody>
                  <a:tcPr anchor="ctr"/>
                </a:tc>
                <a:tc>
                  <a:txBody>
                    <a:bodyPr/>
                    <a:lstStyle/>
                    <a:p>
                      <a:pPr algn="ctr"/>
                      <a:r>
                        <a:rPr lang="en-US" sz="1400"/>
                        <a:t>Speed Dome</a:t>
                      </a:r>
                    </a:p>
                  </a:txBody>
                  <a:tcPr anchor="ctr"/>
                </a:tc>
                <a:tc>
                  <a:txBody>
                    <a:bodyPr/>
                    <a:lstStyle/>
                    <a:p>
                      <a:pPr algn="ctr"/>
                      <a:r>
                        <a:rPr lang="en-US" sz="1400"/>
                        <a:t>Multi-Imager</a:t>
                      </a:r>
                    </a:p>
                  </a:txBody>
                  <a:tcPr anchor="ctr"/>
                </a:tc>
                <a:extLst>
                  <a:ext uri="{0D108BD9-81ED-4DB2-BD59-A6C34878D82A}">
                    <a16:rowId xmlns:a16="http://schemas.microsoft.com/office/drawing/2014/main" val="2005870036"/>
                  </a:ext>
                </a:extLst>
              </a:tr>
              <a:tr h="360040">
                <a:tc>
                  <a:txBody>
                    <a:bodyPr/>
                    <a:lstStyle/>
                    <a:p>
                      <a:pPr algn="ctr"/>
                      <a:r>
                        <a:rPr lang="en-US" sz="1400"/>
                        <a:t>Resolution</a:t>
                      </a:r>
                    </a:p>
                  </a:txBody>
                  <a:tcPr anchor="ctr"/>
                </a:tc>
                <a:tc>
                  <a:txBody>
                    <a:bodyPr/>
                    <a:lstStyle/>
                    <a:p>
                      <a:pPr algn="ctr"/>
                      <a:r>
                        <a:rPr lang="en-US" sz="1400"/>
                        <a:t>5MP</a:t>
                      </a:r>
                    </a:p>
                  </a:txBody>
                  <a:tcPr anchor="ctr"/>
                </a:tc>
                <a:tc>
                  <a:txBody>
                    <a:bodyPr/>
                    <a:lstStyle/>
                    <a:p>
                      <a:pPr algn="ctr"/>
                      <a:r>
                        <a:rPr lang="en-US" sz="1400"/>
                        <a:t>5MP</a:t>
                      </a:r>
                    </a:p>
                  </a:txBody>
                  <a:tcPr anchor="ctr"/>
                </a:tc>
                <a:tc>
                  <a:txBody>
                    <a:bodyPr/>
                    <a:lstStyle/>
                    <a:p>
                      <a:pPr algn="ctr"/>
                      <a:r>
                        <a:rPr lang="en-US" sz="1400"/>
                        <a:t>8MP</a:t>
                      </a:r>
                    </a:p>
                  </a:txBody>
                  <a:tcPr anchor="ctr"/>
                </a:tc>
                <a:tc>
                  <a:txBody>
                    <a:bodyPr/>
                    <a:lstStyle/>
                    <a:p>
                      <a:pPr algn="ctr"/>
                      <a:r>
                        <a:rPr lang="en-US" sz="1400"/>
                        <a:t>2MP</a:t>
                      </a:r>
                    </a:p>
                  </a:txBody>
                  <a:tcPr anchor="ctr"/>
                </a:tc>
                <a:tc>
                  <a:txBody>
                    <a:bodyPr/>
                    <a:lstStyle/>
                    <a:p>
                      <a:pPr algn="ctr"/>
                      <a:r>
                        <a:rPr lang="en-US" sz="1400"/>
                        <a:t>20MP</a:t>
                      </a:r>
                    </a:p>
                  </a:txBody>
                  <a:tcPr anchor="ctr"/>
                </a:tc>
                <a:extLst>
                  <a:ext uri="{0D108BD9-81ED-4DB2-BD59-A6C34878D82A}">
                    <a16:rowId xmlns:a16="http://schemas.microsoft.com/office/drawing/2014/main" val="2488797483"/>
                  </a:ext>
                </a:extLst>
              </a:tr>
              <a:tr h="360040">
                <a:tc>
                  <a:txBody>
                    <a:bodyPr/>
                    <a:lstStyle/>
                    <a:p>
                      <a:pPr algn="ctr"/>
                      <a:r>
                        <a:rPr lang="en-US" sz="1400"/>
                        <a:t>Lens</a:t>
                      </a:r>
                    </a:p>
                  </a:txBody>
                  <a:tcPr anchor="ctr"/>
                </a:tc>
                <a:tc>
                  <a:txBody>
                    <a:bodyPr/>
                    <a:lstStyle/>
                    <a:p>
                      <a:pPr algn="ctr"/>
                      <a:r>
                        <a:rPr lang="en-US" sz="1400"/>
                        <a:t>4.4x Zoom</a:t>
                      </a:r>
                    </a:p>
                  </a:txBody>
                  <a:tcPr anchor="ctr"/>
                </a:tc>
                <a:tc>
                  <a:txBody>
                    <a:bodyPr/>
                    <a:lstStyle/>
                    <a:p>
                      <a:pPr algn="ctr"/>
                      <a:r>
                        <a:rPr lang="en-US" sz="1400"/>
                        <a:t>4.4x Zoom</a:t>
                      </a:r>
                    </a:p>
                  </a:txBody>
                  <a:tcPr anchor="ctr"/>
                </a:tc>
                <a:tc>
                  <a:txBody>
                    <a:bodyPr/>
                    <a:lstStyle/>
                    <a:p>
                      <a:pPr algn="ctr"/>
                      <a:r>
                        <a:rPr lang="en-US" sz="1400"/>
                        <a:t>22x Zoom</a:t>
                      </a:r>
                    </a:p>
                  </a:txBody>
                  <a:tcPr anchor="ctr"/>
                </a:tc>
                <a:tc>
                  <a:txBody>
                    <a:bodyPr/>
                    <a:lstStyle/>
                    <a:p>
                      <a:pPr algn="ctr"/>
                      <a:r>
                        <a:rPr lang="en-US" sz="1400"/>
                        <a:t>40x Zoom</a:t>
                      </a:r>
                    </a:p>
                  </a:txBody>
                  <a:tcPr anchor="ctr"/>
                </a:tc>
                <a:tc>
                  <a:txBody>
                    <a:bodyPr/>
                    <a:lstStyle/>
                    <a:p>
                      <a:pPr algn="ctr"/>
                      <a:r>
                        <a:rPr lang="en-US" sz="1400"/>
                        <a:t>4 zoom lenses</a:t>
                      </a:r>
                    </a:p>
                  </a:txBody>
                  <a:tcPr anchor="ctr"/>
                </a:tc>
                <a:extLst>
                  <a:ext uri="{0D108BD9-81ED-4DB2-BD59-A6C34878D82A}">
                    <a16:rowId xmlns:a16="http://schemas.microsoft.com/office/drawing/2014/main" val="3053785061"/>
                  </a:ext>
                </a:extLst>
              </a:tr>
              <a:tr h="470187">
                <a:tc>
                  <a:txBody>
                    <a:bodyPr/>
                    <a:lstStyle/>
                    <a:p>
                      <a:pPr algn="ctr"/>
                      <a:r>
                        <a:rPr lang="en-US" sz="1400"/>
                        <a:t>Built-in Vehicle Related Analytics</a:t>
                      </a:r>
                    </a:p>
                  </a:txBody>
                  <a:tcPr anchor="ctr"/>
                </a:tc>
                <a:tc gridSpan="5">
                  <a:txBody>
                    <a:bodyPr/>
                    <a:lstStyle/>
                    <a:p>
                      <a:pPr algn="ctr"/>
                      <a:r>
                        <a:rPr lang="en-US" sz="1400"/>
                        <a:t>Vehicle Counting, Vehicle Line Crossing Detection, Vehicle Enter Area Detection, Vehicle Incorrect Direction Detection, Vehicle Loitering Detection, Vehicle Tracking, Stopped vehicle detection, License Plate Detection, Automatic License Plate Recognition</a:t>
                      </a:r>
                      <a:endParaRPr lang="en-US" sz="1400" b="1"/>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tc hMerge="1">
                  <a:txBody>
                    <a:bodyPr/>
                    <a:lstStyle/>
                    <a:p>
                      <a:pPr algn="ctr"/>
                      <a:endParaRPr lang="en-US" sz="1400"/>
                    </a:p>
                  </a:txBody>
                  <a:tcPr anchor="ctr"/>
                </a:tc>
                <a:extLst>
                  <a:ext uri="{0D108BD9-81ED-4DB2-BD59-A6C34878D82A}">
                    <a16:rowId xmlns:a16="http://schemas.microsoft.com/office/drawing/2014/main" val="1409207008"/>
                  </a:ext>
                </a:extLst>
              </a:tr>
            </a:tbl>
          </a:graphicData>
        </a:graphic>
      </p:graphicFrame>
      <p:pic>
        <p:nvPicPr>
          <p:cNvPr id="2050" name="Picture 2">
            <a:extLst>
              <a:ext uri="{FF2B5EF4-FFF2-40B4-BE49-F238E27FC236}">
                <a16:creationId xmlns:a16="http://schemas.microsoft.com/office/drawing/2014/main" id="{16155FA2-097C-148A-1F81-3FD707D39C4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16642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a:extLst>
              <a:ext uri="{FF2B5EF4-FFF2-40B4-BE49-F238E27FC236}">
                <a16:creationId xmlns:a16="http://schemas.microsoft.com/office/drawing/2014/main" id="{D39BB76F-9099-7706-1470-7A3B8CA6908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3411007" y="3593442"/>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4" name="Picture 6">
            <a:extLst>
              <a:ext uri="{FF2B5EF4-FFF2-40B4-BE49-F238E27FC236}">
                <a16:creationId xmlns:a16="http://schemas.microsoft.com/office/drawing/2014/main" id="{37A6C267-06E8-04C3-142D-7072D2831A41}"/>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655587" y="3584923"/>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DD2EE02F-E4A5-9D7C-FFDC-FE0405ECFCF2}"/>
              </a:ext>
            </a:extLst>
          </p:cNvPr>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6044869" y="3589588"/>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CEBC9330-6631-AF49-2479-2E6A821167BC}"/>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216647" y="3608655"/>
            <a:ext cx="952500" cy="95250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406FB368-D4C7-EB88-80F1-7BF17BC1A6B3}"/>
              </a:ext>
            </a:extLst>
          </p:cNvPr>
          <p:cNvSpPr txBox="1"/>
          <p:nvPr/>
        </p:nvSpPr>
        <p:spPr>
          <a:xfrm>
            <a:off x="632188" y="1652607"/>
            <a:ext cx="7828244" cy="1200329"/>
          </a:xfrm>
          <a:prstGeom prst="rect">
            <a:avLst/>
          </a:prstGeom>
          <a:solidFill>
            <a:schemeClr val="bg1">
              <a:lumMod val="95000"/>
            </a:schemeClr>
          </a:solidFill>
        </p:spPr>
        <p:txBody>
          <a:bodyPr wrap="square">
            <a:spAutoFit/>
          </a:bodyPr>
          <a:lstStyle/>
          <a:p>
            <a:r>
              <a:rPr lang="en-US" b="1" i="0">
                <a:solidFill>
                  <a:srgbClr val="202124"/>
                </a:solidFill>
                <a:effectLst/>
                <a:latin typeface="Google Sans"/>
              </a:rPr>
              <a:t>Deep learning </a:t>
            </a:r>
            <a:r>
              <a:rPr lang="en-US" b="0" i="0">
                <a:solidFill>
                  <a:srgbClr val="202124"/>
                </a:solidFill>
                <a:effectLst/>
                <a:latin typeface="Google Sans"/>
              </a:rPr>
              <a:t>is </a:t>
            </a:r>
            <a:r>
              <a:rPr lang="en-US" b="0" i="0">
                <a:solidFill>
                  <a:srgbClr val="040C28"/>
                </a:solidFill>
                <a:effectLst/>
                <a:latin typeface="Google Sans"/>
              </a:rPr>
              <a:t>a method in artificial intelligence (AI) that teaches computers to process data in a way that is inspired by the human brain</a:t>
            </a:r>
            <a:r>
              <a:rPr lang="en-US" b="0" i="0">
                <a:solidFill>
                  <a:srgbClr val="202124"/>
                </a:solidFill>
                <a:effectLst/>
                <a:latin typeface="Google Sans"/>
              </a:rPr>
              <a:t>. Deep learning models can recognize complex patterns in pictures, text, sounds, and other data to produce accurate insights and predictions.</a:t>
            </a:r>
            <a:endParaRPr lang="en-US"/>
          </a:p>
        </p:txBody>
      </p:sp>
    </p:spTree>
    <p:extLst>
      <p:ext uri="{BB962C8B-B14F-4D97-AF65-F5344CB8AC3E}">
        <p14:creationId xmlns:p14="http://schemas.microsoft.com/office/powerpoint/2010/main" val="131807697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dirty="0"/>
              <a:t>A426 Government Installation</a:t>
            </a:r>
          </a:p>
        </p:txBody>
      </p:sp>
      <p:pic>
        <p:nvPicPr>
          <p:cNvPr id="1026" name="Picture 2">
            <a:extLst>
              <a:ext uri="{FF2B5EF4-FFF2-40B4-BE49-F238E27FC236}">
                <a16:creationId xmlns:a16="http://schemas.microsoft.com/office/drawing/2014/main" id="{A4EC6CBC-7041-A867-DE10-088323C770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2286000"/>
            <a:ext cx="2286000" cy="228600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A125DA21-823E-92D6-23C6-63A1F9F2CE4F}"/>
              </a:ext>
            </a:extLst>
          </p:cNvPr>
          <p:cNvSpPr txBox="1"/>
          <p:nvPr/>
        </p:nvSpPr>
        <p:spPr>
          <a:xfrm>
            <a:off x="1588707" y="4365104"/>
            <a:ext cx="2952328" cy="1200329"/>
          </a:xfrm>
          <a:prstGeom prst="rect">
            <a:avLst/>
          </a:prstGeom>
          <a:noFill/>
        </p:spPr>
        <p:txBody>
          <a:bodyPr wrap="square" rtlCol="0">
            <a:spAutoFit/>
          </a:bodyPr>
          <a:lstStyle/>
          <a:p>
            <a:r>
              <a:rPr lang="en-US" sz="2400" b="1"/>
              <a:t>PMAX-0534</a:t>
            </a:r>
          </a:p>
          <a:p>
            <a:endParaRPr lang="en-US" sz="1600"/>
          </a:p>
          <a:p>
            <a:r>
              <a:rPr lang="en-US" sz="1600"/>
              <a:t>Pole Mount with Junction Box, supports 3.25" to 7.0" Poles</a:t>
            </a:r>
          </a:p>
        </p:txBody>
      </p:sp>
      <p:pic>
        <p:nvPicPr>
          <p:cNvPr id="1028" name="Picture 4">
            <a:extLst>
              <a:ext uri="{FF2B5EF4-FFF2-40B4-BE49-F238E27FC236}">
                <a16:creationId xmlns:a16="http://schemas.microsoft.com/office/drawing/2014/main" id="{68645AA2-D288-60D9-B601-48D99364DC24}"/>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76056" y="2425927"/>
            <a:ext cx="2006146" cy="200614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FFB193C-445C-D87D-7387-D92E12288B7B}"/>
              </a:ext>
            </a:extLst>
          </p:cNvPr>
          <p:cNvSpPr txBox="1"/>
          <p:nvPr/>
        </p:nvSpPr>
        <p:spPr>
          <a:xfrm>
            <a:off x="5148064" y="4350146"/>
            <a:ext cx="2952328" cy="1692771"/>
          </a:xfrm>
          <a:prstGeom prst="rect">
            <a:avLst/>
          </a:prstGeom>
          <a:noFill/>
        </p:spPr>
        <p:txBody>
          <a:bodyPr wrap="square" rtlCol="0">
            <a:spAutoFit/>
          </a:bodyPr>
          <a:lstStyle/>
          <a:p>
            <a:r>
              <a:rPr lang="en-US" sz="2400" b="1"/>
              <a:t>A426</a:t>
            </a:r>
          </a:p>
          <a:p>
            <a:endParaRPr lang="en-US" sz="1600"/>
          </a:p>
          <a:p>
            <a:r>
              <a:rPr lang="en-US" sz="1600"/>
              <a:t>5MP Zoom Bullet with D/N, Adaptive IR, Extreme WDR, SLLS, 4.4x Zoom Lens, </a:t>
            </a:r>
            <a:r>
              <a:rPr lang="en-US" sz="1600" b="1"/>
              <a:t>Deep Learning AI</a:t>
            </a:r>
            <a:endParaRPr lang="en-US" b="1"/>
          </a:p>
        </p:txBody>
      </p:sp>
    </p:spTree>
    <p:extLst>
      <p:ext uri="{BB962C8B-B14F-4D97-AF65-F5344CB8AC3E}">
        <p14:creationId xmlns:p14="http://schemas.microsoft.com/office/powerpoint/2010/main" val="27522836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Group 8">
            <a:extLst>
              <a:ext uri="{FF2B5EF4-FFF2-40B4-BE49-F238E27FC236}">
                <a16:creationId xmlns:a16="http://schemas.microsoft.com/office/drawing/2014/main" id="{21AF172E-E93F-94BD-B74C-771EF80AAFC8}"/>
              </a:ext>
            </a:extLst>
          </p:cNvPr>
          <p:cNvGrpSpPr/>
          <p:nvPr/>
        </p:nvGrpSpPr>
        <p:grpSpPr>
          <a:xfrm>
            <a:off x="323528" y="1196752"/>
            <a:ext cx="8136904" cy="2690660"/>
            <a:chOff x="323528" y="1367303"/>
            <a:chExt cx="8136904" cy="2690660"/>
          </a:xfrm>
        </p:grpSpPr>
        <p:sp>
          <p:nvSpPr>
            <p:cNvPr id="4" name="TextBox 3">
              <a:extLst>
                <a:ext uri="{FF2B5EF4-FFF2-40B4-BE49-F238E27FC236}">
                  <a16:creationId xmlns:a16="http://schemas.microsoft.com/office/drawing/2014/main" id="{0FAD06C3-4951-EA9F-6C9B-8C253D6D337D}"/>
                </a:ext>
              </a:extLst>
            </p:cNvPr>
            <p:cNvSpPr txBox="1"/>
            <p:nvPr/>
          </p:nvSpPr>
          <p:spPr>
            <a:xfrm>
              <a:off x="323528" y="1367303"/>
              <a:ext cx="3600400" cy="400110"/>
            </a:xfrm>
            <a:prstGeom prst="rect">
              <a:avLst/>
            </a:prstGeom>
            <a:noFill/>
          </p:spPr>
          <p:txBody>
            <a:bodyPr wrap="square" rtlCol="0">
              <a:spAutoFit/>
            </a:bodyPr>
            <a:lstStyle/>
            <a:p>
              <a:r>
                <a:rPr lang="en-US" sz="2000" b="1"/>
                <a:t>ALPR Camera (A426)</a:t>
              </a:r>
            </a:p>
          </p:txBody>
        </p:sp>
        <p:sp>
          <p:nvSpPr>
            <p:cNvPr id="6" name="Rectangle 5">
              <a:extLst>
                <a:ext uri="{FF2B5EF4-FFF2-40B4-BE49-F238E27FC236}">
                  <a16:creationId xmlns:a16="http://schemas.microsoft.com/office/drawing/2014/main" id="{4A1F9869-8455-A380-B3EA-96A32501F58B}"/>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The AI camera can recognize multiple license plates across multiple lanes at the same time.</a:t>
              </a:r>
            </a:p>
            <a:p>
              <a:endParaRPr lang="en-US">
                <a:solidFill>
                  <a:schemeClr val="tx1"/>
                </a:solidFill>
              </a:endParaRPr>
            </a:p>
            <a:p>
              <a:r>
                <a:rPr lang="en-US">
                  <a:solidFill>
                    <a:schemeClr val="tx1"/>
                  </a:solidFill>
                  <a:hlinkClick r:id="rId2"/>
                </a:rPr>
                <a:t>WATCH THE VIDEO</a:t>
              </a:r>
              <a:endParaRPr lang="en-US">
                <a:solidFill>
                  <a:schemeClr val="tx1"/>
                </a:solidFill>
              </a:endParaRPr>
            </a:p>
          </p:txBody>
        </p:sp>
        <p:sp>
          <p:nvSpPr>
            <p:cNvPr id="8" name="TextBox 7">
              <a:extLst>
                <a:ext uri="{FF2B5EF4-FFF2-40B4-BE49-F238E27FC236}">
                  <a16:creationId xmlns:a16="http://schemas.microsoft.com/office/drawing/2014/main" id="{041463E0-0513-43F4-18F8-1E5377DBE273}"/>
                </a:ext>
              </a:extLst>
            </p:cNvPr>
            <p:cNvSpPr txBox="1"/>
            <p:nvPr/>
          </p:nvSpPr>
          <p:spPr>
            <a:xfrm>
              <a:off x="323528" y="3750186"/>
              <a:ext cx="3528393" cy="307777"/>
            </a:xfrm>
            <a:prstGeom prst="rect">
              <a:avLst/>
            </a:prstGeom>
            <a:noFill/>
          </p:spPr>
          <p:txBody>
            <a:bodyPr wrap="square">
              <a:spAutoFit/>
            </a:bodyPr>
            <a:lstStyle/>
            <a:p>
              <a:r>
                <a:rPr lang="en-US" sz="1400">
                  <a:hlinkClick r:id="rId2"/>
                </a:rPr>
                <a:t>https://www.acti.com/video/v2902</a:t>
              </a:r>
              <a:endParaRPr lang="en-US" sz="1400"/>
            </a:p>
          </p:txBody>
        </p:sp>
      </p:grpSp>
      <p:grpSp>
        <p:nvGrpSpPr>
          <p:cNvPr id="10" name="Group 9">
            <a:extLst>
              <a:ext uri="{FF2B5EF4-FFF2-40B4-BE49-F238E27FC236}">
                <a16:creationId xmlns:a16="http://schemas.microsoft.com/office/drawing/2014/main" id="{D4B9156E-C035-4287-9A38-E6508E77F04F}"/>
              </a:ext>
            </a:extLst>
          </p:cNvPr>
          <p:cNvGrpSpPr/>
          <p:nvPr/>
        </p:nvGrpSpPr>
        <p:grpSpPr>
          <a:xfrm>
            <a:off x="323528" y="4077072"/>
            <a:ext cx="8136904" cy="2690660"/>
            <a:chOff x="323528" y="1367303"/>
            <a:chExt cx="8136904" cy="2690660"/>
          </a:xfrm>
        </p:grpSpPr>
        <p:sp>
          <p:nvSpPr>
            <p:cNvPr id="12" name="TextBox 11">
              <a:extLst>
                <a:ext uri="{FF2B5EF4-FFF2-40B4-BE49-F238E27FC236}">
                  <a16:creationId xmlns:a16="http://schemas.microsoft.com/office/drawing/2014/main" id="{4EB60541-0A64-A0FA-7CD3-7EE152F39519}"/>
                </a:ext>
              </a:extLst>
            </p:cNvPr>
            <p:cNvSpPr txBox="1"/>
            <p:nvPr/>
          </p:nvSpPr>
          <p:spPr>
            <a:xfrm>
              <a:off x="323528" y="1367303"/>
              <a:ext cx="3600400" cy="400110"/>
            </a:xfrm>
            <a:prstGeom prst="rect">
              <a:avLst/>
            </a:prstGeom>
            <a:noFill/>
          </p:spPr>
          <p:txBody>
            <a:bodyPr wrap="square" rtlCol="0">
              <a:spAutoFit/>
            </a:bodyPr>
            <a:lstStyle/>
            <a:p>
              <a:r>
                <a:rPr lang="en-US" sz="2000" b="1"/>
                <a:t>ALPR Camera + NVR 3</a:t>
              </a:r>
            </a:p>
          </p:txBody>
        </p:sp>
        <p:sp>
          <p:nvSpPr>
            <p:cNvPr id="13" name="Rectangle 12">
              <a:extLst>
                <a:ext uri="{FF2B5EF4-FFF2-40B4-BE49-F238E27FC236}">
                  <a16:creationId xmlns:a16="http://schemas.microsoft.com/office/drawing/2014/main" id="{F9189177-BAF5-45DF-1850-975903DA6433}"/>
                </a:ext>
              </a:extLst>
            </p:cNvPr>
            <p:cNvSpPr/>
            <p:nvPr/>
          </p:nvSpPr>
          <p:spPr>
            <a:xfrm>
              <a:off x="4067944" y="1772816"/>
              <a:ext cx="4392488" cy="1971967"/>
            </a:xfrm>
            <a:prstGeom prst="rect">
              <a:avLst/>
            </a:prstGeom>
            <a:solidFill>
              <a:schemeClr val="bg1">
                <a:lumMod val="95000"/>
              </a:schemeClr>
            </a:solidFill>
            <a:ln>
              <a:solidFill>
                <a:schemeClr val="bg1">
                  <a:lumMod val="85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r>
                <a:rPr lang="en-US">
                  <a:solidFill>
                    <a:schemeClr val="tx1"/>
                  </a:solidFill>
                </a:rPr>
                <a:t>ACTi NVR 3 supports the deep learning AI events and metadata. When the blacklisted vehicle is detected, the NVR will display instant alert.</a:t>
              </a:r>
            </a:p>
            <a:p>
              <a:endParaRPr lang="en-US">
                <a:solidFill>
                  <a:schemeClr val="tx1"/>
                </a:solidFill>
              </a:endParaRPr>
            </a:p>
            <a:p>
              <a:r>
                <a:rPr lang="en-US">
                  <a:solidFill>
                    <a:schemeClr val="tx1"/>
                  </a:solidFill>
                  <a:hlinkClick r:id="rId3"/>
                </a:rPr>
                <a:t>WATCH THE VIDEO</a:t>
              </a:r>
              <a:endParaRPr lang="en-US">
                <a:solidFill>
                  <a:schemeClr val="tx1"/>
                </a:solidFill>
              </a:endParaRPr>
            </a:p>
            <a:p>
              <a:endParaRPr lang="en-US"/>
            </a:p>
          </p:txBody>
        </p:sp>
        <p:sp>
          <p:nvSpPr>
            <p:cNvPr id="14" name="TextBox 13">
              <a:extLst>
                <a:ext uri="{FF2B5EF4-FFF2-40B4-BE49-F238E27FC236}">
                  <a16:creationId xmlns:a16="http://schemas.microsoft.com/office/drawing/2014/main" id="{AA12DCE8-6B76-00BF-7AB8-614420365560}"/>
                </a:ext>
              </a:extLst>
            </p:cNvPr>
            <p:cNvSpPr txBox="1"/>
            <p:nvPr/>
          </p:nvSpPr>
          <p:spPr>
            <a:xfrm>
              <a:off x="323528" y="3750186"/>
              <a:ext cx="3528393" cy="307777"/>
            </a:xfrm>
            <a:prstGeom prst="rect">
              <a:avLst/>
            </a:prstGeom>
            <a:noFill/>
          </p:spPr>
          <p:txBody>
            <a:bodyPr wrap="square">
              <a:spAutoFit/>
            </a:bodyPr>
            <a:lstStyle/>
            <a:p>
              <a:r>
                <a:rPr lang="en-US" sz="1400">
                  <a:hlinkClick r:id="rId3"/>
                </a:rPr>
                <a:t>https://www.acti.com/video/v2904</a:t>
              </a:r>
              <a:endParaRPr lang="en-US" sz="1400"/>
            </a:p>
          </p:txBody>
        </p:sp>
      </p:grpSp>
      <p:pic>
        <p:nvPicPr>
          <p:cNvPr id="3" name="Picture 2">
            <a:extLst>
              <a:ext uri="{FF2B5EF4-FFF2-40B4-BE49-F238E27FC236}">
                <a16:creationId xmlns:a16="http://schemas.microsoft.com/office/drawing/2014/main" id="{2BAC0146-F4A0-980B-2C30-5425AC8E12D9}"/>
              </a:ext>
            </a:extLst>
          </p:cNvPr>
          <p:cNvPicPr>
            <a:picLocks noChangeAspect="1"/>
          </p:cNvPicPr>
          <p:nvPr/>
        </p:nvPicPr>
        <p:blipFill>
          <a:blip r:embed="rId4"/>
          <a:stretch>
            <a:fillRect/>
          </a:stretch>
        </p:blipFill>
        <p:spPr>
          <a:xfrm>
            <a:off x="395536" y="1596862"/>
            <a:ext cx="3312367" cy="2018474"/>
          </a:xfrm>
          <a:prstGeom prst="rect">
            <a:avLst/>
          </a:prstGeom>
        </p:spPr>
      </p:pic>
      <p:pic>
        <p:nvPicPr>
          <p:cNvPr id="7" name="Picture 6">
            <a:extLst>
              <a:ext uri="{FF2B5EF4-FFF2-40B4-BE49-F238E27FC236}">
                <a16:creationId xmlns:a16="http://schemas.microsoft.com/office/drawing/2014/main" id="{83B57F3D-B2E3-B7EB-E336-095522A72F0E}"/>
              </a:ext>
            </a:extLst>
          </p:cNvPr>
          <p:cNvPicPr>
            <a:picLocks noChangeAspect="1"/>
          </p:cNvPicPr>
          <p:nvPr/>
        </p:nvPicPr>
        <p:blipFill rotWithShape="1">
          <a:blip r:embed="rId5"/>
          <a:srcRect r="14815"/>
          <a:stretch/>
        </p:blipFill>
        <p:spPr>
          <a:xfrm>
            <a:off x="395536" y="4416056"/>
            <a:ext cx="3312367" cy="2105025"/>
          </a:xfrm>
          <a:prstGeom prst="rect">
            <a:avLst/>
          </a:prstGeom>
        </p:spPr>
      </p:pic>
    </p:spTree>
    <p:extLst>
      <p:ext uri="{BB962C8B-B14F-4D97-AF65-F5344CB8AC3E}">
        <p14:creationId xmlns:p14="http://schemas.microsoft.com/office/powerpoint/2010/main" val="5462175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AI Solution Architecture</a:t>
            </a:r>
          </a:p>
        </p:txBody>
      </p:sp>
      <p:pic>
        <p:nvPicPr>
          <p:cNvPr id="1028" name="Picture 4">
            <a:extLst>
              <a:ext uri="{FF2B5EF4-FFF2-40B4-BE49-F238E27FC236}">
                <a16:creationId xmlns:a16="http://schemas.microsoft.com/office/drawing/2014/main" id="{EB43065A-59B0-445D-D624-5EC661C11AF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31640" y="3969759"/>
            <a:ext cx="952500" cy="9525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a:extLst>
              <a:ext uri="{FF2B5EF4-FFF2-40B4-BE49-F238E27FC236}">
                <a16:creationId xmlns:a16="http://schemas.microsoft.com/office/drawing/2014/main" id="{2FC96785-E8D8-9B62-E7BD-8C6543786790}"/>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85531" y="3609719"/>
            <a:ext cx="1853952" cy="1853952"/>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a:extLst>
              <a:ext uri="{FF2B5EF4-FFF2-40B4-BE49-F238E27FC236}">
                <a16:creationId xmlns:a16="http://schemas.microsoft.com/office/drawing/2014/main" id="{F454592C-6FD0-A875-A998-F467E7B426DD}"/>
              </a:ext>
            </a:extLst>
          </p:cNvPr>
          <p:cNvPicPr>
            <a:picLocks noChangeAspect="1"/>
          </p:cNvPicPr>
          <p:nvPr/>
        </p:nvPicPr>
        <p:blipFill>
          <a:blip r:embed="rId5"/>
          <a:stretch>
            <a:fillRect/>
          </a:stretch>
        </p:blipFill>
        <p:spPr>
          <a:xfrm>
            <a:off x="6228184" y="4054769"/>
            <a:ext cx="1724224" cy="963852"/>
          </a:xfrm>
          <a:prstGeom prst="rect">
            <a:avLst/>
          </a:prstGeom>
        </p:spPr>
      </p:pic>
      <p:cxnSp>
        <p:nvCxnSpPr>
          <p:cNvPr id="27" name="Straight Arrow Connector 26">
            <a:extLst>
              <a:ext uri="{FF2B5EF4-FFF2-40B4-BE49-F238E27FC236}">
                <a16:creationId xmlns:a16="http://schemas.microsoft.com/office/drawing/2014/main" id="{BAF0199C-2A35-E209-74A4-8A3D3B1864E3}"/>
              </a:ext>
            </a:extLst>
          </p:cNvPr>
          <p:cNvCxnSpPr/>
          <p:nvPr/>
        </p:nvCxnSpPr>
        <p:spPr>
          <a:xfrm>
            <a:off x="212372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29" name="Straight Arrow Connector 28">
            <a:extLst>
              <a:ext uri="{FF2B5EF4-FFF2-40B4-BE49-F238E27FC236}">
                <a16:creationId xmlns:a16="http://schemas.microsoft.com/office/drawing/2014/main" id="{BE96C2D0-7482-1CA8-8AE1-609CEFD2C7F9}"/>
              </a:ext>
            </a:extLst>
          </p:cNvPr>
          <p:cNvCxnSpPr/>
          <p:nvPr/>
        </p:nvCxnSpPr>
        <p:spPr>
          <a:xfrm>
            <a:off x="5004048" y="4329799"/>
            <a:ext cx="1224136" cy="0"/>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cxnSp>
        <p:nvCxnSpPr>
          <p:cNvPr id="30" name="Straight Arrow Connector 29">
            <a:extLst>
              <a:ext uri="{FF2B5EF4-FFF2-40B4-BE49-F238E27FC236}">
                <a16:creationId xmlns:a16="http://schemas.microsoft.com/office/drawing/2014/main" id="{F1F90011-EA6C-DD6C-FC14-79C09CE91E0E}"/>
              </a:ext>
            </a:extLst>
          </p:cNvPr>
          <p:cNvCxnSpPr/>
          <p:nvPr/>
        </p:nvCxnSpPr>
        <p:spPr>
          <a:xfrm>
            <a:off x="212372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34" name="Straight Arrow Connector 33">
            <a:extLst>
              <a:ext uri="{FF2B5EF4-FFF2-40B4-BE49-F238E27FC236}">
                <a16:creationId xmlns:a16="http://schemas.microsoft.com/office/drawing/2014/main" id="{9007FF6D-B945-2E91-DF9C-5567141C81E6}"/>
              </a:ext>
            </a:extLst>
          </p:cNvPr>
          <p:cNvCxnSpPr/>
          <p:nvPr/>
        </p:nvCxnSpPr>
        <p:spPr>
          <a:xfrm>
            <a:off x="5004048" y="4520535"/>
            <a:ext cx="1224136" cy="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35" name="TextBox 34">
            <a:extLst>
              <a:ext uri="{FF2B5EF4-FFF2-40B4-BE49-F238E27FC236}">
                <a16:creationId xmlns:a16="http://schemas.microsoft.com/office/drawing/2014/main" id="{7983AFA7-4BFA-8B1E-CD93-1BEB82D59552}"/>
              </a:ext>
            </a:extLst>
          </p:cNvPr>
          <p:cNvSpPr txBox="1"/>
          <p:nvPr/>
        </p:nvSpPr>
        <p:spPr>
          <a:xfrm>
            <a:off x="2310103" y="4054768"/>
            <a:ext cx="703684" cy="307777"/>
          </a:xfrm>
          <a:prstGeom prst="rect">
            <a:avLst/>
          </a:prstGeom>
          <a:noFill/>
        </p:spPr>
        <p:txBody>
          <a:bodyPr wrap="square" rtlCol="0">
            <a:spAutoFit/>
          </a:bodyPr>
          <a:lstStyle/>
          <a:p>
            <a:r>
              <a:rPr lang="en-US" sz="1400"/>
              <a:t>video</a:t>
            </a:r>
          </a:p>
        </p:txBody>
      </p:sp>
      <p:sp>
        <p:nvSpPr>
          <p:cNvPr id="36" name="TextBox 35">
            <a:extLst>
              <a:ext uri="{FF2B5EF4-FFF2-40B4-BE49-F238E27FC236}">
                <a16:creationId xmlns:a16="http://schemas.microsoft.com/office/drawing/2014/main" id="{ADBC1DF0-EFDF-C4EE-460E-1B664F63FC21}"/>
              </a:ext>
            </a:extLst>
          </p:cNvPr>
          <p:cNvSpPr txBox="1"/>
          <p:nvPr/>
        </p:nvSpPr>
        <p:spPr>
          <a:xfrm>
            <a:off x="2284140" y="4483687"/>
            <a:ext cx="1063724" cy="738664"/>
          </a:xfrm>
          <a:prstGeom prst="rect">
            <a:avLst/>
          </a:prstGeom>
          <a:noFill/>
        </p:spPr>
        <p:txBody>
          <a:bodyPr wrap="square" rtlCol="0">
            <a:spAutoFit/>
          </a:bodyPr>
          <a:lstStyle/>
          <a:p>
            <a:r>
              <a:rPr lang="en-US" sz="1400"/>
              <a:t>Realtime</a:t>
            </a:r>
          </a:p>
          <a:p>
            <a:r>
              <a:rPr lang="en-US" sz="1400"/>
              <a:t>analytics data</a:t>
            </a:r>
          </a:p>
        </p:txBody>
      </p:sp>
      <p:sp>
        <p:nvSpPr>
          <p:cNvPr id="50" name="TextBox 49">
            <a:extLst>
              <a:ext uri="{FF2B5EF4-FFF2-40B4-BE49-F238E27FC236}">
                <a16:creationId xmlns:a16="http://schemas.microsoft.com/office/drawing/2014/main" id="{EE6D84BD-FEFA-8F35-221B-BB8401F2FEDA}"/>
              </a:ext>
            </a:extLst>
          </p:cNvPr>
          <p:cNvSpPr txBox="1"/>
          <p:nvPr/>
        </p:nvSpPr>
        <p:spPr>
          <a:xfrm>
            <a:off x="5084254" y="4516584"/>
            <a:ext cx="1063724" cy="738664"/>
          </a:xfrm>
          <a:prstGeom prst="rect">
            <a:avLst/>
          </a:prstGeom>
          <a:noFill/>
        </p:spPr>
        <p:txBody>
          <a:bodyPr wrap="square" rtlCol="0">
            <a:spAutoFit/>
          </a:bodyPr>
          <a:lstStyle/>
          <a:p>
            <a:r>
              <a:rPr lang="en-US" sz="1400"/>
              <a:t>Realtime</a:t>
            </a:r>
          </a:p>
          <a:p>
            <a:r>
              <a:rPr lang="en-US" sz="1400"/>
              <a:t>analytics data, alerts</a:t>
            </a:r>
          </a:p>
        </p:txBody>
      </p:sp>
      <p:sp>
        <p:nvSpPr>
          <p:cNvPr id="51" name="TextBox 50">
            <a:extLst>
              <a:ext uri="{FF2B5EF4-FFF2-40B4-BE49-F238E27FC236}">
                <a16:creationId xmlns:a16="http://schemas.microsoft.com/office/drawing/2014/main" id="{950DF562-E559-6E8F-34CA-D20133FB24BF}"/>
              </a:ext>
            </a:extLst>
          </p:cNvPr>
          <p:cNvSpPr txBox="1"/>
          <p:nvPr/>
        </p:nvSpPr>
        <p:spPr>
          <a:xfrm>
            <a:off x="5195466" y="4031894"/>
            <a:ext cx="703684" cy="307777"/>
          </a:xfrm>
          <a:prstGeom prst="rect">
            <a:avLst/>
          </a:prstGeom>
          <a:noFill/>
        </p:spPr>
        <p:txBody>
          <a:bodyPr wrap="square" rtlCol="0">
            <a:spAutoFit/>
          </a:bodyPr>
          <a:lstStyle/>
          <a:p>
            <a:r>
              <a:rPr lang="en-US" sz="1400"/>
              <a:t>video</a:t>
            </a:r>
          </a:p>
        </p:txBody>
      </p:sp>
      <p:sp>
        <p:nvSpPr>
          <p:cNvPr id="52" name="TextBox 51">
            <a:extLst>
              <a:ext uri="{FF2B5EF4-FFF2-40B4-BE49-F238E27FC236}">
                <a16:creationId xmlns:a16="http://schemas.microsoft.com/office/drawing/2014/main" id="{2231CB92-CC8E-DC80-75DD-6F88844521BD}"/>
              </a:ext>
            </a:extLst>
          </p:cNvPr>
          <p:cNvSpPr txBox="1"/>
          <p:nvPr/>
        </p:nvSpPr>
        <p:spPr>
          <a:xfrm>
            <a:off x="1276028" y="5343493"/>
            <a:ext cx="1063723" cy="307777"/>
          </a:xfrm>
          <a:prstGeom prst="rect">
            <a:avLst/>
          </a:prstGeom>
          <a:noFill/>
        </p:spPr>
        <p:txBody>
          <a:bodyPr wrap="square" rtlCol="0">
            <a:spAutoFit/>
          </a:bodyPr>
          <a:lstStyle/>
          <a:p>
            <a:r>
              <a:rPr lang="en-US" sz="1400" b="1"/>
              <a:t>AI CAMERA</a:t>
            </a:r>
          </a:p>
        </p:txBody>
      </p:sp>
      <p:sp>
        <p:nvSpPr>
          <p:cNvPr id="55" name="TextBox 54">
            <a:extLst>
              <a:ext uri="{FF2B5EF4-FFF2-40B4-BE49-F238E27FC236}">
                <a16:creationId xmlns:a16="http://schemas.microsoft.com/office/drawing/2014/main" id="{FC1E104A-477E-C7D2-2909-AB111945DBA4}"/>
              </a:ext>
            </a:extLst>
          </p:cNvPr>
          <p:cNvSpPr txBox="1"/>
          <p:nvPr/>
        </p:nvSpPr>
        <p:spPr>
          <a:xfrm>
            <a:off x="3621151" y="5343493"/>
            <a:ext cx="1247079" cy="954107"/>
          </a:xfrm>
          <a:prstGeom prst="rect">
            <a:avLst/>
          </a:prstGeom>
          <a:noFill/>
        </p:spPr>
        <p:txBody>
          <a:bodyPr wrap="square" rtlCol="0">
            <a:spAutoFit/>
          </a:bodyPr>
          <a:lstStyle/>
          <a:p>
            <a:r>
              <a:rPr lang="en-US" sz="1400" b="1"/>
              <a:t>NVR SERVER</a:t>
            </a:r>
          </a:p>
          <a:p>
            <a:endParaRPr lang="en-US" sz="1400" b="1"/>
          </a:p>
          <a:p>
            <a:r>
              <a:rPr lang="en-US" sz="1400" b="1"/>
              <a:t>(ACTi NVR 3 Corporate)</a:t>
            </a:r>
          </a:p>
        </p:txBody>
      </p:sp>
      <p:cxnSp>
        <p:nvCxnSpPr>
          <p:cNvPr id="58" name="Straight Arrow Connector 57">
            <a:extLst>
              <a:ext uri="{FF2B5EF4-FFF2-40B4-BE49-F238E27FC236}">
                <a16:creationId xmlns:a16="http://schemas.microsoft.com/office/drawing/2014/main" id="{C3D14B8F-1262-1C45-AF70-44278E817103}"/>
              </a:ext>
            </a:extLst>
          </p:cNvPr>
          <p:cNvCxnSpPr>
            <a:cxnSpLocks/>
          </p:cNvCxnSpPr>
          <p:nvPr/>
        </p:nvCxnSpPr>
        <p:spPr>
          <a:xfrm flipV="1">
            <a:off x="4506331" y="3249679"/>
            <a:ext cx="57792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2" name="Picture 8">
            <a:extLst>
              <a:ext uri="{FF2B5EF4-FFF2-40B4-BE49-F238E27FC236}">
                <a16:creationId xmlns:a16="http://schemas.microsoft.com/office/drawing/2014/main" id="{AEF40E6F-FE7A-B6E6-D0DA-7323FA2CC192}"/>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868230" y="2843768"/>
            <a:ext cx="432048" cy="314285"/>
          </a:xfrm>
          <a:prstGeom prst="rect">
            <a:avLst/>
          </a:prstGeom>
          <a:noFill/>
          <a:extLst>
            <a:ext uri="{909E8E84-426E-40DD-AFC4-6F175D3DCCD1}">
              <a14:hiddenFill xmlns:a14="http://schemas.microsoft.com/office/drawing/2010/main">
                <a:solidFill>
                  <a:srgbClr val="FFFFFF"/>
                </a:solidFill>
              </a14:hiddenFill>
            </a:ext>
          </a:extLst>
        </p:spPr>
      </p:pic>
      <p:sp>
        <p:nvSpPr>
          <p:cNvPr id="62" name="TextBox 61">
            <a:extLst>
              <a:ext uri="{FF2B5EF4-FFF2-40B4-BE49-F238E27FC236}">
                <a16:creationId xmlns:a16="http://schemas.microsoft.com/office/drawing/2014/main" id="{A70B9190-064C-954E-C8C8-D20307641484}"/>
              </a:ext>
            </a:extLst>
          </p:cNvPr>
          <p:cNvSpPr txBox="1"/>
          <p:nvPr/>
        </p:nvSpPr>
        <p:spPr>
          <a:xfrm>
            <a:off x="4278262" y="3189389"/>
            <a:ext cx="703684" cy="307777"/>
          </a:xfrm>
          <a:prstGeom prst="rect">
            <a:avLst/>
          </a:prstGeom>
          <a:noFill/>
        </p:spPr>
        <p:txBody>
          <a:bodyPr wrap="square" rtlCol="0">
            <a:spAutoFit/>
          </a:bodyPr>
          <a:lstStyle/>
          <a:p>
            <a:r>
              <a:rPr lang="en-US" sz="1400"/>
              <a:t>alerts</a:t>
            </a:r>
          </a:p>
        </p:txBody>
      </p:sp>
      <p:sp>
        <p:nvSpPr>
          <p:cNvPr id="63" name="TextBox 62">
            <a:extLst>
              <a:ext uri="{FF2B5EF4-FFF2-40B4-BE49-F238E27FC236}">
                <a16:creationId xmlns:a16="http://schemas.microsoft.com/office/drawing/2014/main" id="{B35F9F41-DC49-B559-E548-24BD37ABCFBB}"/>
              </a:ext>
            </a:extLst>
          </p:cNvPr>
          <p:cNvSpPr txBox="1"/>
          <p:nvPr/>
        </p:nvSpPr>
        <p:spPr>
          <a:xfrm>
            <a:off x="6620893" y="5353471"/>
            <a:ext cx="1247079" cy="307777"/>
          </a:xfrm>
          <a:prstGeom prst="rect">
            <a:avLst/>
          </a:prstGeom>
          <a:noFill/>
        </p:spPr>
        <p:txBody>
          <a:bodyPr wrap="square" rtlCol="0">
            <a:spAutoFit/>
          </a:bodyPr>
          <a:lstStyle/>
          <a:p>
            <a:r>
              <a:rPr lang="en-US" sz="1400" b="1"/>
              <a:t>NVR CLIENT</a:t>
            </a:r>
          </a:p>
        </p:txBody>
      </p:sp>
      <p:sp>
        <p:nvSpPr>
          <p:cNvPr id="1024" name="TextBox 1023">
            <a:extLst>
              <a:ext uri="{FF2B5EF4-FFF2-40B4-BE49-F238E27FC236}">
                <a16:creationId xmlns:a16="http://schemas.microsoft.com/office/drawing/2014/main" id="{ED79E846-F4FA-048C-6021-83E9C0D5A990}"/>
              </a:ext>
            </a:extLst>
          </p:cNvPr>
          <p:cNvSpPr txBox="1"/>
          <p:nvPr/>
        </p:nvSpPr>
        <p:spPr>
          <a:xfrm>
            <a:off x="5329431" y="2847021"/>
            <a:ext cx="703684" cy="307777"/>
          </a:xfrm>
          <a:prstGeom prst="rect">
            <a:avLst/>
          </a:prstGeom>
          <a:noFill/>
        </p:spPr>
        <p:txBody>
          <a:bodyPr wrap="square" rtlCol="0">
            <a:spAutoFit/>
          </a:bodyPr>
          <a:lstStyle/>
          <a:p>
            <a:r>
              <a:rPr lang="en-US" sz="1400"/>
              <a:t>E-mail</a:t>
            </a:r>
          </a:p>
        </p:txBody>
      </p:sp>
      <p:cxnSp>
        <p:nvCxnSpPr>
          <p:cNvPr id="1025" name="Straight Arrow Connector 1024">
            <a:extLst>
              <a:ext uri="{FF2B5EF4-FFF2-40B4-BE49-F238E27FC236}">
                <a16:creationId xmlns:a16="http://schemas.microsoft.com/office/drawing/2014/main" id="{21667425-B5C0-A643-D87E-2DD52E4E1ADB}"/>
              </a:ext>
            </a:extLst>
          </p:cNvPr>
          <p:cNvCxnSpPr>
            <a:cxnSpLocks/>
          </p:cNvCxnSpPr>
          <p:nvPr/>
        </p:nvCxnSpPr>
        <p:spPr>
          <a:xfrm flipH="1" flipV="1">
            <a:off x="3319424" y="3270606"/>
            <a:ext cx="640143" cy="862178"/>
          </a:xfrm>
          <a:prstGeom prst="straightConnector1">
            <a:avLst/>
          </a:prstGeom>
          <a:ln w="38100">
            <a:solidFill>
              <a:srgbClr val="00B050"/>
            </a:solidFill>
            <a:tailEnd type="triangle"/>
          </a:ln>
        </p:spPr>
        <p:style>
          <a:lnRef idx="1">
            <a:schemeClr val="accent1"/>
          </a:lnRef>
          <a:fillRef idx="0">
            <a:schemeClr val="accent1"/>
          </a:fillRef>
          <a:effectRef idx="0">
            <a:schemeClr val="accent1"/>
          </a:effectRef>
          <a:fontRef idx="minor">
            <a:schemeClr val="tx1"/>
          </a:fontRef>
        </p:style>
      </p:cxnSp>
      <p:pic>
        <p:nvPicPr>
          <p:cNvPr id="1034" name="Picture 10">
            <a:extLst>
              <a:ext uri="{FF2B5EF4-FFF2-40B4-BE49-F238E27FC236}">
                <a16:creationId xmlns:a16="http://schemas.microsoft.com/office/drawing/2014/main" id="{5DA9F9B0-D23C-19B8-DCB0-C9CA1086E73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2440300" y="2560632"/>
            <a:ext cx="862178" cy="862178"/>
          </a:xfrm>
          <a:prstGeom prst="rect">
            <a:avLst/>
          </a:prstGeom>
          <a:noFill/>
          <a:extLst>
            <a:ext uri="{909E8E84-426E-40DD-AFC4-6F175D3DCCD1}">
              <a14:hiddenFill xmlns:a14="http://schemas.microsoft.com/office/drawing/2010/main">
                <a:solidFill>
                  <a:srgbClr val="FFFFFF"/>
                </a:solidFill>
              </a14:hiddenFill>
            </a:ext>
          </a:extLst>
        </p:spPr>
      </p:pic>
      <p:sp>
        <p:nvSpPr>
          <p:cNvPr id="1027" name="TextBox 1026">
            <a:extLst>
              <a:ext uri="{FF2B5EF4-FFF2-40B4-BE49-F238E27FC236}">
                <a16:creationId xmlns:a16="http://schemas.microsoft.com/office/drawing/2014/main" id="{52CD7318-F2F0-72BE-F422-E6E0BF68D694}"/>
              </a:ext>
            </a:extLst>
          </p:cNvPr>
          <p:cNvSpPr txBox="1"/>
          <p:nvPr/>
        </p:nvSpPr>
        <p:spPr>
          <a:xfrm>
            <a:off x="2347693" y="2130344"/>
            <a:ext cx="1063724" cy="523220"/>
          </a:xfrm>
          <a:prstGeom prst="rect">
            <a:avLst/>
          </a:prstGeom>
          <a:noFill/>
        </p:spPr>
        <p:txBody>
          <a:bodyPr wrap="square" rtlCol="0">
            <a:spAutoFit/>
          </a:bodyPr>
          <a:lstStyle/>
          <a:p>
            <a:r>
              <a:rPr lang="en-US" sz="1400" b="1"/>
              <a:t>MOBILE CLIENT</a:t>
            </a:r>
          </a:p>
        </p:txBody>
      </p:sp>
      <p:sp>
        <p:nvSpPr>
          <p:cNvPr id="1029" name="TextBox 1028">
            <a:extLst>
              <a:ext uri="{FF2B5EF4-FFF2-40B4-BE49-F238E27FC236}">
                <a16:creationId xmlns:a16="http://schemas.microsoft.com/office/drawing/2014/main" id="{FFA5AED2-1648-03FF-45B5-CFA363911E10}"/>
              </a:ext>
            </a:extLst>
          </p:cNvPr>
          <p:cNvSpPr txBox="1"/>
          <p:nvPr/>
        </p:nvSpPr>
        <p:spPr>
          <a:xfrm>
            <a:off x="3411417" y="3221968"/>
            <a:ext cx="703684" cy="307777"/>
          </a:xfrm>
          <a:prstGeom prst="rect">
            <a:avLst/>
          </a:prstGeom>
          <a:noFill/>
        </p:spPr>
        <p:txBody>
          <a:bodyPr wrap="square" rtlCol="0">
            <a:spAutoFit/>
          </a:bodyPr>
          <a:lstStyle/>
          <a:p>
            <a:r>
              <a:rPr lang="en-US" sz="1400"/>
              <a:t>alerts</a:t>
            </a:r>
          </a:p>
        </p:txBody>
      </p:sp>
      <p:cxnSp>
        <p:nvCxnSpPr>
          <p:cNvPr id="1031" name="Straight Arrow Connector 1030">
            <a:extLst>
              <a:ext uri="{FF2B5EF4-FFF2-40B4-BE49-F238E27FC236}">
                <a16:creationId xmlns:a16="http://schemas.microsoft.com/office/drawing/2014/main" id="{E48F7122-CF4D-8FC5-19AB-FEBE5F3C024D}"/>
              </a:ext>
            </a:extLst>
          </p:cNvPr>
          <p:cNvCxnSpPr>
            <a:cxnSpLocks/>
          </p:cNvCxnSpPr>
          <p:nvPr/>
        </p:nvCxnSpPr>
        <p:spPr>
          <a:xfrm flipH="1" flipV="1">
            <a:off x="3131840" y="3375856"/>
            <a:ext cx="625970" cy="809926"/>
          </a:xfrm>
          <a:prstGeom prst="straightConnector1">
            <a:avLst/>
          </a:prstGeom>
          <a:ln w="38100">
            <a:tailEnd type="triangle"/>
          </a:ln>
        </p:spPr>
        <p:style>
          <a:lnRef idx="1">
            <a:schemeClr val="accent1"/>
          </a:lnRef>
          <a:fillRef idx="0">
            <a:schemeClr val="accent1"/>
          </a:fillRef>
          <a:effectRef idx="0">
            <a:schemeClr val="accent1"/>
          </a:effectRef>
          <a:fontRef idx="minor">
            <a:schemeClr val="tx1"/>
          </a:fontRef>
        </p:style>
      </p:cxnSp>
      <p:pic>
        <p:nvPicPr>
          <p:cNvPr id="2" name="Picture 4">
            <a:extLst>
              <a:ext uri="{FF2B5EF4-FFF2-40B4-BE49-F238E27FC236}">
                <a16:creationId xmlns:a16="http://schemas.microsoft.com/office/drawing/2014/main" id="{233A1D6E-4B0A-CBF3-5929-0586BBCEB6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989107" y="4378037"/>
            <a:ext cx="819930" cy="8199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335633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825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ACTi Advantages compared to Server-Based AI Providers</a:t>
            </a:r>
          </a:p>
        </p:txBody>
      </p:sp>
      <p:sp>
        <p:nvSpPr>
          <p:cNvPr id="5" name="TextBox 4">
            <a:extLst>
              <a:ext uri="{FF2B5EF4-FFF2-40B4-BE49-F238E27FC236}">
                <a16:creationId xmlns:a16="http://schemas.microsoft.com/office/drawing/2014/main" id="{68D355FD-A240-DE8C-A511-1C08D1469D00}"/>
              </a:ext>
            </a:extLst>
          </p:cNvPr>
          <p:cNvSpPr txBox="1"/>
          <p:nvPr/>
        </p:nvSpPr>
        <p:spPr>
          <a:xfrm>
            <a:off x="683568" y="1772816"/>
            <a:ext cx="7632848" cy="4801314"/>
          </a:xfrm>
          <a:prstGeom prst="rect">
            <a:avLst/>
          </a:prstGeom>
          <a:noFill/>
        </p:spPr>
        <p:txBody>
          <a:bodyPr wrap="square" rtlCol="0">
            <a:spAutoFit/>
          </a:bodyPr>
          <a:lstStyle/>
          <a:p>
            <a:pPr marL="285750" indent="-285750">
              <a:buFont typeface="Arial" panose="020B0604020202020204" pitchFamily="34" charset="0"/>
              <a:buChar char="•"/>
            </a:pPr>
            <a:r>
              <a:rPr lang="en-US"/>
              <a:t>Hundreds of channels with deep learning analytics can be managed by a single VMS server, using just a common server hardware configuration. The Server-based AI solutions have limited number of channels and require very expensive hardware.</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VMS video recording functionality is much better secured when the VMS does not have the burden of running the analytics that may consume the server resource to its limits. </a:t>
            </a:r>
          </a:p>
          <a:p>
            <a:pPr marL="285750" indent="-285750">
              <a:buFont typeface="Arial" panose="020B0604020202020204" pitchFamily="34" charset="0"/>
              <a:buChar char="•"/>
            </a:pPr>
            <a:endParaRPr lang="en-US"/>
          </a:p>
          <a:p>
            <a:pPr marL="285750" indent="-285750">
              <a:buFont typeface="Arial" panose="020B0604020202020204" pitchFamily="34" charset="0"/>
              <a:buChar char="•"/>
            </a:pPr>
            <a:r>
              <a:rPr lang="en-US"/>
              <a:t>Faster response to the events – AI cameras can control the other nearby PTZ cameras for instant response, to get better video coverage of the scene. The analyses that are processed on the VMS side will be too slow for proper response.</a:t>
            </a:r>
          </a:p>
          <a:p>
            <a:endParaRPr lang="en-US"/>
          </a:p>
          <a:p>
            <a:pPr marL="285750" indent="-285750">
              <a:buFont typeface="Arial" panose="020B0604020202020204" pitchFamily="34" charset="0"/>
              <a:buChar char="•"/>
            </a:pPr>
            <a:r>
              <a:rPr lang="en-US"/>
              <a:t>Since the AI features are inside the camera, there are no Analytics related licenses required on the server side. Therefore, the cost of VMS in some cases is up to 10 times lower than the server-side AI solutions.</a:t>
            </a:r>
          </a:p>
        </p:txBody>
      </p:sp>
    </p:spTree>
    <p:extLst>
      <p:ext uri="{BB962C8B-B14F-4D97-AF65-F5344CB8AC3E}">
        <p14:creationId xmlns:p14="http://schemas.microsoft.com/office/powerpoint/2010/main" val="39712230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95CD3037-AD5A-31BB-961B-4ADE30E5EB59}"/>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NVR and CMS Features</a:t>
            </a:r>
          </a:p>
        </p:txBody>
      </p:sp>
      <p:sp>
        <p:nvSpPr>
          <p:cNvPr id="2" name="TextBox 1">
            <a:extLst>
              <a:ext uri="{FF2B5EF4-FFF2-40B4-BE49-F238E27FC236}">
                <a16:creationId xmlns:a16="http://schemas.microsoft.com/office/drawing/2014/main" id="{603F7B32-DEF8-F742-D770-3D14E044ABAC}"/>
              </a:ext>
            </a:extLst>
          </p:cNvPr>
          <p:cNvSpPr txBox="1"/>
          <p:nvPr/>
        </p:nvSpPr>
        <p:spPr>
          <a:xfrm>
            <a:off x="611560" y="1844824"/>
            <a:ext cx="8280920" cy="3693319"/>
          </a:xfrm>
          <a:prstGeom prst="rect">
            <a:avLst/>
          </a:prstGeom>
          <a:noFill/>
        </p:spPr>
        <p:txBody>
          <a:bodyPr wrap="square" rtlCol="0">
            <a:spAutoFit/>
          </a:bodyPr>
          <a:lstStyle/>
          <a:p>
            <a:r>
              <a:rPr lang="en-US"/>
              <a:t>ACTi NVR 3 Corporate (and CMS 2) manages the analytics events from the cameras as follows:</a:t>
            </a:r>
          </a:p>
          <a:p>
            <a:endParaRPr lang="en-US"/>
          </a:p>
          <a:p>
            <a:pPr marL="342900" indent="-342900">
              <a:buAutoNum type="arabicPeriod"/>
            </a:pPr>
            <a:r>
              <a:rPr lang="en-US"/>
              <a:t>Set up the analytic rules and thresholds – for example, how big is the crowd, how long time is considered loitering.</a:t>
            </a:r>
          </a:p>
          <a:p>
            <a:pPr marL="342900" indent="-342900">
              <a:buAutoNum type="arabicPeriod"/>
            </a:pPr>
            <a:endParaRPr lang="en-US"/>
          </a:p>
          <a:p>
            <a:pPr marL="342900" indent="-342900">
              <a:buAutoNum type="arabicPeriod"/>
            </a:pPr>
            <a:r>
              <a:rPr lang="en-US"/>
              <a:t>Receive real-time analytic events from all the cameras and respond by the pre-defined actions, such as send e-mail, instant pop-up of the video channel on the VMS screen and more.</a:t>
            </a:r>
          </a:p>
          <a:p>
            <a:pPr marL="342900" indent="-342900">
              <a:buAutoNum type="arabicPeriod"/>
            </a:pPr>
            <a:endParaRPr lang="en-US"/>
          </a:p>
          <a:p>
            <a:pPr marL="342900" indent="-342900">
              <a:buAutoNum type="arabicPeriod"/>
            </a:pPr>
            <a:r>
              <a:rPr lang="en-US"/>
              <a:t>Automatically push video to the mobile app of the patrolling security guards.</a:t>
            </a:r>
          </a:p>
          <a:p>
            <a:pPr marL="342900" indent="-342900">
              <a:buAutoNum type="arabicPeriod"/>
            </a:pPr>
            <a:endParaRPr lang="en-US"/>
          </a:p>
          <a:p>
            <a:pPr marL="342900" indent="-342900">
              <a:buAutoNum type="arabicPeriod"/>
            </a:pPr>
            <a:r>
              <a:rPr lang="en-US"/>
              <a:t>Search by the specific filter rules, bookmarks, thumbnails.</a:t>
            </a:r>
          </a:p>
        </p:txBody>
      </p:sp>
    </p:spTree>
    <p:extLst>
      <p:ext uri="{BB962C8B-B14F-4D97-AF65-F5344CB8AC3E}">
        <p14:creationId xmlns:p14="http://schemas.microsoft.com/office/powerpoint/2010/main" val="199252797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Where to Buy</a:t>
            </a:r>
          </a:p>
        </p:txBody>
      </p:sp>
      <p:sp>
        <p:nvSpPr>
          <p:cNvPr id="2" name="TextBox 1">
            <a:extLst>
              <a:ext uri="{FF2B5EF4-FFF2-40B4-BE49-F238E27FC236}">
                <a16:creationId xmlns:a16="http://schemas.microsoft.com/office/drawing/2014/main" id="{37CDC294-4177-341A-D90F-C4484FB92B51}"/>
              </a:ext>
            </a:extLst>
          </p:cNvPr>
          <p:cNvSpPr txBox="1"/>
          <p:nvPr/>
        </p:nvSpPr>
        <p:spPr>
          <a:xfrm>
            <a:off x="179512" y="2032956"/>
            <a:ext cx="4574237" cy="3373359"/>
          </a:xfrm>
          <a:prstGeom prst="rect">
            <a:avLst/>
          </a:prstGeom>
          <a:solidFill>
            <a:schemeClr val="bg2"/>
          </a:solidFill>
        </p:spPr>
        <p:txBody>
          <a:bodyPr wrap="square">
            <a:spAutoFit/>
          </a:bodyPr>
          <a:lstStyle/>
          <a:p>
            <a:pPr>
              <a:lnSpc>
                <a:spcPct val="150000"/>
              </a:lnSpc>
            </a:pPr>
            <a:r>
              <a:rPr lang="en-US" b="1"/>
              <a:t>Via Authorized Resellers</a:t>
            </a:r>
          </a:p>
          <a:p>
            <a:pPr>
              <a:lnSpc>
                <a:spcPct val="150000"/>
              </a:lnSpc>
            </a:pPr>
            <a:r>
              <a:rPr lang="en-US">
                <a:hlinkClick r:id="rId3"/>
              </a:rPr>
              <a:t>https://www.acti.com/Corporate/WhereToBuy</a:t>
            </a:r>
            <a:endParaRPr lang="en-US"/>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endParaRPr lang="en-US" b="1"/>
          </a:p>
          <a:p>
            <a:pPr>
              <a:lnSpc>
                <a:spcPct val="150000"/>
              </a:lnSpc>
            </a:pPr>
            <a:r>
              <a:rPr lang="en-US" b="1"/>
              <a:t>	</a:t>
            </a:r>
          </a:p>
        </p:txBody>
      </p:sp>
      <p:pic>
        <p:nvPicPr>
          <p:cNvPr id="5" name="Picture 4">
            <a:hlinkClick r:id="rId3"/>
            <a:extLst>
              <a:ext uri="{FF2B5EF4-FFF2-40B4-BE49-F238E27FC236}">
                <a16:creationId xmlns:a16="http://schemas.microsoft.com/office/drawing/2014/main" id="{430356B0-A764-31DF-0452-8670D5F8DEA6}"/>
              </a:ext>
            </a:extLst>
          </p:cNvPr>
          <p:cNvPicPr>
            <a:picLocks noChangeAspect="1"/>
          </p:cNvPicPr>
          <p:nvPr/>
        </p:nvPicPr>
        <p:blipFill>
          <a:blip r:embed="rId4"/>
          <a:stretch>
            <a:fillRect/>
          </a:stretch>
        </p:blipFill>
        <p:spPr>
          <a:xfrm>
            <a:off x="289000" y="2864899"/>
            <a:ext cx="4319412" cy="2292294"/>
          </a:xfrm>
          <a:prstGeom prst="rect">
            <a:avLst/>
          </a:prstGeom>
        </p:spPr>
      </p:pic>
      <p:sp>
        <p:nvSpPr>
          <p:cNvPr id="6" name="TextBox 5">
            <a:extLst>
              <a:ext uri="{FF2B5EF4-FFF2-40B4-BE49-F238E27FC236}">
                <a16:creationId xmlns:a16="http://schemas.microsoft.com/office/drawing/2014/main" id="{372F3089-43AD-6ACE-79B8-2225C67A36F4}"/>
              </a:ext>
            </a:extLst>
          </p:cNvPr>
          <p:cNvSpPr txBox="1"/>
          <p:nvPr/>
        </p:nvSpPr>
        <p:spPr>
          <a:xfrm>
            <a:off x="4932040" y="2032956"/>
            <a:ext cx="3709887" cy="3373359"/>
          </a:xfrm>
          <a:prstGeom prst="rect">
            <a:avLst/>
          </a:prstGeom>
          <a:solidFill>
            <a:schemeClr val="bg2"/>
          </a:solidFill>
        </p:spPr>
        <p:txBody>
          <a:bodyPr wrap="square">
            <a:spAutoFit/>
          </a:bodyPr>
          <a:lstStyle/>
          <a:p>
            <a:pPr>
              <a:lnSpc>
                <a:spcPct val="150000"/>
              </a:lnSpc>
            </a:pPr>
            <a:r>
              <a:rPr lang="en-US" b="1"/>
              <a:t>From ACTi Corporation Directly</a:t>
            </a:r>
          </a:p>
          <a:p>
            <a:pPr>
              <a:lnSpc>
                <a:spcPct val="150000"/>
              </a:lnSpc>
            </a:pPr>
            <a:r>
              <a:rPr lang="en-US"/>
              <a:t>E-Mail: </a:t>
            </a:r>
            <a:r>
              <a:rPr lang="en-US">
                <a:hlinkClick r:id="rId5"/>
              </a:rPr>
              <a:t>sales@acti.com</a:t>
            </a:r>
            <a:endParaRPr lang="en-US"/>
          </a:p>
          <a:p>
            <a:pPr>
              <a:lnSpc>
                <a:spcPct val="150000"/>
              </a:lnSpc>
            </a:pPr>
            <a:r>
              <a:rPr lang="en-US"/>
              <a:t>Tel (US):  +1-866-410-2284 (Toll Free)</a:t>
            </a:r>
          </a:p>
          <a:p>
            <a:pPr>
              <a:lnSpc>
                <a:spcPct val="150000"/>
              </a:lnSpc>
            </a:pPr>
            <a:r>
              <a:rPr lang="en-US"/>
              <a:t>Tel (Non-US):  +886-2-2656-2588 </a:t>
            </a:r>
          </a:p>
          <a:p>
            <a:pPr>
              <a:lnSpc>
                <a:spcPct val="150000"/>
              </a:lnSpc>
            </a:pPr>
            <a:endParaRPr lang="en-US"/>
          </a:p>
          <a:p>
            <a:pPr>
              <a:lnSpc>
                <a:spcPct val="150000"/>
              </a:lnSpc>
            </a:pPr>
            <a:endParaRPr lang="en-US"/>
          </a:p>
          <a:p>
            <a:pPr>
              <a:lnSpc>
                <a:spcPct val="150000"/>
              </a:lnSpc>
            </a:pPr>
            <a:endParaRPr lang="en-US"/>
          </a:p>
          <a:p>
            <a:pPr>
              <a:lnSpc>
                <a:spcPct val="150000"/>
              </a:lnSpc>
            </a:pPr>
            <a:endParaRPr lang="en-US"/>
          </a:p>
        </p:txBody>
      </p:sp>
    </p:spTree>
    <p:extLst>
      <p:ext uri="{BB962C8B-B14F-4D97-AF65-F5344CB8AC3E}">
        <p14:creationId xmlns:p14="http://schemas.microsoft.com/office/powerpoint/2010/main" val="52907903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
            <a:extLst>
              <a:ext uri="{FF2B5EF4-FFF2-40B4-BE49-F238E27FC236}">
                <a16:creationId xmlns:a16="http://schemas.microsoft.com/office/drawing/2014/main" id="{3BD42081-D885-A0CF-A104-F99B83B3A935}"/>
              </a:ext>
            </a:extLst>
          </p:cNvPr>
          <p:cNvSpPr txBox="1">
            <a:spLocks/>
          </p:cNvSpPr>
          <p:nvPr/>
        </p:nvSpPr>
        <p:spPr>
          <a:xfrm>
            <a:off x="0" y="1052736"/>
            <a:ext cx="9144000" cy="504056"/>
          </a:xfrm>
          <a:prstGeom prst="rect">
            <a:avLst/>
          </a:prstGeom>
          <a:gradFill flip="none" rotWithShape="1">
            <a:gsLst>
              <a:gs pos="35000">
                <a:schemeClr val="bg1"/>
              </a:gs>
              <a:gs pos="51000">
                <a:schemeClr val="bg1">
                  <a:lumMod val="95000"/>
                </a:schemeClr>
              </a:gs>
            </a:gsLst>
            <a:lin ang="10800000" scaled="0"/>
            <a:tileRect/>
          </a:gradFill>
          <a:ln>
            <a:noFill/>
          </a:ln>
        </p:spPr>
        <p:txBody>
          <a:bodyPr vert="horz" lIns="640080" tIns="45720" rIns="91440" bIns="45720" rtlCol="0" anchor="ctr">
            <a:normAutofit fontScale="90000" lnSpcReduction="10000"/>
          </a:bodyPr>
          <a:lstStyle>
            <a:defPPr>
              <a:defRPr lang="zh-TW"/>
            </a:defPPr>
            <a:lvl1pPr>
              <a:spcBef>
                <a:spcPct val="0"/>
              </a:spcBef>
              <a:buNone/>
              <a:defRPr sz="3200" b="1">
                <a:solidFill>
                  <a:schemeClr val="tx1">
                    <a:lumMod val="50000"/>
                    <a:lumOff val="50000"/>
                  </a:schemeClr>
                </a:solidFill>
                <a:latin typeface="+mj-lt"/>
                <a:ea typeface="+mj-ea"/>
                <a:cs typeface="+mj-cs"/>
              </a:defRPr>
            </a:lvl1pPr>
          </a:lstStyle>
          <a:p>
            <a:r>
              <a:rPr lang="en-US"/>
              <a:t>Support &amp; Services</a:t>
            </a:r>
          </a:p>
        </p:txBody>
      </p:sp>
      <p:sp>
        <p:nvSpPr>
          <p:cNvPr id="3" name="TextBox 2">
            <a:extLst>
              <a:ext uri="{FF2B5EF4-FFF2-40B4-BE49-F238E27FC236}">
                <a16:creationId xmlns:a16="http://schemas.microsoft.com/office/drawing/2014/main" id="{E258E66F-A3F8-E1F4-C313-4C04249A155C}"/>
              </a:ext>
            </a:extLst>
          </p:cNvPr>
          <p:cNvSpPr txBox="1"/>
          <p:nvPr/>
        </p:nvSpPr>
        <p:spPr>
          <a:xfrm>
            <a:off x="1331640" y="1988840"/>
            <a:ext cx="6624736" cy="4204356"/>
          </a:xfrm>
          <a:prstGeom prst="rect">
            <a:avLst/>
          </a:prstGeom>
          <a:solidFill>
            <a:schemeClr val="bg2"/>
          </a:solidFill>
        </p:spPr>
        <p:txBody>
          <a:bodyPr wrap="square">
            <a:spAutoFit/>
          </a:bodyPr>
          <a:lstStyle/>
          <a:p>
            <a:pPr>
              <a:lnSpc>
                <a:spcPct val="150000"/>
              </a:lnSpc>
            </a:pPr>
            <a:r>
              <a:rPr lang="en-US" b="1"/>
              <a:t>Technical Support</a:t>
            </a:r>
          </a:p>
          <a:p>
            <a:pPr>
              <a:lnSpc>
                <a:spcPct val="150000"/>
              </a:lnSpc>
            </a:pPr>
            <a:r>
              <a:rPr lang="en-US"/>
              <a:t>	- Online Customer Helpdesk - </a:t>
            </a:r>
            <a:r>
              <a:rPr lang="en-US">
                <a:hlinkClick r:id="rId3"/>
              </a:rPr>
              <a:t>https://www.acti.com/chd</a:t>
            </a:r>
            <a:endParaRPr lang="en-US"/>
          </a:p>
          <a:p>
            <a:pPr>
              <a:lnSpc>
                <a:spcPct val="150000"/>
              </a:lnSpc>
            </a:pPr>
            <a:r>
              <a:rPr lang="en-US"/>
              <a:t>	- Phone support</a:t>
            </a:r>
          </a:p>
          <a:p>
            <a:pPr>
              <a:lnSpc>
                <a:spcPct val="150000"/>
              </a:lnSpc>
            </a:pPr>
            <a:r>
              <a:rPr lang="en-US"/>
              <a:t>		US: +1-866-410-2284 (Toll Free)</a:t>
            </a:r>
          </a:p>
          <a:p>
            <a:pPr>
              <a:lnSpc>
                <a:spcPct val="150000"/>
              </a:lnSpc>
            </a:pPr>
            <a:r>
              <a:rPr lang="en-US"/>
              <a:t>		Other Regions:  +886-2-2656-5200</a:t>
            </a:r>
          </a:p>
          <a:p>
            <a:pPr>
              <a:lnSpc>
                <a:spcPct val="150000"/>
              </a:lnSpc>
            </a:pPr>
            <a:r>
              <a:rPr lang="en-US" b="1"/>
              <a:t>RMA Services</a:t>
            </a:r>
          </a:p>
          <a:p>
            <a:pPr>
              <a:lnSpc>
                <a:spcPct val="150000"/>
              </a:lnSpc>
            </a:pPr>
            <a:r>
              <a:rPr lang="en-US"/>
              <a:t>	- </a:t>
            </a:r>
            <a:r>
              <a:rPr lang="en-US">
                <a:hlinkClick r:id="rId4"/>
              </a:rPr>
              <a:t>Warranty</a:t>
            </a:r>
            <a:endParaRPr lang="en-US"/>
          </a:p>
          <a:p>
            <a:pPr>
              <a:lnSpc>
                <a:spcPct val="150000"/>
              </a:lnSpc>
            </a:pPr>
            <a:r>
              <a:rPr lang="en-US"/>
              <a:t>	- </a:t>
            </a:r>
            <a:r>
              <a:rPr lang="en-US">
                <a:hlinkClick r:id="rId5"/>
              </a:rPr>
              <a:t>Repair services</a:t>
            </a:r>
            <a:endParaRPr lang="en-US"/>
          </a:p>
          <a:p>
            <a:pPr>
              <a:lnSpc>
                <a:spcPct val="150000"/>
              </a:lnSpc>
            </a:pPr>
            <a:r>
              <a:rPr lang="en-US" b="1"/>
              <a:t>Training</a:t>
            </a:r>
          </a:p>
          <a:p>
            <a:pPr>
              <a:lnSpc>
                <a:spcPct val="150000"/>
              </a:lnSpc>
            </a:pPr>
            <a:r>
              <a:rPr lang="en-US"/>
              <a:t>	- </a:t>
            </a:r>
            <a:r>
              <a:rPr lang="en-US">
                <a:hlinkClick r:id="rId6"/>
              </a:rPr>
              <a:t>Self-learning</a:t>
            </a:r>
            <a:endParaRPr lang="en-US"/>
          </a:p>
        </p:txBody>
      </p:sp>
    </p:spTree>
    <p:extLst>
      <p:ext uri="{BB962C8B-B14F-4D97-AF65-F5344CB8AC3E}">
        <p14:creationId xmlns:p14="http://schemas.microsoft.com/office/powerpoint/2010/main" val="470326181"/>
      </p:ext>
    </p:extLst>
  </p:cSld>
  <p:clrMapOvr>
    <a:masterClrMapping/>
  </p:clrMapOvr>
</p:sld>
</file>

<file path=ppt/theme/theme1.xml><?xml version="1.0" encoding="utf-8"?>
<a:theme xmlns:a="http://schemas.openxmlformats.org/drawingml/2006/main" name="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自訂設計">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ABBC632F8FE28D41880BF9AFB149351A" ma:contentTypeVersion="16" ma:contentTypeDescription="Create a new document." ma:contentTypeScope="" ma:versionID="ce240c5dd7fcf5e50137385007e7043d">
  <xsd:schema xmlns:xsd="http://www.w3.org/2001/XMLSchema" xmlns:xs="http://www.w3.org/2001/XMLSchema" xmlns:p="http://schemas.microsoft.com/office/2006/metadata/properties" xmlns:ns3="ac087e28-3f76-4647-895f-aa0c543fee8a" xmlns:ns4="4d3a89d7-38cc-4995-998c-0b0b8fa3c8d8" targetNamespace="http://schemas.microsoft.com/office/2006/metadata/properties" ma:root="true" ma:fieldsID="44b46848a3374476c0037ab12db32c1e" ns3:_="" ns4:_="">
    <xsd:import namespace="ac087e28-3f76-4647-895f-aa0c543fee8a"/>
    <xsd:import namespace="4d3a89d7-38cc-4995-998c-0b0b8fa3c8d8"/>
    <xsd:element name="properties">
      <xsd:complexType>
        <xsd:sequence>
          <xsd:element name="documentManagement">
            <xsd:complexType>
              <xsd:all>
                <xsd:element ref="ns3:SharedWithUsers" minOccurs="0"/>
                <xsd:element ref="ns3:SharedWithDetails" minOccurs="0"/>
                <xsd:element ref="ns3:SharingHintHash" minOccurs="0"/>
                <xsd:element ref="ns4:_activity" minOccurs="0"/>
                <xsd:element ref="ns4:MediaServiceMetadata" minOccurs="0"/>
                <xsd:element ref="ns4:MediaServiceFastMetadata" minOccurs="0"/>
                <xsd:element ref="ns4:MediaServiceDateTaken" minOccurs="0"/>
                <xsd:element ref="ns4:MediaServiceAutoTags" minOccurs="0"/>
                <xsd:element ref="ns4:MediaLengthInSeconds" minOccurs="0"/>
                <xsd:element ref="ns4:MediaServiceObjectDetectorVersions" minOccurs="0"/>
                <xsd:element ref="ns4:MediaServiceLocation" minOccurs="0"/>
                <xsd:element ref="ns4:MediaServiceGenerationTime" minOccurs="0"/>
                <xsd:element ref="ns4:MediaServiceEventHashCode" minOccurs="0"/>
                <xsd:element ref="ns4:MediaServiceOCR" minOccurs="0"/>
                <xsd:element ref="ns4:MediaServiceSystemTags" minOccurs="0"/>
                <xsd:element ref="ns4: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c087e28-3f76-4647-895f-aa0c543fee8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SharingHintHash" ma:index="10" nillable="true" ma:displayName="Sharing Hint Hash" ma:hidden="true" ma:internalName="SharingHintHash"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4d3a89d7-38cc-4995-998c-0b0b8fa3c8d8" elementFormDefault="qualified">
    <xsd:import namespace="http://schemas.microsoft.com/office/2006/documentManagement/types"/>
    <xsd:import namespace="http://schemas.microsoft.com/office/infopath/2007/PartnerControls"/>
    <xsd:element name="_activity" ma:index="11" nillable="true" ma:displayName="_activity" ma:hidden="true" ma:internalName="_activity">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DateTaken" ma:index="14" nillable="true" ma:displayName="MediaServiceDateTaken" ma:hidden="true" ma:indexed="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MediaServiceObjectDetectorVersions" ma:index="17" nillable="true" ma:displayName="MediaServiceObjectDetectorVersions" ma:hidden="true" ma:indexed="true" ma:internalName="MediaServiceObjectDetectorVersions" ma:readOnly="true">
      <xsd:simpleType>
        <xsd:restriction base="dms:Text"/>
      </xsd:simpleType>
    </xsd:element>
    <xsd:element name="MediaServiceLocation" ma:index="18" nillable="true" ma:displayName="Location" ma:indexed="true" ma:internalName="MediaServiceLocation" ma:readOnly="true">
      <xsd:simpleType>
        <xsd:restriction base="dms:Text"/>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element name="MediaServiceOCR" ma:index="21" nillable="true" ma:displayName="Extracted Text" ma:internalName="MediaServiceOCR" ma:readOnly="true">
      <xsd:simpleType>
        <xsd:restriction base="dms:Note">
          <xsd:maxLength value="255"/>
        </xsd:restriction>
      </xsd:simpleType>
    </xsd:element>
    <xsd:element name="MediaServiceSystemTags" ma:index="22" nillable="true" ma:displayName="MediaServiceSystemTags" ma:hidden="true" ma:internalName="MediaServiceSystemTags" ma:readOnly="true">
      <xsd:simpleType>
        <xsd:restriction base="dms:Note"/>
      </xsd:simpleType>
    </xsd:element>
    <xsd:element name="MediaServiceSearchProperties" ma:index="23"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activity xmlns="4d3a89d7-38cc-4995-998c-0b0b8fa3c8d8" xsi:nil="true"/>
  </documentManagement>
</p:properties>
</file>

<file path=customXml/itemProps1.xml><?xml version="1.0" encoding="utf-8"?>
<ds:datastoreItem xmlns:ds="http://schemas.openxmlformats.org/officeDocument/2006/customXml" ds:itemID="{79CDBA6B-0526-41A5-B6DF-5BD35C17D17F}">
  <ds:schemaRefs>
    <ds:schemaRef ds:uri="http://schemas.microsoft.com/sharepoint/v3/contenttype/forms"/>
  </ds:schemaRefs>
</ds:datastoreItem>
</file>

<file path=customXml/itemProps2.xml><?xml version="1.0" encoding="utf-8"?>
<ds:datastoreItem xmlns:ds="http://schemas.openxmlformats.org/officeDocument/2006/customXml" ds:itemID="{F69F7AA9-EDD3-46E9-BC00-99CA7FF0A8E6}">
  <ds:schemaRefs>
    <ds:schemaRef ds:uri="4d3a89d7-38cc-4995-998c-0b0b8fa3c8d8"/>
    <ds:schemaRef ds:uri="ac087e28-3f76-4647-895f-aa0c543fee8a"/>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F6830114-0219-420B-B36C-F85BBFED20DB}">
  <ds:schemaRefs>
    <ds:schemaRef ds:uri="4d3a89d7-38cc-4995-998c-0b0b8fa3c8d8"/>
    <ds:schemaRef ds:uri="ac087e28-3f76-4647-895f-aa0c543fee8a"/>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747</TotalTime>
  <Words>2557</Words>
  <Application>Microsoft Office PowerPoint</Application>
  <PresentationFormat>如螢幕大小 (4:3)</PresentationFormat>
  <Paragraphs>482</Paragraphs>
  <Slides>28</Slides>
  <Notes>24</Notes>
  <HiddenSlides>0</HiddenSlides>
  <MMClips>0</MMClips>
  <ScaleCrop>false</ScaleCrop>
  <HeadingPairs>
    <vt:vector size="4" baseType="variant">
      <vt:variant>
        <vt:lpstr>佈景主題</vt:lpstr>
      </vt:variant>
      <vt:variant>
        <vt:i4>2</vt:i4>
      </vt:variant>
      <vt:variant>
        <vt:lpstr>投影片標題</vt:lpstr>
      </vt:variant>
      <vt:variant>
        <vt:i4>28</vt:i4>
      </vt:variant>
    </vt:vector>
  </HeadingPairs>
  <TitlesOfParts>
    <vt:vector size="30" baseType="lpstr">
      <vt:lpstr>自訂設計</vt:lpstr>
      <vt:lpstr>1_自訂設計</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lpstr>PowerPoint 簡報</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Ando.Meritee</dc:creator>
  <cp:lastModifiedBy>Ando.Meritee</cp:lastModifiedBy>
  <cp:revision>17</cp:revision>
  <dcterms:created xsi:type="dcterms:W3CDTF">2015-08-31T10:30:03Z</dcterms:created>
  <dcterms:modified xsi:type="dcterms:W3CDTF">2024-11-21T06:59:39Z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0x010100ABBC632F8FE28D41880BF9AFB149351A</vt:lpwstr>
  </property>
</Properties>
</file>