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1"/>
  </p:notesMasterIdLst>
  <p:sldIdLst>
    <p:sldId id="279" r:id="rId3"/>
    <p:sldId id="376" r:id="rId4"/>
    <p:sldId id="419" r:id="rId5"/>
    <p:sldId id="418" r:id="rId6"/>
    <p:sldId id="416" r:id="rId7"/>
    <p:sldId id="423" r:id="rId8"/>
    <p:sldId id="425" r:id="rId9"/>
    <p:sldId id="424" r:id="rId10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50"/>
    <a:srgbClr val="0000FF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18C2BA1-282A-E79B-17D8-BF3F2F33DCC2}" v="4" dt="2026-01-14T06:29:57.31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288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o.Meritee" userId="S::ando.meritee@acti.com::16748e08-7dbb-430e-baa8-a2f638470044" providerId="AD" clId="Web-{218C2BA1-282A-E79B-17D8-BF3F2F33DCC2}"/>
    <pc:docChg chg="addSld modSld">
      <pc:chgData name="Ando.Meritee" userId="S::ando.meritee@acti.com::16748e08-7dbb-430e-baa8-a2f638470044" providerId="AD" clId="Web-{218C2BA1-282A-E79B-17D8-BF3F2F33DCC2}" dt="2026-01-14T06:29:57.319" v="3"/>
      <pc:docMkLst>
        <pc:docMk/>
      </pc:docMkLst>
      <pc:sldChg chg="addSp modSp new">
        <pc:chgData name="Ando.Meritee" userId="S::ando.meritee@acti.com::16748e08-7dbb-430e-baa8-a2f638470044" providerId="AD" clId="Web-{218C2BA1-282A-E79B-17D8-BF3F2F33DCC2}" dt="2026-01-14T06:27:25.284" v="1"/>
        <pc:sldMkLst>
          <pc:docMk/>
          <pc:sldMk cId="1682065256" sldId="424"/>
        </pc:sldMkLst>
        <pc:picChg chg="add mod">
          <ac:chgData name="Ando.Meritee" userId="S::ando.meritee@acti.com::16748e08-7dbb-430e-baa8-a2f638470044" providerId="AD" clId="Web-{218C2BA1-282A-E79B-17D8-BF3F2F33DCC2}" dt="2026-01-14T06:27:25.284" v="1"/>
          <ac:picMkLst>
            <pc:docMk/>
            <pc:sldMk cId="1682065256" sldId="424"/>
            <ac:picMk id="2" creationId="{286CC472-1BC8-0931-366E-5686F8EEA03B}"/>
          </ac:picMkLst>
        </pc:picChg>
      </pc:sldChg>
      <pc:sldChg chg="addSp modSp new">
        <pc:chgData name="Ando.Meritee" userId="S::ando.meritee@acti.com::16748e08-7dbb-430e-baa8-a2f638470044" providerId="AD" clId="Web-{218C2BA1-282A-E79B-17D8-BF3F2F33DCC2}" dt="2026-01-14T06:29:57.319" v="3"/>
        <pc:sldMkLst>
          <pc:docMk/>
          <pc:sldMk cId="3315245986" sldId="425"/>
        </pc:sldMkLst>
        <pc:picChg chg="add mod">
          <ac:chgData name="Ando.Meritee" userId="S::ando.meritee@acti.com::16748e08-7dbb-430e-baa8-a2f638470044" providerId="AD" clId="Web-{218C2BA1-282A-E79B-17D8-BF3F2F33DCC2}" dt="2026-01-14T06:29:57.319" v="3"/>
          <ac:picMkLst>
            <pc:docMk/>
            <pc:sldMk cId="3315245986" sldId="425"/>
            <ac:picMk id="2" creationId="{63C43B57-3252-D28A-4575-C9F6C3491EEA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2026/1/13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01DB70-1E47-7BF9-58E3-EFE5921C8B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1239D5-64AD-F327-3294-CD206B4A1BD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00FF2A-75DA-E3E3-4630-4705089466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6990C0-F1FC-086F-7A93-EFD81EAE07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259310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37707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54525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3CB4DD-3D14-0F72-3445-1782D644E1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678F8BF-A083-8195-4FB3-6EE0C96F9E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C492613-CC72-8248-C1CE-B965ED36005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88708F-5BAC-AB07-A0A7-8F4B79A39D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00126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2026/1/13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2026/1/13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2026/1/13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2026/1/13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2026/1/13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2026/1/13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2026/1/13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2026/1/13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2026/1/13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2026/1/13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2026/1/13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cti.com/solutions/windows-based-NVR-and-CMS-solution?sid=S122" TargetMode="External"/><Relationship Id="rId3" Type="http://schemas.openxmlformats.org/officeDocument/2006/relationships/hyperlink" Target="https://www.acti.com/solutions/windows-based-NVR-solution?sid=S110" TargetMode="External"/><Relationship Id="rId7" Type="http://schemas.openxmlformats.org/officeDocument/2006/relationships/hyperlink" Target="https://www.acti.com/solutions/windows-based-NVR-and-CMS-solution?sid=S121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solutions/windows-based-NVR-and-CMS-solution?sid=S120" TargetMode="External"/><Relationship Id="rId5" Type="http://schemas.openxmlformats.org/officeDocument/2006/relationships/hyperlink" Target="https://www.acti.com/solutions/windows-based-NVR-solution?sid=S112" TargetMode="External"/><Relationship Id="rId10" Type="http://schemas.openxmlformats.org/officeDocument/2006/relationships/hyperlink" Target="https://www.acti.com/solutions/linux-based-NVR-and-CMS-solution?sid=S72" TargetMode="External"/><Relationship Id="rId4" Type="http://schemas.openxmlformats.org/officeDocument/2006/relationships/hyperlink" Target="https://www.acti.com/solutions/windows-based-NVR-solution?sid=S111" TargetMode="External"/><Relationship Id="rId9" Type="http://schemas.openxmlformats.org/officeDocument/2006/relationships/hyperlink" Target="https://www.acti.com/solutions/linux-based-NVR-solution?sid=S60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VqDTvjQnjHs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432916" y="1052736"/>
            <a:ext cx="7632848" cy="3312368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4000" b="1">
                <a:solidFill>
                  <a:schemeClr val="tx1">
                    <a:lumMod val="50000"/>
                    <a:lumOff val="50000"/>
                  </a:schemeClr>
                </a:solidFill>
                <a:ea typeface="新細明體"/>
              </a:rPr>
              <a:t>Z429, Z818</a:t>
            </a:r>
            <a:endParaRPr lang="en-US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</a:endParaRPr>
          </a:p>
          <a:p>
            <a:pPr algn="l">
              <a:lnSpc>
                <a:spcPct val="150000"/>
              </a:lnSpc>
            </a:pPr>
            <a:r>
              <a:rPr lang="en-US" sz="200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New Product Introduction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9B9E64B-6171-C20F-7E37-BF0CBD9F318F}"/>
              </a:ext>
            </a:extLst>
          </p:cNvPr>
          <p:cNvSpPr txBox="1"/>
          <p:nvPr/>
        </p:nvSpPr>
        <p:spPr>
          <a:xfrm>
            <a:off x="452371" y="4668341"/>
            <a:ext cx="4462597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>
                <a:solidFill>
                  <a:schemeClr val="accent6">
                    <a:lumMod val="75000"/>
                  </a:schemeClr>
                </a:solidFill>
              </a:rPr>
              <a:t>8MP Dual Light Zoom Bullet and Zoom Dome</a:t>
            </a:r>
            <a:endParaRPr lang="en-US" sz="2000" b="1">
              <a:solidFill>
                <a:schemeClr val="accent6">
                  <a:lumMod val="75000"/>
                </a:schemeClr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D6202A-EE1C-C46A-99A0-BDFA4E9E74C3}"/>
              </a:ext>
            </a:extLst>
          </p:cNvPr>
          <p:cNvSpPr txBox="1"/>
          <p:nvPr/>
        </p:nvSpPr>
        <p:spPr>
          <a:xfrm>
            <a:off x="267778" y="1126450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ACTi is introducing the newest products: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116D351-0137-F4BF-2BEB-F06BE549887A}"/>
              </a:ext>
            </a:extLst>
          </p:cNvPr>
          <p:cNvGrpSpPr/>
          <p:nvPr/>
        </p:nvGrpSpPr>
        <p:grpSpPr>
          <a:xfrm>
            <a:off x="600271" y="1727655"/>
            <a:ext cx="8064896" cy="1503891"/>
            <a:chOff x="611560" y="2122770"/>
            <a:chExt cx="8064896" cy="150389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05201C7-6296-D446-CF61-228AC5763923}"/>
                </a:ext>
              </a:extLst>
            </p:cNvPr>
            <p:cNvSpPr/>
            <p:nvPr/>
          </p:nvSpPr>
          <p:spPr>
            <a:xfrm>
              <a:off x="611560" y="2160915"/>
              <a:ext cx="8064896" cy="14657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77076A1-3E68-8254-8DD9-D0A9EB5415B5}"/>
                </a:ext>
              </a:extLst>
            </p:cNvPr>
            <p:cNvSpPr txBox="1"/>
            <p:nvPr/>
          </p:nvSpPr>
          <p:spPr>
            <a:xfrm>
              <a:off x="3263298" y="2589678"/>
              <a:ext cx="5403068" cy="101566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sz="2000" b="1">
                  <a:solidFill>
                    <a:srgbClr val="FF0000"/>
                  </a:solidFill>
                </a:rPr>
                <a:t>8MP</a:t>
              </a:r>
              <a:r>
                <a:rPr lang="en-US" sz="2000" b="1"/>
                <a:t> Deep Learning </a:t>
              </a:r>
              <a:r>
                <a:rPr lang="en-US" sz="2000" b="1">
                  <a:solidFill>
                    <a:srgbClr val="FF0000"/>
                  </a:solidFill>
                </a:rPr>
                <a:t>AI 5x </a:t>
              </a:r>
              <a:r>
                <a:rPr lang="en-US" sz="2000" b="1"/>
                <a:t>Zoom Bullet with IR LED 60m, White LED 60m, </a:t>
              </a:r>
              <a:r>
                <a:rPr lang="en-US" sz="2000" b="1">
                  <a:solidFill>
                    <a:srgbClr val="FF0000"/>
                  </a:solidFill>
                </a:rPr>
                <a:t>Smart Dual Light</a:t>
              </a:r>
              <a:r>
                <a:rPr lang="en-US" sz="2000" b="1"/>
                <a:t>, </a:t>
              </a:r>
              <a:r>
                <a:rPr lang="en-US" sz="2000" b="1" err="1"/>
                <a:t>ColorVizion</a:t>
              </a:r>
              <a:r>
                <a:rPr lang="en-US" sz="2000" b="1"/>
                <a:t>, WDR 120dB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65804F2-B124-5590-BE37-73CA85377D3C}"/>
                </a:ext>
              </a:extLst>
            </p:cNvPr>
            <p:cNvSpPr txBox="1"/>
            <p:nvPr/>
          </p:nvSpPr>
          <p:spPr>
            <a:xfrm>
              <a:off x="3263298" y="212277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>
                  <a:solidFill>
                    <a:srgbClr val="00B050"/>
                  </a:solidFill>
                </a:rPr>
                <a:t>Z429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FF8D3193-03CE-1EA2-C4A7-354E6A208170}"/>
              </a:ext>
            </a:extLst>
          </p:cNvPr>
          <p:cNvGrpSpPr/>
          <p:nvPr/>
        </p:nvGrpSpPr>
        <p:grpSpPr>
          <a:xfrm>
            <a:off x="600271" y="3478692"/>
            <a:ext cx="8064896" cy="1514561"/>
            <a:chOff x="611560" y="2122770"/>
            <a:chExt cx="8064896" cy="1514561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FF585E3-752D-E304-2780-F42D2FF7B5EE}"/>
                </a:ext>
              </a:extLst>
            </p:cNvPr>
            <p:cNvSpPr/>
            <p:nvPr/>
          </p:nvSpPr>
          <p:spPr>
            <a:xfrm>
              <a:off x="611560" y="2160915"/>
              <a:ext cx="8064896" cy="147641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5A15C51-E2F2-035F-6071-2ECF821B8110}"/>
                </a:ext>
              </a:extLst>
            </p:cNvPr>
            <p:cNvSpPr txBox="1"/>
            <p:nvPr/>
          </p:nvSpPr>
          <p:spPr>
            <a:xfrm>
              <a:off x="3263298" y="2589678"/>
              <a:ext cx="5403068" cy="92333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b="1">
                  <a:solidFill>
                    <a:srgbClr val="FF0000"/>
                  </a:solidFill>
                </a:rPr>
                <a:t>8MP</a:t>
              </a:r>
              <a:r>
                <a:rPr lang="en-US" b="1"/>
                <a:t> Deep Learning </a:t>
              </a:r>
              <a:r>
                <a:rPr lang="en-US" b="1">
                  <a:solidFill>
                    <a:srgbClr val="FF0000"/>
                  </a:solidFill>
                </a:rPr>
                <a:t>AI 5x </a:t>
              </a:r>
              <a:r>
                <a:rPr lang="en-US" b="1"/>
                <a:t>Outdoor Zoom Dome with IR LED 40m, White LED 40m, </a:t>
              </a:r>
              <a:r>
                <a:rPr lang="en-US" b="1">
                  <a:solidFill>
                    <a:srgbClr val="FF0000"/>
                  </a:solidFill>
                </a:rPr>
                <a:t>Smart Dual Light</a:t>
              </a:r>
              <a:r>
                <a:rPr lang="en-US" b="1"/>
                <a:t>, </a:t>
              </a:r>
              <a:r>
                <a:rPr lang="en-US" b="1" err="1"/>
                <a:t>ColorVizion</a:t>
              </a:r>
              <a:r>
                <a:rPr lang="en-US" b="1"/>
                <a:t>, WDR 120dB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90DF17D-767C-E3F8-45A8-43CA00469EE5}"/>
                </a:ext>
              </a:extLst>
            </p:cNvPr>
            <p:cNvSpPr txBox="1"/>
            <p:nvPr/>
          </p:nvSpPr>
          <p:spPr>
            <a:xfrm>
              <a:off x="3263298" y="212277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>
                  <a:solidFill>
                    <a:srgbClr val="00B050"/>
                  </a:solidFill>
                </a:rPr>
                <a:t>Z818</a:t>
              </a:r>
            </a:p>
          </p:txBody>
        </p:sp>
      </p:grpSp>
      <p:pic>
        <p:nvPicPr>
          <p:cNvPr id="1026" name="Picture 2">
            <a:extLst>
              <a:ext uri="{FF2B5EF4-FFF2-40B4-BE49-F238E27FC236}">
                <a16:creationId xmlns:a16="http://schemas.microsoft.com/office/drawing/2014/main" id="{89085A8C-4C34-FD3A-0CFB-912ED6E950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013" y="1710239"/>
            <a:ext cx="1602155" cy="1602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20B59FE3-9D51-6F70-3A0C-2DD123064E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752" y="3526851"/>
            <a:ext cx="1476416" cy="1476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6A53E1-4E35-7D53-98F0-61D32F0886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5B9D541-D937-8C1E-EA15-E58C4876AA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4268" y="2026838"/>
            <a:ext cx="6975464" cy="2446839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0A41713-2D09-C85E-8B46-5642EB8B72CE}"/>
              </a:ext>
            </a:extLst>
          </p:cNvPr>
          <p:cNvSpPr txBox="1"/>
          <p:nvPr/>
        </p:nvSpPr>
        <p:spPr>
          <a:xfrm>
            <a:off x="464423" y="1441196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Product Matrix (8MP cluster):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CA85B6E-8184-431C-62B5-68FAB473678E}"/>
              </a:ext>
            </a:extLst>
          </p:cNvPr>
          <p:cNvSpPr/>
          <p:nvPr/>
        </p:nvSpPr>
        <p:spPr>
          <a:xfrm>
            <a:off x="5751871" y="4090219"/>
            <a:ext cx="442451" cy="21631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29B0673-7D65-7866-0129-37FA06DFF432}"/>
              </a:ext>
            </a:extLst>
          </p:cNvPr>
          <p:cNvSpPr/>
          <p:nvPr/>
        </p:nvSpPr>
        <p:spPr>
          <a:xfrm>
            <a:off x="3886461" y="4090220"/>
            <a:ext cx="442451" cy="21631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619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3570145" y="548680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3862404"/>
              </p:ext>
            </p:extLst>
          </p:nvPr>
        </p:nvGraphicFramePr>
        <p:xfrm>
          <a:off x="395536" y="1167782"/>
          <a:ext cx="8421090" cy="53244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4218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1684218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1684218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  <a:gridCol w="1684218">
                  <a:extLst>
                    <a:ext uri="{9D8B030D-6E8A-4147-A177-3AD203B41FA5}">
                      <a16:colId xmlns:a16="http://schemas.microsoft.com/office/drawing/2014/main" val="2182640083"/>
                    </a:ext>
                  </a:extLst>
                </a:gridCol>
                <a:gridCol w="1684218">
                  <a:extLst>
                    <a:ext uri="{9D8B030D-6E8A-4147-A177-3AD203B41FA5}">
                      <a16:colId xmlns:a16="http://schemas.microsoft.com/office/drawing/2014/main" val="4235285977"/>
                    </a:ext>
                  </a:extLst>
                </a:gridCol>
              </a:tblGrid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/>
                        <a:t>Z47</a:t>
                      </a:r>
                      <a:endParaRPr lang="en-US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Z429</a:t>
                      </a:r>
                      <a:endParaRPr lang="en-US" sz="1800" b="1" kern="120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Z810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Z818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752418">
                <a:tc>
                  <a:txBody>
                    <a:bodyPr/>
                    <a:lstStyle/>
                    <a:p>
                      <a:r>
                        <a:rPr lang="en-US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Product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Bullet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Bullet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Dome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Dome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Resolution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8MP</a:t>
                      </a:r>
                      <a:endParaRPr 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8MP</a:t>
                      </a:r>
                      <a:endParaRPr 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8MP</a:t>
                      </a:r>
                      <a:endParaRPr lang="en-US"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Lens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Zoom, 4.3x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Zoom, 5x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noProof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Zoom, 4.3x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Zoom, 5x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LED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IR LED</a:t>
                      </a:r>
                      <a:endParaRPr lang="en-US" sz="18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IR LED</a:t>
                      </a:r>
                    </a:p>
                    <a:p>
                      <a:r>
                        <a:rPr lang="en-US"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White LED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IR LED</a:t>
                      </a:r>
                      <a:endParaRPr lang="en-US" sz="18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IR LED</a:t>
                      </a:r>
                    </a:p>
                    <a:p>
                      <a:r>
                        <a:rPr lang="en-US" sz="18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White LED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1546296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err="1"/>
                        <a:t>Colorvizion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/>
                        </a:rPr>
                        <a:t>Yes</a:t>
                      </a:r>
                      <a:endParaRPr kumimoji="0" lang="en-US" b="1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  <a:defRPr/>
                      </a:pPr>
                      <a:r>
                        <a:rPr kumimoji="0" lang="en-US"/>
                        <a:t>-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3235980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WDR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130dB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120dB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130dB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120dB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Audio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2-way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2-way + Mic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2-way + Mic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2-way + Mic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1901685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Analytics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Yes, Deep Learning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Yes, Deep Learning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Yes, Deep Learning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Yes, Deep Learning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27504966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NDAA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2324510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/>
                        <a:t>Approvals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IP68, IK10, UL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IP68, IK10, UL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IP68, IK10, UL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IP68, IK10, UL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67619127"/>
                  </a:ext>
                </a:extLst>
              </a:tr>
            </a:tbl>
          </a:graphicData>
        </a:graphic>
      </p:graphicFrame>
      <p:pic>
        <p:nvPicPr>
          <p:cNvPr id="2050" name="Picture 2">
            <a:extLst>
              <a:ext uri="{FF2B5EF4-FFF2-40B4-BE49-F238E27FC236}">
                <a16:creationId xmlns:a16="http://schemas.microsoft.com/office/drawing/2014/main" id="{12EF1ADC-6EBA-41B8-0178-9F21D0752F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4937" y="1428750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451300F9-8596-DDEE-DBAE-DF60D7FA7E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7260" y="1428750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84786668-5774-DB99-D7EE-403C77D5F2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2396" y="1477909"/>
            <a:ext cx="817921" cy="817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E3FE4B4-A45B-857E-F8D6-91C182AB2A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7799" y="1492660"/>
            <a:ext cx="817921" cy="817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669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B029695-6493-CE69-8C7D-08DC0C7CC4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2629201"/>
              </p:ext>
            </p:extLst>
          </p:nvPr>
        </p:nvGraphicFramePr>
        <p:xfrm>
          <a:off x="611560" y="2060848"/>
          <a:ext cx="828092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0230">
                  <a:extLst>
                    <a:ext uri="{9D8B030D-6E8A-4147-A177-3AD203B41FA5}">
                      <a16:colId xmlns:a16="http://schemas.microsoft.com/office/drawing/2014/main" val="3232698814"/>
                    </a:ext>
                  </a:extLst>
                </a:gridCol>
                <a:gridCol w="2070230">
                  <a:extLst>
                    <a:ext uri="{9D8B030D-6E8A-4147-A177-3AD203B41FA5}">
                      <a16:colId xmlns:a16="http://schemas.microsoft.com/office/drawing/2014/main" val="80483492"/>
                    </a:ext>
                  </a:extLst>
                </a:gridCol>
                <a:gridCol w="1764196">
                  <a:extLst>
                    <a:ext uri="{9D8B030D-6E8A-4147-A177-3AD203B41FA5}">
                      <a16:colId xmlns:a16="http://schemas.microsoft.com/office/drawing/2014/main" val="2445103789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82984754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Standard Features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AI Events/Meta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/>
                        <a:t>Solutions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8259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NVR 3 Corporate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3"/>
                        </a:rPr>
                        <a:t>S110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4"/>
                        </a:rPr>
                        <a:t>S111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5"/>
                        </a:rPr>
                        <a:t>S112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2422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NVR 3 Business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t-EE">
                          <a:hlinkClick r:id="rId3"/>
                        </a:rPr>
                        <a:t>S110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4"/>
                        </a:rPr>
                        <a:t>S111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5"/>
                        </a:rPr>
                        <a:t>S112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28329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CMS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6"/>
                        </a:rPr>
                        <a:t>S120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7"/>
                        </a:rPr>
                        <a:t>S121</a:t>
                      </a:r>
                      <a:r>
                        <a:rPr lang="et-EE"/>
                        <a:t>, </a:t>
                      </a:r>
                      <a:r>
                        <a:rPr lang="et-EE">
                          <a:hlinkClick r:id="rId8"/>
                        </a:rPr>
                        <a:t>S122</a:t>
                      </a:r>
                      <a:endParaRPr lang="et-E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47451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ZNR-Series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9"/>
                        </a:rPr>
                        <a:t>S60</a:t>
                      </a:r>
                      <a:endParaRPr lang="et-E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29671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/>
                        <a:t>ENR-Series NVR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t-EE">
                          <a:hlinkClick r:id="rId10"/>
                        </a:rPr>
                        <a:t>S72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8223823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B8FBEA1-40E3-CB9B-6401-F1AF19540165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Supported VMS</a:t>
            </a:r>
            <a:r>
              <a:rPr lang="et-EE" sz="2400" b="1"/>
              <a:t> and Solutions</a:t>
            </a:r>
            <a:endParaRPr lang="en-US" sz="2400" b="1"/>
          </a:p>
        </p:txBody>
      </p:sp>
    </p:spTree>
    <p:extLst>
      <p:ext uri="{BB962C8B-B14F-4D97-AF65-F5344CB8AC3E}">
        <p14:creationId xmlns:p14="http://schemas.microsoft.com/office/powerpoint/2010/main" val="41116921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C54A10-52CE-4AC1-DF3E-6F06EC255A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189DC75-8BFC-255F-8163-4BFC4BF3F815}"/>
              </a:ext>
            </a:extLst>
          </p:cNvPr>
          <p:cNvSpPr txBox="1"/>
          <p:nvPr/>
        </p:nvSpPr>
        <p:spPr>
          <a:xfrm>
            <a:off x="179512" y="1203105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err="1"/>
              <a:t>ColorGuard</a:t>
            </a:r>
            <a:r>
              <a:rPr lang="en-US" sz="2400" b="1"/>
              <a:t> Technology</a:t>
            </a:r>
          </a:p>
        </p:txBody>
      </p:sp>
      <p:pic>
        <p:nvPicPr>
          <p:cNvPr id="7" name="Picture 6">
            <a:hlinkClick r:id="rId3"/>
            <a:extLst>
              <a:ext uri="{FF2B5EF4-FFF2-40B4-BE49-F238E27FC236}">
                <a16:creationId xmlns:a16="http://schemas.microsoft.com/office/drawing/2014/main" id="{3FBBF92D-9A73-1A36-6985-5568691D31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8" y="1844824"/>
            <a:ext cx="4824536" cy="270126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300E044-1B05-688D-B015-6348B8934DBB}"/>
              </a:ext>
            </a:extLst>
          </p:cNvPr>
          <p:cNvSpPr txBox="1"/>
          <p:nvPr/>
        </p:nvSpPr>
        <p:spPr>
          <a:xfrm>
            <a:off x="288816" y="4716176"/>
            <a:ext cx="8640960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200"/>
              </a:spcAft>
              <a:buNone/>
            </a:pPr>
            <a:r>
              <a:rPr lang="en-US" sz="1600" b="0" i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The most valuable applications of these cameras are the AI-powered physical security surveillance based on true colors.</a:t>
            </a:r>
          </a:p>
          <a:p>
            <a:pPr algn="l">
              <a:spcAft>
                <a:spcPts val="1200"/>
              </a:spcAft>
              <a:buNone/>
            </a:pPr>
            <a:r>
              <a:rPr lang="en-US" sz="1600" b="0" i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The cameras collect the precise appearance metadata, such as the color of the jacket, color of the pants, color of hair, color of the vehicle.</a:t>
            </a:r>
          </a:p>
          <a:p>
            <a:pPr algn="l">
              <a:buNone/>
            </a:pPr>
            <a:r>
              <a:rPr lang="en-US" sz="1600" b="0" i="0">
                <a:solidFill>
                  <a:srgbClr val="535353"/>
                </a:solidFill>
                <a:effectLst/>
                <a:latin typeface="Open Sans" panose="020B0606030504020204" pitchFamily="34" charset="0"/>
              </a:rPr>
              <a:t>Thanks to the color precision, it is possible to identify the same suspect through different locations, which is very challenging for the conventional IP cameras.</a:t>
            </a:r>
          </a:p>
        </p:txBody>
      </p:sp>
    </p:spTree>
    <p:extLst>
      <p:ext uri="{BB962C8B-B14F-4D97-AF65-F5344CB8AC3E}">
        <p14:creationId xmlns:p14="http://schemas.microsoft.com/office/powerpoint/2010/main" val="17518525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3C43B57-3252-D28A-4575-C9F6C3491E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95"/>
            <a:ext cx="9144000" cy="683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2459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86CC472-1BC8-0931-366E-5686F8EEA0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95"/>
            <a:ext cx="9144000" cy="683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065256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On-screen Show (4:3)</PresentationFormat>
  <Slides>8</Slides>
  <Notes>6</Notes>
  <HiddenSlides>0</HiddenSlide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revision>1</cp:revision>
  <dcterms:created xsi:type="dcterms:W3CDTF">2015-08-31T10:30:03Z</dcterms:created>
  <dcterms:modified xsi:type="dcterms:W3CDTF">2026-01-14T06:30:01Z</dcterms:modified>
</cp:coreProperties>
</file>