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63" r:id="rId2"/>
    <p:sldId id="280" r:id="rId3"/>
    <p:sldId id="283" r:id="rId4"/>
    <p:sldId id="284" r:id="rId5"/>
    <p:sldId id="286" r:id="rId6"/>
    <p:sldId id="266" r:id="rId7"/>
    <p:sldId id="270" r:id="rId8"/>
    <p:sldId id="271" r:id="rId9"/>
    <p:sldId id="273" r:id="rId10"/>
    <p:sldId id="274" r:id="rId11"/>
    <p:sldId id="275" r:id="rId12"/>
    <p:sldId id="276" r:id="rId13"/>
    <p:sldId id="281" r:id="rId14"/>
    <p:sldId id="282" r:id="rId15"/>
    <p:sldId id="288" r:id="rId16"/>
    <p:sldId id="287" r:id="rId1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4B51"/>
    <a:srgbClr val="F3B562"/>
    <a:srgbClr val="4F81BD"/>
    <a:srgbClr val="F06060"/>
    <a:srgbClr val="F2EBBF"/>
    <a:srgbClr val="EE9826"/>
    <a:srgbClr val="0070C0"/>
    <a:srgbClr val="F9F5DF"/>
    <a:srgbClr val="4989C1"/>
    <a:srgbClr val="F5F2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9467" autoAdjust="0"/>
  </p:normalViewPr>
  <p:slideViewPr>
    <p:cSldViewPr>
      <p:cViewPr varScale="1">
        <p:scale>
          <a:sx n="98" d="100"/>
          <a:sy n="98" d="100"/>
        </p:scale>
        <p:origin x="-558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2" d="100"/>
        <a:sy n="192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08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219CE6-332F-4026-A549-882A609D070E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1BC59-23FA-4204-A355-84246B752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27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83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83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83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83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83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1BC59-23FA-4204-A355-84246B75232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94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cxnSp>
        <p:nvCxnSpPr>
          <p:cNvPr id="9" name="Straight Connector 8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C:\Users\vivian.cho\Downloads\ACTI_Logo_5000x1546_20140925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 userDrawn="1"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 userDrawn="1"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 userDrawn="1"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02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 userDrawn="1"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781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 userDrawn="1"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044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79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04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58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541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57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9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23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795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524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 userDrawn="1"/>
        </p:nvSpPr>
        <p:spPr>
          <a:xfrm rot="17790646" flipH="1">
            <a:off x="1425312" y="358117"/>
            <a:ext cx="2710388" cy="4155396"/>
          </a:xfrm>
          <a:prstGeom prst="ellipse">
            <a:avLst/>
          </a:prstGeom>
          <a:solidFill>
            <a:srgbClr val="F3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 userDrawn="1"/>
        </p:nvSpPr>
        <p:spPr>
          <a:xfrm>
            <a:off x="2593437" y="3920921"/>
            <a:ext cx="299526" cy="299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 userDrawn="1"/>
        </p:nvSpPr>
        <p:spPr>
          <a:xfrm>
            <a:off x="4363474" y="3734824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4800600" y="2761767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C:\Users\vivian.cho\Downloads\ACTI_Logo_5000x1546_20140925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15" name="Oval 14"/>
          <p:cNvSpPr/>
          <p:nvPr userDrawn="1"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798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781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 userDrawn="1"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 userDrawn="1"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 userDrawn="1"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04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B541A-AA34-4D68-80F4-CD5693178179}" type="datetimeFigureOut">
              <a:rPr lang="en-US" smtClean="0"/>
              <a:t>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B864A-7B53-4EF7-89D4-3A43ECC7D4F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 userDrawn="1"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:\Users\vivian.cho\Downloads\ACTI_Logo_5000x1546_20140925.p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0771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64" r:id="rId12"/>
    <p:sldLayoutId id="2147483650" r:id="rId13"/>
    <p:sldLayoutId id="2147483651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14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2.png"/><Relationship Id="rId4" Type="http://schemas.openxmlformats.org/officeDocument/2006/relationships/image" Target="../media/image26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26.png"/><Relationship Id="rId10" Type="http://schemas.openxmlformats.org/officeDocument/2006/relationships/image" Target="../media/image2.png"/><Relationship Id="rId4" Type="http://schemas.openxmlformats.org/officeDocument/2006/relationships/image" Target="../media/image40.png"/><Relationship Id="rId9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products/access-control-package-K00022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cti.com/products/access-control-package-K00021" TargetMode="External"/><Relationship Id="rId5" Type="http://schemas.openxmlformats.org/officeDocument/2006/relationships/image" Target="../media/image44.png"/><Relationship Id="rId4" Type="http://schemas.openxmlformats.org/officeDocument/2006/relationships/hyperlink" Target="https://www.acti.com/products/access-control-package-K00019" TargetMode="External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image" Target="../media/image1.png"/><Relationship Id="rId21" Type="http://schemas.openxmlformats.org/officeDocument/2006/relationships/image" Target="../media/image61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13.png"/><Relationship Id="rId25" Type="http://schemas.microsoft.com/office/2007/relationships/hdphoto" Target="../media/hdphoto6.wdp"/><Relationship Id="rId2" Type="http://schemas.openxmlformats.org/officeDocument/2006/relationships/notesSlide" Target="../notesSlides/notesSlide14.xml"/><Relationship Id="rId16" Type="http://schemas.microsoft.com/office/2007/relationships/hdphoto" Target="../media/hdphoto3.wdp"/><Relationship Id="rId20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24" Type="http://schemas.openxmlformats.org/officeDocument/2006/relationships/image" Target="../media/image63.png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23" Type="http://schemas.openxmlformats.org/officeDocument/2006/relationships/image" Target="../media/image62.png"/><Relationship Id="rId10" Type="http://schemas.openxmlformats.org/officeDocument/2006/relationships/image" Target="../media/image53.png"/><Relationship Id="rId19" Type="http://schemas.openxmlformats.org/officeDocument/2006/relationships/image" Target="../media/image60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acti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Sales@acti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044" y="-30136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358063" y="274181"/>
            <a:ext cx="4697245" cy="3738449"/>
          </a:xfrm>
          <a:prstGeom prst="ellipse">
            <a:avLst/>
          </a:prstGeom>
          <a:solidFill>
            <a:srgbClr val="F2EBBF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" name="Oval 1024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 rot="1609699">
            <a:off x="704533" y="1963834"/>
            <a:ext cx="3143257" cy="3010899"/>
            <a:chOff x="249514" y="2013373"/>
            <a:chExt cx="3143257" cy="3010899"/>
          </a:xfrm>
        </p:grpSpPr>
        <p:pic>
          <p:nvPicPr>
            <p:cNvPr id="1027" name="Picture 3" descr="C:\Users\Vivian.Cho\AppData\Local\Microsoft\Windows\Temporary Internet Files\Content.IE5\RUMGV6H4\box-opened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14" y="2960941"/>
              <a:ext cx="2813634" cy="20633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Vivian.Cho\AppData\Local\Microsoft\Windows\Temporary Internet Files\Content.IE5\YPCDHVKN\arrow-curved-blue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034673">
              <a:off x="1198942" y="2013373"/>
              <a:ext cx="2193829" cy="1103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4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063" y="682318"/>
            <a:ext cx="2715419" cy="271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https://download.acti.com/corpweb/DownloadCenter/Ajax/MakeThumbImage.ashx?t=%5b%22Product+Images%22%5d&amp;p=%5b%22MDD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3" t="21691" r="7684" b="21420"/>
          <a:stretch/>
        </p:blipFill>
        <p:spPr bwMode="auto">
          <a:xfrm flipH="1">
            <a:off x="6681152" y="886844"/>
            <a:ext cx="1862934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ownload.acti.com/corpweb/DownloadCenter/Ajax/MakeThumbImage.ashx?t=%5b%22Product+Images%22%5d&amp;p=%5b%22PLOC-0001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771650"/>
            <a:ext cx="1867107" cy="186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download.acti.com/corpweb/DownloadCenter/Ajax/MakeThumbImage.ashx?t=%5b%22Product+Images%22%5d&amp;p=%5b%22PPSH-0001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95262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044" y="105311"/>
            <a:ext cx="53119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Access Control Solution Packages</a:t>
            </a:r>
          </a:p>
          <a:p>
            <a:r>
              <a:rPr lang="en-US" sz="40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K00022</a:t>
            </a:r>
            <a:endParaRPr lang="en-US" sz="40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Picture 23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31636" y="3992608"/>
            <a:ext cx="3783764" cy="1169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774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 rot="17790646" flipH="1">
            <a:off x="1425312" y="358117"/>
            <a:ext cx="2710388" cy="4155396"/>
          </a:xfrm>
          <a:prstGeom prst="ellipse">
            <a:avLst/>
          </a:prstGeom>
          <a:solidFill>
            <a:srgbClr val="F3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2593437" y="3920921"/>
            <a:ext cx="299526" cy="299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18771" y="1123950"/>
            <a:ext cx="406802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2800" b="1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K00022</a:t>
            </a:r>
          </a:p>
          <a:p>
            <a:pPr algn="r"/>
            <a:r>
              <a:rPr lang="en-US" altLang="zh-TW" sz="2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Q951</a:t>
            </a:r>
            <a:r>
              <a:rPr lang="en-US" altLang="zh-TW" sz="2400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Facial Recognition</a:t>
            </a:r>
            <a:r>
              <a:rPr lang="en-US" altLang="zh-TW" sz="2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Door Station </a:t>
            </a:r>
          </a:p>
        </p:txBody>
      </p:sp>
      <p:sp>
        <p:nvSpPr>
          <p:cNvPr id="22" name="Oval 21"/>
          <p:cNvSpPr/>
          <p:nvPr/>
        </p:nvSpPr>
        <p:spPr>
          <a:xfrm>
            <a:off x="4363474" y="3734824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800600" y="2761767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25" name="Oval 24"/>
          <p:cNvSpPr/>
          <p:nvPr/>
        </p:nvSpPr>
        <p:spPr>
          <a:xfrm>
            <a:off x="8416067" y="2517651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5029200" y="2427386"/>
            <a:ext cx="3386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6MP 104.5</a:t>
            </a:r>
            <a:r>
              <a:rPr lang="en-US" sz="1400" dirty="0" smtClean="0">
                <a:solidFill>
                  <a:srgbClr val="5C4B51"/>
                </a:solidFill>
                <a:latin typeface="Arabic Typesetting"/>
                <a:ea typeface="微軟正黑體" panose="020B0604030504040204" pitchFamily="34" charset="-120"/>
                <a:cs typeface="Arabic Typesetting"/>
              </a:rPr>
              <a:t>° </a:t>
            </a:r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Fixed Lens Camera</a:t>
            </a:r>
            <a:endParaRPr lang="en-US" sz="14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8416067" y="2825428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5029201" y="2735163"/>
            <a:ext cx="3386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99% </a:t>
            </a:r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Accuracy (</a:t>
            </a:r>
            <a:r>
              <a:rPr lang="en-US" sz="105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1% </a:t>
            </a:r>
            <a:r>
              <a:rPr lang="en-US" sz="1050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of attempts require </a:t>
            </a:r>
            <a:r>
              <a:rPr lang="en-US" sz="105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retry) </a:t>
            </a:r>
            <a:endParaRPr lang="en-US" sz="105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8416067" y="3130228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029201" y="3039963"/>
            <a:ext cx="3386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Database of </a:t>
            </a:r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20000</a:t>
            </a:r>
            <a:r>
              <a:rPr lang="en-US" sz="1400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Users</a:t>
            </a:r>
          </a:p>
        </p:txBody>
      </p:sp>
      <p:sp>
        <p:nvSpPr>
          <p:cNvPr id="37" name="Oval 36"/>
          <p:cNvSpPr/>
          <p:nvPr/>
        </p:nvSpPr>
        <p:spPr>
          <a:xfrm>
            <a:off x="8416067" y="3435028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5029201" y="3344763"/>
            <a:ext cx="3386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Intercom Feature</a:t>
            </a:r>
          </a:p>
        </p:txBody>
      </p:sp>
      <p:sp>
        <p:nvSpPr>
          <p:cNvPr id="39" name="Oval 38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" name="Oval 1024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TextBox 1028"/>
          <p:cNvSpPr txBox="1"/>
          <p:nvPr/>
        </p:nvSpPr>
        <p:spPr>
          <a:xfrm>
            <a:off x="1143000" y="4319885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Euro</a:t>
            </a:r>
            <a:endParaRPr lang="en-US" sz="2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2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85" y="674373"/>
            <a:ext cx="2715419" cy="271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593437" y="2846391"/>
            <a:ext cx="1303247" cy="1147308"/>
            <a:chOff x="2880062" y="2798286"/>
            <a:chExt cx="1303247" cy="1147308"/>
          </a:xfrm>
        </p:grpSpPr>
        <p:sp>
          <p:nvSpPr>
            <p:cNvPr id="3" name="Rounded Rectangle 2"/>
            <p:cNvSpPr/>
            <p:nvPr/>
          </p:nvSpPr>
          <p:spPr>
            <a:xfrm rot="4448808">
              <a:off x="2677928" y="3049035"/>
              <a:ext cx="1098693" cy="694426"/>
            </a:xfrm>
            <a:prstGeom prst="roundRect">
              <a:avLst>
                <a:gd name="adj" fmla="val 8572"/>
              </a:avLst>
            </a:prstGeom>
            <a:solidFill>
              <a:srgbClr val="F5F2F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6" name="Rounded Rectangle 35"/>
            <p:cNvSpPr/>
            <p:nvPr/>
          </p:nvSpPr>
          <p:spPr>
            <a:xfrm rot="5400000">
              <a:off x="2806396" y="3022560"/>
              <a:ext cx="1098693" cy="694426"/>
            </a:xfrm>
            <a:prstGeom prst="roundRect">
              <a:avLst>
                <a:gd name="adj" fmla="val 8572"/>
              </a:avLst>
            </a:prstGeom>
            <a:solidFill>
              <a:srgbClr val="F5F2F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0" name="Rounded Rectangle 39"/>
            <p:cNvSpPr/>
            <p:nvPr/>
          </p:nvSpPr>
          <p:spPr>
            <a:xfrm rot="6008168">
              <a:off x="2990136" y="3000420"/>
              <a:ext cx="1098693" cy="694426"/>
            </a:xfrm>
            <a:prstGeom prst="roundRect">
              <a:avLst>
                <a:gd name="adj" fmla="val 8572"/>
              </a:avLst>
            </a:prstGeom>
            <a:solidFill>
              <a:srgbClr val="F5F2F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181235" y="3643922"/>
              <a:ext cx="100207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5C4B5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RFID Card</a:t>
              </a:r>
              <a:endParaRPr lang="en-US" sz="1200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32" name="Picture 8"/>
          <p:cNvPicPr>
            <a:picLocks noChangeAspect="1" noChangeArrowheads="1"/>
          </p:cNvPicPr>
          <p:nvPr/>
        </p:nvPicPr>
        <p:blipFill>
          <a:blip r:embed="rId5" cstate="print"/>
          <a:srcRect l="4288" t="27034" r="50689" b="5471"/>
          <a:stretch>
            <a:fillRect/>
          </a:stretch>
        </p:blipFill>
        <p:spPr bwMode="auto">
          <a:xfrm>
            <a:off x="2842174" y="1369867"/>
            <a:ext cx="1636059" cy="1324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Oval 32"/>
          <p:cNvSpPr/>
          <p:nvPr/>
        </p:nvSpPr>
        <p:spPr>
          <a:xfrm>
            <a:off x="8416066" y="3728815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5029200" y="3638550"/>
            <a:ext cx="338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Access Rule </a:t>
            </a:r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Service through dongle Based software </a:t>
            </a:r>
            <a:endParaRPr lang="en-US" sz="14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8416067" y="4197028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29201" y="4095750"/>
            <a:ext cx="3386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u="sng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Mobile Client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0" y="4933950"/>
            <a:ext cx="594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Prices is Direct from ACTi Taipei Office, Excludes Shipping, Tax and Installation</a:t>
            </a:r>
            <a:endParaRPr 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5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3825363" y="2889986"/>
            <a:ext cx="1203837" cy="76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40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9" name="Oval 38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" name="Oval 1024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TextBox 1028"/>
          <p:cNvSpPr txBox="1"/>
          <p:nvPr/>
        </p:nvSpPr>
        <p:spPr>
          <a:xfrm>
            <a:off x="1143000" y="4319885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Euro</a:t>
            </a:r>
            <a:endParaRPr lang="en-US" sz="2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0" y="4933950"/>
            <a:ext cx="594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Prices is Direct from ACTi Taipei Office, Excludes Shipping, Tax and Installation</a:t>
            </a:r>
            <a:endParaRPr 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098" name="Picture 2" descr="https://download.acti.com/corpweb/DownloadCenter/Ajax/MakeThumbImage.ashx?id=20543&amp;maxHeight=&amp;maxWidth=600&amp;toext=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7" y="840279"/>
            <a:ext cx="7533626" cy="2950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68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9" name="Oval 38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" name="Oval 1024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TextBox 1028"/>
          <p:cNvSpPr txBox="1"/>
          <p:nvPr/>
        </p:nvSpPr>
        <p:spPr>
          <a:xfrm>
            <a:off x="1143000" y="4319885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Facial Recognition to Open Door - </a:t>
            </a:r>
            <a:r>
              <a:rPr lang="en-US" sz="2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Accepted</a:t>
            </a:r>
            <a:endParaRPr lang="en-US" sz="2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2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74907"/>
            <a:ext cx="2715419" cy="271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0" y="4933950"/>
            <a:ext cx="594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Prices is Direct from ACTi Taipei Office, Excludes Shipping, Tax and Installation</a:t>
            </a:r>
            <a:endParaRPr 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39953" y="648446"/>
            <a:ext cx="1371600" cy="228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206553" y="571328"/>
            <a:ext cx="533400" cy="2581620"/>
          </a:xfrm>
          <a:custGeom>
            <a:avLst/>
            <a:gdLst>
              <a:gd name="connsiteX0" fmla="*/ 0 w 533400"/>
              <a:gd name="connsiteY0" fmla="*/ 0 h 2438400"/>
              <a:gd name="connsiteX1" fmla="*/ 533400 w 533400"/>
              <a:gd name="connsiteY1" fmla="*/ 0 h 2438400"/>
              <a:gd name="connsiteX2" fmla="*/ 533400 w 533400"/>
              <a:gd name="connsiteY2" fmla="*/ 2438400 h 2438400"/>
              <a:gd name="connsiteX3" fmla="*/ 0 w 533400"/>
              <a:gd name="connsiteY3" fmla="*/ 2438400 h 2438400"/>
              <a:gd name="connsiteX4" fmla="*/ 0 w 533400"/>
              <a:gd name="connsiteY4" fmla="*/ 0 h 2438400"/>
              <a:gd name="connsiteX0" fmla="*/ 0 w 533400"/>
              <a:gd name="connsiteY0" fmla="*/ 0 h 2515518"/>
              <a:gd name="connsiteX1" fmla="*/ 533400 w 533400"/>
              <a:gd name="connsiteY1" fmla="*/ 77118 h 2515518"/>
              <a:gd name="connsiteX2" fmla="*/ 533400 w 533400"/>
              <a:gd name="connsiteY2" fmla="*/ 2515518 h 2515518"/>
              <a:gd name="connsiteX3" fmla="*/ 0 w 533400"/>
              <a:gd name="connsiteY3" fmla="*/ 2515518 h 2515518"/>
              <a:gd name="connsiteX4" fmla="*/ 0 w 533400"/>
              <a:gd name="connsiteY4" fmla="*/ 0 h 2515518"/>
              <a:gd name="connsiteX0" fmla="*/ 0 w 533400"/>
              <a:gd name="connsiteY0" fmla="*/ 0 h 2515518"/>
              <a:gd name="connsiteX1" fmla="*/ 533400 w 533400"/>
              <a:gd name="connsiteY1" fmla="*/ 77118 h 2515518"/>
              <a:gd name="connsiteX2" fmla="*/ 522383 w 533400"/>
              <a:gd name="connsiteY2" fmla="*/ 2361282 h 2515518"/>
              <a:gd name="connsiteX3" fmla="*/ 0 w 533400"/>
              <a:gd name="connsiteY3" fmla="*/ 2515518 h 2515518"/>
              <a:gd name="connsiteX4" fmla="*/ 0 w 533400"/>
              <a:gd name="connsiteY4" fmla="*/ 0 h 2515518"/>
              <a:gd name="connsiteX0" fmla="*/ 0 w 533400"/>
              <a:gd name="connsiteY0" fmla="*/ 0 h 2581620"/>
              <a:gd name="connsiteX1" fmla="*/ 533400 w 533400"/>
              <a:gd name="connsiteY1" fmla="*/ 77118 h 2581620"/>
              <a:gd name="connsiteX2" fmla="*/ 522383 w 533400"/>
              <a:gd name="connsiteY2" fmla="*/ 2361282 h 2581620"/>
              <a:gd name="connsiteX3" fmla="*/ 0 w 533400"/>
              <a:gd name="connsiteY3" fmla="*/ 2581620 h 2581620"/>
              <a:gd name="connsiteX4" fmla="*/ 0 w 533400"/>
              <a:gd name="connsiteY4" fmla="*/ 0 h 258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400" h="2581620">
                <a:moveTo>
                  <a:pt x="0" y="0"/>
                </a:moveTo>
                <a:lnTo>
                  <a:pt x="533400" y="77118"/>
                </a:lnTo>
                <a:cubicBezTo>
                  <a:pt x="529728" y="838506"/>
                  <a:pt x="526055" y="1599894"/>
                  <a:pt x="522383" y="2361282"/>
                </a:cubicBezTo>
                <a:lnTo>
                  <a:pt x="0" y="2581620"/>
                </a:lnTo>
                <a:lnTo>
                  <a:pt x="0" y="0"/>
                </a:lnTo>
                <a:close/>
              </a:path>
            </a:pathLst>
          </a:custGeom>
          <a:solidFill>
            <a:srgbClr val="F3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2"/>
          <p:cNvSpPr/>
          <p:nvPr/>
        </p:nvSpPr>
        <p:spPr>
          <a:xfrm flipH="1">
            <a:off x="8111553" y="572246"/>
            <a:ext cx="533400" cy="2581620"/>
          </a:xfrm>
          <a:custGeom>
            <a:avLst/>
            <a:gdLst>
              <a:gd name="connsiteX0" fmla="*/ 0 w 533400"/>
              <a:gd name="connsiteY0" fmla="*/ 0 h 2438400"/>
              <a:gd name="connsiteX1" fmla="*/ 533400 w 533400"/>
              <a:gd name="connsiteY1" fmla="*/ 0 h 2438400"/>
              <a:gd name="connsiteX2" fmla="*/ 533400 w 533400"/>
              <a:gd name="connsiteY2" fmla="*/ 2438400 h 2438400"/>
              <a:gd name="connsiteX3" fmla="*/ 0 w 533400"/>
              <a:gd name="connsiteY3" fmla="*/ 2438400 h 2438400"/>
              <a:gd name="connsiteX4" fmla="*/ 0 w 533400"/>
              <a:gd name="connsiteY4" fmla="*/ 0 h 2438400"/>
              <a:gd name="connsiteX0" fmla="*/ 0 w 533400"/>
              <a:gd name="connsiteY0" fmla="*/ 0 h 2515518"/>
              <a:gd name="connsiteX1" fmla="*/ 533400 w 533400"/>
              <a:gd name="connsiteY1" fmla="*/ 77118 h 2515518"/>
              <a:gd name="connsiteX2" fmla="*/ 533400 w 533400"/>
              <a:gd name="connsiteY2" fmla="*/ 2515518 h 2515518"/>
              <a:gd name="connsiteX3" fmla="*/ 0 w 533400"/>
              <a:gd name="connsiteY3" fmla="*/ 2515518 h 2515518"/>
              <a:gd name="connsiteX4" fmla="*/ 0 w 533400"/>
              <a:gd name="connsiteY4" fmla="*/ 0 h 2515518"/>
              <a:gd name="connsiteX0" fmla="*/ 0 w 533400"/>
              <a:gd name="connsiteY0" fmla="*/ 0 h 2515518"/>
              <a:gd name="connsiteX1" fmla="*/ 533400 w 533400"/>
              <a:gd name="connsiteY1" fmla="*/ 77118 h 2515518"/>
              <a:gd name="connsiteX2" fmla="*/ 522383 w 533400"/>
              <a:gd name="connsiteY2" fmla="*/ 2361282 h 2515518"/>
              <a:gd name="connsiteX3" fmla="*/ 0 w 533400"/>
              <a:gd name="connsiteY3" fmla="*/ 2515518 h 2515518"/>
              <a:gd name="connsiteX4" fmla="*/ 0 w 533400"/>
              <a:gd name="connsiteY4" fmla="*/ 0 h 2515518"/>
              <a:gd name="connsiteX0" fmla="*/ 0 w 533400"/>
              <a:gd name="connsiteY0" fmla="*/ 0 h 2581620"/>
              <a:gd name="connsiteX1" fmla="*/ 533400 w 533400"/>
              <a:gd name="connsiteY1" fmla="*/ 77118 h 2581620"/>
              <a:gd name="connsiteX2" fmla="*/ 522383 w 533400"/>
              <a:gd name="connsiteY2" fmla="*/ 2361282 h 2581620"/>
              <a:gd name="connsiteX3" fmla="*/ 0 w 533400"/>
              <a:gd name="connsiteY3" fmla="*/ 2581620 h 2581620"/>
              <a:gd name="connsiteX4" fmla="*/ 0 w 533400"/>
              <a:gd name="connsiteY4" fmla="*/ 0 h 258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400" h="2581620">
                <a:moveTo>
                  <a:pt x="0" y="0"/>
                </a:moveTo>
                <a:lnTo>
                  <a:pt x="533400" y="77118"/>
                </a:lnTo>
                <a:cubicBezTo>
                  <a:pt x="529728" y="838506"/>
                  <a:pt x="526055" y="1599894"/>
                  <a:pt x="522383" y="2361282"/>
                </a:cubicBezTo>
                <a:lnTo>
                  <a:pt x="0" y="2581620"/>
                </a:lnTo>
                <a:lnTo>
                  <a:pt x="0" y="0"/>
                </a:lnTo>
                <a:close/>
              </a:path>
            </a:pathLst>
          </a:custGeom>
          <a:solidFill>
            <a:srgbClr val="F3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5029200" y="2934446"/>
            <a:ext cx="117735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644953" y="2934446"/>
            <a:ext cx="499047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rapezoid 5"/>
          <p:cNvSpPr/>
          <p:nvPr/>
        </p:nvSpPr>
        <p:spPr>
          <a:xfrm>
            <a:off x="5863653" y="2934446"/>
            <a:ext cx="3124200" cy="1179952"/>
          </a:xfrm>
          <a:prstGeom prst="trapezoid">
            <a:avLst>
              <a:gd name="adj" fmla="val 754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739953" y="2934446"/>
            <a:ext cx="1371600" cy="457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5" name="Picture 3" descr="C:\Users\Vivian.Cho\AppData\Local\Microsoft\Windows\Temporary Internet Files\Content.IE5\YX7BZTDB\600px-Dialog-accept.svg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745" y="1118126"/>
            <a:ext cx="290513" cy="29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00150"/>
            <a:ext cx="2382704" cy="194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Isosceles Triangle 10"/>
          <p:cNvSpPr/>
          <p:nvPr/>
        </p:nvSpPr>
        <p:spPr>
          <a:xfrm>
            <a:off x="3195048" y="666750"/>
            <a:ext cx="2404156" cy="2990104"/>
          </a:xfrm>
          <a:prstGeom prst="triangle">
            <a:avLst/>
          </a:prstGeom>
          <a:solidFill>
            <a:srgbClr val="0070C0">
              <a:alpha val="40000"/>
            </a:srgbClr>
          </a:solidFill>
          <a:ln>
            <a:noFill/>
          </a:ln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9" name="Picture 7" descr="https://download.acti.com/corpweb/DownloadCenter/Ajax/MakeThumbImage.ashx?id=19587&amp;maxHeight=&amp;maxWidth=100&amp;toext=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876" y="1415553"/>
            <a:ext cx="4762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6739953" y="625586"/>
            <a:ext cx="1371600" cy="457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1082163" y="3409950"/>
            <a:ext cx="1203837" cy="76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" y="3145068"/>
            <a:ext cx="2382704" cy="410660"/>
          </a:xfrm>
          <a:custGeom>
            <a:avLst/>
            <a:gdLst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382704 w 2382704"/>
              <a:gd name="connsiteY2" fmla="*/ 245258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162367 w 2382704"/>
              <a:gd name="connsiteY2" fmla="*/ 124073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267661 w 2382704"/>
              <a:gd name="connsiteY2" fmla="*/ 129615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23091"/>
              <a:gd name="connsiteX1" fmla="*/ 2382704 w 2382704"/>
              <a:gd name="connsiteY1" fmla="*/ 0 h 223091"/>
              <a:gd name="connsiteX2" fmla="*/ 2267661 w 2382704"/>
              <a:gd name="connsiteY2" fmla="*/ 129615 h 223091"/>
              <a:gd name="connsiteX3" fmla="*/ 1568334 w 2382704"/>
              <a:gd name="connsiteY3" fmla="*/ 223091 h 223091"/>
              <a:gd name="connsiteX4" fmla="*/ 0 w 2382704"/>
              <a:gd name="connsiteY4" fmla="*/ 0 h 223091"/>
              <a:gd name="connsiteX0" fmla="*/ 0 w 2382704"/>
              <a:gd name="connsiteY0" fmla="*/ 0 h 327918"/>
              <a:gd name="connsiteX1" fmla="*/ 2382704 w 2382704"/>
              <a:gd name="connsiteY1" fmla="*/ 0 h 327918"/>
              <a:gd name="connsiteX2" fmla="*/ 1595632 w 2382704"/>
              <a:gd name="connsiteY2" fmla="*/ 327918 h 327918"/>
              <a:gd name="connsiteX3" fmla="*/ 1568334 w 2382704"/>
              <a:gd name="connsiteY3" fmla="*/ 223091 h 327918"/>
              <a:gd name="connsiteX4" fmla="*/ 0 w 2382704"/>
              <a:gd name="connsiteY4" fmla="*/ 0 h 327918"/>
              <a:gd name="connsiteX0" fmla="*/ 0 w 2382704"/>
              <a:gd name="connsiteY0" fmla="*/ 0 h 410660"/>
              <a:gd name="connsiteX1" fmla="*/ 2382704 w 2382704"/>
              <a:gd name="connsiteY1" fmla="*/ 0 h 410660"/>
              <a:gd name="connsiteX2" fmla="*/ 1595632 w 2382704"/>
              <a:gd name="connsiteY2" fmla="*/ 327918 h 410660"/>
              <a:gd name="connsiteX3" fmla="*/ 884488 w 2382704"/>
              <a:gd name="connsiteY3" fmla="*/ 410660 h 410660"/>
              <a:gd name="connsiteX4" fmla="*/ 0 w 2382704"/>
              <a:gd name="connsiteY4" fmla="*/ 0 h 410660"/>
              <a:gd name="connsiteX0" fmla="*/ 0 w 2382704"/>
              <a:gd name="connsiteY0" fmla="*/ 0 h 410660"/>
              <a:gd name="connsiteX1" fmla="*/ 2382704 w 2382704"/>
              <a:gd name="connsiteY1" fmla="*/ 0 h 410660"/>
              <a:gd name="connsiteX2" fmla="*/ 1560463 w 2382704"/>
              <a:gd name="connsiteY2" fmla="*/ 316195 h 410660"/>
              <a:gd name="connsiteX3" fmla="*/ 884488 w 2382704"/>
              <a:gd name="connsiteY3" fmla="*/ 410660 h 410660"/>
              <a:gd name="connsiteX4" fmla="*/ 0 w 2382704"/>
              <a:gd name="connsiteY4" fmla="*/ 0 h 41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2704" h="410660">
                <a:moveTo>
                  <a:pt x="0" y="0"/>
                </a:moveTo>
                <a:lnTo>
                  <a:pt x="2382704" y="0"/>
                </a:lnTo>
                <a:lnTo>
                  <a:pt x="1560463" y="316195"/>
                </a:lnTo>
                <a:lnTo>
                  <a:pt x="884488" y="410660"/>
                </a:lnTo>
                <a:lnTo>
                  <a:pt x="0" y="0"/>
                </a:lnTo>
                <a:close/>
              </a:path>
            </a:pathLst>
          </a:custGeom>
          <a:solidFill>
            <a:srgbClr val="F2EB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286000" y="3256612"/>
            <a:ext cx="762000" cy="400242"/>
          </a:xfrm>
          <a:prstGeom prst="line">
            <a:avLst/>
          </a:prstGeom>
          <a:ln w="28575">
            <a:solidFill>
              <a:srgbClr val="F06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944596" y="3971151"/>
            <a:ext cx="3618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Server for Instant Recognition</a:t>
            </a:r>
            <a:endParaRPr 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0294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9" name="Oval 38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" name="Oval 1024"/>
          <p:cNvSpPr/>
          <p:nvPr/>
        </p:nvSpPr>
        <p:spPr>
          <a:xfrm>
            <a:off x="415585" y="4088720"/>
            <a:ext cx="540430" cy="540430"/>
          </a:xfrm>
          <a:prstGeom prst="ellipse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TextBox 1028"/>
          <p:cNvSpPr txBox="1"/>
          <p:nvPr/>
        </p:nvSpPr>
        <p:spPr>
          <a:xfrm>
            <a:off x="1143000" y="4319885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Facial Recognition to Open Door - </a:t>
            </a:r>
            <a:r>
              <a:rPr lang="en-US" sz="2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Denied</a:t>
            </a:r>
            <a:endParaRPr lang="en-US" sz="2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0" y="4933950"/>
            <a:ext cx="594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Prices is Direct from ACTi Taipei Office, Excludes Shipping, Tax and Installation</a:t>
            </a:r>
            <a:endParaRPr 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39953" y="648446"/>
            <a:ext cx="1371600" cy="228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5029200" y="2934446"/>
            <a:ext cx="171075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111553" y="2934446"/>
            <a:ext cx="1032447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739953" y="2934446"/>
            <a:ext cx="1371600" cy="457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9" name="Picture 7" descr="https://download.acti.com/corpweb/DownloadCenter/Ajax/MakeThumbImage.ashx?id=19587&amp;maxHeight=&amp;maxWidth=100&amp;toext=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876" y="1415553"/>
            <a:ext cx="4762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739953" y="666750"/>
            <a:ext cx="685800" cy="2267696"/>
          </a:xfrm>
          <a:prstGeom prst="rect">
            <a:avLst/>
          </a:prstGeom>
          <a:solidFill>
            <a:srgbClr val="F3B56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425753" y="666750"/>
            <a:ext cx="685800" cy="2267696"/>
          </a:xfrm>
          <a:prstGeom prst="rect">
            <a:avLst/>
          </a:prstGeom>
          <a:solidFill>
            <a:srgbClr val="F3B56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1" descr="C:\Users\Vivian.Cho\AppData\Local\Microsoft\Windows\Temporary Internet Files\Content.IE5\75X0EYT1\Hans_Kollhoff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6167" l="3307" r="88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472" y="1728833"/>
            <a:ext cx="427589" cy="40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Vivian.Cho\AppData\Local\Microsoft\Windows\Temporary Internet Files\Content.IE5\YPCDHVKN\Denied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124" y="1132107"/>
            <a:ext cx="297755" cy="29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8" cstate="print"/>
          <a:srcRect l="4288" t="27034" r="50689" b="5471"/>
          <a:stretch>
            <a:fillRect/>
          </a:stretch>
        </p:blipFill>
        <p:spPr bwMode="auto">
          <a:xfrm>
            <a:off x="263185" y="1197396"/>
            <a:ext cx="2405947" cy="1947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74907"/>
            <a:ext cx="2715419" cy="271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Isosceles Triangle 31"/>
          <p:cNvSpPr/>
          <p:nvPr/>
        </p:nvSpPr>
        <p:spPr>
          <a:xfrm>
            <a:off x="3195048" y="666750"/>
            <a:ext cx="2404156" cy="2990104"/>
          </a:xfrm>
          <a:prstGeom prst="triangle">
            <a:avLst/>
          </a:prstGeom>
          <a:solidFill>
            <a:srgbClr val="0070C0">
              <a:alpha val="40000"/>
            </a:srgbClr>
          </a:solidFill>
          <a:ln>
            <a:noFill/>
          </a:ln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1082163" y="3409950"/>
            <a:ext cx="1203837" cy="76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18"/>
          <p:cNvSpPr/>
          <p:nvPr/>
        </p:nvSpPr>
        <p:spPr>
          <a:xfrm>
            <a:off x="228600" y="3145068"/>
            <a:ext cx="2382704" cy="410660"/>
          </a:xfrm>
          <a:custGeom>
            <a:avLst/>
            <a:gdLst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382704 w 2382704"/>
              <a:gd name="connsiteY2" fmla="*/ 245258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162367 w 2382704"/>
              <a:gd name="connsiteY2" fmla="*/ 124073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45258"/>
              <a:gd name="connsiteX1" fmla="*/ 2382704 w 2382704"/>
              <a:gd name="connsiteY1" fmla="*/ 0 h 245258"/>
              <a:gd name="connsiteX2" fmla="*/ 2267661 w 2382704"/>
              <a:gd name="connsiteY2" fmla="*/ 129615 h 245258"/>
              <a:gd name="connsiteX3" fmla="*/ 0 w 2382704"/>
              <a:gd name="connsiteY3" fmla="*/ 245258 h 245258"/>
              <a:gd name="connsiteX4" fmla="*/ 0 w 2382704"/>
              <a:gd name="connsiteY4" fmla="*/ 0 h 245258"/>
              <a:gd name="connsiteX0" fmla="*/ 0 w 2382704"/>
              <a:gd name="connsiteY0" fmla="*/ 0 h 223091"/>
              <a:gd name="connsiteX1" fmla="*/ 2382704 w 2382704"/>
              <a:gd name="connsiteY1" fmla="*/ 0 h 223091"/>
              <a:gd name="connsiteX2" fmla="*/ 2267661 w 2382704"/>
              <a:gd name="connsiteY2" fmla="*/ 129615 h 223091"/>
              <a:gd name="connsiteX3" fmla="*/ 1568334 w 2382704"/>
              <a:gd name="connsiteY3" fmla="*/ 223091 h 223091"/>
              <a:gd name="connsiteX4" fmla="*/ 0 w 2382704"/>
              <a:gd name="connsiteY4" fmla="*/ 0 h 223091"/>
              <a:gd name="connsiteX0" fmla="*/ 0 w 2382704"/>
              <a:gd name="connsiteY0" fmla="*/ 0 h 327918"/>
              <a:gd name="connsiteX1" fmla="*/ 2382704 w 2382704"/>
              <a:gd name="connsiteY1" fmla="*/ 0 h 327918"/>
              <a:gd name="connsiteX2" fmla="*/ 1595632 w 2382704"/>
              <a:gd name="connsiteY2" fmla="*/ 327918 h 327918"/>
              <a:gd name="connsiteX3" fmla="*/ 1568334 w 2382704"/>
              <a:gd name="connsiteY3" fmla="*/ 223091 h 327918"/>
              <a:gd name="connsiteX4" fmla="*/ 0 w 2382704"/>
              <a:gd name="connsiteY4" fmla="*/ 0 h 327918"/>
              <a:gd name="connsiteX0" fmla="*/ 0 w 2382704"/>
              <a:gd name="connsiteY0" fmla="*/ 0 h 410660"/>
              <a:gd name="connsiteX1" fmla="*/ 2382704 w 2382704"/>
              <a:gd name="connsiteY1" fmla="*/ 0 h 410660"/>
              <a:gd name="connsiteX2" fmla="*/ 1595632 w 2382704"/>
              <a:gd name="connsiteY2" fmla="*/ 327918 h 410660"/>
              <a:gd name="connsiteX3" fmla="*/ 884488 w 2382704"/>
              <a:gd name="connsiteY3" fmla="*/ 410660 h 410660"/>
              <a:gd name="connsiteX4" fmla="*/ 0 w 2382704"/>
              <a:gd name="connsiteY4" fmla="*/ 0 h 410660"/>
              <a:gd name="connsiteX0" fmla="*/ 0 w 2382704"/>
              <a:gd name="connsiteY0" fmla="*/ 0 h 410660"/>
              <a:gd name="connsiteX1" fmla="*/ 2382704 w 2382704"/>
              <a:gd name="connsiteY1" fmla="*/ 0 h 410660"/>
              <a:gd name="connsiteX2" fmla="*/ 1560463 w 2382704"/>
              <a:gd name="connsiteY2" fmla="*/ 316195 h 410660"/>
              <a:gd name="connsiteX3" fmla="*/ 884488 w 2382704"/>
              <a:gd name="connsiteY3" fmla="*/ 410660 h 410660"/>
              <a:gd name="connsiteX4" fmla="*/ 0 w 2382704"/>
              <a:gd name="connsiteY4" fmla="*/ 0 h 41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2704" h="410660">
                <a:moveTo>
                  <a:pt x="0" y="0"/>
                </a:moveTo>
                <a:lnTo>
                  <a:pt x="2382704" y="0"/>
                </a:lnTo>
                <a:lnTo>
                  <a:pt x="1560463" y="316195"/>
                </a:lnTo>
                <a:lnTo>
                  <a:pt x="884488" y="410660"/>
                </a:lnTo>
                <a:lnTo>
                  <a:pt x="0" y="0"/>
                </a:lnTo>
                <a:close/>
              </a:path>
            </a:pathLst>
          </a:custGeom>
          <a:solidFill>
            <a:srgbClr val="F2EB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2286000" y="3256612"/>
            <a:ext cx="762000" cy="400242"/>
          </a:xfrm>
          <a:prstGeom prst="line">
            <a:avLst/>
          </a:prstGeom>
          <a:ln w="28575">
            <a:solidFill>
              <a:srgbClr val="F06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944596" y="3971151"/>
            <a:ext cx="3618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Server for Instant Recognition</a:t>
            </a:r>
            <a:endParaRPr 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0677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7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6200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grpSp>
        <p:nvGrpSpPr>
          <p:cNvPr id="17" name="Group 16"/>
          <p:cNvGrpSpPr/>
          <p:nvPr/>
        </p:nvGrpSpPr>
        <p:grpSpPr>
          <a:xfrm>
            <a:off x="806299" y="743513"/>
            <a:ext cx="7561882" cy="3709750"/>
            <a:chOff x="838200" y="743513"/>
            <a:chExt cx="7561882" cy="3709750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537" y="816834"/>
              <a:ext cx="7408545" cy="3636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9809" y="1025287"/>
              <a:ext cx="2895600" cy="1627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0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70" t="1794" r="3641"/>
            <a:stretch/>
          </p:blipFill>
          <p:spPr bwMode="auto">
            <a:xfrm>
              <a:off x="5305409" y="1146415"/>
              <a:ext cx="2869196" cy="3003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2409809" y="2647950"/>
              <a:ext cx="2895600" cy="150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342" name="Picture 6" descr="C:\Users\Vivian.Cho\Downloads\BankingMap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2885" y="2701687"/>
              <a:ext cx="2069447" cy="14041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4" name="Group 13"/>
            <p:cNvGrpSpPr/>
            <p:nvPr/>
          </p:nvGrpSpPr>
          <p:grpSpPr>
            <a:xfrm>
              <a:off x="3697589" y="3542491"/>
              <a:ext cx="152400" cy="152400"/>
              <a:chOff x="4309633" y="2891790"/>
              <a:chExt cx="304800" cy="304800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4309633" y="2891790"/>
                <a:ext cx="304800" cy="3048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50000"/>
                      <a:lumOff val="50000"/>
                      <a:shade val="30000"/>
                      <a:satMod val="115000"/>
                    </a:schemeClr>
                  </a:gs>
                  <a:gs pos="50000">
                    <a:schemeClr val="tx1">
                      <a:lumMod val="50000"/>
                      <a:lumOff val="50000"/>
                      <a:shade val="67500"/>
                      <a:satMod val="115000"/>
                    </a:schemeClr>
                  </a:gs>
                  <a:gs pos="100000">
                    <a:schemeClr val="tx1">
                      <a:lumMod val="50000"/>
                      <a:lumOff val="50000"/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50800">
                  <a:schemeClr val="bg1">
                    <a:alpha val="6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8" name="Picture 2" descr="https://download.acti.com/corpweb/DownloadCenter/Ajax/MakeThumbImage.ashx?t=%5b%22Product+Images%22%5d&amp;p=%5b%22Q950%22%5d&amp;maxWidth=450&amp;maxHeight=450&amp;tDef=%5b%22Coming+Soon%22%5d&amp;ext=png&amp;toExt=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4873" y="2907030"/>
                <a:ext cx="274320" cy="2743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5" name="Rounded Rectangle 24"/>
            <p:cNvSpPr/>
            <p:nvPr/>
          </p:nvSpPr>
          <p:spPr>
            <a:xfrm>
              <a:off x="6525563" y="994613"/>
              <a:ext cx="1658007" cy="805804"/>
            </a:xfrm>
            <a:prstGeom prst="roundRect">
              <a:avLst/>
            </a:prstGeom>
            <a:solidFill>
              <a:srgbClr val="F3B562">
                <a:alpha val="69804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Access Information</a:t>
              </a:r>
              <a:endParaRPr 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838200" y="743513"/>
              <a:ext cx="1658007" cy="805804"/>
            </a:xfrm>
            <a:prstGeom prst="roundRect">
              <a:avLst/>
            </a:prstGeom>
            <a:solidFill>
              <a:srgbClr val="F3B562">
                <a:alpha val="69804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Live Video Footage</a:t>
              </a:r>
              <a:endParaRPr 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1106701" y="3273081"/>
            <a:ext cx="1658007" cy="805804"/>
          </a:xfrm>
          <a:prstGeom prst="roundRect">
            <a:avLst/>
          </a:prstGeom>
          <a:solidFill>
            <a:srgbClr val="F3B562">
              <a:alpha val="6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eMap For Camera Location</a:t>
            </a:r>
            <a:endParaRPr 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6249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088263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59" y="816834"/>
            <a:ext cx="7408545" cy="363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31" y="1025287"/>
            <a:ext cx="2895600" cy="1627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70" t="1794" r="3641"/>
          <a:stretch/>
        </p:blipFill>
        <p:spPr bwMode="auto">
          <a:xfrm>
            <a:off x="5584531" y="1146415"/>
            <a:ext cx="2869196" cy="3003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688931" y="2647950"/>
            <a:ext cx="2895600" cy="15015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2" name="Picture 6" descr="C:\Users\Vivian.Cho\Downloads\BankingMap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007" y="2701687"/>
            <a:ext cx="2069447" cy="140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3976711" y="3542491"/>
            <a:ext cx="152400" cy="152400"/>
            <a:chOff x="4309633" y="2891790"/>
            <a:chExt cx="304800" cy="304800"/>
          </a:xfrm>
        </p:grpSpPr>
        <p:sp>
          <p:nvSpPr>
            <p:cNvPr id="13" name="Oval 12"/>
            <p:cNvSpPr/>
            <p:nvPr/>
          </p:nvSpPr>
          <p:spPr>
            <a:xfrm>
              <a:off x="4309633" y="2891790"/>
              <a:ext cx="304800" cy="30480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50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tx1">
                    <a:lumMod val="50000"/>
                    <a:lumOff val="5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glow rad="50800">
                <a:schemeClr val="bg1">
                  <a:alpha val="6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2" descr="https://download.acti.com/corpweb/DownloadCenter/Ajax/MakeThumbImage.ashx?t=%5b%22Product+Images%22%5d&amp;p=%5b%22Q950%22%5d&amp;maxWidth=450&amp;maxHeight=450&amp;tDef=%5b%22Coming+Soon%22%5d&amp;ext=png&amp;toExt=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4873" y="2907030"/>
              <a:ext cx="274320" cy="27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463" y="1025287"/>
            <a:ext cx="5765264" cy="3140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31" y="1096169"/>
            <a:ext cx="5764796" cy="3041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8"/>
          <p:cNvSpPr/>
          <p:nvPr/>
        </p:nvSpPr>
        <p:spPr>
          <a:xfrm>
            <a:off x="7019129" y="1146415"/>
            <a:ext cx="1972471" cy="1066800"/>
          </a:xfrm>
          <a:prstGeom prst="roundRect">
            <a:avLst/>
          </a:prstGeom>
          <a:solidFill>
            <a:srgbClr val="F3B562">
              <a:alpha val="6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Hot Spot Video Triggered by Intercom</a:t>
            </a:r>
            <a:endParaRPr lang="en-US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99770" y="2796748"/>
            <a:ext cx="1491486" cy="1491486"/>
          </a:xfrm>
          <a:prstGeom prst="ellipse">
            <a:avLst/>
          </a:prstGeom>
          <a:solidFill>
            <a:srgbClr val="F3B56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5" name="Picture 5" descr="C:\Users\Vivian.Cho\AppData\Local\Microsoft\Windows\Temporary Internet Files\Content.IE5\75X0EYT1\mic_icon[1].png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511" y="3000397"/>
            <a:ext cx="454004" cy="1084189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3200221"/>
            <a:ext cx="12706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5C4B51"/>
                </a:solidFill>
              </a:rPr>
              <a:t>Click Mic Button to Talk to your visitor</a:t>
            </a:r>
            <a:endParaRPr lang="en-US" dirty="0">
              <a:solidFill>
                <a:srgbClr val="5C4B51"/>
              </a:solidFill>
            </a:endParaRPr>
          </a:p>
        </p:txBody>
      </p:sp>
      <p:cxnSp>
        <p:nvCxnSpPr>
          <p:cNvPr id="15" name="Straight Arrow Connector 14"/>
          <p:cNvCxnSpPr>
            <a:stCxn id="2" idx="6"/>
          </p:cNvCxnSpPr>
          <p:nvPr/>
        </p:nvCxnSpPr>
        <p:spPr>
          <a:xfrm>
            <a:off x="2691256" y="3542491"/>
            <a:ext cx="890144" cy="595167"/>
          </a:xfrm>
          <a:prstGeom prst="straightConnector1">
            <a:avLst/>
          </a:prstGeom>
          <a:ln w="38100">
            <a:solidFill>
              <a:srgbClr val="F2EBBF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47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155" y="742950"/>
            <a:ext cx="6605691" cy="371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MAS Platform for Database Management</a:t>
            </a:r>
            <a:endParaRPr lang="en-US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179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Mobile Client</a:t>
            </a:r>
            <a:endParaRPr lang="en-US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Picture 5" descr="G:\Product_Development\SDPD\02 Products\61 New Mobile Client\01 Document\ACTi_Mobile_UI\99_Wireframe\05 Live View\LiveView.png"/>
          <p:cNvPicPr>
            <a:picLocks noChangeAspect="1" noChangeArrowheads="1"/>
          </p:cNvPicPr>
          <p:nvPr/>
        </p:nvPicPr>
        <p:blipFill>
          <a:blip r:embed="rId4" cstate="print"/>
          <a:srcRect l="20870" t="18972" r="20203" b="25765"/>
          <a:stretch>
            <a:fillRect/>
          </a:stretch>
        </p:blipFill>
        <p:spPr bwMode="auto">
          <a:xfrm>
            <a:off x="2912900" y="1290557"/>
            <a:ext cx="1582900" cy="2406733"/>
          </a:xfrm>
          <a:prstGeom prst="rect">
            <a:avLst/>
          </a:prstGeom>
          <a:noFill/>
        </p:spPr>
      </p:pic>
      <p:pic>
        <p:nvPicPr>
          <p:cNvPr id="8" name="Picture 2" descr="C:\Users\Chloe.Chen\Downloads\Mobile_Client_Poster_Edition_Icon_510 x 510_20141030.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71" y="2804308"/>
            <a:ext cx="980457" cy="9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3" y="1196896"/>
            <a:ext cx="2594054" cy="2594054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8330878" y="1428750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" name="TextBox 13"/>
          <p:cNvSpPr txBox="1"/>
          <p:nvPr/>
        </p:nvSpPr>
        <p:spPr>
          <a:xfrm>
            <a:off x="4876800" y="1290557"/>
            <a:ext cx="3386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Mobile Client</a:t>
            </a:r>
          </a:p>
          <a:p>
            <a:pPr algn="r"/>
            <a:endParaRPr lang="en-US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337363" y="4005343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6" name="TextBox 15"/>
          <p:cNvSpPr txBox="1"/>
          <p:nvPr/>
        </p:nvSpPr>
        <p:spPr>
          <a:xfrm>
            <a:off x="4883285" y="3867150"/>
            <a:ext cx="3386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Built-in Micro SD card slot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02" y="2318433"/>
            <a:ext cx="1257291" cy="1257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Image result for android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080" y="1617117"/>
            <a:ext cx="765733" cy="76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IOS ic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90" y="1372664"/>
            <a:ext cx="1128446" cy="112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003" y="2305057"/>
            <a:ext cx="1245259" cy="1257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642" y="2382850"/>
            <a:ext cx="901116" cy="90111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6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Push Notification Network  Architecture</a:t>
            </a:r>
          </a:p>
        </p:txBody>
      </p:sp>
      <p:pic>
        <p:nvPicPr>
          <p:cNvPr id="17" name="Picture 2" descr="架構圖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81923" y="1285796"/>
            <a:ext cx="7980152" cy="2352754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066800" y="4397573"/>
            <a:ext cx="716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Push notification via Cloud charges service fee </a:t>
            </a:r>
            <a:r>
              <a:rPr lang="en-US" sz="1400" b="1" dirty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of € </a:t>
            </a:r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 per account per year.</a:t>
            </a:r>
            <a:endParaRPr lang="en-US" sz="1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7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Mobile Client</a:t>
            </a:r>
            <a:endParaRPr lang="en-US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66800" y="4397573"/>
            <a:ext cx="716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Push notification via Cloud charges service fee </a:t>
            </a:r>
            <a:r>
              <a:rPr lang="en-US" sz="1400" b="1" dirty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of € </a:t>
            </a:r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 per account per year.</a:t>
            </a:r>
            <a:endParaRPr lang="en-US" sz="1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5" descr="G:\Product_Development\SDPD\02 Products\61 New Mobile Client\01 Document\ACTi_Mobile_UI\99_Wireframe\05 Live View\LiveView.png"/>
          <p:cNvPicPr>
            <a:picLocks noChangeAspect="1" noChangeArrowheads="1"/>
          </p:cNvPicPr>
          <p:nvPr/>
        </p:nvPicPr>
        <p:blipFill>
          <a:blip r:embed="rId4" cstate="print"/>
          <a:srcRect l="20870" t="18972" r="20203" b="25765"/>
          <a:stretch>
            <a:fillRect/>
          </a:stretch>
        </p:blipFill>
        <p:spPr bwMode="auto">
          <a:xfrm>
            <a:off x="1897765" y="2121726"/>
            <a:ext cx="1478954" cy="2248688"/>
          </a:xfrm>
          <a:prstGeom prst="rect">
            <a:avLst/>
          </a:prstGeom>
          <a:noFill/>
        </p:spPr>
      </p:pic>
      <p:grpSp>
        <p:nvGrpSpPr>
          <p:cNvPr id="15" name="Group 14"/>
          <p:cNvGrpSpPr/>
          <p:nvPr/>
        </p:nvGrpSpPr>
        <p:grpSpPr>
          <a:xfrm>
            <a:off x="3534787" y="3735752"/>
            <a:ext cx="5486400" cy="534119"/>
            <a:chOff x="3438328" y="4144075"/>
            <a:chExt cx="5772542" cy="534119"/>
          </a:xfrm>
          <a:solidFill>
            <a:srgbClr val="F3B562"/>
          </a:solidFill>
        </p:grpSpPr>
        <p:sp>
          <p:nvSpPr>
            <p:cNvPr id="16" name="Rounded Rectangular Callout 15"/>
            <p:cNvSpPr/>
            <p:nvPr/>
          </p:nvSpPr>
          <p:spPr>
            <a:xfrm rot="5400000">
              <a:off x="6057539" y="1524864"/>
              <a:ext cx="534119" cy="5772542"/>
            </a:xfrm>
            <a:prstGeom prst="wedgeRoundRectCallout">
              <a:avLst>
                <a:gd name="adj1" fmla="val -25458"/>
                <a:gd name="adj2" fmla="val 55257"/>
                <a:gd name="adj3" fmla="val 16667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4" descr="http://sdpo:8090/download/attachments/18677787/liveview_toolbar3.png?version=2&amp;modificationDate=1439880463927&amp;api=v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43298" y="4236310"/>
              <a:ext cx="5562599" cy="349650"/>
            </a:xfrm>
            <a:prstGeom prst="rect">
              <a:avLst/>
            </a:prstGeom>
            <a:grpFill/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30" y="742950"/>
            <a:ext cx="2099015" cy="2099015"/>
          </a:xfrm>
          <a:prstGeom prst="rect">
            <a:avLst/>
          </a:prstGeom>
        </p:spPr>
      </p:pic>
      <p:cxnSp>
        <p:nvCxnSpPr>
          <p:cNvPr id="24" name="Elbow Connector 23"/>
          <p:cNvCxnSpPr>
            <a:endCxn id="25" idx="1"/>
          </p:cNvCxnSpPr>
          <p:nvPr/>
        </p:nvCxnSpPr>
        <p:spPr>
          <a:xfrm flipV="1">
            <a:off x="1420238" y="964818"/>
            <a:ext cx="1018161" cy="1008140"/>
          </a:xfrm>
          <a:prstGeom prst="bentConnector3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2438399" y="798509"/>
            <a:ext cx="3886199" cy="332617"/>
          </a:xfrm>
          <a:prstGeom prst="roundRect">
            <a:avLst/>
          </a:prstGeom>
          <a:solidFill>
            <a:srgbClr val="F3B5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Door bell rings</a:t>
            </a:r>
            <a:endParaRPr lang="en-US" sz="14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438400" y="1335821"/>
            <a:ext cx="3886199" cy="293962"/>
          </a:xfrm>
          <a:prstGeom prst="roundRect">
            <a:avLst/>
          </a:prstGeom>
          <a:solidFill>
            <a:srgbClr val="F3B5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Pop-up notification on Mobile Client </a:t>
            </a:r>
            <a:endParaRPr lang="en-US" sz="14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7" name="Straight Arrow Connector 26"/>
          <p:cNvCxnSpPr>
            <a:stCxn id="25" idx="2"/>
            <a:endCxn id="26" idx="0"/>
          </p:cNvCxnSpPr>
          <p:nvPr/>
        </p:nvCxnSpPr>
        <p:spPr>
          <a:xfrm>
            <a:off x="4381499" y="1131126"/>
            <a:ext cx="1" cy="204695"/>
          </a:xfrm>
          <a:prstGeom prst="straightConnector1">
            <a:avLst/>
          </a:prstGeom>
          <a:ln w="19050">
            <a:solidFill>
              <a:srgbClr val="FFCC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519" y="964818"/>
            <a:ext cx="1665162" cy="1981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Elbow Connector 28"/>
          <p:cNvCxnSpPr>
            <a:stCxn id="26" idx="3"/>
            <a:endCxn id="28" idx="1"/>
          </p:cNvCxnSpPr>
          <p:nvPr/>
        </p:nvCxnSpPr>
        <p:spPr>
          <a:xfrm>
            <a:off x="6324599" y="1482802"/>
            <a:ext cx="883920" cy="472682"/>
          </a:xfrm>
          <a:prstGeom prst="bentConnector3">
            <a:avLst>
              <a:gd name="adj1" fmla="val 78017"/>
            </a:avLst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3683330" y="1972958"/>
            <a:ext cx="3247829" cy="293962"/>
          </a:xfrm>
          <a:prstGeom prst="roundRect">
            <a:avLst/>
          </a:prstGeom>
          <a:solidFill>
            <a:srgbClr val="F3B5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Go to Mobile Client </a:t>
            </a:r>
            <a:endParaRPr lang="en-US" sz="14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1" name="Elbow Connector 30"/>
          <p:cNvCxnSpPr>
            <a:stCxn id="26" idx="2"/>
            <a:endCxn id="30" idx="0"/>
          </p:cNvCxnSpPr>
          <p:nvPr/>
        </p:nvCxnSpPr>
        <p:spPr>
          <a:xfrm rot="16200000" flipH="1">
            <a:off x="4672785" y="1338497"/>
            <a:ext cx="343175" cy="925745"/>
          </a:xfrm>
          <a:prstGeom prst="bentConnector3">
            <a:avLst/>
          </a:prstGeom>
          <a:ln w="19050">
            <a:solidFill>
              <a:srgbClr val="FFCC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3692854" y="2488104"/>
            <a:ext cx="3247829" cy="962441"/>
            <a:chOff x="3692855" y="2908546"/>
            <a:chExt cx="3247829" cy="962441"/>
          </a:xfrm>
          <a:solidFill>
            <a:srgbClr val="F3B562"/>
          </a:solidFill>
        </p:grpSpPr>
        <p:sp>
          <p:nvSpPr>
            <p:cNvPr id="33" name="Rounded Rectangle 32"/>
            <p:cNvSpPr/>
            <p:nvPr/>
          </p:nvSpPr>
          <p:spPr>
            <a:xfrm>
              <a:off x="3692855" y="2908546"/>
              <a:ext cx="3247829" cy="962441"/>
            </a:xfrm>
            <a:prstGeom prst="round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sz="1400" dirty="0" smtClean="0">
                  <a:solidFill>
                    <a:srgbClr val="5C4B5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Tap            to talk to the visitor.</a:t>
              </a:r>
              <a:endParaRPr lang="en-US" sz="1400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sz="14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sz="1400" dirty="0" smtClean="0">
                  <a:solidFill>
                    <a:srgbClr val="5C4B5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Tap           to open the door.</a:t>
              </a:r>
            </a:p>
            <a:p>
              <a:pPr algn="ctr"/>
              <a:r>
                <a:rPr lang="en-US" sz="1400" dirty="0" smtClean="0">
                  <a:solidFill>
                    <a:srgbClr val="5C4B5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sz="1400" dirty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34" name="Picture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3384" y="3459821"/>
              <a:ext cx="352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7185" y="3042498"/>
              <a:ext cx="361950" cy="276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6" name="Elbow Connector 35"/>
          <p:cNvCxnSpPr>
            <a:stCxn id="14" idx="3"/>
            <a:endCxn id="30" idx="1"/>
          </p:cNvCxnSpPr>
          <p:nvPr/>
        </p:nvCxnSpPr>
        <p:spPr>
          <a:xfrm flipV="1">
            <a:off x="3376719" y="2119939"/>
            <a:ext cx="306611" cy="1126131"/>
          </a:xfrm>
          <a:prstGeom prst="bentConnector3">
            <a:avLst>
              <a:gd name="adj1" fmla="val 50000"/>
            </a:avLst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30" idx="2"/>
            <a:endCxn id="33" idx="0"/>
          </p:cNvCxnSpPr>
          <p:nvPr/>
        </p:nvCxnSpPr>
        <p:spPr>
          <a:xfrm>
            <a:off x="5307245" y="2266920"/>
            <a:ext cx="9524" cy="221184"/>
          </a:xfrm>
          <a:prstGeom prst="straightConnector1">
            <a:avLst/>
          </a:prstGeom>
          <a:ln w="19050">
            <a:solidFill>
              <a:srgbClr val="FFCC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5316771" y="3460642"/>
            <a:ext cx="1" cy="221184"/>
          </a:xfrm>
          <a:prstGeom prst="straightConnector1">
            <a:avLst/>
          </a:prstGeom>
          <a:ln w="19050">
            <a:solidFill>
              <a:srgbClr val="FFCC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7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Recordings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397573"/>
            <a:ext cx="716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Micro SD card not included</a:t>
            </a:r>
            <a:r>
              <a:rPr lang="en-US" sz="1400" b="1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endParaRPr lang="en-US" sz="1400" b="1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ular Callout 38"/>
          <p:cNvSpPr/>
          <p:nvPr/>
        </p:nvSpPr>
        <p:spPr>
          <a:xfrm rot="5400000">
            <a:off x="5859778" y="958276"/>
            <a:ext cx="2567133" cy="3466289"/>
          </a:xfrm>
          <a:prstGeom prst="wedgeRoundRectCallout">
            <a:avLst>
              <a:gd name="adj1" fmla="val -21872"/>
              <a:gd name="adj2" fmla="val 57085"/>
              <a:gd name="adj3" fmla="val 16667"/>
            </a:avLst>
          </a:prstGeom>
          <a:solidFill>
            <a:srgbClr val="F3B56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44" y="1081108"/>
            <a:ext cx="1723741" cy="1723741"/>
          </a:xfrm>
          <a:prstGeom prst="rect">
            <a:avLst/>
          </a:prstGeom>
        </p:spPr>
      </p:pic>
      <p:pic>
        <p:nvPicPr>
          <p:cNvPr id="43" name="Picture 5" descr="G:\Product_Development\SDPD\02 Products\61 New Mobile Client\01 Document\ACTi_Mobile_UI\99_Wireframe\05 Live View\LiveView.png"/>
          <p:cNvPicPr>
            <a:picLocks noChangeAspect="1" noChangeArrowheads="1"/>
          </p:cNvPicPr>
          <p:nvPr/>
        </p:nvPicPr>
        <p:blipFill>
          <a:blip r:embed="rId5" cstate="print"/>
          <a:srcRect l="20870" t="18972" r="20203" b="25765"/>
          <a:stretch>
            <a:fillRect/>
          </a:stretch>
        </p:blipFill>
        <p:spPr bwMode="auto">
          <a:xfrm>
            <a:off x="5693573" y="1615937"/>
            <a:ext cx="1478954" cy="2248688"/>
          </a:xfrm>
          <a:prstGeom prst="rect">
            <a:avLst/>
          </a:prstGeom>
          <a:noFill/>
        </p:spPr>
      </p:pic>
      <p:pic>
        <p:nvPicPr>
          <p:cNvPr id="44" name="Picture 2" descr="http://sdpo:8090/download/attachments/13500464/1.1playback.png?version=2&amp;modificationDate=1398336580820&amp;api=v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0140" y="1610095"/>
            <a:ext cx="1517628" cy="2260372"/>
          </a:xfrm>
          <a:prstGeom prst="rect">
            <a:avLst/>
          </a:prstGeom>
          <a:noFill/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1551369"/>
            <a:ext cx="1188912" cy="1188912"/>
          </a:xfrm>
          <a:prstGeom prst="rect">
            <a:avLst/>
          </a:prstGeom>
        </p:spPr>
      </p:pic>
      <p:pic>
        <p:nvPicPr>
          <p:cNvPr id="46" name="Picture 2" descr="C:\Users\Chloe.Chen\Downloads\Mobile_Client_Poster_Edition_Icon_510 x 510_20141030.pn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264" y="1404521"/>
            <a:ext cx="980457" cy="9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1981200" y="3492946"/>
            <a:ext cx="32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Store the recordings on Micro SD card</a:t>
            </a:r>
            <a:endParaRPr lang="en-US" sz="12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5169061" y="3562350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951689" y="3852433"/>
            <a:ext cx="42299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Access the Live View/ Recordings on Mobile Client</a:t>
            </a:r>
            <a:endParaRPr lang="en-US" sz="1200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169061" y="3932957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10" descr="C:\Users\Chloe.Chen\Downloads\ic_cloud_black_48dp_2x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387" y="1442373"/>
            <a:ext cx="703452" cy="70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2" name="Straight Connector 51"/>
          <p:cNvCxnSpPr>
            <a:stCxn id="51" idx="1"/>
          </p:cNvCxnSpPr>
          <p:nvPr/>
        </p:nvCxnSpPr>
        <p:spPr>
          <a:xfrm flipH="1">
            <a:off x="2971800" y="1794099"/>
            <a:ext cx="28858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3963838" y="1794099"/>
            <a:ext cx="288426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415567" y="3643906"/>
            <a:ext cx="208526" cy="208526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51924" y="3318226"/>
            <a:ext cx="127322" cy="127322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075" y="70427"/>
            <a:ext cx="450558" cy="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9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746760" y="4705350"/>
            <a:ext cx="7650480" cy="0"/>
          </a:xfrm>
          <a:prstGeom prst="line">
            <a:avLst/>
          </a:prstGeom>
          <a:ln w="38100">
            <a:solidFill>
              <a:srgbClr val="8CBE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9800" y="295706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Product Summary </a:t>
            </a:r>
            <a:endParaRPr 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63185" y="3936320"/>
            <a:ext cx="845230" cy="845230"/>
          </a:xfrm>
          <a:prstGeom prst="ellipse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3" y="1659298"/>
            <a:ext cx="2887070" cy="1746499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8" y="1666246"/>
            <a:ext cx="2804757" cy="1732602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299" y="1670535"/>
            <a:ext cx="2813334" cy="1735262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" y="1197633"/>
            <a:ext cx="2898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K00019</a:t>
            </a:r>
            <a:endParaRPr lang="en-US" sz="2400" u="sng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84528" y="1197633"/>
            <a:ext cx="2804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K00021</a:t>
            </a:r>
            <a:endParaRPr lang="en-US" sz="2400" u="sng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07876" y="1197633"/>
            <a:ext cx="2804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>
                <a:solidFill>
                  <a:srgbClr val="5C4B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K00022</a:t>
            </a:r>
            <a:endParaRPr lang="en-US" sz="2400" u="sng" dirty="0">
              <a:solidFill>
                <a:srgbClr val="5C4B5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41830" y="2954698"/>
            <a:ext cx="1153570" cy="438647"/>
          </a:xfrm>
          <a:prstGeom prst="roundRect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BUDGET</a:t>
            </a:r>
            <a:endParaRPr 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200400" y="2954698"/>
            <a:ext cx="1386506" cy="438647"/>
          </a:xfrm>
          <a:prstGeom prst="roundRect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FEATURING</a:t>
            </a:r>
            <a:endParaRPr 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229114" y="2954698"/>
            <a:ext cx="1376852" cy="438647"/>
          </a:xfrm>
          <a:prstGeom prst="roundRect">
            <a:avLst/>
          </a:prstGeom>
          <a:solidFill>
            <a:srgbClr val="F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ULTIMATE</a:t>
            </a:r>
            <a:endParaRPr 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5850" y="4319885"/>
            <a:ext cx="6534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Click to View Full Package Description!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7505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226522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06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Contact ACTi Sales Today! </a:t>
            </a:r>
          </a:p>
          <a:p>
            <a:pPr algn="ctr"/>
            <a:endParaRPr lang="en-US" sz="3600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sz="3600" dirty="0">
              <a:solidFill>
                <a:srgbClr val="F06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-19050"/>
            <a:ext cx="9144000" cy="5162550"/>
          </a:xfrm>
          <a:prstGeom prst="rect">
            <a:avLst/>
          </a:prstGeom>
          <a:solidFill>
            <a:srgbClr val="F9F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4" descr="C:\Users\Vivian.Cho\AppData\Local\Microsoft\Windows\Temporary Internet Files\Content.IE5\GJICQUD4\road_png_stock_by_doloresdevelde-d55c9nc[1].png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0073"/>
            <a:ext cx="9144000" cy="315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57150"/>
            <a:ext cx="1543050" cy="477112"/>
          </a:xfrm>
          <a:prstGeom prst="rect">
            <a:avLst/>
          </a:prstGeom>
          <a:noFill/>
        </p:spPr>
      </p:pic>
      <p:pic>
        <p:nvPicPr>
          <p:cNvPr id="8" name="Picture 3" descr="C:\Users\Vivian.Cho\AppData\Local\Microsoft\Windows\Temporary Internet Files\Content.IE5\GA4AO823\gi01a20140210100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068" y="2398481"/>
            <a:ext cx="2452177" cy="118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24503" y="209550"/>
            <a:ext cx="6219497" cy="646331"/>
          </a:xfrm>
          <a:prstGeom prst="rect">
            <a:avLst/>
          </a:prstGeom>
          <a:solidFill>
            <a:srgbClr val="F0606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</a:rPr>
              <a:t>Application: Remote Employee 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Vivian.Cho\AppData\Local\Microsoft\Windows\Temporary Internet Files\Content.IE5\GA4AO823\gi01a20140210100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561663"/>
            <a:ext cx="1344048" cy="64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Vivian.Cho\AppData\Local\Microsoft\Windows\Temporary Internet Files\Content.IE5\GA4AO823\gi01a201402101000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38086"/>
            <a:ext cx="3042489" cy="146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Vivian.Cho\AppData\Local\Microsoft\Windows\Temporary Internet Files\Content.IE5\GA4AO823\gi01a20140210100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834" y="1715541"/>
            <a:ext cx="2509089" cy="121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78" y="4036763"/>
            <a:ext cx="787322" cy="78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3962400" y="4327088"/>
            <a:ext cx="830519" cy="53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73479"/>
            <a:ext cx="505657" cy="50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4963470" y="2538319"/>
            <a:ext cx="533400" cy="34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005199"/>
            <a:ext cx="505657" cy="50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7782870" y="3170039"/>
            <a:ext cx="533400" cy="34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download.acti.com/corpweb/DownloadCenter/Ajax/MakeThumbImage.ashx?t=%5b%22Product+Images%22%5d&amp;p=%5b%22Q95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422" y="1797960"/>
            <a:ext cx="356240" cy="35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download.acti.com/corpweb/DownloadCenter/Ajax/MakeThumbImage.ashx?t=%5b%22Product+Images%22%5d&amp;p=%5b%22MAR-100%22%5d&amp;maxWidth=450&amp;maxHeight=450&amp;tDef=%5b%22Coming+Soon%22%5d&amp;ext=png&amp;toExt=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1" b="15714"/>
          <a:stretch/>
        </p:blipFill>
        <p:spPr bwMode="auto">
          <a:xfrm>
            <a:off x="7940485" y="1896596"/>
            <a:ext cx="375785" cy="24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091" l="2878" r="98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7057" y="1271904"/>
            <a:ext cx="1321335" cy="104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/>
          <p:cNvSpPr/>
          <p:nvPr/>
        </p:nvSpPr>
        <p:spPr>
          <a:xfrm>
            <a:off x="304800" y="1200150"/>
            <a:ext cx="5081171" cy="2604914"/>
          </a:xfrm>
          <a:prstGeom prst="arc">
            <a:avLst>
              <a:gd name="adj1" fmla="val 12808279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5334000" y="2462119"/>
            <a:ext cx="152400" cy="152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 rot="1532211">
            <a:off x="4403063" y="4214506"/>
            <a:ext cx="152400" cy="152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8316270" y="1891338"/>
            <a:ext cx="152400" cy="152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c 27"/>
          <p:cNvSpPr/>
          <p:nvPr/>
        </p:nvSpPr>
        <p:spPr>
          <a:xfrm rot="242639">
            <a:off x="65417" y="1310640"/>
            <a:ext cx="8262542" cy="2514600"/>
          </a:xfrm>
          <a:prstGeom prst="arc">
            <a:avLst>
              <a:gd name="adj1" fmla="val 11784790"/>
              <a:gd name="adj2" fmla="val 32428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8039019" y="3108732"/>
            <a:ext cx="152400" cy="152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/>
          <p:cNvSpPr/>
          <p:nvPr/>
        </p:nvSpPr>
        <p:spPr>
          <a:xfrm rot="1532211">
            <a:off x="-289055" y="1787136"/>
            <a:ext cx="5081171" cy="2604914"/>
          </a:xfrm>
          <a:prstGeom prst="arc">
            <a:avLst>
              <a:gd name="adj1" fmla="val 12808279"/>
              <a:gd name="adj2" fmla="val 10762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c 31"/>
          <p:cNvSpPr/>
          <p:nvPr/>
        </p:nvSpPr>
        <p:spPr>
          <a:xfrm rot="21386187">
            <a:off x="-102156" y="1023340"/>
            <a:ext cx="8734183" cy="1888396"/>
          </a:xfrm>
          <a:prstGeom prst="arc">
            <a:avLst>
              <a:gd name="adj1" fmla="val 11590187"/>
              <a:gd name="adj2" fmla="val 2054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1219200" y="1428750"/>
            <a:ext cx="152400" cy="152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4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4" t="14386" r="70641" b="49359"/>
          <a:stretch/>
        </p:blipFill>
        <p:spPr bwMode="auto">
          <a:xfrm>
            <a:off x="3665039" y="4589154"/>
            <a:ext cx="297361" cy="45826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107223"/>
            <a:ext cx="1315904" cy="107412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entagon 3"/>
          <p:cNvSpPr/>
          <p:nvPr/>
        </p:nvSpPr>
        <p:spPr>
          <a:xfrm rot="18241298">
            <a:off x="2637956" y="1974962"/>
            <a:ext cx="261589" cy="129505"/>
          </a:xfrm>
          <a:prstGeom prst="homePlate">
            <a:avLst/>
          </a:prstGeom>
          <a:solidFill>
            <a:srgbClr val="4F81B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Vivian.Cho\AppData\Local\Microsoft\Windows\Temporary Internet Files\Content.IE5\YPCDHVKN\Pictogram_voting_keep-light-green.svg[1]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563173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Vivian.Cho\AppData\Local\Microsoft\Windows\Temporary Internet Files\Content.IE5\ZRTJ0AXS\audio-turquoise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2667" r="100000">
                        <a14:foregroundMark x1="46000" y1="48333" x2="46000" y2="48333"/>
                        <a14:foregroundMark x1="66000" y1="49333" x2="66000" y2="49333"/>
                        <a14:foregroundMark x1="75000" y1="49333" x2="75000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759664"/>
            <a:ext cx="525517" cy="52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C:\Users\Vivian.Cho\AppData\Local\Microsoft\Windows\Temporary Internet Files\Content.IE5\ZRTJ0AXS\audio-turquoise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2667" r="100000">
                        <a14:foregroundMark x1="46000" y1="48333" x2="46000" y2="48333"/>
                        <a14:foregroundMark x1="66000" y1="49333" x2="66000" y2="49333"/>
                        <a14:foregroundMark x1="75000" y1="49333" x2="75000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314" y="3319025"/>
            <a:ext cx="525517" cy="52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val 36"/>
          <p:cNvSpPr/>
          <p:nvPr/>
        </p:nvSpPr>
        <p:spPr>
          <a:xfrm>
            <a:off x="1936623" y="652338"/>
            <a:ext cx="547812" cy="547812"/>
          </a:xfrm>
          <a:prstGeom prst="ellipse">
            <a:avLst/>
          </a:prstGeom>
          <a:solidFill>
            <a:srgbClr val="F3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1830259" y="741578"/>
            <a:ext cx="76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DI/O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66750"/>
            <a:ext cx="853151" cy="4796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5638800" y="4007278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5C4B51"/>
                </a:solidFill>
              </a:rPr>
              <a:t>↓Employee Outside Office Hours</a:t>
            </a:r>
            <a:endParaRPr lang="en-US" dirty="0">
              <a:solidFill>
                <a:srgbClr val="5C4B5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38800" y="4362148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5C4B51"/>
                </a:solidFill>
              </a:rPr>
              <a:t>RFID for Access Management</a:t>
            </a:r>
            <a:endParaRPr lang="en-US" dirty="0">
              <a:solidFill>
                <a:srgbClr val="5C4B5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638800" y="4717018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5C4B51"/>
                </a:solidFill>
              </a:rPr>
              <a:t>One Platform Manages all</a:t>
            </a:r>
            <a:endParaRPr lang="en-US" dirty="0">
              <a:solidFill>
                <a:srgbClr val="5C4B51"/>
              </a:solidFill>
            </a:endParaRPr>
          </a:p>
        </p:txBody>
      </p:sp>
      <p:pic>
        <p:nvPicPr>
          <p:cNvPr id="1030" name="Picture 6" descr="「delivery man」的圖片搜尋結果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207962"/>
            <a:ext cx="1195855" cy="79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16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arm5.staticflickr.com/4606/25827850368_4a48338cc2_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633984"/>
            <a:ext cx="5715000" cy="397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362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722502" y="1604647"/>
            <a:ext cx="5698996" cy="2567303"/>
            <a:chOff x="1546896" y="1874059"/>
            <a:chExt cx="5698996" cy="2567303"/>
          </a:xfrm>
        </p:grpSpPr>
        <p:sp>
          <p:nvSpPr>
            <p:cNvPr id="2" name="TextBox 1"/>
            <p:cNvSpPr txBox="1"/>
            <p:nvPr/>
          </p:nvSpPr>
          <p:spPr>
            <a:xfrm>
              <a:off x="1546896" y="1874059"/>
              <a:ext cx="569899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4400" b="1" dirty="0">
                  <a:latin typeface="IrisUPC" pitchFamily="34" charset="-34"/>
                  <a:cs typeface="IrisUPC" pitchFamily="34" charset="-34"/>
                </a:rPr>
                <a:t>“Everything You Need And More”</a:t>
              </a:r>
            </a:p>
          </p:txBody>
        </p:sp>
        <p:pic>
          <p:nvPicPr>
            <p:cNvPr id="3" name="Picture 2" descr="C:\Users\vivian.cho\Downloads\ACTI_Logo_5000x1546_20140925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72256" y="3651870"/>
              <a:ext cx="2448276" cy="789492"/>
            </a:xfrm>
            <a:prstGeom prst="rect">
              <a:avLst/>
            </a:prstGeom>
            <a:noFill/>
          </p:spPr>
        </p:pic>
        <p:sp>
          <p:nvSpPr>
            <p:cNvPr id="4" name="TextBox 3"/>
            <p:cNvSpPr txBox="1"/>
            <p:nvPr/>
          </p:nvSpPr>
          <p:spPr>
            <a:xfrm>
              <a:off x="2344166" y="2787774"/>
              <a:ext cx="41044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  <a:ea typeface="Adobe Gothic Std B" pitchFamily="34" charset="-128"/>
                </a:rPr>
                <a:t>Contact ACTi Sales Today</a:t>
              </a:r>
            </a:p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  <a:ea typeface="Adobe Gothic Std B" pitchFamily="34" charset="-128"/>
                  <a:hlinkClick r:id="rId4"/>
                </a:rPr>
                <a:t>Sales@acti.com</a:t>
              </a:r>
              <a:endParaRPr lang="en-US" dirty="0" smtClean="0">
                <a:solidFill>
                  <a:schemeClr val="bg1"/>
                </a:solidFill>
                <a:latin typeface="+mj-lt"/>
                <a:ea typeface="Adobe Gothic Std B" pitchFamily="34" charset="-128"/>
              </a:endParaRPr>
            </a:p>
            <a:p>
              <a:pPr algn="ctr"/>
              <a:endParaRPr lang="en-US" dirty="0" smtClean="0">
                <a:solidFill>
                  <a:schemeClr val="bg1"/>
                </a:solidFill>
                <a:latin typeface="+mj-lt"/>
                <a:ea typeface="Adobe Gothic Std B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338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lution Package Theme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Solution Package Themem</Template>
  <TotalTime>46645</TotalTime>
  <Words>311</Words>
  <Application>Microsoft Office PowerPoint</Application>
  <PresentationFormat>On-screen Show (16:9)</PresentationFormat>
  <Paragraphs>77</Paragraphs>
  <Slides>16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Solution Package Themem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Vivian.Cho(卓涵郁)</dc:creator>
  <cp:lastModifiedBy>Vivian.Cho(卓涵郁)</cp:lastModifiedBy>
  <cp:revision>90</cp:revision>
  <dcterms:created xsi:type="dcterms:W3CDTF">2017-10-26T02:43:27Z</dcterms:created>
  <dcterms:modified xsi:type="dcterms:W3CDTF">2018-01-25T10:11:42Z</dcterms:modified>
</cp:coreProperties>
</file>