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1"/>
  </p:notesMasterIdLst>
  <p:sldIdLst>
    <p:sldId id="279" r:id="rId6"/>
    <p:sldId id="465" r:id="rId7"/>
    <p:sldId id="500" r:id="rId8"/>
    <p:sldId id="501" r:id="rId9"/>
    <p:sldId id="437" r:id="rId10"/>
    <p:sldId id="467" r:id="rId11"/>
    <p:sldId id="469" r:id="rId12"/>
    <p:sldId id="476" r:id="rId13"/>
    <p:sldId id="477" r:id="rId14"/>
    <p:sldId id="478" r:id="rId15"/>
    <p:sldId id="479" r:id="rId16"/>
    <p:sldId id="480" r:id="rId17"/>
    <p:sldId id="481" r:id="rId18"/>
    <p:sldId id="482" r:id="rId19"/>
    <p:sldId id="483" r:id="rId20"/>
    <p:sldId id="484" r:id="rId21"/>
    <p:sldId id="506" r:id="rId22"/>
    <p:sldId id="461" r:id="rId23"/>
    <p:sldId id="462" r:id="rId24"/>
    <p:sldId id="458" r:id="rId25"/>
    <p:sldId id="434" r:id="rId26"/>
    <p:sldId id="440" r:id="rId27"/>
    <p:sldId id="441" r:id="rId28"/>
    <p:sldId id="388" r:id="rId29"/>
    <p:sldId id="387" r:id="rId3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93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2025/2/21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1139075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702482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4129033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162616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885553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7.xml"/><Relationship Id="rId7" Type="http://schemas.openxmlformats.org/officeDocument/2006/relationships/slide" Target="slide9.xm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11.xml"/><Relationship Id="rId5" Type="http://schemas.openxmlformats.org/officeDocument/2006/relationships/slide" Target="slide8.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10.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2.xml"/><Relationship Id="rId7" Type="http://schemas.openxmlformats.org/officeDocument/2006/relationships/slide" Target="slide14.xml"/><Relationship Id="rId12"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11" Type="http://schemas.openxmlformats.org/officeDocument/2006/relationships/slide" Target="slide16.xml"/><Relationship Id="rId5" Type="http://schemas.openxmlformats.org/officeDocument/2006/relationships/slide" Target="slide13.xml"/><Relationship Id="rId10"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slide" Target="slide15.xml"/></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18.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22.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18.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3.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7.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8.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5.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slide" Target="slide18.xml"/><Relationship Id="rId5" Type="http://schemas.openxmlformats.org/officeDocument/2006/relationships/image" Target="../media/image19.png"/><Relationship Id="rId10" Type="http://schemas.openxmlformats.org/officeDocument/2006/relationships/image" Target="../media/image29.png"/><Relationship Id="rId4" Type="http://schemas.openxmlformats.org/officeDocument/2006/relationships/image" Target="../media/image18.pn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8.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www.acti.com/project-references?market=traffic#&amp;gid=1&amp;pid=6" TargetMode="External"/><Relationship Id="rId3" Type="http://schemas.openxmlformats.org/officeDocument/2006/relationships/hyperlink" Target="https://www.acti.com/project-references?market=traffic#&amp;gid=1&amp;pid=1" TargetMode="External"/><Relationship Id="rId7" Type="http://schemas.openxmlformats.org/officeDocument/2006/relationships/hyperlink" Target="https://www.acti.com/project-references?market=traffic#&amp;gid=1&amp;pid=3" TargetMode="External"/><Relationship Id="rId12" Type="http://schemas.openxmlformats.org/officeDocument/2006/relationships/image" Target="../media/image35.png"/><Relationship Id="rId2" Type="http://schemas.openxmlformats.org/officeDocument/2006/relationships/notesSlide" Target="../notesSlides/notesSlide16.xml"/><Relationship Id="rId16" Type="http://schemas.openxmlformats.org/officeDocument/2006/relationships/image" Target="../media/image37.png"/><Relationship Id="rId1" Type="http://schemas.openxmlformats.org/officeDocument/2006/relationships/slideLayout" Target="../slideLayouts/slideLayout8.xml"/><Relationship Id="rId6" Type="http://schemas.openxmlformats.org/officeDocument/2006/relationships/image" Target="../media/image32.png"/><Relationship Id="rId11" Type="http://schemas.openxmlformats.org/officeDocument/2006/relationships/hyperlink" Target="https://www.acti.com/project-references?market=traffic#&amp;gid=1&amp;pid=5" TargetMode="External"/><Relationship Id="rId5" Type="http://schemas.openxmlformats.org/officeDocument/2006/relationships/hyperlink" Target="https://www.acti.com/project-references?market=traffic#&amp;gid=1&amp;pid=2" TargetMode="External"/><Relationship Id="rId15" Type="http://schemas.openxmlformats.org/officeDocument/2006/relationships/hyperlink" Target="https://www.acti.com/project-references?market=traffic#&amp;gid=1&amp;pid=7" TargetMode="External"/><Relationship Id="rId10" Type="http://schemas.openxmlformats.org/officeDocument/2006/relationships/image" Target="../media/image34.png"/><Relationship Id="rId4" Type="http://schemas.openxmlformats.org/officeDocument/2006/relationships/image" Target="../media/image31.png"/><Relationship Id="rId9" Type="http://schemas.openxmlformats.org/officeDocument/2006/relationships/hyperlink" Target="https://www.acti.com/project-references?market=traffic#&amp;gid=1&amp;pid=4" TargetMode="External"/><Relationship Id="rId14" Type="http://schemas.openxmlformats.org/officeDocument/2006/relationships/image" Target="../media/image36.pn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1.png"/><Relationship Id="rId5" Type="http://schemas.openxmlformats.org/officeDocument/2006/relationships/hyperlink" Target="https://www.acti.com/product/A952" TargetMode="External"/><Relationship Id="rId10" Type="http://schemas.openxmlformats.org/officeDocument/2006/relationships/image" Target="../media/image40.png"/><Relationship Id="rId4" Type="http://schemas.openxmlformats.org/officeDocument/2006/relationships/hyperlink" Target="https://www.acti.com/product/8426" TargetMode="External"/><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6.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1.png"/><Relationship Id="rId7" Type="http://schemas.openxmlformats.org/officeDocument/2006/relationships/image" Target="../media/image50.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Traffic Surveillance Solutions</a:t>
            </a:r>
          </a:p>
        </p:txBody>
      </p:sp>
      <p:pic>
        <p:nvPicPr>
          <p:cNvPr id="7" name="Picture 6">
            <a:extLst>
              <a:ext uri="{FF2B5EF4-FFF2-40B4-BE49-F238E27FC236}">
                <a16:creationId xmlns:a16="http://schemas.microsoft.com/office/drawing/2014/main" id="{3FCDCDAE-C972-828F-8634-6D3C62EDC607}"/>
              </a:ext>
            </a:extLst>
          </p:cNvPr>
          <p:cNvPicPr>
            <a:picLocks noChangeAspect="1"/>
          </p:cNvPicPr>
          <p:nvPr/>
        </p:nvPicPr>
        <p:blipFill>
          <a:blip r:embed="rId3">
            <a:alphaModFix amt="70000"/>
          </a:blip>
          <a:stretch>
            <a:fillRect/>
          </a:stretch>
        </p:blipFill>
        <p:spPr>
          <a:xfrm>
            <a:off x="755576" y="3688506"/>
            <a:ext cx="3960440" cy="2260774"/>
          </a:xfrm>
          <a:prstGeom prst="rect">
            <a:avLst/>
          </a:prstGeom>
          <a:effectLst>
            <a:softEdge rad="317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Overview</a:t>
            </a:r>
          </a:p>
        </p:txBody>
      </p:sp>
      <p:pic>
        <p:nvPicPr>
          <p:cNvPr id="1026" name="Picture 2">
            <a:extLst>
              <a:ext uri="{FF2B5EF4-FFF2-40B4-BE49-F238E27FC236}">
                <a16:creationId xmlns:a16="http://schemas.microsoft.com/office/drawing/2014/main" id="{180D5C38-A4A4-D2E9-55E5-D5C89528C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815882"/>
          </a:xfrm>
          <a:prstGeom prst="rect">
            <a:avLst/>
          </a:prstGeom>
          <a:noFill/>
        </p:spPr>
        <p:txBody>
          <a:bodyPr wrap="square">
            <a:spAutoFit/>
          </a:bodyPr>
          <a:lstStyle/>
          <a:p>
            <a:r>
              <a:rPr lang="en-US" sz="1600" dirty="0">
                <a:solidFill>
                  <a:srgbClr val="535353"/>
                </a:solidFill>
                <a:latin typeface="Open Sans" panose="020B0606030504020204" pitchFamily="34" charset="0"/>
              </a:rPr>
              <a:t>ACTi offers end-to-end solutions to optimize Traffic security and traffic management using high quality surveillance cameras, video analytics, and management servers. Traffic congestion, car accidents, driving in the wrong direction, blacklisted vehicles passing by and many more types of incidents can be detected using video surveillance together with AI technology.</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61048"/>
            <a:ext cx="8616577" cy="2062103"/>
          </a:xfrm>
          <a:prstGeom prst="rect">
            <a:avLst/>
          </a:prstGeom>
          <a:noFill/>
        </p:spPr>
        <p:txBody>
          <a:bodyPr wrap="square">
            <a:spAutoFit/>
          </a:bodyPr>
          <a:lstStyle/>
          <a:p>
            <a:r>
              <a:rPr lang="en-US" sz="1600">
                <a:solidFill>
                  <a:srgbClr val="535353"/>
                </a:solidFill>
                <a:effectLst/>
                <a:latin typeface="Open Sans" panose="020B0606030504020204" pitchFamily="34" charset="0"/>
              </a:rPr>
              <a:t>The security or management related challenges and solution requirements vary for each traffic type. The biggest traffic-related challenges are traffic congestion, weather conditions influencing traffic safety, car accidents, and behavior related issues, such as driving in the wrong direction.</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ACTi's end-to-end traffic surveillance solution consists of IP cameras, video management system, mobile surveillance, video analytics, alarm system, </a:t>
            </a:r>
            <a:r>
              <a:rPr lang="en-US" sz="1600" err="1">
                <a:solidFill>
                  <a:srgbClr val="535353"/>
                </a:solidFill>
                <a:effectLst/>
                <a:latin typeface="Open Sans" panose="020B0606030504020204" pitchFamily="34" charset="0"/>
              </a:rPr>
              <a:t>eMap</a:t>
            </a:r>
            <a:r>
              <a:rPr lang="en-US" sz="1600">
                <a:solidFill>
                  <a:srgbClr val="535353"/>
                </a:solidFill>
                <a:effectLst/>
                <a:latin typeface="Open Sans" panose="020B0606030504020204" pitchFamily="34" charset="0"/>
              </a:rPr>
              <a:t> system and much more.</a:t>
            </a:r>
          </a:p>
        </p:txBody>
      </p:sp>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Map</a:t>
            </a:r>
          </a:p>
        </p:txBody>
      </p:sp>
      <p:pic>
        <p:nvPicPr>
          <p:cNvPr id="13" name="Picture 12">
            <a:extLst>
              <a:ext uri="{FF2B5EF4-FFF2-40B4-BE49-F238E27FC236}">
                <a16:creationId xmlns:a16="http://schemas.microsoft.com/office/drawing/2014/main" id="{20BF4F23-413C-20B3-48B7-F954DF473AAE}"/>
              </a:ext>
            </a:extLst>
          </p:cNvPr>
          <p:cNvPicPr>
            <a:picLocks noChangeAspect="1"/>
          </p:cNvPicPr>
          <p:nvPr/>
        </p:nvPicPr>
        <p:blipFill>
          <a:blip r:embed="rId3"/>
          <a:stretch>
            <a:fillRect/>
          </a:stretch>
        </p:blipFill>
        <p:spPr>
          <a:xfrm>
            <a:off x="481012" y="1916832"/>
            <a:ext cx="8181975" cy="4629150"/>
          </a:xfrm>
          <a:prstGeom prst="rect">
            <a:avLst/>
          </a:prstGeom>
        </p:spPr>
      </p:pic>
      <p:sp>
        <p:nvSpPr>
          <p:cNvPr id="14" name="TextBox 13">
            <a:extLst>
              <a:ext uri="{FF2B5EF4-FFF2-40B4-BE49-F238E27FC236}">
                <a16:creationId xmlns:a16="http://schemas.microsoft.com/office/drawing/2014/main" id="{5FFEC75D-72C6-0DE9-503E-82C713268AB5}"/>
              </a:ext>
            </a:extLst>
          </p:cNvPr>
          <p:cNvSpPr txBox="1"/>
          <p:nvPr/>
        </p:nvSpPr>
        <p:spPr>
          <a:xfrm>
            <a:off x="2123728" y="3337247"/>
            <a:ext cx="1008112" cy="307777"/>
          </a:xfrm>
          <a:prstGeom prst="rect">
            <a:avLst/>
          </a:prstGeom>
          <a:solidFill>
            <a:schemeClr val="bg1"/>
          </a:solidFill>
        </p:spPr>
        <p:txBody>
          <a:bodyPr wrap="square" rtlCol="0">
            <a:spAutoFit/>
          </a:bodyPr>
          <a:lstStyle/>
          <a:p>
            <a:r>
              <a:rPr lang="en-US" sz="1400"/>
              <a:t>Highway</a:t>
            </a:r>
          </a:p>
        </p:txBody>
      </p:sp>
      <p:sp>
        <p:nvSpPr>
          <p:cNvPr id="16" name="TextBox 15">
            <a:extLst>
              <a:ext uri="{FF2B5EF4-FFF2-40B4-BE49-F238E27FC236}">
                <a16:creationId xmlns:a16="http://schemas.microsoft.com/office/drawing/2014/main" id="{458E1A64-B217-E2B6-09D4-DE910F0DB6DE}"/>
              </a:ext>
            </a:extLst>
          </p:cNvPr>
          <p:cNvSpPr txBox="1"/>
          <p:nvPr/>
        </p:nvSpPr>
        <p:spPr>
          <a:xfrm>
            <a:off x="6444208" y="2636912"/>
            <a:ext cx="1008112" cy="307777"/>
          </a:xfrm>
          <a:prstGeom prst="rect">
            <a:avLst/>
          </a:prstGeom>
          <a:solidFill>
            <a:schemeClr val="bg1"/>
          </a:solidFill>
        </p:spPr>
        <p:txBody>
          <a:bodyPr wrap="square" rtlCol="0">
            <a:spAutoFit/>
          </a:bodyPr>
          <a:lstStyle/>
          <a:p>
            <a:r>
              <a:rPr lang="en-US" sz="1400"/>
              <a:t>Tunnel</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067943" y="3784854"/>
            <a:ext cx="1008112" cy="307777"/>
          </a:xfrm>
          <a:prstGeom prst="rect">
            <a:avLst/>
          </a:prstGeom>
          <a:solidFill>
            <a:schemeClr val="bg1"/>
          </a:solidFill>
        </p:spPr>
        <p:txBody>
          <a:bodyPr wrap="square" rtlCol="0">
            <a:spAutoFit/>
          </a:bodyPr>
          <a:lstStyle/>
          <a:p>
            <a:r>
              <a:rPr lang="en-US" sz="1400"/>
              <a:t>Lane</a:t>
            </a:r>
          </a:p>
        </p:txBody>
      </p:sp>
      <p:sp>
        <p:nvSpPr>
          <p:cNvPr id="19" name="TextBox 18">
            <a:extLst>
              <a:ext uri="{FF2B5EF4-FFF2-40B4-BE49-F238E27FC236}">
                <a16:creationId xmlns:a16="http://schemas.microsoft.com/office/drawing/2014/main" id="{98F2A1F6-0B97-C35A-B47A-DC4ADF34348F}"/>
              </a:ext>
            </a:extLst>
          </p:cNvPr>
          <p:cNvSpPr txBox="1"/>
          <p:nvPr/>
        </p:nvSpPr>
        <p:spPr>
          <a:xfrm>
            <a:off x="3275856" y="4272651"/>
            <a:ext cx="1008112" cy="307777"/>
          </a:xfrm>
          <a:prstGeom prst="rect">
            <a:avLst/>
          </a:prstGeom>
          <a:solidFill>
            <a:schemeClr val="bg1"/>
          </a:solidFill>
        </p:spPr>
        <p:txBody>
          <a:bodyPr wrap="square" rtlCol="0">
            <a:spAutoFit/>
          </a:bodyPr>
          <a:lstStyle/>
          <a:p>
            <a:r>
              <a:rPr lang="en-US" sz="1400"/>
              <a:t>Road</a:t>
            </a:r>
          </a:p>
        </p:txBody>
      </p:sp>
      <p:sp>
        <p:nvSpPr>
          <p:cNvPr id="20" name="TextBox 19">
            <a:extLst>
              <a:ext uri="{FF2B5EF4-FFF2-40B4-BE49-F238E27FC236}">
                <a16:creationId xmlns:a16="http://schemas.microsoft.com/office/drawing/2014/main" id="{E62FCADF-EC16-404F-311C-30B85DDA44BD}"/>
              </a:ext>
            </a:extLst>
          </p:cNvPr>
          <p:cNvSpPr txBox="1"/>
          <p:nvPr/>
        </p:nvSpPr>
        <p:spPr>
          <a:xfrm>
            <a:off x="4355976" y="4849415"/>
            <a:ext cx="2304256" cy="307777"/>
          </a:xfrm>
          <a:prstGeom prst="rect">
            <a:avLst/>
          </a:prstGeom>
          <a:solidFill>
            <a:schemeClr val="bg1"/>
          </a:solidFill>
        </p:spPr>
        <p:txBody>
          <a:bodyPr wrap="square" rtlCol="0">
            <a:spAutoFit/>
          </a:bodyPr>
          <a:lstStyle/>
          <a:p>
            <a:r>
              <a:rPr lang="en-US" sz="1400"/>
              <a:t>Intersection and Roundabout</a:t>
            </a:r>
          </a:p>
        </p:txBody>
      </p:sp>
      <p:sp>
        <p:nvSpPr>
          <p:cNvPr id="21" name="TextBox 20">
            <a:extLst>
              <a:ext uri="{FF2B5EF4-FFF2-40B4-BE49-F238E27FC236}">
                <a16:creationId xmlns:a16="http://schemas.microsoft.com/office/drawing/2014/main" id="{7A8DB00F-FA4D-EA66-8D42-3097ADA890D4}"/>
              </a:ext>
            </a:extLst>
          </p:cNvPr>
          <p:cNvSpPr txBox="1"/>
          <p:nvPr/>
        </p:nvSpPr>
        <p:spPr>
          <a:xfrm>
            <a:off x="7092280" y="4921423"/>
            <a:ext cx="1008112" cy="307777"/>
          </a:xfrm>
          <a:prstGeom prst="rect">
            <a:avLst/>
          </a:prstGeom>
          <a:solidFill>
            <a:schemeClr val="bg1"/>
          </a:solidFill>
        </p:spPr>
        <p:txBody>
          <a:bodyPr wrap="square" rtlCol="0">
            <a:spAutoFit/>
          </a:bodyPr>
          <a:lstStyle/>
          <a:p>
            <a:r>
              <a:rPr lang="en-US" sz="1400"/>
              <a:t>Sidewalk</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355976" y="5960653"/>
            <a:ext cx="1728192" cy="307777"/>
          </a:xfrm>
          <a:prstGeom prst="rect">
            <a:avLst/>
          </a:prstGeom>
          <a:solidFill>
            <a:schemeClr val="bg1"/>
          </a:solidFill>
        </p:spPr>
        <p:txBody>
          <a:bodyPr wrap="square" rtlCol="0">
            <a:spAutoFit/>
          </a:bodyPr>
          <a:lstStyle/>
          <a:p>
            <a:r>
              <a:rPr lang="en-US" sz="1400"/>
              <a:t>Pedestrian Overpass</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nvGraphicFramePr>
        <p:xfrm>
          <a:off x="83507" y="1680575"/>
          <a:ext cx="8939881" cy="5129535"/>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45506">
                  <a:extLst>
                    <a:ext uri="{9D8B030D-6E8A-4147-A177-3AD203B41FA5}">
                      <a16:colId xmlns:a16="http://schemas.microsoft.com/office/drawing/2014/main" val="2565856468"/>
                    </a:ext>
                  </a:extLst>
                </a:gridCol>
                <a:gridCol w="782874">
                  <a:extLst>
                    <a:ext uri="{9D8B030D-6E8A-4147-A177-3AD203B41FA5}">
                      <a16:colId xmlns:a16="http://schemas.microsoft.com/office/drawing/2014/main" val="3900648050"/>
                    </a:ext>
                  </a:extLst>
                </a:gridCol>
                <a:gridCol w="668053">
                  <a:extLst>
                    <a:ext uri="{9D8B030D-6E8A-4147-A177-3AD203B41FA5}">
                      <a16:colId xmlns:a16="http://schemas.microsoft.com/office/drawing/2014/main" val="2122113404"/>
                    </a:ext>
                  </a:extLst>
                </a:gridCol>
                <a:gridCol w="657613">
                  <a:extLst>
                    <a:ext uri="{9D8B030D-6E8A-4147-A177-3AD203B41FA5}">
                      <a16:colId xmlns:a16="http://schemas.microsoft.com/office/drawing/2014/main" val="905671876"/>
                    </a:ext>
                  </a:extLst>
                </a:gridCol>
                <a:gridCol w="1096022">
                  <a:extLst>
                    <a:ext uri="{9D8B030D-6E8A-4147-A177-3AD203B41FA5}">
                      <a16:colId xmlns:a16="http://schemas.microsoft.com/office/drawing/2014/main" val="3155535811"/>
                    </a:ext>
                  </a:extLst>
                </a:gridCol>
                <a:gridCol w="1064709">
                  <a:extLst>
                    <a:ext uri="{9D8B030D-6E8A-4147-A177-3AD203B41FA5}">
                      <a16:colId xmlns:a16="http://schemas.microsoft.com/office/drawing/2014/main" val="2748578960"/>
                    </a:ext>
                  </a:extLst>
                </a:gridCol>
                <a:gridCol w="960324">
                  <a:extLst>
                    <a:ext uri="{9D8B030D-6E8A-4147-A177-3AD203B41FA5}">
                      <a16:colId xmlns:a16="http://schemas.microsoft.com/office/drawing/2014/main" val="2393102404"/>
                    </a:ext>
                  </a:extLst>
                </a:gridCol>
                <a:gridCol w="908148">
                  <a:extLst>
                    <a:ext uri="{9D8B030D-6E8A-4147-A177-3AD203B41FA5}">
                      <a16:colId xmlns:a16="http://schemas.microsoft.com/office/drawing/2014/main" val="3567203134"/>
                    </a:ext>
                  </a:extLst>
                </a:gridCol>
              </a:tblGrid>
              <a:tr h="427972">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Tunnel</a:t>
                      </a:r>
                    </a:p>
                  </a:txBody>
                  <a:tcPr/>
                </a:tc>
                <a:tc>
                  <a:txBody>
                    <a:bodyPr/>
                    <a:lstStyle/>
                    <a:p>
                      <a:r>
                        <a:rPr lang="en-US" sz="1300">
                          <a:solidFill>
                            <a:schemeClr val="bg1"/>
                          </a:solidFill>
                        </a:rPr>
                        <a:t>Highway</a:t>
                      </a:r>
                    </a:p>
                  </a:txBody>
                  <a:tcPr/>
                </a:tc>
                <a:tc>
                  <a:txBody>
                    <a:bodyPr/>
                    <a:lstStyle/>
                    <a:p>
                      <a:r>
                        <a:rPr lang="en-US" sz="1300">
                          <a:solidFill>
                            <a:schemeClr val="bg1"/>
                          </a:solidFill>
                        </a:rPr>
                        <a:t>Road</a:t>
                      </a:r>
                    </a:p>
                  </a:txBody>
                  <a:tcPr/>
                </a:tc>
                <a:tc>
                  <a:txBody>
                    <a:bodyPr/>
                    <a:lstStyle/>
                    <a:p>
                      <a:r>
                        <a:rPr lang="en-US" sz="1300">
                          <a:solidFill>
                            <a:schemeClr val="bg1"/>
                          </a:solidFill>
                        </a:rPr>
                        <a:t>Lane</a:t>
                      </a:r>
                    </a:p>
                  </a:txBody>
                  <a:tcPr/>
                </a:tc>
                <a:tc>
                  <a:txBody>
                    <a:bodyPr/>
                    <a:lstStyle/>
                    <a:p>
                      <a:r>
                        <a:rPr lang="en-US" sz="1300">
                          <a:solidFill>
                            <a:schemeClr val="bg1"/>
                          </a:solidFill>
                        </a:rPr>
                        <a:t>Roundabout</a:t>
                      </a:r>
                    </a:p>
                  </a:txBody>
                  <a:tcPr/>
                </a:tc>
                <a:tc>
                  <a:txBody>
                    <a:bodyPr/>
                    <a:lstStyle/>
                    <a:p>
                      <a:r>
                        <a:rPr lang="en-US" sz="1300">
                          <a:solidFill>
                            <a:schemeClr val="bg1"/>
                          </a:solidFill>
                        </a:rPr>
                        <a:t>Intersection</a:t>
                      </a:r>
                    </a:p>
                  </a:txBody>
                  <a:tcPr/>
                </a:tc>
                <a:tc>
                  <a:txBody>
                    <a:bodyPr/>
                    <a:lstStyle/>
                    <a:p>
                      <a:r>
                        <a:rPr lang="en-US" sz="1300">
                          <a:solidFill>
                            <a:schemeClr val="bg1"/>
                          </a:solidFill>
                        </a:rPr>
                        <a:t>Pedestrian Overpass</a:t>
                      </a:r>
                    </a:p>
                  </a:txBody>
                  <a:tcPr/>
                </a:tc>
                <a:tc>
                  <a:txBody>
                    <a:bodyPr/>
                    <a:lstStyle/>
                    <a:p>
                      <a:r>
                        <a:rPr lang="en-US" sz="1300">
                          <a:solidFill>
                            <a:schemeClr val="bg1"/>
                          </a:solidFill>
                        </a:rPr>
                        <a:t>Sidewalk</a:t>
                      </a:r>
                    </a:p>
                  </a:txBody>
                  <a:tcPr/>
                </a:tc>
                <a:extLst>
                  <a:ext uri="{0D108BD9-81ED-4DB2-BD59-A6C34878D82A}">
                    <a16:rowId xmlns:a16="http://schemas.microsoft.com/office/drawing/2014/main" val="2090737549"/>
                  </a:ext>
                </a:extLst>
              </a:tr>
              <a:tr h="475405">
                <a:tc>
                  <a:txBody>
                    <a:bodyPr/>
                    <a:lstStyle/>
                    <a:p>
                      <a:r>
                        <a:rPr lang="en-US" sz="1300">
                          <a:solidFill>
                            <a:schemeClr val="tx1">
                              <a:lumMod val="76000"/>
                              <a:lumOff val="24000"/>
                            </a:schemeClr>
                          </a:solidFill>
                        </a:rPr>
                        <a:t>Vehicle Direction Violation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75405">
                <a:tc>
                  <a:txBody>
                    <a:bodyPr/>
                    <a:lstStyle/>
                    <a:p>
                      <a:r>
                        <a:rPr lang="en-US" sz="1300">
                          <a:solidFill>
                            <a:schemeClr val="tx1">
                              <a:lumMod val="76000"/>
                              <a:lumOff val="24000"/>
                            </a:schemeClr>
                          </a:solidFill>
                        </a:rPr>
                        <a:t>Restricted Area Driving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461784252"/>
                  </a:ext>
                </a:extLst>
              </a:tr>
              <a:tr h="475405">
                <a:tc>
                  <a:txBody>
                    <a:bodyPr/>
                    <a:lstStyle/>
                    <a:p>
                      <a:r>
                        <a:rPr lang="en-US" sz="1300">
                          <a:solidFill>
                            <a:schemeClr val="tx1">
                              <a:lumMod val="76000"/>
                              <a:lumOff val="24000"/>
                            </a:schemeClr>
                          </a:solidFill>
                        </a:rPr>
                        <a:t>Illegal Stopping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r>
                        <a:rPr lang="en-US" sz="1300">
                          <a:solidFill>
                            <a:schemeClr val="tx1">
                              <a:lumMod val="76000"/>
                              <a:lumOff val="24000"/>
                            </a:schemeClr>
                          </a:solidFill>
                        </a:rPr>
                        <a:t>Suspicious Loitering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75405">
                <a:tc>
                  <a:txBody>
                    <a:bodyPr/>
                    <a:lstStyle/>
                    <a:p>
                      <a:r>
                        <a:rPr lang="en-US" sz="1300">
                          <a:solidFill>
                            <a:schemeClr val="tx1">
                              <a:lumMod val="76000"/>
                              <a:lumOff val="24000"/>
                            </a:schemeClr>
                          </a:solidFill>
                        </a:rPr>
                        <a:t>Traffic Congestion Monitoring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75405">
                <a:tc>
                  <a:txBody>
                    <a:bodyPr/>
                    <a:lstStyle/>
                    <a:p>
                      <a:r>
                        <a:rPr lang="en-US" sz="1300">
                          <a:solidFill>
                            <a:schemeClr val="tx1">
                              <a:lumMod val="76000"/>
                              <a:lumOff val="24000"/>
                            </a:schemeClr>
                          </a:solidFill>
                        </a:rPr>
                        <a:t>Illegal Parking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75405">
                <a:tc>
                  <a:txBody>
                    <a:bodyPr/>
                    <a:lstStyle/>
                    <a:p>
                      <a:r>
                        <a:rPr lang="en-US" sz="1300">
                          <a:solidFill>
                            <a:schemeClr val="tx1">
                              <a:lumMod val="76000"/>
                              <a:lumOff val="24000"/>
                            </a:schemeClr>
                          </a:solidFill>
                        </a:rPr>
                        <a:t>Stolen Vehicle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75405">
                <a:tc>
                  <a:txBody>
                    <a:bodyPr/>
                    <a:lstStyle/>
                    <a:p>
                      <a:pPr lvl="0">
                        <a:buNone/>
                      </a:pPr>
                      <a:r>
                        <a:rPr lang="en-US" sz="1300">
                          <a:solidFill>
                            <a:schemeClr val="tx1">
                              <a:lumMod val="76000"/>
                              <a:lumOff val="24000"/>
                            </a:schemeClr>
                          </a:solidFill>
                        </a:rPr>
                        <a:t>Trucks Detection in the Fast Lane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091576229"/>
                  </a:ext>
                </a:extLst>
              </a:tr>
              <a:tr h="281362">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75405">
                <a:tc>
                  <a:txBody>
                    <a:bodyPr/>
                    <a:lstStyle/>
                    <a:p>
                      <a:pPr lvl="0">
                        <a:buNone/>
                      </a:pPr>
                      <a:r>
                        <a:rPr lang="en-US" sz="1300">
                          <a:solidFill>
                            <a:schemeClr val="tx1">
                              <a:lumMod val="76000"/>
                              <a:lumOff val="24000"/>
                            </a:schemeClr>
                          </a:solidFill>
                        </a:rPr>
                        <a:t>Blacklisted Vehicles Identification</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pic>
        <p:nvPicPr>
          <p:cNvPr id="24" name="Picture 23">
            <a:hlinkClick r:id="rId3" action="ppaction://hlinksldjump"/>
            <a:extLst>
              <a:ext uri="{FF2B5EF4-FFF2-40B4-BE49-F238E27FC236}">
                <a16:creationId xmlns:a16="http://schemas.microsoft.com/office/drawing/2014/main" id="{54A71ECF-0483-4DED-9AD6-50F127ED924E}"/>
              </a:ext>
            </a:extLst>
          </p:cNvPr>
          <p:cNvPicPr>
            <a:picLocks noChangeAspect="1"/>
          </p:cNvPicPr>
          <p:nvPr/>
        </p:nvPicPr>
        <p:blipFill>
          <a:blip r:embed="rId4"/>
          <a:srcRect b="51961"/>
          <a:stretch/>
        </p:blipFill>
        <p:spPr>
          <a:xfrm>
            <a:off x="179512" y="2060848"/>
            <a:ext cx="1602178" cy="1176128"/>
          </a:xfrm>
          <a:prstGeom prst="rect">
            <a:avLst/>
          </a:prstGeom>
        </p:spPr>
      </p:pic>
      <p:pic>
        <p:nvPicPr>
          <p:cNvPr id="26" name="Picture 25">
            <a:hlinkClick r:id="rId5"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6"/>
          <a:srcRect b="59782"/>
          <a:stretch/>
        </p:blipFill>
        <p:spPr>
          <a:xfrm>
            <a:off x="1994028" y="2132857"/>
            <a:ext cx="1620180" cy="1104120"/>
          </a:xfrm>
          <a:prstGeom prst="rect">
            <a:avLst/>
          </a:prstGeom>
        </p:spPr>
      </p:pic>
      <p:pic>
        <p:nvPicPr>
          <p:cNvPr id="28" name="Picture 27">
            <a:hlinkClick r:id="rId7" action="ppaction://hlinksldjump"/>
            <a:extLst>
              <a:ext uri="{FF2B5EF4-FFF2-40B4-BE49-F238E27FC236}">
                <a16:creationId xmlns:a16="http://schemas.microsoft.com/office/drawing/2014/main" id="{E8C9B641-D521-94CF-4EB5-CE4DEF5408C8}"/>
              </a:ext>
            </a:extLst>
          </p:cNvPr>
          <p:cNvPicPr>
            <a:picLocks noChangeAspect="1"/>
          </p:cNvPicPr>
          <p:nvPr/>
        </p:nvPicPr>
        <p:blipFill>
          <a:blip r:embed="rId8"/>
          <a:srcRect b="52065"/>
          <a:stretch/>
        </p:blipFill>
        <p:spPr>
          <a:xfrm>
            <a:off x="3624225" y="2122934"/>
            <a:ext cx="1733550" cy="1114042"/>
          </a:xfrm>
          <a:prstGeom prst="rect">
            <a:avLst/>
          </a:prstGeom>
        </p:spPr>
      </p:pic>
      <p:pic>
        <p:nvPicPr>
          <p:cNvPr id="30" name="Picture 29">
            <a:hlinkClick r:id="rId9"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10"/>
          <a:srcRect b="55032"/>
          <a:stretch/>
        </p:blipFill>
        <p:spPr>
          <a:xfrm>
            <a:off x="5421683" y="2137100"/>
            <a:ext cx="1655381" cy="1099876"/>
          </a:xfrm>
          <a:prstGeom prst="rect">
            <a:avLst/>
          </a:prstGeom>
        </p:spPr>
      </p:pic>
      <p:pic>
        <p:nvPicPr>
          <p:cNvPr id="32" name="Picture 31">
            <a:hlinkClick r:id="rId11" action="ppaction://hlinksldjump"/>
            <a:extLst>
              <a:ext uri="{FF2B5EF4-FFF2-40B4-BE49-F238E27FC236}">
                <a16:creationId xmlns:a16="http://schemas.microsoft.com/office/drawing/2014/main" id="{D85791A9-4A45-5978-E85D-FB8AD4FE1102}"/>
              </a:ext>
            </a:extLst>
          </p:cNvPr>
          <p:cNvPicPr>
            <a:picLocks noChangeAspect="1"/>
          </p:cNvPicPr>
          <p:nvPr/>
        </p:nvPicPr>
        <p:blipFill>
          <a:blip r:embed="rId12"/>
          <a:srcRect b="59515"/>
          <a:stretch/>
        </p:blipFill>
        <p:spPr>
          <a:xfrm>
            <a:off x="7164288" y="2108052"/>
            <a:ext cx="1676400" cy="1176128"/>
          </a:xfrm>
          <a:prstGeom prst="rect">
            <a:avLst/>
          </a:prstGeom>
        </p:spPr>
      </p:pic>
      <p:sp>
        <p:nvSpPr>
          <p:cNvPr id="2" name="TextBox 1">
            <a:extLst>
              <a:ext uri="{FF2B5EF4-FFF2-40B4-BE49-F238E27FC236}">
                <a16:creationId xmlns:a16="http://schemas.microsoft.com/office/drawing/2014/main" id="{4EBE2BF0-C400-FF3A-7105-83F1B5CCA0EC}"/>
              </a:ext>
            </a:extLst>
          </p:cNvPr>
          <p:cNvSpPr txBox="1"/>
          <p:nvPr/>
        </p:nvSpPr>
        <p:spPr>
          <a:xfrm>
            <a:off x="146732" y="330327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Vehicle Direction Violation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Detects when the vehicle is moving in the incorrect direction and alerts instantly.</a:t>
            </a:r>
          </a:p>
        </p:txBody>
      </p:sp>
      <p:sp>
        <p:nvSpPr>
          <p:cNvPr id="3" name="TextBox 2">
            <a:extLst>
              <a:ext uri="{FF2B5EF4-FFF2-40B4-BE49-F238E27FC236}">
                <a16:creationId xmlns:a16="http://schemas.microsoft.com/office/drawing/2014/main" id="{FE787C4F-65D3-A05B-43BE-12340CB2C750}"/>
              </a:ext>
            </a:extLst>
          </p:cNvPr>
          <p:cNvSpPr txBox="1"/>
          <p:nvPr/>
        </p:nvSpPr>
        <p:spPr>
          <a:xfrm>
            <a:off x="1926798" y="3284984"/>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Restricted Area Driving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Detects vehicles appearing in the restricted areas, such as sidewalks, parks and other non-drivable places.</a:t>
            </a:r>
          </a:p>
        </p:txBody>
      </p:sp>
      <p:sp>
        <p:nvSpPr>
          <p:cNvPr id="4" name="TextBox 3">
            <a:extLst>
              <a:ext uri="{FF2B5EF4-FFF2-40B4-BE49-F238E27FC236}">
                <a16:creationId xmlns:a16="http://schemas.microsoft.com/office/drawing/2014/main" id="{1DC913C7-207C-149F-5095-F312F3584E1D}"/>
              </a:ext>
            </a:extLst>
          </p:cNvPr>
          <p:cNvSpPr txBox="1"/>
          <p:nvPr/>
        </p:nvSpPr>
        <p:spPr>
          <a:xfrm>
            <a:off x="3614208" y="330327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Illegal Stopping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Detects when a vehicle unexpectedly stops at the no-stop area.</a:t>
            </a:r>
          </a:p>
        </p:txBody>
      </p:sp>
      <p:sp>
        <p:nvSpPr>
          <p:cNvPr id="5" name="TextBox 4">
            <a:extLst>
              <a:ext uri="{FF2B5EF4-FFF2-40B4-BE49-F238E27FC236}">
                <a16:creationId xmlns:a16="http://schemas.microsoft.com/office/drawing/2014/main" id="{8DD9BF0D-C3A6-9C41-D25E-8CCC6545935A}"/>
              </a:ext>
            </a:extLst>
          </p:cNvPr>
          <p:cNvSpPr txBox="1"/>
          <p:nvPr/>
        </p:nvSpPr>
        <p:spPr>
          <a:xfrm>
            <a:off x="5357775" y="3284984"/>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Loitering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suspiciously loitering people during night hours in public places.</a:t>
            </a:r>
          </a:p>
        </p:txBody>
      </p:sp>
      <p:sp>
        <p:nvSpPr>
          <p:cNvPr id="6" name="TextBox 5">
            <a:extLst>
              <a:ext uri="{FF2B5EF4-FFF2-40B4-BE49-F238E27FC236}">
                <a16:creationId xmlns:a16="http://schemas.microsoft.com/office/drawing/2014/main" id="{5D475C52-8D79-7BDC-A3C5-06956788A4B8}"/>
              </a:ext>
            </a:extLst>
          </p:cNvPr>
          <p:cNvSpPr txBox="1"/>
          <p:nvPr/>
        </p:nvSpPr>
        <p:spPr>
          <a:xfrm>
            <a:off x="7124530" y="3284180"/>
            <a:ext cx="1716158" cy="1938992"/>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Traffic Congestion Monitoring</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Monitor the traffic throughput and congestion with the help of AI-based Traffic Congestion Detection technology.</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pic>
        <p:nvPicPr>
          <p:cNvPr id="3" name="Picture 2">
            <a:hlinkClick r:id="rId3" action="ppaction://hlinksldjump"/>
            <a:extLst>
              <a:ext uri="{FF2B5EF4-FFF2-40B4-BE49-F238E27FC236}">
                <a16:creationId xmlns:a16="http://schemas.microsoft.com/office/drawing/2014/main" id="{6495D20D-3520-7325-6630-5A3B737C10F3}"/>
              </a:ext>
            </a:extLst>
          </p:cNvPr>
          <p:cNvPicPr>
            <a:picLocks noChangeAspect="1"/>
          </p:cNvPicPr>
          <p:nvPr/>
        </p:nvPicPr>
        <p:blipFill>
          <a:blip r:embed="rId4"/>
          <a:srcRect b="58493"/>
          <a:stretch/>
        </p:blipFill>
        <p:spPr>
          <a:xfrm>
            <a:off x="179512" y="2103807"/>
            <a:ext cx="1685925" cy="1114881"/>
          </a:xfrm>
          <a:prstGeom prst="rect">
            <a:avLst/>
          </a:prstGeom>
        </p:spPr>
      </p:pic>
      <p:pic>
        <p:nvPicPr>
          <p:cNvPr id="5" name="Picture 4">
            <a:hlinkClick r:id="rId5" action="ppaction://hlinksldjump"/>
            <a:extLst>
              <a:ext uri="{FF2B5EF4-FFF2-40B4-BE49-F238E27FC236}">
                <a16:creationId xmlns:a16="http://schemas.microsoft.com/office/drawing/2014/main" id="{C3426EEA-0C12-3E43-9F6B-3F21F9247CF7}"/>
              </a:ext>
            </a:extLst>
          </p:cNvPr>
          <p:cNvPicPr>
            <a:picLocks noChangeAspect="1"/>
          </p:cNvPicPr>
          <p:nvPr/>
        </p:nvPicPr>
        <p:blipFill>
          <a:blip r:embed="rId6"/>
          <a:srcRect b="59488"/>
          <a:stretch/>
        </p:blipFill>
        <p:spPr>
          <a:xfrm>
            <a:off x="1979712" y="2108051"/>
            <a:ext cx="1762125" cy="1176933"/>
          </a:xfrm>
          <a:prstGeom prst="rect">
            <a:avLst/>
          </a:prstGeom>
        </p:spPr>
      </p:pic>
      <p:pic>
        <p:nvPicPr>
          <p:cNvPr id="7" name="Picture 6">
            <a:hlinkClick r:id="rId7" action="ppaction://hlinksldjump"/>
            <a:extLst>
              <a:ext uri="{FF2B5EF4-FFF2-40B4-BE49-F238E27FC236}">
                <a16:creationId xmlns:a16="http://schemas.microsoft.com/office/drawing/2014/main" id="{3BF19974-BE67-6D56-5653-6252B710D13C}"/>
              </a:ext>
            </a:extLst>
          </p:cNvPr>
          <p:cNvPicPr>
            <a:picLocks noChangeAspect="1"/>
          </p:cNvPicPr>
          <p:nvPr/>
        </p:nvPicPr>
        <p:blipFill>
          <a:blip r:embed="rId8"/>
          <a:srcRect b="56682"/>
          <a:stretch/>
        </p:blipFill>
        <p:spPr>
          <a:xfrm>
            <a:off x="3784079" y="2125561"/>
            <a:ext cx="1724025" cy="1159423"/>
          </a:xfrm>
          <a:prstGeom prst="rect">
            <a:avLst/>
          </a:prstGeom>
        </p:spPr>
      </p:pic>
      <p:pic>
        <p:nvPicPr>
          <p:cNvPr id="9" name="Picture 8">
            <a:hlinkClick r:id="rId9"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10"/>
          <a:srcRect b="46699"/>
          <a:stretch/>
        </p:blipFill>
        <p:spPr>
          <a:xfrm>
            <a:off x="5540846" y="2142677"/>
            <a:ext cx="1695450" cy="1142308"/>
          </a:xfrm>
          <a:prstGeom prst="rect">
            <a:avLst/>
          </a:prstGeom>
        </p:spPr>
      </p:pic>
      <p:pic>
        <p:nvPicPr>
          <p:cNvPr id="11" name="Picture 10">
            <a:hlinkClick r:id="rId11" action="ppaction://hlinksldjump"/>
            <a:extLst>
              <a:ext uri="{FF2B5EF4-FFF2-40B4-BE49-F238E27FC236}">
                <a16:creationId xmlns:a16="http://schemas.microsoft.com/office/drawing/2014/main" id="{2AF1DAD8-6C2B-48BB-8909-A3CA6438DE31}"/>
              </a:ext>
            </a:extLst>
          </p:cNvPr>
          <p:cNvPicPr>
            <a:picLocks noChangeAspect="1"/>
          </p:cNvPicPr>
          <p:nvPr/>
        </p:nvPicPr>
        <p:blipFill>
          <a:blip r:embed="rId12"/>
          <a:srcRect b="54400"/>
          <a:stretch/>
        </p:blipFill>
        <p:spPr>
          <a:xfrm>
            <a:off x="7312471" y="2140767"/>
            <a:ext cx="1724025" cy="1142308"/>
          </a:xfrm>
          <a:prstGeom prst="rect">
            <a:avLst/>
          </a:prstGeom>
        </p:spPr>
      </p:pic>
      <p:sp>
        <p:nvSpPr>
          <p:cNvPr id="2" name="TextBox 1">
            <a:extLst>
              <a:ext uri="{FF2B5EF4-FFF2-40B4-BE49-F238E27FC236}">
                <a16:creationId xmlns:a16="http://schemas.microsoft.com/office/drawing/2014/main" id="{888F52F8-132C-08D7-C87D-050D3E2689A5}"/>
              </a:ext>
            </a:extLst>
          </p:cNvPr>
          <p:cNvSpPr txBox="1"/>
          <p:nvPr/>
        </p:nvSpPr>
        <p:spPr>
          <a:xfrm>
            <a:off x="1979712" y="3284984"/>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Stolen Vehicle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Identify stolen vehicles by high-speed ALPR technology as they pass by the static or mobile checkpoints.</a:t>
            </a:r>
          </a:p>
        </p:txBody>
      </p:sp>
      <p:sp>
        <p:nvSpPr>
          <p:cNvPr id="4" name="TextBox 3">
            <a:extLst>
              <a:ext uri="{FF2B5EF4-FFF2-40B4-BE49-F238E27FC236}">
                <a16:creationId xmlns:a16="http://schemas.microsoft.com/office/drawing/2014/main" id="{13A1D4B3-9BA7-08CC-AF52-D446A8134E4F}"/>
              </a:ext>
            </a:extLst>
          </p:cNvPr>
          <p:cNvSpPr txBox="1"/>
          <p:nvPr/>
        </p:nvSpPr>
        <p:spPr>
          <a:xfrm>
            <a:off x="111759" y="3284984"/>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Illegal Parking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vehicles that have parked by the roadside or in the areas where the parking is prohibited.</a:t>
            </a:r>
          </a:p>
        </p:txBody>
      </p:sp>
      <p:sp>
        <p:nvSpPr>
          <p:cNvPr id="6" name="TextBox 5">
            <a:extLst>
              <a:ext uri="{FF2B5EF4-FFF2-40B4-BE49-F238E27FC236}">
                <a16:creationId xmlns:a16="http://schemas.microsoft.com/office/drawing/2014/main" id="{37485873-930B-B0F6-FC8E-428304B67254}"/>
              </a:ext>
            </a:extLst>
          </p:cNvPr>
          <p:cNvSpPr txBox="1"/>
          <p:nvPr/>
        </p:nvSpPr>
        <p:spPr>
          <a:xfrm>
            <a:off x="3772045" y="3284984"/>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Truck Detection in the Fast Lane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Monitor the fast lanes of the public roads and automatically detect trucks illegally driving there.</a:t>
            </a:r>
          </a:p>
        </p:txBody>
      </p:sp>
      <p:sp>
        <p:nvSpPr>
          <p:cNvPr id="8" name="TextBox 7">
            <a:extLst>
              <a:ext uri="{FF2B5EF4-FFF2-40B4-BE49-F238E27FC236}">
                <a16:creationId xmlns:a16="http://schemas.microsoft.com/office/drawing/2014/main" id="{FC683EDC-D84D-5602-F6FF-CF4DF33DD8A9}"/>
              </a:ext>
            </a:extLst>
          </p:cNvPr>
          <p:cNvSpPr txBox="1"/>
          <p:nvPr/>
        </p:nvSpPr>
        <p:spPr>
          <a:xfrm>
            <a:off x="5530492" y="3284984"/>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p>
        </p:txBody>
      </p:sp>
      <p:sp>
        <p:nvSpPr>
          <p:cNvPr id="10" name="TextBox 9">
            <a:extLst>
              <a:ext uri="{FF2B5EF4-FFF2-40B4-BE49-F238E27FC236}">
                <a16:creationId xmlns:a16="http://schemas.microsoft.com/office/drawing/2014/main" id="{88883236-59C7-F817-A3F2-1291A8E8429C}"/>
              </a:ext>
            </a:extLst>
          </p:cNvPr>
          <p:cNvSpPr txBox="1"/>
          <p:nvPr/>
        </p:nvSpPr>
        <p:spPr>
          <a:xfrm>
            <a:off x="7316404" y="3284984"/>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Blacklisted Vehicles Identification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Identify the blacklisted vehicles by recognizing the license plates automatically.</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pic>
        <p:nvPicPr>
          <p:cNvPr id="2050" name="Picture 2">
            <a:extLst>
              <a:ext uri="{FF2B5EF4-FFF2-40B4-BE49-F238E27FC236}">
                <a16:creationId xmlns:a16="http://schemas.microsoft.com/office/drawing/2014/main" id="{91817CB1-B4ED-198E-8A15-84C8985BA0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00808"/>
            <a:ext cx="3810000" cy="21717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Direction Violation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when the vehicle is moving in the incorrect direction and alerts instantly.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A vehicle going in the opposite direction of the permitted traffic flow is huge safety risk, regardless of this is being intentional or by accident. An early response allows handling the incident before the accident happens.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Vehicle Incorrect Direction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9" name="Group 8">
            <a:extLst>
              <a:ext uri="{FF2B5EF4-FFF2-40B4-BE49-F238E27FC236}">
                <a16:creationId xmlns:a16="http://schemas.microsoft.com/office/drawing/2014/main" id="{A561EA9D-D48C-ACA7-8F70-17A537FF8476}"/>
              </a:ext>
            </a:extLst>
          </p:cNvPr>
          <p:cNvGrpSpPr/>
          <p:nvPr/>
        </p:nvGrpSpPr>
        <p:grpSpPr>
          <a:xfrm>
            <a:off x="228988" y="6093296"/>
            <a:ext cx="1901340" cy="581025"/>
            <a:chOff x="228988" y="6093296"/>
            <a:chExt cx="1901340" cy="581025"/>
          </a:xfrm>
        </p:grpSpPr>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FF27B80B-8C6B-54DB-9301-944A46A4CC08}"/>
              </a:ext>
            </a:extLst>
          </p:cNvPr>
          <p:cNvGrpSpPr/>
          <p:nvPr/>
        </p:nvGrpSpPr>
        <p:grpSpPr>
          <a:xfrm>
            <a:off x="2162445" y="6055196"/>
            <a:ext cx="1704857" cy="625400"/>
            <a:chOff x="2162445" y="6055196"/>
            <a:chExt cx="1704857" cy="625400"/>
          </a:xfrm>
        </p:grpSpPr>
        <p:pic>
          <p:nvPicPr>
            <p:cNvPr id="20" name="Picture 19">
              <a:extLst>
                <a:ext uri="{FF2B5EF4-FFF2-40B4-BE49-F238E27FC236}">
                  <a16:creationId xmlns:a16="http://schemas.microsoft.com/office/drawing/2014/main" id="{0894EC64-28AB-8BC8-C01E-DF9ABBB1F5F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 name="TextBox 3">
              <a:extLst>
                <a:ext uri="{FF2B5EF4-FFF2-40B4-BE49-F238E27FC236}">
                  <a16:creationId xmlns:a16="http://schemas.microsoft.com/office/drawing/2014/main" id="{9C7BCCF9-1986-3F67-5B07-27774C3698E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1" name="Group 10">
            <a:extLst>
              <a:ext uri="{FF2B5EF4-FFF2-40B4-BE49-F238E27FC236}">
                <a16:creationId xmlns:a16="http://schemas.microsoft.com/office/drawing/2014/main" id="{F85BC6E8-ED16-38B5-D704-9C7937E78C81}"/>
              </a:ext>
            </a:extLst>
          </p:cNvPr>
          <p:cNvGrpSpPr/>
          <p:nvPr/>
        </p:nvGrpSpPr>
        <p:grpSpPr>
          <a:xfrm>
            <a:off x="3884029" y="6102821"/>
            <a:ext cx="1606065" cy="573257"/>
            <a:chOff x="3884029" y="6102821"/>
            <a:chExt cx="1606065" cy="573257"/>
          </a:xfrm>
        </p:grpSpPr>
        <p:pic>
          <p:nvPicPr>
            <p:cNvPr id="22" name="Picture 21">
              <a:extLst>
                <a:ext uri="{FF2B5EF4-FFF2-40B4-BE49-F238E27FC236}">
                  <a16:creationId xmlns:a16="http://schemas.microsoft.com/office/drawing/2014/main" id="{3C98F07B-A90F-C005-CF80-AD366DD281B3}"/>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5" name="TextBox 4">
              <a:extLst>
                <a:ext uri="{FF2B5EF4-FFF2-40B4-BE49-F238E27FC236}">
                  <a16:creationId xmlns:a16="http://schemas.microsoft.com/office/drawing/2014/main" id="{0A206C68-28C4-6E4A-B8B4-E485A480D99B}"/>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26646C04-B224-52CA-57D7-2A28DEFD8218}"/>
              </a:ext>
            </a:extLst>
          </p:cNvPr>
          <p:cNvGrpSpPr/>
          <p:nvPr/>
        </p:nvGrpSpPr>
        <p:grpSpPr>
          <a:xfrm>
            <a:off x="5500838" y="6030580"/>
            <a:ext cx="1694229" cy="642229"/>
            <a:chOff x="5500838" y="6030580"/>
            <a:chExt cx="1694229" cy="642229"/>
          </a:xfrm>
        </p:grpSpPr>
        <p:pic>
          <p:nvPicPr>
            <p:cNvPr id="24" name="Picture 23">
              <a:extLst>
                <a:ext uri="{FF2B5EF4-FFF2-40B4-BE49-F238E27FC236}">
                  <a16:creationId xmlns:a16="http://schemas.microsoft.com/office/drawing/2014/main" id="{43761EED-F32E-A99D-E69C-E3B9CC22EE17}"/>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6" name="TextBox 5">
              <a:extLst>
                <a:ext uri="{FF2B5EF4-FFF2-40B4-BE49-F238E27FC236}">
                  <a16:creationId xmlns:a16="http://schemas.microsoft.com/office/drawing/2014/main" id="{192EDDE6-3B7B-E36F-6E46-BC6C0B31A439}"/>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52CA746A-5F20-F6A2-1C6B-3FDF72B59C49}"/>
              </a:ext>
            </a:extLst>
          </p:cNvPr>
          <p:cNvGrpSpPr/>
          <p:nvPr/>
        </p:nvGrpSpPr>
        <p:grpSpPr>
          <a:xfrm>
            <a:off x="7260522" y="6019647"/>
            <a:ext cx="1541830" cy="657225"/>
            <a:chOff x="7260522" y="6019647"/>
            <a:chExt cx="1541830" cy="657225"/>
          </a:xfrm>
        </p:grpSpPr>
        <p:pic>
          <p:nvPicPr>
            <p:cNvPr id="3" name="Picture 2">
              <a:extLst>
                <a:ext uri="{FF2B5EF4-FFF2-40B4-BE49-F238E27FC236}">
                  <a16:creationId xmlns:a16="http://schemas.microsoft.com/office/drawing/2014/main" id="{037A7922-37D9-D403-872F-C82AE3BF7E7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7" name="TextBox 6">
              <a:extLst>
                <a:ext uri="{FF2B5EF4-FFF2-40B4-BE49-F238E27FC236}">
                  <a16:creationId xmlns:a16="http://schemas.microsoft.com/office/drawing/2014/main" id="{8F35B348-4822-DCE7-C84B-A5167959D374}"/>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05494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Restricted Area Driving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vehicles appearing in the restricted areas, such as sidewalks, parks and other non-drivable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are many locations where the motor vehicles are not permitted to drive. They may include sidewalks, public squares, parks, certain types of tunnels, bridges and other locations. The violation will be detected by the vehicle detection analytics and reported instantly.</a:t>
            </a: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Vehicle Enter Area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94E398CE-077D-9608-3D90-92BEC2319B00}"/>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335049FB-3773-C77F-D789-3920870A5F0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F83E14-DD0F-D037-6C67-59B4CE07E3E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B6C85440-1561-4C72-BC60-A20DB7A4D39E}"/>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E42A1B4A-E2AC-BA90-72C1-A82E5903F16C}"/>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4FFEAA9-CC7D-9AE7-88AC-5A6109ACA46C}"/>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56020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Illegal Stopping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when a vehicle unexpectedly stops at the no-stop area.</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Illegal stopping can immediately cause the risks of traffic accidents or traffic jams. To resolve them as quickly as possible, the automatic stopped vehicle detection analytic alerts the officers.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Stopped Vehicle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1266" name="Picture 2">
            <a:extLst>
              <a:ext uri="{FF2B5EF4-FFF2-40B4-BE49-F238E27FC236}">
                <a16:creationId xmlns:a16="http://schemas.microsoft.com/office/drawing/2014/main" id="{D2EEE3C6-3673-6D6A-40B7-C843602F2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783" y="1692830"/>
            <a:ext cx="3110105" cy="22470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BF0DADC-80F1-6BFC-BF68-B3FC8933D319}"/>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39FFA9F-AAE7-EEED-A54D-11328937C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3B5916C-5E60-9D45-E0A7-B0264FC7B81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9466558E-7F0D-2460-C229-6552C90FD71E}"/>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B8E40B5E-9E37-2F89-14D3-4E1AC51DC35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C2A886E-41CA-1666-9A42-39F40200B95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450782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Loitering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suspiciously loitering people during night hours in public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public areas are monitored for the safety purposes. One of the signs of potential safety risk is the detection of suspicious loitering in the public areas such as Traffic parks, especially at night.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Loitering</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ea typeface="+mn-lt"/>
                <a:cs typeface="+mn-lt"/>
              </a:rPr>
              <a:t>There are two reasons to be alerted automatically about traffic congestions: </a:t>
            </a:r>
            <a:endParaRPr lang="en-US"/>
          </a:p>
          <a:p>
            <a:r>
              <a:rPr lang="en-US" sz="1600">
                <a:solidFill>
                  <a:schemeClr val="tx1">
                    <a:lumMod val="50000"/>
                    <a:lumOff val="50000"/>
                  </a:schemeClr>
                </a:solidFill>
                <a:ea typeface="+mn-lt"/>
                <a:cs typeface="+mn-lt"/>
              </a:rPr>
              <a:t>1. To collect the statistics about the traffic congestion patterns for the long-term solutions planning</a:t>
            </a:r>
            <a:endParaRPr lang="en-US">
              <a:solidFill>
                <a:schemeClr val="tx1">
                  <a:lumMod val="50000"/>
                  <a:lumOff val="50000"/>
                </a:schemeClr>
              </a:solidFill>
            </a:endParaRPr>
          </a:p>
          <a:p>
            <a:r>
              <a:rPr lang="en-US" sz="1600">
                <a:solidFill>
                  <a:schemeClr val="tx1">
                    <a:lumMod val="50000"/>
                    <a:lumOff val="50000"/>
                  </a:schemeClr>
                </a:solidFill>
                <a:ea typeface="+mn-lt"/>
                <a:cs typeface="+mn-lt"/>
              </a:rPr>
              <a:t>2. To detect unusual traffic congestions and handle them instantly.</a:t>
            </a:r>
            <a:endParaRPr lang="en-US">
              <a:solidFill>
                <a:schemeClr val="tx1">
                  <a:lumMod val="50000"/>
                  <a:lumOff val="50000"/>
                </a:schemeClr>
              </a:solidFill>
            </a:endParaRPr>
          </a:p>
          <a:p>
            <a:r>
              <a:rPr lang="en-US" sz="1600">
                <a:solidFill>
                  <a:schemeClr val="tx1">
                    <a:lumMod val="50000"/>
                    <a:lumOff val="50000"/>
                  </a:schemeClr>
                </a:solidFill>
                <a:ea typeface="+mn-lt"/>
                <a:cs typeface="+mn-lt"/>
              </a:rPr>
              <a:t>The unexpected traffic jams can be a result of some incident. Without immediate handling, the congestion could affect thousands of vehicles. </a:t>
            </a:r>
            <a:endParaRPr lang="en-US" sz="1600">
              <a:solidFill>
                <a:schemeClr val="tx1">
                  <a:lumMod val="50000"/>
                  <a:lumOff val="50000"/>
                </a:schemeClr>
              </a:solidFill>
              <a:cs typeface="Calibri"/>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Traffic Congestion Monitoring</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traffic throughput and congestion with the help of AI-based Traffic Congestion Detection technology.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Vehicle Counting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3314" name="Picture 2">
            <a:extLst>
              <a:ext uri="{FF2B5EF4-FFF2-40B4-BE49-F238E27FC236}">
                <a16:creationId xmlns:a16="http://schemas.microsoft.com/office/drawing/2014/main" id="{4E8AE466-FE7F-DD4C-3751-1430509C49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737" y="1668783"/>
            <a:ext cx="3512383" cy="23445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178CDBB1-0432-C250-5245-AB3EF5D772C2}"/>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E201F861-17FD-8849-D407-5CE7F289DB6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B3365538-1925-D3B7-565F-2D35DFB10F04}"/>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7924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Detect the vehicles that have parked by the roadside or in the areas where the parking is prohibited. The violations may include:</a:t>
            </a:r>
          </a:p>
          <a:p>
            <a:pPr algn="l"/>
            <a:r>
              <a:rPr lang="en-US" sz="1600">
                <a:solidFill>
                  <a:schemeClr val="tx1">
                    <a:lumMod val="50000"/>
                    <a:lumOff val="50000"/>
                  </a:schemeClr>
                </a:solidFill>
                <a:latin typeface="Open Sans" panose="020B0606030504020204" pitchFamily="34" charset="0"/>
              </a:rPr>
              <a:t>Wrong parked vehicle type, Prohibited area for parking, Prohibited time period for parking</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Illegal Parking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vehicles that have parked by the roadside or in the areas where the parking is prohibited.</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Vehicle Loitering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4338" name="Picture 2">
            <a:extLst>
              <a:ext uri="{FF2B5EF4-FFF2-40B4-BE49-F238E27FC236}">
                <a16:creationId xmlns:a16="http://schemas.microsoft.com/office/drawing/2014/main" id="{092CAC2E-EC80-9824-5BD3-467E15786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018" y="1673978"/>
            <a:ext cx="3570490" cy="21779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3EF1512B-BE9D-5712-8C22-53DBA132613E}"/>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51EB6DFF-C30E-35A9-D742-BC1360A98E0C}"/>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CE41B68-865A-BF2B-EA99-B3728DFFD48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084274DF-C081-B748-B69B-566E51E115D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A526A0A8-DAA3-903A-329C-ED9BC744ED5A}"/>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61F56F9-57E4-B0C3-0A2D-19138A3513D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6103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Identify stolen vehicles by high-speed automatic license plate recognition technology as they pass by the checkpoint. The checkpoint could be a static traffic surveillance post or a police vehicle.</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Stolen Vehicle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stolen vehicles by high-speed automatic license plate recognition technology as they pass by the static or mobile checkpoints.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5362" name="Picture 2">
            <a:extLst>
              <a:ext uri="{FF2B5EF4-FFF2-40B4-BE49-F238E27FC236}">
                <a16:creationId xmlns:a16="http://schemas.microsoft.com/office/drawing/2014/main" id="{A4018AEF-091A-051B-FB4B-D8184DFF77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783" y="1759949"/>
            <a:ext cx="3810000" cy="2085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3804D04-0273-6116-0CCF-BD96802952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A62367-1C25-279D-627E-318F1DEF607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6B23585-E456-A70F-C685-D78AB801EC0E}"/>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4304C43B-D4C8-341F-F435-6F147782BCC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AB894C8C-F51A-8344-1687-D3210A8DBA5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911C6473-3E12-161F-29E9-8FE88F07938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1A4549F-4EE3-99F5-07A9-0F9571E2D73A}"/>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E2CA49DC-7278-2465-5DA9-DEE7D8E680A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475CDE5-79CC-7B21-A4B1-466AE6539D4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B39D622-8F3A-D1FF-03C5-4BDEA92275B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0D7B01F6-C371-382C-935F-82FE58EF476E}"/>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795DE859-6E1C-1F38-D94C-B20ACB491E47}"/>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2AA7B3F7-1DDE-82E1-9AD5-572184C5FF0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B7B3F1-AA39-7DC9-3559-B7E2244F5F10}"/>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41D4D2C8-F053-E694-CD1D-51DD1D09D645}"/>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D24E5DFA-BF41-D9D5-BD69-BD9FAD6CA4B4}"/>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FA38D35C-C6FD-5084-6551-CD7A552A25FD}"/>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132737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84995"/>
          </a:xfrm>
          <a:prstGeom prst="rect">
            <a:avLst/>
          </a:prstGeom>
          <a:noFill/>
        </p:spPr>
        <p:txBody>
          <a:bodyPr wrap="square">
            <a:spAutoFit/>
          </a:bodyPr>
          <a:lstStyle/>
          <a:p>
            <a:pPr algn="l"/>
            <a:r>
              <a:rPr lang="en-US" sz="1400">
                <a:solidFill>
                  <a:schemeClr val="tx1">
                    <a:lumMod val="50000"/>
                    <a:lumOff val="50000"/>
                  </a:schemeClr>
                </a:solidFill>
                <a:latin typeface="Open Sans" panose="020B0606030504020204" pitchFamily="34" charset="0"/>
              </a:rPr>
              <a:t>In most countries trucks are not allowed to enter the fast lane of the freeway to provide more safety to smaller vehicles. However, when the right lanes run into congestions, some truck drivers may be tempted to temporarily switch to the fast lane to get ahead of traffic and meet the delivery deadlines. Such reckless driving is penalized with big fines whenever detected. However, there is no police around each time to see the incident.</a:t>
            </a:r>
          </a:p>
          <a:p>
            <a:pPr algn="l"/>
            <a:endParaRPr lang="en-US" sz="140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Trucks Detection in the Fast Lane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fast lanes of the public roads and automatically detect trucks illegally driving there.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Vehicle Type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6386" name="Picture 2">
            <a:extLst>
              <a:ext uri="{FF2B5EF4-FFF2-40B4-BE49-F238E27FC236}">
                <a16:creationId xmlns:a16="http://schemas.microsoft.com/office/drawing/2014/main" id="{79C3CC0D-B7A4-ABAC-96B9-9DF0C835E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945" y="1757695"/>
            <a:ext cx="3810000"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E207F02-A77E-BC95-B2F8-3D859A19190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A605596-F2D9-6C3D-4E97-C53F9B7ECD64}"/>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21760F-7C28-AFD0-5C22-586A43BCADD2}"/>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EB1121F-2476-57A7-B3AB-AA325C62EF8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F5F7DFEB-23E4-9B5B-410C-D47DA5FF0AD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AB79DB52-F6FB-5CC4-0A69-46981C3E69AC}"/>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6AE8288-26E7-0B7A-3EC1-CA5510C9933C}"/>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018C3F0F-1754-98B5-4E76-8BF9C492320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AB46EBE8-23C8-CFAB-CA0F-591AC1F6E97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2C1C4B50-A732-5B11-F4E1-C9655BEB097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21E0AA55-DAB5-81C8-8B7A-7155DCE8B26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8F60DDC2-684C-6389-D3E3-12CBB82F63A7}"/>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DF94F4B4-EE8B-9DC3-B885-B0EA537BCC7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9AA7182-985C-1464-7CAB-3F04EDE5803E}"/>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A30E48C-CC85-4B8B-6D93-075041D6060F}"/>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5252516F-90B4-5850-89D6-AC470874BDFD}"/>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87CC13C-5A87-F18E-828E-4696CB508E7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538023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small-scale retail,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0" name="Picture 19">
            <a:hlinkClick r:id="" action="ppaction://noaction"/>
            <a:extLst>
              <a:ext uri="{FF2B5EF4-FFF2-40B4-BE49-F238E27FC236}">
                <a16:creationId xmlns:a16="http://schemas.microsoft.com/office/drawing/2014/main" id="{0894EC64-28AB-8BC8-C01E-DF9ABBB1F5F1}"/>
              </a:ext>
            </a:extLst>
          </p:cNvPr>
          <p:cNvPicPr>
            <a:picLocks noChangeAspect="1"/>
          </p:cNvPicPr>
          <p:nvPr/>
        </p:nvPicPr>
        <p:blipFill>
          <a:blip r:embed="rId4"/>
          <a:stretch>
            <a:fillRect/>
          </a:stretch>
        </p:blipFill>
        <p:spPr>
          <a:xfrm>
            <a:off x="2162445" y="6055196"/>
            <a:ext cx="1590675" cy="619125"/>
          </a:xfrm>
          <a:prstGeom prst="rect">
            <a:avLst/>
          </a:prstGeom>
        </p:spPr>
      </p:pic>
      <p:pic>
        <p:nvPicPr>
          <p:cNvPr id="22" name="Picture 21">
            <a:hlinkClick r:id="" action="ppaction://noaction"/>
            <a:extLst>
              <a:ext uri="{FF2B5EF4-FFF2-40B4-BE49-F238E27FC236}">
                <a16:creationId xmlns:a16="http://schemas.microsoft.com/office/drawing/2014/main" id="{3C98F07B-A90F-C005-CF80-AD366DD281B3}"/>
              </a:ext>
            </a:extLst>
          </p:cNvPr>
          <p:cNvPicPr>
            <a:picLocks noChangeAspect="1"/>
          </p:cNvPicPr>
          <p:nvPr/>
        </p:nvPicPr>
        <p:blipFill>
          <a:blip r:embed="rId5"/>
          <a:stretch>
            <a:fillRect/>
          </a:stretch>
        </p:blipFill>
        <p:spPr>
          <a:xfrm>
            <a:off x="3884029" y="6102821"/>
            <a:ext cx="1485900" cy="571500"/>
          </a:xfrm>
          <a:prstGeom prst="rect">
            <a:avLst/>
          </a:prstGeom>
        </p:spPr>
      </p:pic>
      <p:pic>
        <p:nvPicPr>
          <p:cNvPr id="24" name="Picture 23">
            <a:hlinkClick r:id="rId6"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7"/>
          <a:stretch>
            <a:fillRect/>
          </a:stretch>
        </p:blipFill>
        <p:spPr>
          <a:xfrm>
            <a:off x="5500838" y="6030580"/>
            <a:ext cx="1628775" cy="628650"/>
          </a:xfrm>
          <a:prstGeom prst="rect">
            <a:avLst/>
          </a:prstGeom>
        </p:spPr>
      </p:pic>
      <p:pic>
        <p:nvPicPr>
          <p:cNvPr id="3" name="Picture 2">
            <a:hlinkClick r:id="rId8"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9"/>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238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are various types of blacklists. There are blacklists of the vehicles that are not permitted to certain locations. There are also blacklists of the vehicles that are associated with the crime suspects. There may also be vehicles with the expired license plates or other reasons of being listed.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Blacklisted Vehicles Identification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the blacklisted vehicles by recognizing the license plates automatically.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026" name="Picture 2">
            <a:extLst>
              <a:ext uri="{FF2B5EF4-FFF2-40B4-BE49-F238E27FC236}">
                <a16:creationId xmlns:a16="http://schemas.microsoft.com/office/drawing/2014/main" id="{A1A5F786-9F95-C4D1-4FBE-A45F6C42AC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445" y="1716278"/>
            <a:ext cx="3626584" cy="207621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80EB07B-2A6D-F175-0C3C-2188BF14F8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7E884E3-0E23-A1E9-211A-11C640B5DFE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4B4CC2A-ECBA-C462-BA3F-9E90EC9DC4F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B63DE7F5-3426-E8D4-6768-4C0BA67D83A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994415D8-4604-5CDF-B653-7B7D75D0444B}"/>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89E5B80-BADD-F6AC-BE2D-AC26801C686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D19F5B4-7896-F749-929F-77E85E053A5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502C1802-D1B2-8907-F216-3C7C38C82D1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C5CB74-CBB9-55D4-B3B9-1A3FCDC5262A}"/>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4364777-7CCF-D69C-2ACA-725E83878F2D}"/>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D7B9DEA-1390-30C0-9355-E604F6981C1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8B320E40-1DCA-F274-69EB-DCAD26F15D6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99C5BC1-AB14-CCBD-F105-97D66EF9F030}"/>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382F77-D79C-4607-521A-590B660CED70}"/>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7C1F0083-149B-AA4F-68A5-B8120A19BE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A816236-83F6-2B4A-6C60-92360D4F73E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34233C1E-BD7B-2ADC-5029-C968DA56590F}"/>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915442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Project References</a:t>
            </a:r>
          </a:p>
        </p:txBody>
      </p:sp>
      <p:pic>
        <p:nvPicPr>
          <p:cNvPr id="15" name="Picture 14">
            <a:hlinkClick r:id="rId3"/>
            <a:extLst>
              <a:ext uri="{FF2B5EF4-FFF2-40B4-BE49-F238E27FC236}">
                <a16:creationId xmlns:a16="http://schemas.microsoft.com/office/drawing/2014/main" id="{445CC619-07C4-8ACD-53D0-3DC42DBDE58A}"/>
              </a:ext>
            </a:extLst>
          </p:cNvPr>
          <p:cNvPicPr>
            <a:picLocks noChangeAspect="1"/>
          </p:cNvPicPr>
          <p:nvPr/>
        </p:nvPicPr>
        <p:blipFill>
          <a:blip r:embed="rId4"/>
          <a:stretch>
            <a:fillRect/>
          </a:stretch>
        </p:blipFill>
        <p:spPr>
          <a:xfrm>
            <a:off x="352991" y="1696959"/>
            <a:ext cx="2453583" cy="1446621"/>
          </a:xfrm>
          <a:prstGeom prst="rect">
            <a:avLst/>
          </a:prstGeom>
        </p:spPr>
      </p:pic>
      <p:pic>
        <p:nvPicPr>
          <p:cNvPr id="17" name="Picture 16">
            <a:hlinkClick r:id="rId5"/>
            <a:extLst>
              <a:ext uri="{FF2B5EF4-FFF2-40B4-BE49-F238E27FC236}">
                <a16:creationId xmlns:a16="http://schemas.microsoft.com/office/drawing/2014/main" id="{5A91F6EB-C798-F3A6-E1AF-9DB0A67962BF}"/>
              </a:ext>
            </a:extLst>
          </p:cNvPr>
          <p:cNvPicPr>
            <a:picLocks noChangeAspect="1"/>
          </p:cNvPicPr>
          <p:nvPr/>
        </p:nvPicPr>
        <p:blipFill>
          <a:blip r:embed="rId6"/>
          <a:stretch>
            <a:fillRect/>
          </a:stretch>
        </p:blipFill>
        <p:spPr>
          <a:xfrm>
            <a:off x="3195872" y="1696959"/>
            <a:ext cx="2461598" cy="1447164"/>
          </a:xfrm>
          <a:prstGeom prst="rect">
            <a:avLst/>
          </a:prstGeom>
        </p:spPr>
      </p:pic>
      <p:pic>
        <p:nvPicPr>
          <p:cNvPr id="22" name="Picture 21">
            <a:hlinkClick r:id="rId7"/>
            <a:extLst>
              <a:ext uri="{FF2B5EF4-FFF2-40B4-BE49-F238E27FC236}">
                <a16:creationId xmlns:a16="http://schemas.microsoft.com/office/drawing/2014/main" id="{58CEF018-FC5A-4546-CA41-88193CD24D65}"/>
              </a:ext>
            </a:extLst>
          </p:cNvPr>
          <p:cNvPicPr>
            <a:picLocks noChangeAspect="1"/>
          </p:cNvPicPr>
          <p:nvPr/>
        </p:nvPicPr>
        <p:blipFill>
          <a:blip r:embed="rId8"/>
          <a:stretch>
            <a:fillRect/>
          </a:stretch>
        </p:blipFill>
        <p:spPr>
          <a:xfrm>
            <a:off x="6074877" y="1703139"/>
            <a:ext cx="2461598" cy="1413804"/>
          </a:xfrm>
          <a:prstGeom prst="rect">
            <a:avLst/>
          </a:prstGeom>
        </p:spPr>
      </p:pic>
      <p:pic>
        <p:nvPicPr>
          <p:cNvPr id="31" name="Picture 30">
            <a:hlinkClick r:id="rId9"/>
            <a:extLst>
              <a:ext uri="{FF2B5EF4-FFF2-40B4-BE49-F238E27FC236}">
                <a16:creationId xmlns:a16="http://schemas.microsoft.com/office/drawing/2014/main" id="{2B047031-C44E-9E1A-31BF-C9EF875B7969}"/>
              </a:ext>
            </a:extLst>
          </p:cNvPr>
          <p:cNvPicPr>
            <a:picLocks noChangeAspect="1"/>
          </p:cNvPicPr>
          <p:nvPr/>
        </p:nvPicPr>
        <p:blipFill>
          <a:blip r:embed="rId10"/>
          <a:stretch>
            <a:fillRect/>
          </a:stretch>
        </p:blipFill>
        <p:spPr>
          <a:xfrm>
            <a:off x="351581" y="3376101"/>
            <a:ext cx="2453583" cy="1380140"/>
          </a:xfrm>
          <a:prstGeom prst="rect">
            <a:avLst/>
          </a:prstGeom>
        </p:spPr>
      </p:pic>
      <p:pic>
        <p:nvPicPr>
          <p:cNvPr id="33" name="Picture 32">
            <a:hlinkClick r:id="rId11"/>
            <a:extLst>
              <a:ext uri="{FF2B5EF4-FFF2-40B4-BE49-F238E27FC236}">
                <a16:creationId xmlns:a16="http://schemas.microsoft.com/office/drawing/2014/main" id="{A19CCD6E-EB22-79AE-DA12-789B575C86D2}"/>
              </a:ext>
            </a:extLst>
          </p:cNvPr>
          <p:cNvPicPr>
            <a:picLocks noChangeAspect="1"/>
          </p:cNvPicPr>
          <p:nvPr/>
        </p:nvPicPr>
        <p:blipFill>
          <a:blip r:embed="rId12"/>
          <a:stretch>
            <a:fillRect/>
          </a:stretch>
        </p:blipFill>
        <p:spPr>
          <a:xfrm>
            <a:off x="3192897" y="3376097"/>
            <a:ext cx="2461599" cy="1406628"/>
          </a:xfrm>
          <a:prstGeom prst="rect">
            <a:avLst/>
          </a:prstGeom>
        </p:spPr>
      </p:pic>
      <p:pic>
        <p:nvPicPr>
          <p:cNvPr id="35" name="Picture 34">
            <a:hlinkClick r:id="rId13"/>
            <a:extLst>
              <a:ext uri="{FF2B5EF4-FFF2-40B4-BE49-F238E27FC236}">
                <a16:creationId xmlns:a16="http://schemas.microsoft.com/office/drawing/2014/main" id="{0894A31D-9704-EB92-9C18-94C518D3FD04}"/>
              </a:ext>
            </a:extLst>
          </p:cNvPr>
          <p:cNvPicPr>
            <a:picLocks noChangeAspect="1"/>
          </p:cNvPicPr>
          <p:nvPr/>
        </p:nvPicPr>
        <p:blipFill>
          <a:blip r:embed="rId14"/>
          <a:stretch>
            <a:fillRect/>
          </a:stretch>
        </p:blipFill>
        <p:spPr>
          <a:xfrm>
            <a:off x="6074780" y="3357144"/>
            <a:ext cx="2461598" cy="1437118"/>
          </a:xfrm>
          <a:prstGeom prst="rect">
            <a:avLst/>
          </a:prstGeom>
        </p:spPr>
      </p:pic>
      <p:pic>
        <p:nvPicPr>
          <p:cNvPr id="37" name="Picture 36">
            <a:hlinkClick r:id="rId15"/>
            <a:extLst>
              <a:ext uri="{FF2B5EF4-FFF2-40B4-BE49-F238E27FC236}">
                <a16:creationId xmlns:a16="http://schemas.microsoft.com/office/drawing/2014/main" id="{6BF121AA-7D58-1554-F369-C8EDC8D07D06}"/>
              </a:ext>
            </a:extLst>
          </p:cNvPr>
          <p:cNvPicPr>
            <a:picLocks noChangeAspect="1"/>
          </p:cNvPicPr>
          <p:nvPr/>
        </p:nvPicPr>
        <p:blipFill>
          <a:blip r:embed="rId16"/>
          <a:stretch>
            <a:fillRect/>
          </a:stretch>
        </p:blipFill>
        <p:spPr>
          <a:xfrm>
            <a:off x="371568" y="5005058"/>
            <a:ext cx="2433596" cy="1429030"/>
          </a:xfrm>
          <a:prstGeom prst="rect">
            <a:avLst/>
          </a:prstGeom>
        </p:spPr>
      </p:pic>
    </p:spTree>
    <p:extLst>
      <p:ext uri="{BB962C8B-B14F-4D97-AF65-F5344CB8AC3E}">
        <p14:creationId xmlns:p14="http://schemas.microsoft.com/office/powerpoint/2010/main" val="2674597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Traffic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22</TotalTime>
  <Words>2041</Words>
  <Application>Microsoft Office PowerPoint</Application>
  <PresentationFormat>On-screen Show (4:3)</PresentationFormat>
  <Paragraphs>361</Paragraphs>
  <Slides>25</Slides>
  <Notes>21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25</vt:i4>
      </vt:variant>
    </vt:vector>
  </HeadingPairs>
  <TitlesOfParts>
    <vt:vector size="32" baseType="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4</cp:revision>
  <dcterms:created xsi:type="dcterms:W3CDTF">2015-08-31T10:30:03Z</dcterms:created>
  <dcterms:modified xsi:type="dcterms:W3CDTF">2025-02-21T03:43:32Z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