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5"/>
  </p:notesMasterIdLst>
  <p:sldIdLst>
    <p:sldId id="279" r:id="rId3"/>
    <p:sldId id="376" r:id="rId4"/>
    <p:sldId id="377" r:id="rId5"/>
    <p:sldId id="382" r:id="rId6"/>
    <p:sldId id="378" r:id="rId7"/>
    <p:sldId id="389" r:id="rId8"/>
    <p:sldId id="390" r:id="rId9"/>
    <p:sldId id="391" r:id="rId10"/>
    <p:sldId id="392" r:id="rId11"/>
    <p:sldId id="386" r:id="rId12"/>
    <p:sldId id="388" r:id="rId13"/>
    <p:sldId id="387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8106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1130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145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ST0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Analog fixed or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vari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-focal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29578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Core Features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8803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High-definition analog cameras for the price driven applications.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2869209"/>
            <a:ext cx="7488832" cy="37888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Most popular form factors – domes, bullets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Simple installation – fixed lens, no adjustments needed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Excellent video quality up to 5MP, with extreme low light and WDR.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price is low, in most cases lower than any IP cameras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Great for budget sensitive projects and markets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NDAA Compliant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Supports all the popular analog formats in the industry, allowing the widest possible range of DVR options worldwide.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Core Features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259632" y="2060848"/>
            <a:ext cx="6048672" cy="39703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Resolution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2MP,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5MP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Low Light</a:t>
            </a:r>
          </a:p>
          <a:p>
            <a:r>
              <a:rPr lang="en-US" dirty="0"/>
              <a:t>Extreme Low Light Sensitivity and Extreme WDR</a:t>
            </a:r>
          </a:p>
          <a:p>
            <a:endParaRPr lang="en-US" dirty="0"/>
          </a:p>
          <a:p>
            <a:r>
              <a:rPr lang="en-US" b="1" dirty="0"/>
              <a:t>NDAA</a:t>
            </a:r>
          </a:p>
          <a:p>
            <a:r>
              <a:rPr lang="en-US" dirty="0"/>
              <a:t>All the analog cameras are NDAA compliant</a:t>
            </a:r>
          </a:p>
          <a:p>
            <a:endParaRPr lang="en-US" dirty="0"/>
          </a:p>
          <a:p>
            <a:r>
              <a:rPr lang="en-US" b="1" dirty="0"/>
              <a:t>Plug &amp; Play</a:t>
            </a:r>
          </a:p>
          <a:p>
            <a:r>
              <a:rPr lang="en-US" dirty="0"/>
              <a:t>No network related setup required</a:t>
            </a:r>
          </a:p>
          <a:p>
            <a:endParaRPr lang="en-US" dirty="0"/>
          </a:p>
          <a:p>
            <a:r>
              <a:rPr lang="en-US" b="1" dirty="0"/>
              <a:t>Wide Integration Support</a:t>
            </a:r>
          </a:p>
          <a:p>
            <a:r>
              <a:rPr lang="en-US" sz="1800" b="0" baseline="0" dirty="0"/>
              <a:t>Supports all the common formats: TVI/AHD/CVI/CVBS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10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BEFA9C-DFBD-2DCA-E7E2-3A2C559C9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2636912"/>
            <a:ext cx="4629150" cy="22193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1979712" y="226758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/>
        </p:nvGraphicFramePr>
        <p:xfrm>
          <a:off x="571972" y="1234132"/>
          <a:ext cx="8000055" cy="55576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0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2543231124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Y31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Y32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Y71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Y72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Analog Mini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Analog Mini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/>
                        <a:t>Analog 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/>
                        <a:t>Analog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 err="1"/>
                        <a:t>Hor</a:t>
                      </a:r>
                      <a:r>
                        <a:rPr lang="en-US" sz="1400" dirty="0"/>
                        <a:t> Viewing Angle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90.5°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102.2°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90.5°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102.2°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3435118"/>
                  </a:ext>
                </a:extLst>
              </a:tr>
              <a:tr h="695657">
                <a:tc>
                  <a:txBody>
                    <a:bodyPr/>
                    <a:lstStyle/>
                    <a:p>
                      <a:r>
                        <a:rPr lang="en-US" sz="1400" dirty="0"/>
                        <a:t>Analog Video Output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1130443">
                <a:tc>
                  <a:txBody>
                    <a:bodyPr/>
                    <a:lstStyle/>
                    <a:p>
                      <a:r>
                        <a:rPr lang="en-US" sz="1400" dirty="0"/>
                        <a:t>Maximum fps vs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b="0" baseline="0" dirty="0"/>
                        <a:t>(TVI/AHD)</a:t>
                      </a:r>
                    </a:p>
                    <a:p>
                      <a:pPr algn="ctr"/>
                      <a:r>
                        <a:rPr lang="da-DK" sz="1200" b="0" baseline="0" dirty="0"/>
                        <a:t>20 fps at 2592 x 1944</a:t>
                      </a:r>
                    </a:p>
                    <a:p>
                      <a:pPr algn="ctr"/>
                      <a:r>
                        <a:rPr lang="da-DK" sz="1200" b="0" baseline="0" dirty="0"/>
                        <a:t>(CVI)</a:t>
                      </a:r>
                    </a:p>
                    <a:p>
                      <a:pPr algn="ctr"/>
                      <a:r>
                        <a:rPr lang="da-DK" sz="1200" b="0" baseline="0" dirty="0"/>
                        <a:t>25 fps at 2880 x 1620</a:t>
                      </a:r>
                    </a:p>
                    <a:p>
                      <a:pPr algn="ctr"/>
                      <a:r>
                        <a:rPr lang="da-DK" sz="1200" b="0" baseline="0" dirty="0"/>
                        <a:t>(CVBS)</a:t>
                      </a:r>
                    </a:p>
                    <a:p>
                      <a:pPr algn="ctr"/>
                      <a:r>
                        <a:rPr lang="da-DK" sz="1200" b="0" baseline="0" dirty="0"/>
                        <a:t>NTSC, PAL</a:t>
                      </a:r>
                      <a:endParaRPr lang="en-US" sz="12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b="0" baseline="0" dirty="0"/>
                        <a:t>(TVI/AHD)</a:t>
                      </a:r>
                    </a:p>
                    <a:p>
                      <a:pPr algn="ctr"/>
                      <a:r>
                        <a:rPr lang="da-DK" sz="1200" b="0" baseline="0" dirty="0"/>
                        <a:t>20 fps at 2592 x 1944</a:t>
                      </a:r>
                    </a:p>
                    <a:p>
                      <a:pPr algn="ctr"/>
                      <a:r>
                        <a:rPr lang="da-DK" sz="1200" b="0" baseline="0" dirty="0"/>
                        <a:t>(CVI)</a:t>
                      </a:r>
                    </a:p>
                    <a:p>
                      <a:pPr algn="ctr"/>
                      <a:r>
                        <a:rPr lang="da-DK" sz="1200" b="0" baseline="0" dirty="0"/>
                        <a:t>25 fps at 2880 x 1620</a:t>
                      </a:r>
                    </a:p>
                    <a:p>
                      <a:pPr algn="ctr"/>
                      <a:r>
                        <a:rPr lang="da-DK" sz="1200" b="0" baseline="0" dirty="0"/>
                        <a:t>(CVBS)</a:t>
                      </a:r>
                    </a:p>
                    <a:p>
                      <a:pPr algn="ctr"/>
                      <a:r>
                        <a:rPr lang="da-DK" sz="1200" b="0" baseline="0" dirty="0"/>
                        <a:t>NTSC, PAL </a:t>
                      </a:r>
                      <a:endParaRPr lang="en-US" sz="12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Weatherproof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IP67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80946308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Availability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2023/10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2023/10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2023/10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2023/10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pic>
        <p:nvPicPr>
          <p:cNvPr id="5122" name="Picture 2">
            <a:extLst>
              <a:ext uri="{FF2B5EF4-FFF2-40B4-BE49-F238E27FC236}">
                <a16:creationId xmlns:a16="http://schemas.microsoft.com/office/drawing/2014/main" id="{7FDD0D78-B0F8-BE0E-2E4D-E7CEB3F81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316" y="1603445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74883530-37FF-DE76-9C72-7E5AD4DC6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628800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6669F9-B74C-A80E-A0DA-E2B78C2E6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628800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64F8E95A-F369-E545-37A1-90DCFD2DC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855" y="1594317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536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7B5B2C-211E-BBAA-1C68-595F6A08D6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237549"/>
              </p:ext>
            </p:extLst>
          </p:nvPr>
        </p:nvGraphicFramePr>
        <p:xfrm>
          <a:off x="457200" y="2421447"/>
          <a:ext cx="8229601" cy="3286872"/>
        </p:xfrm>
        <a:graphic>
          <a:graphicData uri="http://schemas.openxmlformats.org/drawingml/2006/table">
            <a:tbl>
              <a:tblPr/>
              <a:tblGrid>
                <a:gridCol w="874440">
                  <a:extLst>
                    <a:ext uri="{9D8B030D-6E8A-4147-A177-3AD203B41FA5}">
                      <a16:colId xmlns:a16="http://schemas.microsoft.com/office/drawing/2014/main" val="40666546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12818239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3385754925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1004300537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635046833"/>
                    </a:ext>
                  </a:extLst>
                </a:gridCol>
                <a:gridCol w="1246796">
                  <a:extLst>
                    <a:ext uri="{9D8B030D-6E8A-4147-A177-3AD203B41FA5}">
                      <a16:colId xmlns:a16="http://schemas.microsoft.com/office/drawing/2014/main" val="3420378923"/>
                    </a:ext>
                  </a:extLst>
                </a:gridCol>
                <a:gridCol w="707765">
                  <a:extLst>
                    <a:ext uri="{9D8B030D-6E8A-4147-A177-3AD203B41FA5}">
                      <a16:colId xmlns:a16="http://schemas.microsoft.com/office/drawing/2014/main" val="408856895"/>
                    </a:ext>
                  </a:extLst>
                </a:gridCol>
              </a:tblGrid>
              <a:tr h="23725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Hardware Brand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 Branding/ Series Name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Supported Protocols/Formats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091335"/>
                  </a:ext>
                </a:extLst>
              </a:tr>
              <a:tr h="2372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AHD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CVBS (old, D1)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308994"/>
                  </a:ext>
                </a:extLst>
              </a:tr>
              <a:tr h="67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Digital, up to 4K, but also backward compatible with analog, via BNC, 1080p to 300 meters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Digital, up to 4K, 720p to 500 meters, 1080p to 300 meters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Analog, Up to 5MP over coax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D1 equivalent resolution, 480~700 TVL, fully analog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1269263"/>
                  </a:ext>
                </a:extLst>
              </a:tr>
              <a:tr h="47451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Techpoint (&amp; Hikvision)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Dahua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NextChip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(Korea)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(global standard)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Inventor of the format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4193642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Hanwha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 HD+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9871409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Hikvision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HDTVI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652096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Dahua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HDCVI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421065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Geovision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 HD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2558028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Bosch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7312458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a-DK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717172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275816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31A5D82-7D9B-BBD1-28DF-1079050CC2BD}"/>
              </a:ext>
            </a:extLst>
          </p:cNvPr>
          <p:cNvSpPr txBox="1"/>
          <p:nvPr/>
        </p:nvSpPr>
        <p:spPr>
          <a:xfrm>
            <a:off x="457200" y="1710100"/>
            <a:ext cx="8507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In the analog CCTV world, there are 4 popular formats being used. In order to work seamlessly, </a:t>
            </a:r>
            <a:r>
              <a:rPr lang="en-US" sz="1600" dirty="0">
                <a:solidFill>
                  <a:srgbClr val="0070C0"/>
                </a:solidFill>
              </a:rPr>
              <a:t>both the camera and the DVR must use the same format</a:t>
            </a:r>
            <a:r>
              <a:rPr lang="en-US" sz="1600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5D0FE6-1A5C-42CE-8148-75DDE07A5202}"/>
              </a:ext>
            </a:extLst>
          </p:cNvPr>
          <p:cNvSpPr txBox="1"/>
          <p:nvPr/>
        </p:nvSpPr>
        <p:spPr>
          <a:xfrm>
            <a:off x="421296" y="5674040"/>
            <a:ext cx="604137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HDTVI = High Definition Transport Video Interface</a:t>
            </a:r>
          </a:p>
          <a:p>
            <a:r>
              <a:rPr lang="en-US" sz="1200" dirty="0"/>
              <a:t>HDCVI = </a:t>
            </a:r>
            <a:r>
              <a:rPr lang="en-US" sz="1200" u="none" strike="noStrike" dirty="0">
                <a:effectLst/>
              </a:rPr>
              <a:t>High Definition Composite Video Interface</a:t>
            </a:r>
            <a:endParaRPr lang="en-US" sz="12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US" sz="1200" dirty="0"/>
              <a:t>AHD = Analog High Definition</a:t>
            </a:r>
          </a:p>
          <a:p>
            <a:r>
              <a:rPr lang="en-US" sz="1200" dirty="0"/>
              <a:t>CVBS = Composite Video Broadcast Signal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9EF3BD-0254-FEA6-F204-77C6D567064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Analog streaming formats overview</a:t>
            </a:r>
          </a:p>
        </p:txBody>
      </p:sp>
    </p:spTree>
    <p:extLst>
      <p:ext uri="{BB962C8B-B14F-4D97-AF65-F5344CB8AC3E}">
        <p14:creationId xmlns:p14="http://schemas.microsoft.com/office/powerpoint/2010/main" val="2987188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CC41C5-E1B9-5B92-5AD8-7E7E1D6266A9}"/>
              </a:ext>
            </a:extLst>
          </p:cNvPr>
          <p:cNvSpPr txBox="1"/>
          <p:nvPr/>
        </p:nvSpPr>
        <p:spPr>
          <a:xfrm>
            <a:off x="307975" y="2021939"/>
            <a:ext cx="8512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ACTi also provides the </a:t>
            </a:r>
            <a:r>
              <a:rPr lang="en-US" sz="1600" dirty="0">
                <a:solidFill>
                  <a:srgbClr val="FF0000"/>
                </a:solidFill>
              </a:rPr>
              <a:t>Hybrid DVR </a:t>
            </a:r>
            <a:r>
              <a:rPr lang="en-US" sz="1600" dirty="0"/>
              <a:t>(YVR-xxx) series which can be used together with the Analog camera series (</a:t>
            </a:r>
            <a:r>
              <a:rPr lang="en-US" sz="1600" dirty="0" err="1"/>
              <a:t>Yxx</a:t>
            </a:r>
            <a:r>
              <a:rPr lang="en-US" sz="1600" dirty="0"/>
              <a:t>). Although these hybrid DVRs also support ONVIF IP cameras, our focused solution strategy is to sell them together with the analog cameras.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6906321-DBDA-A646-B73E-9D679A46B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3227290"/>
            <a:ext cx="1676495" cy="16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63CC7CC-D42F-B844-BA1C-7E42F65E4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25" y="306896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2249-C-48 Pomona, COAXIAL CABLE ASSEMBLY, BMC MALE-MALE, 4FT | Farnell  Switzerland">
            <a:extLst>
              <a:ext uri="{FF2B5EF4-FFF2-40B4-BE49-F238E27FC236}">
                <a16:creationId xmlns:a16="http://schemas.microsoft.com/office/drawing/2014/main" id="{39199D27-9F54-1F16-E598-DA025E744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705" y="3883542"/>
            <a:ext cx="1376188" cy="900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439BECC6-6850-35F0-A164-6CFF137C0274}"/>
              </a:ext>
            </a:extLst>
          </p:cNvPr>
          <p:cNvSpPr/>
          <p:nvPr/>
        </p:nvSpPr>
        <p:spPr>
          <a:xfrm>
            <a:off x="2411760" y="4065537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0AAD1EA-0A5B-9973-4EAC-2093292C8EB1}"/>
              </a:ext>
            </a:extLst>
          </p:cNvPr>
          <p:cNvSpPr/>
          <p:nvPr/>
        </p:nvSpPr>
        <p:spPr>
          <a:xfrm>
            <a:off x="5481055" y="4004661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6CB786-E080-27CF-2CDE-FCF62FB4C01E}"/>
              </a:ext>
            </a:extLst>
          </p:cNvPr>
          <p:cNvSpPr txBox="1"/>
          <p:nvPr/>
        </p:nvSpPr>
        <p:spPr>
          <a:xfrm>
            <a:off x="749147" y="4867125"/>
            <a:ext cx="1828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Yxx</a:t>
            </a:r>
            <a:r>
              <a:rPr lang="en-US" dirty="0"/>
              <a:t> Series</a:t>
            </a:r>
          </a:p>
          <a:p>
            <a:r>
              <a:rPr lang="en-US" dirty="0"/>
              <a:t>Analog cameras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D0CCA4-F58C-7FD6-4CB5-2FF26DEE429D}"/>
              </a:ext>
            </a:extLst>
          </p:cNvPr>
          <p:cNvSpPr txBox="1"/>
          <p:nvPr/>
        </p:nvSpPr>
        <p:spPr>
          <a:xfrm>
            <a:off x="3379700" y="4882908"/>
            <a:ext cx="1828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Coaxial Cable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2520D0-B0E9-BC4E-1225-068F9B05F72A}"/>
              </a:ext>
            </a:extLst>
          </p:cNvPr>
          <p:cNvSpPr txBox="1"/>
          <p:nvPr/>
        </p:nvSpPr>
        <p:spPr>
          <a:xfrm>
            <a:off x="6563409" y="4784276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</a:rPr>
              <a:t>YVR-series</a:t>
            </a:r>
          </a:p>
          <a:p>
            <a:r>
              <a:rPr lang="en-US" sz="2000" b="1" dirty="0">
                <a:solidFill>
                  <a:srgbClr val="00B050"/>
                </a:solidFill>
              </a:rPr>
              <a:t>Hybrid DVR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1B151BD-F3DF-5526-B142-FE4FA97356C7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</p:spTree>
    <p:extLst>
      <p:ext uri="{BB962C8B-B14F-4D97-AF65-F5344CB8AC3E}">
        <p14:creationId xmlns:p14="http://schemas.microsoft.com/office/powerpoint/2010/main" val="125008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1B151BD-F3DF-5526-B142-FE4FA97356C7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317055C-1D80-2E80-F08A-4982B83906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562907"/>
              </p:ext>
            </p:extLst>
          </p:nvPr>
        </p:nvGraphicFramePr>
        <p:xfrm>
          <a:off x="612776" y="2296790"/>
          <a:ext cx="7919664" cy="308784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221094">
                  <a:extLst>
                    <a:ext uri="{9D8B030D-6E8A-4147-A177-3AD203B41FA5}">
                      <a16:colId xmlns:a16="http://schemas.microsoft.com/office/drawing/2014/main" val="4143427726"/>
                    </a:ext>
                  </a:extLst>
                </a:gridCol>
                <a:gridCol w="1482756">
                  <a:extLst>
                    <a:ext uri="{9D8B030D-6E8A-4147-A177-3AD203B41FA5}">
                      <a16:colId xmlns:a16="http://schemas.microsoft.com/office/drawing/2014/main" val="1453245828"/>
                    </a:ext>
                  </a:extLst>
                </a:gridCol>
                <a:gridCol w="959431">
                  <a:extLst>
                    <a:ext uri="{9D8B030D-6E8A-4147-A177-3AD203B41FA5}">
                      <a16:colId xmlns:a16="http://schemas.microsoft.com/office/drawing/2014/main" val="3526002838"/>
                    </a:ext>
                  </a:extLst>
                </a:gridCol>
                <a:gridCol w="1186205">
                  <a:extLst>
                    <a:ext uri="{9D8B030D-6E8A-4147-A177-3AD203B41FA5}">
                      <a16:colId xmlns:a16="http://schemas.microsoft.com/office/drawing/2014/main" val="672414657"/>
                    </a:ext>
                  </a:extLst>
                </a:gridCol>
                <a:gridCol w="994319">
                  <a:extLst>
                    <a:ext uri="{9D8B030D-6E8A-4147-A177-3AD203B41FA5}">
                      <a16:colId xmlns:a16="http://schemas.microsoft.com/office/drawing/2014/main" val="4148341855"/>
                    </a:ext>
                  </a:extLst>
                </a:gridCol>
                <a:gridCol w="994319">
                  <a:extLst>
                    <a:ext uri="{9D8B030D-6E8A-4147-A177-3AD203B41FA5}">
                      <a16:colId xmlns:a16="http://schemas.microsoft.com/office/drawing/2014/main" val="3896066788"/>
                    </a:ext>
                  </a:extLst>
                </a:gridCol>
                <a:gridCol w="1081540">
                  <a:extLst>
                    <a:ext uri="{9D8B030D-6E8A-4147-A177-3AD203B41FA5}">
                      <a16:colId xmlns:a16="http://schemas.microsoft.com/office/drawing/2014/main" val="2793347164"/>
                    </a:ext>
                  </a:extLst>
                </a:gridCol>
              </a:tblGrid>
              <a:tr h="7001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Models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Images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Storage Bays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Maximum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Recording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Channels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Bundled</a:t>
                      </a:r>
                      <a:b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Licenses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Built-in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PoE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Connectors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44508882"/>
                  </a:ext>
                </a:extLst>
              </a:tr>
              <a:tr h="6945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IP Devices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Analog Devices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24312"/>
                  </a:ext>
                </a:extLst>
              </a:tr>
              <a:tr h="5426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YVR-120</a:t>
                      </a:r>
                      <a:endParaRPr lang="en-US" sz="20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69065995"/>
                  </a:ext>
                </a:extLst>
              </a:tr>
              <a:tr h="5643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YVR-121</a:t>
                      </a:r>
                      <a:endParaRPr lang="en-US" sz="20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12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36642496"/>
                  </a:ext>
                </a:extLst>
              </a:tr>
              <a:tr h="5860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YVR-122</a:t>
                      </a:r>
                      <a:endParaRPr lang="en-US" sz="20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24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16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07553510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1EE66F62-5C36-4E04-A832-86BAD8594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01008"/>
            <a:ext cx="1028302" cy="10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BC1310-50C2-F503-2A61-7918A7B05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55" y="4015159"/>
            <a:ext cx="1028302" cy="10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4F5ECE4-F1D4-54C6-87F7-37A64C979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343" y="4613405"/>
            <a:ext cx="1028302" cy="10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F3F1FD3-B3DB-7F9B-9282-736B45086A01}"/>
              </a:ext>
            </a:extLst>
          </p:cNvPr>
          <p:cNvSpPr txBox="1"/>
          <p:nvPr/>
        </p:nvSpPr>
        <p:spPr>
          <a:xfrm>
            <a:off x="612775" y="1844824"/>
            <a:ext cx="6983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Hybrid DVR options:</a:t>
            </a:r>
          </a:p>
        </p:txBody>
      </p:sp>
    </p:spTree>
    <p:extLst>
      <p:ext uri="{BB962C8B-B14F-4D97-AF65-F5344CB8AC3E}">
        <p14:creationId xmlns:p14="http://schemas.microsoft.com/office/powerpoint/2010/main" val="59384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2129637"/>
            <a:ext cx="3816424" cy="17113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ct val="15000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ct val="15000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2129637"/>
            <a:ext cx="3816424" cy="17113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Patients monitoring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4165906"/>
            <a:ext cx="3816424" cy="17113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Students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3FB011-A9DC-502C-5DDF-2597D248C781}"/>
              </a:ext>
            </a:extLst>
          </p:cNvPr>
          <p:cNvSpPr txBox="1"/>
          <p:nvPr/>
        </p:nvSpPr>
        <p:spPr>
          <a:xfrm>
            <a:off x="4788024" y="4165906"/>
            <a:ext cx="3816424" cy="1711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Business monitoring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35786</TotalTime>
  <Words>850</Words>
  <Application>Microsoft Office PowerPoint</Application>
  <PresentationFormat>On-screen Show (4:3)</PresentationFormat>
  <Paragraphs>263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1596</cp:revision>
  <dcterms:created xsi:type="dcterms:W3CDTF">2015-08-31T10:30:03Z</dcterms:created>
  <dcterms:modified xsi:type="dcterms:W3CDTF">2023-08-02T13:31:29Z</dcterms:modified>
</cp:coreProperties>
</file>